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62" r:id="rId5"/>
    <p:sldId id="257" r:id="rId6"/>
    <p:sldId id="258" r:id="rId7"/>
    <p:sldId id="259" r:id="rId8"/>
    <p:sldId id="260" r:id="rId9"/>
    <p:sldId id="261" r:id="rId10"/>
    <p:sldId id="266" r:id="rId11"/>
    <p:sldId id="292" r:id="rId12"/>
    <p:sldId id="304" r:id="rId13"/>
    <p:sldId id="305" r:id="rId14"/>
    <p:sldId id="306" r:id="rId15"/>
    <p:sldId id="301" r:id="rId16"/>
    <p:sldId id="303" r:id="rId17"/>
    <p:sldId id="307" r:id="rId18"/>
    <p:sldId id="300" r:id="rId1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C5415C-EE17-4ECA-AC7F-F99EE32976C8}" v="5" dt="2025-01-08T17:53:05.5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B5FDE1B-7147-49EC-8136-676B3BEECEB7}" type="datetimeFigureOut">
              <a:rPr lang="en-GB" smtClean="0"/>
              <a:t>08/01/2025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F280F82F-D926-44E4-9E22-0E9AE4BFBE6B}" type="slidenum">
              <a:rPr lang="en-GB" smtClean="0"/>
              <a:t>‹#›</a:t>
            </a:fld>
            <a:endParaRPr lang="en-GB"/>
          </a:p>
        </p:txBody>
      </p:sp>
    </p:spTree>
    <p:extLst>
      <p:ext uri="{BB962C8B-B14F-4D97-AF65-F5344CB8AC3E}">
        <p14:creationId xmlns:p14="http://schemas.microsoft.com/office/powerpoint/2010/main" val="202432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FBDBB9D-36B9-4046-AC99-75E3E1C415E9}" type="datetimeFigureOut">
              <a:rPr lang="en-GB" smtClean="0"/>
              <a:t>08/01/2025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02B849-4DC5-4A32-8A46-C74242A90EDE}" type="slidenum">
              <a:rPr lang="en-GB" smtClean="0"/>
              <a:t>‹#›</a:t>
            </a:fld>
            <a:endParaRPr lang="en-GB"/>
          </a:p>
        </p:txBody>
      </p:sp>
    </p:spTree>
    <p:extLst>
      <p:ext uri="{BB962C8B-B14F-4D97-AF65-F5344CB8AC3E}">
        <p14:creationId xmlns:p14="http://schemas.microsoft.com/office/powerpoint/2010/main" val="3484490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FBDBB9D-36B9-4046-AC99-75E3E1C415E9}" type="datetimeFigureOut">
              <a:rPr lang="en-GB" smtClean="0"/>
              <a:t>08/01/2025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02B849-4DC5-4A32-8A46-C74242A90EDE}" type="slidenum">
              <a:rPr lang="en-GB" smtClean="0"/>
              <a:t>‹#›</a:t>
            </a:fld>
            <a:endParaRPr lang="en-GB"/>
          </a:p>
        </p:txBody>
      </p:sp>
    </p:spTree>
    <p:extLst>
      <p:ext uri="{BB962C8B-B14F-4D97-AF65-F5344CB8AC3E}">
        <p14:creationId xmlns:p14="http://schemas.microsoft.com/office/powerpoint/2010/main" val="2093207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FBDBB9D-36B9-4046-AC99-75E3E1C415E9}" type="datetimeFigureOut">
              <a:rPr lang="en-GB" smtClean="0"/>
              <a:t>08/01/2025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02B849-4DC5-4A32-8A46-C74242A90EDE}" type="slidenum">
              <a:rPr lang="en-GB" smtClean="0"/>
              <a:t>‹#›</a:t>
            </a:fld>
            <a:endParaRPr lang="en-GB"/>
          </a:p>
        </p:txBody>
      </p:sp>
    </p:spTree>
    <p:extLst>
      <p:ext uri="{BB962C8B-B14F-4D97-AF65-F5344CB8AC3E}">
        <p14:creationId xmlns:p14="http://schemas.microsoft.com/office/powerpoint/2010/main" val="3374688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FBDBB9D-36B9-4046-AC99-75E3E1C415E9}" type="datetimeFigureOut">
              <a:rPr lang="en-GB" smtClean="0"/>
              <a:t>08/01/2025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02B849-4DC5-4A32-8A46-C74242A90EDE}" type="slidenum">
              <a:rPr lang="en-GB" smtClean="0"/>
              <a:t>‹#›</a:t>
            </a:fld>
            <a:endParaRPr lang="en-GB"/>
          </a:p>
        </p:txBody>
      </p:sp>
    </p:spTree>
    <p:extLst>
      <p:ext uri="{BB962C8B-B14F-4D97-AF65-F5344CB8AC3E}">
        <p14:creationId xmlns:p14="http://schemas.microsoft.com/office/powerpoint/2010/main" val="1325724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BDBB9D-36B9-4046-AC99-75E3E1C415E9}" type="datetimeFigureOut">
              <a:rPr lang="en-GB" smtClean="0"/>
              <a:t>08/01/2025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02B849-4DC5-4A32-8A46-C74242A90EDE}" type="slidenum">
              <a:rPr lang="en-GB" smtClean="0"/>
              <a:t>‹#›</a:t>
            </a:fld>
            <a:endParaRPr lang="en-GB"/>
          </a:p>
        </p:txBody>
      </p:sp>
    </p:spTree>
    <p:extLst>
      <p:ext uri="{BB962C8B-B14F-4D97-AF65-F5344CB8AC3E}">
        <p14:creationId xmlns:p14="http://schemas.microsoft.com/office/powerpoint/2010/main" val="209897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FBDBB9D-36B9-4046-AC99-75E3E1C415E9}" type="datetimeFigureOut">
              <a:rPr lang="en-GB" smtClean="0"/>
              <a:t>08/01/2025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02B849-4DC5-4A32-8A46-C74242A90EDE}" type="slidenum">
              <a:rPr lang="en-GB" smtClean="0"/>
              <a:t>‹#›</a:t>
            </a:fld>
            <a:endParaRPr lang="en-GB"/>
          </a:p>
        </p:txBody>
      </p:sp>
    </p:spTree>
    <p:extLst>
      <p:ext uri="{BB962C8B-B14F-4D97-AF65-F5344CB8AC3E}">
        <p14:creationId xmlns:p14="http://schemas.microsoft.com/office/powerpoint/2010/main" val="3193556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FBDBB9D-36B9-4046-AC99-75E3E1C415E9}" type="datetimeFigureOut">
              <a:rPr lang="en-GB" smtClean="0"/>
              <a:t>08/01/2025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602B849-4DC5-4A32-8A46-C74242A90EDE}" type="slidenum">
              <a:rPr lang="en-GB" smtClean="0"/>
              <a:t>‹#›</a:t>
            </a:fld>
            <a:endParaRPr lang="en-GB"/>
          </a:p>
        </p:txBody>
      </p:sp>
    </p:spTree>
    <p:extLst>
      <p:ext uri="{BB962C8B-B14F-4D97-AF65-F5344CB8AC3E}">
        <p14:creationId xmlns:p14="http://schemas.microsoft.com/office/powerpoint/2010/main" val="1432713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FBDBB9D-36B9-4046-AC99-75E3E1C415E9}" type="datetimeFigureOut">
              <a:rPr lang="en-GB" smtClean="0"/>
              <a:t>08/01/2025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02B849-4DC5-4A32-8A46-C74242A90EDE}" type="slidenum">
              <a:rPr lang="en-GB" smtClean="0"/>
              <a:t>‹#›</a:t>
            </a:fld>
            <a:endParaRPr lang="en-GB"/>
          </a:p>
        </p:txBody>
      </p:sp>
    </p:spTree>
    <p:extLst>
      <p:ext uri="{BB962C8B-B14F-4D97-AF65-F5344CB8AC3E}">
        <p14:creationId xmlns:p14="http://schemas.microsoft.com/office/powerpoint/2010/main" val="1137487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BDBB9D-36B9-4046-AC99-75E3E1C415E9}" type="datetimeFigureOut">
              <a:rPr lang="en-GB" smtClean="0"/>
              <a:t>08/01/2025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02B849-4DC5-4A32-8A46-C74242A90EDE}" type="slidenum">
              <a:rPr lang="en-GB" smtClean="0"/>
              <a:t>‹#›</a:t>
            </a:fld>
            <a:endParaRPr lang="en-GB"/>
          </a:p>
        </p:txBody>
      </p:sp>
    </p:spTree>
    <p:extLst>
      <p:ext uri="{BB962C8B-B14F-4D97-AF65-F5344CB8AC3E}">
        <p14:creationId xmlns:p14="http://schemas.microsoft.com/office/powerpoint/2010/main" val="3739568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BDBB9D-36B9-4046-AC99-75E3E1C415E9}" type="datetimeFigureOut">
              <a:rPr lang="en-GB" smtClean="0"/>
              <a:t>08/01/2025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02B849-4DC5-4A32-8A46-C74242A90EDE}" type="slidenum">
              <a:rPr lang="en-GB" smtClean="0"/>
              <a:t>‹#›</a:t>
            </a:fld>
            <a:endParaRPr lang="en-GB"/>
          </a:p>
        </p:txBody>
      </p:sp>
    </p:spTree>
    <p:extLst>
      <p:ext uri="{BB962C8B-B14F-4D97-AF65-F5344CB8AC3E}">
        <p14:creationId xmlns:p14="http://schemas.microsoft.com/office/powerpoint/2010/main" val="771173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BDBB9D-36B9-4046-AC99-75E3E1C415E9}" type="datetimeFigureOut">
              <a:rPr lang="en-GB" smtClean="0"/>
              <a:t>08/01/2025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02B849-4DC5-4A32-8A46-C74242A90EDE}" type="slidenum">
              <a:rPr lang="en-GB" smtClean="0"/>
              <a:t>‹#›</a:t>
            </a:fld>
            <a:endParaRPr lang="en-GB"/>
          </a:p>
        </p:txBody>
      </p:sp>
    </p:spTree>
    <p:extLst>
      <p:ext uri="{BB962C8B-B14F-4D97-AF65-F5344CB8AC3E}">
        <p14:creationId xmlns:p14="http://schemas.microsoft.com/office/powerpoint/2010/main" val="2603458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BDBB9D-36B9-4046-AC99-75E3E1C415E9}" type="datetimeFigureOut">
              <a:rPr lang="en-GB" smtClean="0"/>
              <a:t>08/01/2025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02B849-4DC5-4A32-8A46-C74242A90EDE}" type="slidenum">
              <a:rPr lang="en-GB" smtClean="0"/>
              <a:t>‹#›</a:t>
            </a:fld>
            <a:endParaRPr lang="en-GB"/>
          </a:p>
        </p:txBody>
      </p:sp>
    </p:spTree>
    <p:extLst>
      <p:ext uri="{BB962C8B-B14F-4D97-AF65-F5344CB8AC3E}">
        <p14:creationId xmlns:p14="http://schemas.microsoft.com/office/powerpoint/2010/main" val="1841034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www.britannica.com/biography/Charles-I-king-of-Great-Britain-and-Ireland" TargetMode="External"/><Relationship Id="rId2" Type="http://schemas.openxmlformats.org/officeDocument/2006/relationships/hyperlink" Target="http://www.britannica.com/biography/William-Prynne" TargetMode="External"/><Relationship Id="rId1" Type="http://schemas.openxmlformats.org/officeDocument/2006/relationships/slideLayout" Target="../slideLayouts/slideLayout2.xml"/><Relationship Id="rId4" Type="http://schemas.openxmlformats.org/officeDocument/2006/relationships/hyperlink" Target="http://www.britannica.com/biography/Thomas-Wentworth-1st-Earl-of-Strafford"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britannica.com/topic/treason" TargetMode="External"/><Relationship Id="rId2" Type="http://schemas.openxmlformats.org/officeDocument/2006/relationships/hyperlink" Target="http://www.britannica.com/topic/Convocations-of-Canterbury-and-York" TargetMode="External"/><Relationship Id="rId1" Type="http://schemas.openxmlformats.org/officeDocument/2006/relationships/slideLayout" Target="../slideLayouts/slideLayout7.xml"/><Relationship Id="rId6" Type="http://schemas.openxmlformats.org/officeDocument/2006/relationships/hyperlink" Target="http://www.britannica.com/biography/Hugh-Trevor-Roper-Baron-Dacre-of-Glanton" TargetMode="External"/><Relationship Id="rId5" Type="http://schemas.openxmlformats.org/officeDocument/2006/relationships/hyperlink" Target="http://www.britannica.com/biography/Samuel-Rawson-Gardiner" TargetMode="External"/><Relationship Id="rId4" Type="http://schemas.openxmlformats.org/officeDocument/2006/relationships/hyperlink" Target="http://www.britannica.com/biography/Thomas-Babington-Macaulay-Baron-Macaulay" TargetMode="Externa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png"/><Relationship Id="rId4" Type="http://schemas.openxmlformats.org/officeDocument/2006/relationships/hyperlink" Target="https://www.youtube.com/watch?v=pR8JUQVbaE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bbc.co.uk/education/clips/ztbg9j6" TargetMode="External"/><Relationship Id="rId2" Type="http://schemas.openxmlformats.org/officeDocument/2006/relationships/hyperlink" Target="http://www.bbc.co.uk/programmes/p00xcwh9"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8" Type="http://schemas.openxmlformats.org/officeDocument/2006/relationships/hyperlink" Target="http://www.britannica.com/biography/James-I-king-of-England-and-Scotland" TargetMode="External"/><Relationship Id="rId3" Type="http://schemas.openxmlformats.org/officeDocument/2006/relationships/hyperlink" Target="http://www.britannica.com/place/London" TargetMode="External"/><Relationship Id="rId7" Type="http://schemas.openxmlformats.org/officeDocument/2006/relationships/hyperlink" Target="http://www.britannica.com/topic/bishop-Christianity" TargetMode="External"/><Relationship Id="rId12" Type="http://schemas.openxmlformats.org/officeDocument/2006/relationships/hyperlink" Target="http://www.britannica.com/topic/Book-of-Common-Prayer" TargetMode="External"/><Relationship Id="rId2" Type="http://schemas.openxmlformats.org/officeDocument/2006/relationships/hyperlink" Target="http://www.britannica.com/place/Reading-England" TargetMode="External"/><Relationship Id="rId1" Type="http://schemas.openxmlformats.org/officeDocument/2006/relationships/slideLayout" Target="../slideLayouts/slideLayout2.xml"/><Relationship Id="rId6" Type="http://schemas.openxmlformats.org/officeDocument/2006/relationships/hyperlink" Target="http://www.britannica.com/topic/church-Christianity" TargetMode="External"/><Relationship Id="rId11" Type="http://schemas.openxmlformats.org/officeDocument/2006/relationships/hyperlink" Target="http://www.britannica.com/topic/diocese" TargetMode="External"/><Relationship Id="rId5" Type="http://schemas.openxmlformats.org/officeDocument/2006/relationships/hyperlink" Target="http://www.britannica.com/topic/Puritanism" TargetMode="External"/><Relationship Id="rId10" Type="http://schemas.openxmlformats.org/officeDocument/2006/relationships/hyperlink" Target="http://www.britannica.com/biography/George-Villiers-1st-duke-of-Buckingham" TargetMode="External"/><Relationship Id="rId4" Type="http://schemas.openxmlformats.org/officeDocument/2006/relationships/hyperlink" Target="http://www.britannica.com/biography/Charles-I-king-of-Great-Britain-and-Ireland" TargetMode="External"/><Relationship Id="rId9" Type="http://schemas.openxmlformats.org/officeDocument/2006/relationships/hyperlink" Target="http://www.britannica.com/topic/archbisho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2702B80-5A9F-93D6-8753-7DF2E6BA4DC6}"/>
              </a:ext>
            </a:extLst>
          </p:cNvPr>
          <p:cNvGraphicFramePr>
            <a:graphicFrameLocks noGrp="1"/>
          </p:cNvGraphicFramePr>
          <p:nvPr>
            <p:extLst>
              <p:ext uri="{D42A27DB-BD31-4B8C-83A1-F6EECF244321}">
                <p14:modId xmlns:p14="http://schemas.microsoft.com/office/powerpoint/2010/main" val="277518216"/>
              </p:ext>
            </p:extLst>
          </p:nvPr>
        </p:nvGraphicFramePr>
        <p:xfrm>
          <a:off x="0" y="124690"/>
          <a:ext cx="11707091" cy="6879588"/>
        </p:xfrm>
        <a:graphic>
          <a:graphicData uri="http://schemas.openxmlformats.org/drawingml/2006/table">
            <a:tbl>
              <a:tblPr firstRow="1" firstCol="1" bandRow="1"/>
              <a:tblGrid>
                <a:gridCol w="3733613">
                  <a:extLst>
                    <a:ext uri="{9D8B030D-6E8A-4147-A177-3AD203B41FA5}">
                      <a16:colId xmlns:a16="http://schemas.microsoft.com/office/drawing/2014/main" val="267169378"/>
                    </a:ext>
                  </a:extLst>
                </a:gridCol>
                <a:gridCol w="2175351">
                  <a:extLst>
                    <a:ext uri="{9D8B030D-6E8A-4147-A177-3AD203B41FA5}">
                      <a16:colId xmlns:a16="http://schemas.microsoft.com/office/drawing/2014/main" val="857277699"/>
                    </a:ext>
                  </a:extLst>
                </a:gridCol>
                <a:gridCol w="1842407">
                  <a:extLst>
                    <a:ext uri="{9D8B030D-6E8A-4147-A177-3AD203B41FA5}">
                      <a16:colId xmlns:a16="http://schemas.microsoft.com/office/drawing/2014/main" val="2596097073"/>
                    </a:ext>
                  </a:extLst>
                </a:gridCol>
                <a:gridCol w="1898320">
                  <a:extLst>
                    <a:ext uri="{9D8B030D-6E8A-4147-A177-3AD203B41FA5}">
                      <a16:colId xmlns:a16="http://schemas.microsoft.com/office/drawing/2014/main" val="1147419759"/>
                    </a:ext>
                  </a:extLst>
                </a:gridCol>
                <a:gridCol w="2057400">
                  <a:extLst>
                    <a:ext uri="{9D8B030D-6E8A-4147-A177-3AD203B41FA5}">
                      <a16:colId xmlns:a16="http://schemas.microsoft.com/office/drawing/2014/main" val="2948017267"/>
                    </a:ext>
                  </a:extLst>
                </a:gridCol>
              </a:tblGrid>
              <a:tr h="291030">
                <a:tc>
                  <a:txBody>
                    <a:bodyPr/>
                    <a:lstStyle/>
                    <a:p>
                      <a:pPr algn="l" fontAlgn="t">
                        <a:lnSpc>
                          <a:spcPct val="107000"/>
                        </a:lnSpc>
                        <a:spcAft>
                          <a:spcPts val="800"/>
                        </a:spcAft>
                      </a:pPr>
                      <a:r>
                        <a:rPr lang="en-GB" sz="1200" b="1"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Areas of belief</a:t>
                      </a:r>
                      <a:endParaRPr lang="en-GB" sz="1200" b="0" i="0" u="none" strike="noStrike" dirty="0">
                        <a:effectLst/>
                        <a:latin typeface="Arial" panose="020B0604020202020204" pitchFamily="34" charset="0"/>
                      </a:endParaRPr>
                    </a:p>
                  </a:txBody>
                  <a:tcPr marL="21400" marR="21400" marT="29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l" fontAlgn="t">
                        <a:lnSpc>
                          <a:spcPct val="107000"/>
                        </a:lnSpc>
                        <a:spcAft>
                          <a:spcPts val="800"/>
                        </a:spcAft>
                      </a:pPr>
                      <a:r>
                        <a:rPr lang="en-GB" sz="1200" b="1"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Puritan/Calvinist</a:t>
                      </a:r>
                      <a:endParaRPr lang="en-GB" sz="1200" b="0" i="0" u="none" strike="noStrike" dirty="0">
                        <a:effectLst/>
                        <a:latin typeface="Arial" panose="020B0604020202020204" pitchFamily="34" charset="0"/>
                      </a:endParaRPr>
                    </a:p>
                  </a:txBody>
                  <a:tcPr marL="21400" marR="21400" marT="29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l" fontAlgn="t">
                        <a:lnSpc>
                          <a:spcPct val="107000"/>
                        </a:lnSpc>
                        <a:spcAft>
                          <a:spcPts val="800"/>
                        </a:spcAft>
                      </a:pPr>
                      <a:r>
                        <a:rPr lang="en-GB" sz="1200" b="1"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Anglican</a:t>
                      </a:r>
                      <a:endParaRPr lang="en-GB" sz="1200" b="0" i="0" u="none" strike="noStrike" dirty="0">
                        <a:effectLst/>
                        <a:latin typeface="Arial" panose="020B0604020202020204" pitchFamily="34" charset="0"/>
                      </a:endParaRPr>
                    </a:p>
                  </a:txBody>
                  <a:tcPr marL="21400" marR="21400" marT="29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l" fontAlgn="t">
                        <a:lnSpc>
                          <a:spcPct val="107000"/>
                        </a:lnSpc>
                        <a:spcAft>
                          <a:spcPts val="800"/>
                        </a:spcAft>
                      </a:pPr>
                      <a:r>
                        <a:rPr lang="en-GB" sz="1200" b="1"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Arminian</a:t>
                      </a:r>
                      <a:endParaRPr lang="en-GB" sz="1200" b="0" i="0" u="none" strike="noStrike" dirty="0">
                        <a:effectLst/>
                        <a:latin typeface="Arial" panose="020B0604020202020204" pitchFamily="34" charset="0"/>
                      </a:endParaRPr>
                    </a:p>
                  </a:txBody>
                  <a:tcPr marL="21400" marR="21400" marT="29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l" fontAlgn="t">
                        <a:lnSpc>
                          <a:spcPct val="107000"/>
                        </a:lnSpc>
                        <a:spcAft>
                          <a:spcPts val="800"/>
                        </a:spcAft>
                      </a:pPr>
                      <a:r>
                        <a:rPr lang="en-GB" sz="1200" b="1"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Roman Catholic</a:t>
                      </a:r>
                      <a:endParaRPr lang="en-GB" sz="1200" b="0" i="0" u="none" strike="noStrike" dirty="0">
                        <a:effectLst/>
                        <a:latin typeface="Arial" panose="020B0604020202020204" pitchFamily="34" charset="0"/>
                      </a:endParaRPr>
                    </a:p>
                  </a:txBody>
                  <a:tcPr marL="21400" marR="21400" marT="29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974542784"/>
                  </a:ext>
                </a:extLst>
              </a:tr>
              <a:tr h="1050125">
                <a:tc>
                  <a:txBody>
                    <a:bodyPr/>
                    <a:lstStyle/>
                    <a:p>
                      <a:pPr algn="l" fontAlgn="t">
                        <a:lnSpc>
                          <a:spcPct val="107000"/>
                        </a:lnSpc>
                        <a:spcAft>
                          <a:spcPts val="800"/>
                        </a:spcAft>
                      </a:pPr>
                      <a:r>
                        <a:rPr lang="en-GB" sz="1200" b="1"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Faith and Salvation</a:t>
                      </a:r>
                      <a:endParaRPr lang="en-GB" sz="1200" b="0" i="0" u="none" strike="noStrike" dirty="0">
                        <a:effectLst/>
                        <a:latin typeface="Arial" panose="020B0604020202020204" pitchFamily="34" charset="0"/>
                      </a:endParaRPr>
                    </a:p>
                  </a:txBody>
                  <a:tcPr marL="21400" marR="21400" marT="29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l" fontAlgn="t">
                        <a:lnSpc>
                          <a:spcPct val="107000"/>
                        </a:lnSpc>
                        <a:spcAft>
                          <a:spcPts val="800"/>
                        </a:spcAft>
                      </a:pPr>
                      <a:r>
                        <a:rPr lang="en-GB" sz="6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900" b="0" i="0" u="none" strike="noStrike">
                        <a:effectLst/>
                        <a:latin typeface="Arial" panose="020B0604020202020204" pitchFamily="34" charset="0"/>
                      </a:endParaRPr>
                    </a:p>
                    <a:p>
                      <a:pPr algn="l" fontAlgn="t">
                        <a:lnSpc>
                          <a:spcPct val="107000"/>
                        </a:lnSpc>
                        <a:spcAft>
                          <a:spcPts val="800"/>
                        </a:spcAft>
                      </a:pPr>
                      <a:r>
                        <a:rPr lang="en-GB" sz="6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900" b="0" i="0" u="none" strike="noStrike">
                        <a:effectLst/>
                        <a:latin typeface="Arial" panose="020B0604020202020204" pitchFamily="34" charset="0"/>
                      </a:endParaRPr>
                    </a:p>
                    <a:p>
                      <a:pPr algn="l" fontAlgn="t">
                        <a:lnSpc>
                          <a:spcPct val="107000"/>
                        </a:lnSpc>
                        <a:spcAft>
                          <a:spcPts val="800"/>
                        </a:spcAft>
                      </a:pPr>
                      <a:r>
                        <a:rPr lang="en-GB" sz="6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900" b="0" i="0" u="none" strike="noStrike">
                        <a:effectLst/>
                        <a:latin typeface="Arial" panose="020B0604020202020204" pitchFamily="34" charset="0"/>
                      </a:endParaRPr>
                    </a:p>
                    <a:p>
                      <a:pPr algn="l" fontAlgn="t">
                        <a:lnSpc>
                          <a:spcPct val="107000"/>
                        </a:lnSpc>
                        <a:spcAft>
                          <a:spcPts val="800"/>
                        </a:spcAft>
                      </a:pPr>
                      <a:r>
                        <a:rPr lang="en-GB" sz="6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900" b="0" i="0" u="none" strike="noStrike">
                        <a:effectLst/>
                        <a:latin typeface="Arial" panose="020B0604020202020204" pitchFamily="34" charset="0"/>
                      </a:endParaRPr>
                    </a:p>
                    <a:p>
                      <a:pPr algn="l" fontAlgn="t">
                        <a:lnSpc>
                          <a:spcPct val="107000"/>
                        </a:lnSpc>
                        <a:spcAft>
                          <a:spcPts val="800"/>
                        </a:spcAft>
                      </a:pPr>
                      <a:r>
                        <a:rPr lang="en-GB" sz="6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900" b="0" i="0" u="none" strike="noStrike">
                        <a:effectLst/>
                        <a:latin typeface="Arial" panose="020B0604020202020204" pitchFamily="34" charset="0"/>
                      </a:endParaRPr>
                    </a:p>
                    <a:p>
                      <a:pPr algn="l" fontAlgn="t">
                        <a:lnSpc>
                          <a:spcPct val="107000"/>
                        </a:lnSpc>
                        <a:spcAft>
                          <a:spcPts val="800"/>
                        </a:spcAft>
                      </a:pPr>
                      <a:r>
                        <a:rPr lang="en-GB" sz="6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900" b="0" i="0" u="none" strike="noStrike">
                        <a:effectLst/>
                        <a:latin typeface="Arial" panose="020B0604020202020204" pitchFamily="34" charset="0"/>
                      </a:endParaRPr>
                    </a:p>
                  </a:txBody>
                  <a:tcPr marL="21400" marR="21400" marT="29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en-GB" sz="6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900" b="0" i="0" u="none" strike="noStrike">
                        <a:effectLst/>
                        <a:latin typeface="Arial" panose="020B0604020202020204" pitchFamily="34" charset="0"/>
                      </a:endParaRPr>
                    </a:p>
                  </a:txBody>
                  <a:tcPr marL="21400" marR="21400" marT="29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en-GB" sz="6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900" b="0" i="0" u="none" strike="noStrike">
                        <a:effectLst/>
                        <a:latin typeface="Arial" panose="020B0604020202020204" pitchFamily="34" charset="0"/>
                      </a:endParaRPr>
                    </a:p>
                  </a:txBody>
                  <a:tcPr marL="21400" marR="21400" marT="29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en-GB" sz="6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900" b="0" i="0" u="none" strike="noStrike">
                        <a:effectLst/>
                        <a:latin typeface="Arial" panose="020B0604020202020204" pitchFamily="34" charset="0"/>
                      </a:endParaRPr>
                    </a:p>
                  </a:txBody>
                  <a:tcPr marL="21400" marR="21400" marT="29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52492006"/>
                  </a:ext>
                </a:extLst>
              </a:tr>
              <a:tr h="1050125">
                <a:tc>
                  <a:txBody>
                    <a:bodyPr/>
                    <a:lstStyle/>
                    <a:p>
                      <a:pPr algn="l" fontAlgn="t">
                        <a:lnSpc>
                          <a:spcPct val="107000"/>
                        </a:lnSpc>
                        <a:spcAft>
                          <a:spcPts val="800"/>
                        </a:spcAft>
                      </a:pPr>
                      <a:r>
                        <a:rPr lang="en-GB" sz="1200" b="1"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Role of the Church</a:t>
                      </a:r>
                      <a:endParaRPr lang="en-GB" sz="1200" b="0" i="0" u="none" strike="noStrike" dirty="0">
                        <a:effectLst/>
                        <a:latin typeface="Arial" panose="020B0604020202020204" pitchFamily="34" charset="0"/>
                      </a:endParaRPr>
                    </a:p>
                  </a:txBody>
                  <a:tcPr marL="21400" marR="21400" marT="29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l" fontAlgn="t">
                        <a:lnSpc>
                          <a:spcPct val="107000"/>
                        </a:lnSpc>
                        <a:spcAft>
                          <a:spcPts val="800"/>
                        </a:spcAft>
                      </a:pPr>
                      <a:r>
                        <a:rPr lang="en-GB" sz="6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900" b="0" i="0" u="none" strike="noStrike">
                        <a:effectLst/>
                        <a:latin typeface="Arial" panose="020B0604020202020204" pitchFamily="34" charset="0"/>
                      </a:endParaRPr>
                    </a:p>
                    <a:p>
                      <a:pPr algn="l" fontAlgn="t">
                        <a:lnSpc>
                          <a:spcPct val="107000"/>
                        </a:lnSpc>
                        <a:spcAft>
                          <a:spcPts val="800"/>
                        </a:spcAft>
                      </a:pPr>
                      <a:r>
                        <a:rPr lang="en-GB" sz="6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900" b="0" i="0" u="none" strike="noStrike">
                        <a:effectLst/>
                        <a:latin typeface="Arial" panose="020B0604020202020204" pitchFamily="34" charset="0"/>
                      </a:endParaRPr>
                    </a:p>
                    <a:p>
                      <a:pPr algn="l" fontAlgn="t">
                        <a:lnSpc>
                          <a:spcPct val="107000"/>
                        </a:lnSpc>
                        <a:spcAft>
                          <a:spcPts val="800"/>
                        </a:spcAft>
                      </a:pPr>
                      <a:r>
                        <a:rPr lang="en-GB" sz="6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900" b="0" i="0" u="none" strike="noStrike">
                        <a:effectLst/>
                        <a:latin typeface="Arial" panose="020B0604020202020204" pitchFamily="34" charset="0"/>
                      </a:endParaRPr>
                    </a:p>
                    <a:p>
                      <a:pPr algn="l" fontAlgn="t">
                        <a:lnSpc>
                          <a:spcPct val="107000"/>
                        </a:lnSpc>
                        <a:spcAft>
                          <a:spcPts val="800"/>
                        </a:spcAft>
                      </a:pPr>
                      <a:r>
                        <a:rPr lang="en-GB" sz="6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900" b="0" i="0" u="none" strike="noStrike">
                        <a:effectLst/>
                        <a:latin typeface="Arial" panose="020B0604020202020204" pitchFamily="34" charset="0"/>
                      </a:endParaRPr>
                    </a:p>
                    <a:p>
                      <a:pPr algn="l" fontAlgn="t">
                        <a:lnSpc>
                          <a:spcPct val="107000"/>
                        </a:lnSpc>
                        <a:spcAft>
                          <a:spcPts val="800"/>
                        </a:spcAft>
                      </a:pPr>
                      <a:r>
                        <a:rPr lang="en-GB" sz="6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900" b="0" i="0" u="none" strike="noStrike">
                        <a:effectLst/>
                        <a:latin typeface="Arial" panose="020B0604020202020204" pitchFamily="34" charset="0"/>
                      </a:endParaRPr>
                    </a:p>
                    <a:p>
                      <a:pPr algn="l" fontAlgn="t">
                        <a:lnSpc>
                          <a:spcPct val="107000"/>
                        </a:lnSpc>
                        <a:spcAft>
                          <a:spcPts val="800"/>
                        </a:spcAft>
                      </a:pPr>
                      <a:r>
                        <a:rPr lang="en-GB" sz="6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900" b="0" i="0" u="none" strike="noStrike">
                        <a:effectLst/>
                        <a:latin typeface="Arial" panose="020B0604020202020204" pitchFamily="34" charset="0"/>
                      </a:endParaRPr>
                    </a:p>
                  </a:txBody>
                  <a:tcPr marL="21400" marR="21400" marT="29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en-GB" sz="6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900" b="0" i="0" u="none" strike="noStrike">
                        <a:effectLst/>
                        <a:latin typeface="Arial" panose="020B0604020202020204" pitchFamily="34" charset="0"/>
                      </a:endParaRPr>
                    </a:p>
                  </a:txBody>
                  <a:tcPr marL="21400" marR="21400" marT="29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en-GB" sz="6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900" b="0" i="0" u="none" strike="noStrike">
                        <a:effectLst/>
                        <a:latin typeface="Arial" panose="020B0604020202020204" pitchFamily="34" charset="0"/>
                      </a:endParaRPr>
                    </a:p>
                  </a:txBody>
                  <a:tcPr marL="21400" marR="21400" marT="29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en-GB" sz="6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900" b="0" i="0" u="none" strike="noStrike">
                        <a:effectLst/>
                        <a:latin typeface="Arial" panose="020B0604020202020204" pitchFamily="34" charset="0"/>
                      </a:endParaRPr>
                    </a:p>
                  </a:txBody>
                  <a:tcPr marL="21400" marR="21400" marT="29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77836135"/>
                  </a:ext>
                </a:extLst>
              </a:tr>
              <a:tr h="1050125">
                <a:tc>
                  <a:txBody>
                    <a:bodyPr/>
                    <a:lstStyle/>
                    <a:p>
                      <a:pPr algn="l" fontAlgn="t">
                        <a:lnSpc>
                          <a:spcPct val="107000"/>
                        </a:lnSpc>
                        <a:spcAft>
                          <a:spcPts val="800"/>
                        </a:spcAft>
                      </a:pPr>
                      <a:r>
                        <a:rPr lang="en-GB" sz="1200" b="1"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Preaching and ritual</a:t>
                      </a:r>
                      <a:endParaRPr lang="en-GB" sz="1200" b="0" i="0" u="none" strike="noStrike" dirty="0">
                        <a:effectLst/>
                        <a:latin typeface="Arial" panose="020B0604020202020204" pitchFamily="34" charset="0"/>
                      </a:endParaRPr>
                    </a:p>
                  </a:txBody>
                  <a:tcPr marL="21400" marR="21400" marT="29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l" fontAlgn="t">
                        <a:lnSpc>
                          <a:spcPct val="107000"/>
                        </a:lnSpc>
                        <a:spcAft>
                          <a:spcPts val="800"/>
                        </a:spcAft>
                      </a:pPr>
                      <a:r>
                        <a:rPr lang="en-GB" sz="6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GB" sz="900" b="0" i="0" u="none" strike="noStrike" dirty="0">
                        <a:effectLst/>
                        <a:latin typeface="Arial" panose="020B0604020202020204" pitchFamily="34" charset="0"/>
                      </a:endParaRPr>
                    </a:p>
                    <a:p>
                      <a:pPr algn="l" fontAlgn="t">
                        <a:lnSpc>
                          <a:spcPct val="107000"/>
                        </a:lnSpc>
                        <a:spcAft>
                          <a:spcPts val="800"/>
                        </a:spcAft>
                      </a:pPr>
                      <a:r>
                        <a:rPr lang="en-GB" sz="6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GB" sz="900" b="0" i="0" u="none" strike="noStrike" dirty="0">
                        <a:effectLst/>
                        <a:latin typeface="Arial" panose="020B0604020202020204" pitchFamily="34" charset="0"/>
                      </a:endParaRPr>
                    </a:p>
                    <a:p>
                      <a:pPr algn="l" fontAlgn="t">
                        <a:lnSpc>
                          <a:spcPct val="107000"/>
                        </a:lnSpc>
                        <a:spcAft>
                          <a:spcPts val="800"/>
                        </a:spcAft>
                      </a:pPr>
                      <a:r>
                        <a:rPr lang="en-GB" sz="6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GB" sz="900" b="0" i="0" u="none" strike="noStrike" dirty="0">
                        <a:effectLst/>
                        <a:latin typeface="Arial" panose="020B0604020202020204" pitchFamily="34" charset="0"/>
                      </a:endParaRPr>
                    </a:p>
                    <a:p>
                      <a:pPr algn="l" fontAlgn="t">
                        <a:lnSpc>
                          <a:spcPct val="107000"/>
                        </a:lnSpc>
                        <a:spcAft>
                          <a:spcPts val="800"/>
                        </a:spcAft>
                      </a:pPr>
                      <a:r>
                        <a:rPr lang="en-GB" sz="6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GB" sz="900" b="0" i="0" u="none" strike="noStrike" dirty="0">
                        <a:effectLst/>
                        <a:latin typeface="Arial" panose="020B0604020202020204" pitchFamily="34" charset="0"/>
                      </a:endParaRPr>
                    </a:p>
                    <a:p>
                      <a:pPr algn="l" fontAlgn="t">
                        <a:lnSpc>
                          <a:spcPct val="107000"/>
                        </a:lnSpc>
                        <a:spcAft>
                          <a:spcPts val="800"/>
                        </a:spcAft>
                      </a:pPr>
                      <a:r>
                        <a:rPr lang="en-GB" sz="6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GB" sz="900" b="0" i="0" u="none" strike="noStrike" dirty="0">
                        <a:effectLst/>
                        <a:latin typeface="Arial" panose="020B0604020202020204" pitchFamily="34" charset="0"/>
                      </a:endParaRPr>
                    </a:p>
                    <a:p>
                      <a:pPr algn="l" fontAlgn="t">
                        <a:lnSpc>
                          <a:spcPct val="107000"/>
                        </a:lnSpc>
                        <a:spcAft>
                          <a:spcPts val="800"/>
                        </a:spcAft>
                      </a:pPr>
                      <a:r>
                        <a:rPr lang="en-GB" sz="6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GB" sz="900" b="0" i="0" u="none" strike="noStrike" dirty="0">
                        <a:effectLst/>
                        <a:latin typeface="Arial" panose="020B0604020202020204" pitchFamily="34" charset="0"/>
                      </a:endParaRPr>
                    </a:p>
                  </a:txBody>
                  <a:tcPr marL="21400" marR="21400" marT="29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en-GB" sz="6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GB" sz="900" b="0" i="0" u="none" strike="noStrike" dirty="0">
                        <a:effectLst/>
                        <a:latin typeface="Arial" panose="020B0604020202020204" pitchFamily="34" charset="0"/>
                      </a:endParaRPr>
                    </a:p>
                  </a:txBody>
                  <a:tcPr marL="21400" marR="21400" marT="29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en-GB" sz="6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900" b="0" i="0" u="none" strike="noStrike">
                        <a:effectLst/>
                        <a:latin typeface="Arial" panose="020B0604020202020204" pitchFamily="34" charset="0"/>
                      </a:endParaRPr>
                    </a:p>
                  </a:txBody>
                  <a:tcPr marL="21400" marR="21400" marT="29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en-GB" sz="6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900" b="0" i="0" u="none" strike="noStrike">
                        <a:effectLst/>
                        <a:latin typeface="Arial" panose="020B0604020202020204" pitchFamily="34" charset="0"/>
                      </a:endParaRPr>
                    </a:p>
                  </a:txBody>
                  <a:tcPr marL="21400" marR="21400" marT="29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59026937"/>
                  </a:ext>
                </a:extLst>
              </a:tr>
              <a:tr h="1050125">
                <a:tc>
                  <a:txBody>
                    <a:bodyPr/>
                    <a:lstStyle/>
                    <a:p>
                      <a:pPr algn="l" fontAlgn="t">
                        <a:lnSpc>
                          <a:spcPct val="107000"/>
                        </a:lnSpc>
                        <a:spcAft>
                          <a:spcPts val="800"/>
                        </a:spcAft>
                      </a:pPr>
                      <a:r>
                        <a:rPr lang="en-GB" sz="1200" b="1"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Role of bishops</a:t>
                      </a:r>
                      <a:endParaRPr lang="en-GB" sz="1200" b="0" i="0" u="none" strike="noStrike" dirty="0">
                        <a:effectLst/>
                        <a:latin typeface="Arial" panose="020B0604020202020204" pitchFamily="34" charset="0"/>
                      </a:endParaRPr>
                    </a:p>
                  </a:txBody>
                  <a:tcPr marL="21400" marR="21400" marT="29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l" fontAlgn="t">
                        <a:lnSpc>
                          <a:spcPct val="107000"/>
                        </a:lnSpc>
                        <a:spcAft>
                          <a:spcPts val="800"/>
                        </a:spcAft>
                      </a:pPr>
                      <a:r>
                        <a:rPr lang="en-GB" sz="6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900" b="0" i="0" u="none" strike="noStrike">
                        <a:effectLst/>
                        <a:latin typeface="Arial" panose="020B0604020202020204" pitchFamily="34" charset="0"/>
                      </a:endParaRPr>
                    </a:p>
                    <a:p>
                      <a:pPr algn="l" fontAlgn="t">
                        <a:lnSpc>
                          <a:spcPct val="107000"/>
                        </a:lnSpc>
                        <a:spcAft>
                          <a:spcPts val="800"/>
                        </a:spcAft>
                      </a:pPr>
                      <a:r>
                        <a:rPr lang="en-GB" sz="6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900" b="0" i="0" u="none" strike="noStrike">
                        <a:effectLst/>
                        <a:latin typeface="Arial" panose="020B0604020202020204" pitchFamily="34" charset="0"/>
                      </a:endParaRPr>
                    </a:p>
                    <a:p>
                      <a:pPr algn="l" fontAlgn="t">
                        <a:lnSpc>
                          <a:spcPct val="107000"/>
                        </a:lnSpc>
                        <a:spcAft>
                          <a:spcPts val="800"/>
                        </a:spcAft>
                      </a:pPr>
                      <a:r>
                        <a:rPr lang="en-GB" sz="6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900" b="0" i="0" u="none" strike="noStrike">
                        <a:effectLst/>
                        <a:latin typeface="Arial" panose="020B0604020202020204" pitchFamily="34" charset="0"/>
                      </a:endParaRPr>
                    </a:p>
                    <a:p>
                      <a:pPr algn="l" fontAlgn="t">
                        <a:lnSpc>
                          <a:spcPct val="107000"/>
                        </a:lnSpc>
                        <a:spcAft>
                          <a:spcPts val="800"/>
                        </a:spcAft>
                      </a:pPr>
                      <a:r>
                        <a:rPr lang="en-GB" sz="6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900" b="0" i="0" u="none" strike="noStrike">
                        <a:effectLst/>
                        <a:latin typeface="Arial" panose="020B0604020202020204" pitchFamily="34" charset="0"/>
                      </a:endParaRPr>
                    </a:p>
                    <a:p>
                      <a:pPr algn="l" fontAlgn="t">
                        <a:lnSpc>
                          <a:spcPct val="107000"/>
                        </a:lnSpc>
                        <a:spcAft>
                          <a:spcPts val="800"/>
                        </a:spcAft>
                      </a:pPr>
                      <a:r>
                        <a:rPr lang="en-GB" sz="6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900" b="0" i="0" u="none" strike="noStrike">
                        <a:effectLst/>
                        <a:latin typeface="Arial" panose="020B0604020202020204" pitchFamily="34" charset="0"/>
                      </a:endParaRPr>
                    </a:p>
                    <a:p>
                      <a:pPr algn="l" fontAlgn="t">
                        <a:lnSpc>
                          <a:spcPct val="107000"/>
                        </a:lnSpc>
                        <a:spcAft>
                          <a:spcPts val="800"/>
                        </a:spcAft>
                      </a:pPr>
                      <a:r>
                        <a:rPr lang="en-GB" sz="6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900" b="0" i="0" u="none" strike="noStrike">
                        <a:effectLst/>
                        <a:latin typeface="Arial" panose="020B0604020202020204" pitchFamily="34" charset="0"/>
                      </a:endParaRPr>
                    </a:p>
                  </a:txBody>
                  <a:tcPr marL="21400" marR="21400" marT="29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en-GB" sz="6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900" b="0" i="0" u="none" strike="noStrike">
                        <a:effectLst/>
                        <a:latin typeface="Arial" panose="020B0604020202020204" pitchFamily="34" charset="0"/>
                      </a:endParaRPr>
                    </a:p>
                  </a:txBody>
                  <a:tcPr marL="21400" marR="21400" marT="29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en-GB" sz="6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900" b="0" i="0" u="none" strike="noStrike">
                        <a:effectLst/>
                        <a:latin typeface="Arial" panose="020B0604020202020204" pitchFamily="34" charset="0"/>
                      </a:endParaRPr>
                    </a:p>
                  </a:txBody>
                  <a:tcPr marL="21400" marR="21400" marT="29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en-GB" sz="6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900" b="0" i="0" u="none" strike="noStrike">
                        <a:effectLst/>
                        <a:latin typeface="Arial" panose="020B0604020202020204" pitchFamily="34" charset="0"/>
                      </a:endParaRPr>
                    </a:p>
                  </a:txBody>
                  <a:tcPr marL="21400" marR="21400" marT="29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30623827"/>
                  </a:ext>
                </a:extLst>
              </a:tr>
              <a:tr h="1050125">
                <a:tc>
                  <a:txBody>
                    <a:bodyPr/>
                    <a:lstStyle/>
                    <a:p>
                      <a:pPr algn="l" fontAlgn="t">
                        <a:lnSpc>
                          <a:spcPct val="107000"/>
                        </a:lnSpc>
                        <a:spcAft>
                          <a:spcPts val="800"/>
                        </a:spcAft>
                      </a:pPr>
                      <a:r>
                        <a:rPr lang="en-GB" sz="1200" b="1"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Attitude to authority</a:t>
                      </a:r>
                      <a:endParaRPr lang="en-GB" sz="1200" b="0" i="0" u="none" strike="noStrike" dirty="0">
                        <a:effectLst/>
                        <a:latin typeface="Arial" panose="020B0604020202020204" pitchFamily="34" charset="0"/>
                      </a:endParaRPr>
                    </a:p>
                  </a:txBody>
                  <a:tcPr marL="21400" marR="21400" marT="29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l" fontAlgn="t">
                        <a:lnSpc>
                          <a:spcPct val="107000"/>
                        </a:lnSpc>
                        <a:spcAft>
                          <a:spcPts val="800"/>
                        </a:spcAft>
                      </a:pPr>
                      <a:r>
                        <a:rPr lang="en-GB" sz="6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900" b="0" i="0" u="none" strike="noStrike">
                        <a:effectLst/>
                        <a:latin typeface="Arial" panose="020B0604020202020204" pitchFamily="34" charset="0"/>
                      </a:endParaRPr>
                    </a:p>
                    <a:p>
                      <a:pPr algn="l" fontAlgn="t">
                        <a:lnSpc>
                          <a:spcPct val="107000"/>
                        </a:lnSpc>
                        <a:spcAft>
                          <a:spcPts val="800"/>
                        </a:spcAft>
                      </a:pPr>
                      <a:r>
                        <a:rPr lang="en-GB" sz="6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900" b="0" i="0" u="none" strike="noStrike">
                        <a:effectLst/>
                        <a:latin typeface="Arial" panose="020B0604020202020204" pitchFamily="34" charset="0"/>
                      </a:endParaRPr>
                    </a:p>
                    <a:p>
                      <a:pPr algn="l" fontAlgn="t">
                        <a:lnSpc>
                          <a:spcPct val="107000"/>
                        </a:lnSpc>
                        <a:spcAft>
                          <a:spcPts val="800"/>
                        </a:spcAft>
                      </a:pPr>
                      <a:r>
                        <a:rPr lang="en-GB" sz="6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900" b="0" i="0" u="none" strike="noStrike">
                        <a:effectLst/>
                        <a:latin typeface="Arial" panose="020B0604020202020204" pitchFamily="34" charset="0"/>
                      </a:endParaRPr>
                    </a:p>
                    <a:p>
                      <a:pPr algn="l" fontAlgn="t">
                        <a:lnSpc>
                          <a:spcPct val="107000"/>
                        </a:lnSpc>
                        <a:spcAft>
                          <a:spcPts val="800"/>
                        </a:spcAft>
                      </a:pPr>
                      <a:r>
                        <a:rPr lang="en-GB" sz="6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900" b="0" i="0" u="none" strike="noStrike">
                        <a:effectLst/>
                        <a:latin typeface="Arial" panose="020B0604020202020204" pitchFamily="34" charset="0"/>
                      </a:endParaRPr>
                    </a:p>
                    <a:p>
                      <a:pPr algn="l" fontAlgn="t">
                        <a:lnSpc>
                          <a:spcPct val="107000"/>
                        </a:lnSpc>
                        <a:spcAft>
                          <a:spcPts val="800"/>
                        </a:spcAft>
                      </a:pPr>
                      <a:r>
                        <a:rPr lang="en-GB" sz="6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900" b="0" i="0" u="none" strike="noStrike">
                        <a:effectLst/>
                        <a:latin typeface="Arial" panose="020B0604020202020204" pitchFamily="34" charset="0"/>
                      </a:endParaRPr>
                    </a:p>
                    <a:p>
                      <a:pPr algn="l" fontAlgn="t">
                        <a:lnSpc>
                          <a:spcPct val="107000"/>
                        </a:lnSpc>
                        <a:spcAft>
                          <a:spcPts val="800"/>
                        </a:spcAft>
                      </a:pPr>
                      <a:r>
                        <a:rPr lang="en-GB" sz="6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900" b="0" i="0" u="none" strike="noStrike">
                        <a:effectLst/>
                        <a:latin typeface="Arial" panose="020B0604020202020204" pitchFamily="34" charset="0"/>
                      </a:endParaRPr>
                    </a:p>
                  </a:txBody>
                  <a:tcPr marL="21400" marR="21400" marT="29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en-GB" sz="6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900" b="0" i="0" u="none" strike="noStrike">
                        <a:effectLst/>
                        <a:latin typeface="Arial" panose="020B0604020202020204" pitchFamily="34" charset="0"/>
                      </a:endParaRPr>
                    </a:p>
                  </a:txBody>
                  <a:tcPr marL="21400" marR="21400" marT="29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en-GB" sz="6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900" b="0" i="0" u="none" strike="noStrike">
                        <a:effectLst/>
                        <a:latin typeface="Arial" panose="020B0604020202020204" pitchFamily="34" charset="0"/>
                      </a:endParaRPr>
                    </a:p>
                  </a:txBody>
                  <a:tcPr marL="21400" marR="21400" marT="29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en-GB" sz="6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900" b="0" i="0" u="none" strike="noStrike">
                        <a:effectLst/>
                        <a:latin typeface="Arial" panose="020B0604020202020204" pitchFamily="34" charset="0"/>
                      </a:endParaRPr>
                    </a:p>
                  </a:txBody>
                  <a:tcPr marL="21400" marR="21400" marT="29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80649144"/>
                  </a:ext>
                </a:extLst>
              </a:tr>
              <a:tr h="1050125">
                <a:tc>
                  <a:txBody>
                    <a:bodyPr/>
                    <a:lstStyle/>
                    <a:p>
                      <a:pPr algn="l" fontAlgn="t">
                        <a:lnSpc>
                          <a:spcPct val="107000"/>
                        </a:lnSpc>
                        <a:spcAft>
                          <a:spcPts val="800"/>
                        </a:spcAft>
                      </a:pPr>
                      <a:r>
                        <a:rPr lang="en-GB" sz="1200" b="1"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Attitude to Catholic Church</a:t>
                      </a:r>
                      <a:endParaRPr lang="en-GB" sz="1200" b="0" i="0" u="none" strike="noStrike" dirty="0">
                        <a:effectLst/>
                        <a:latin typeface="Arial" panose="020B0604020202020204" pitchFamily="34" charset="0"/>
                      </a:endParaRPr>
                    </a:p>
                  </a:txBody>
                  <a:tcPr marL="21400" marR="21400" marT="29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l" fontAlgn="t">
                        <a:lnSpc>
                          <a:spcPct val="107000"/>
                        </a:lnSpc>
                        <a:spcAft>
                          <a:spcPts val="800"/>
                        </a:spcAft>
                      </a:pPr>
                      <a:r>
                        <a:rPr lang="en-GB" sz="6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GB" sz="900" b="0" i="0" u="none" strike="noStrike" dirty="0">
                        <a:effectLst/>
                        <a:latin typeface="Arial" panose="020B0604020202020204" pitchFamily="34" charset="0"/>
                      </a:endParaRPr>
                    </a:p>
                    <a:p>
                      <a:pPr algn="l" fontAlgn="t">
                        <a:lnSpc>
                          <a:spcPct val="107000"/>
                        </a:lnSpc>
                        <a:spcAft>
                          <a:spcPts val="800"/>
                        </a:spcAft>
                      </a:pPr>
                      <a:r>
                        <a:rPr lang="en-GB" sz="6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GB" sz="900" b="0" i="0" u="none" strike="noStrike" dirty="0">
                        <a:effectLst/>
                        <a:latin typeface="Arial" panose="020B0604020202020204" pitchFamily="34" charset="0"/>
                      </a:endParaRPr>
                    </a:p>
                    <a:p>
                      <a:pPr algn="l" fontAlgn="t">
                        <a:lnSpc>
                          <a:spcPct val="107000"/>
                        </a:lnSpc>
                        <a:spcAft>
                          <a:spcPts val="800"/>
                        </a:spcAft>
                      </a:pPr>
                      <a:r>
                        <a:rPr lang="en-GB" sz="6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GB" sz="900" b="0" i="0" u="none" strike="noStrike" dirty="0">
                        <a:effectLst/>
                        <a:latin typeface="Arial" panose="020B0604020202020204" pitchFamily="34" charset="0"/>
                      </a:endParaRPr>
                    </a:p>
                    <a:p>
                      <a:pPr algn="l" fontAlgn="t">
                        <a:lnSpc>
                          <a:spcPct val="107000"/>
                        </a:lnSpc>
                        <a:spcAft>
                          <a:spcPts val="800"/>
                        </a:spcAft>
                      </a:pPr>
                      <a:r>
                        <a:rPr lang="en-GB" sz="6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GB" sz="900" b="0" i="0" u="none" strike="noStrike" dirty="0">
                        <a:effectLst/>
                        <a:latin typeface="Arial" panose="020B0604020202020204" pitchFamily="34" charset="0"/>
                      </a:endParaRPr>
                    </a:p>
                    <a:p>
                      <a:pPr algn="l" fontAlgn="t">
                        <a:lnSpc>
                          <a:spcPct val="107000"/>
                        </a:lnSpc>
                        <a:spcAft>
                          <a:spcPts val="800"/>
                        </a:spcAft>
                      </a:pPr>
                      <a:r>
                        <a:rPr lang="en-GB" sz="6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GB" sz="900" b="0" i="0" u="none" strike="noStrike" dirty="0">
                        <a:effectLst/>
                        <a:latin typeface="Arial" panose="020B0604020202020204" pitchFamily="34" charset="0"/>
                      </a:endParaRPr>
                    </a:p>
                    <a:p>
                      <a:pPr algn="l" fontAlgn="t">
                        <a:lnSpc>
                          <a:spcPct val="107000"/>
                        </a:lnSpc>
                        <a:spcAft>
                          <a:spcPts val="800"/>
                        </a:spcAft>
                      </a:pPr>
                      <a:r>
                        <a:rPr lang="en-GB" sz="6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GB" sz="900" b="0" i="0" u="none" strike="noStrike" dirty="0">
                        <a:effectLst/>
                        <a:latin typeface="Arial" panose="020B0604020202020204" pitchFamily="34" charset="0"/>
                      </a:endParaRPr>
                    </a:p>
                  </a:txBody>
                  <a:tcPr marL="21400" marR="21400" marT="29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en-GB" sz="6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GB" sz="900" b="0" i="0" u="none" strike="noStrike" dirty="0">
                        <a:effectLst/>
                        <a:latin typeface="Arial" panose="020B0604020202020204" pitchFamily="34" charset="0"/>
                      </a:endParaRPr>
                    </a:p>
                  </a:txBody>
                  <a:tcPr marL="21400" marR="21400" marT="29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en-GB" sz="6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GB" sz="900" b="0" i="0" u="none" strike="noStrike" dirty="0">
                        <a:effectLst/>
                        <a:latin typeface="Arial" panose="020B0604020202020204" pitchFamily="34" charset="0"/>
                      </a:endParaRPr>
                    </a:p>
                  </a:txBody>
                  <a:tcPr marL="21400" marR="21400" marT="29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en-GB" sz="6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GB" sz="900" b="0" i="0" u="none" strike="noStrike" dirty="0">
                        <a:effectLst/>
                        <a:latin typeface="Arial" panose="020B0604020202020204" pitchFamily="34" charset="0"/>
                      </a:endParaRPr>
                    </a:p>
                  </a:txBody>
                  <a:tcPr marL="21400" marR="21400" marT="29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78633678"/>
                  </a:ext>
                </a:extLst>
              </a:tr>
            </a:tbl>
          </a:graphicData>
        </a:graphic>
      </p:graphicFrame>
      <p:pic>
        <p:nvPicPr>
          <p:cNvPr id="6" name="task 1">
            <a:hlinkClick r:id="" action="ppaction://media"/>
            <a:extLst>
              <a:ext uri="{FF2B5EF4-FFF2-40B4-BE49-F238E27FC236}">
                <a16:creationId xmlns:a16="http://schemas.microsoft.com/office/drawing/2014/main" id="{71AD26BA-CD71-3A24-5BB2-690D7E87698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496664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46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2A855D-C0AB-4A0C-609B-9129B2DB78DE}"/>
              </a:ext>
            </a:extLst>
          </p:cNvPr>
          <p:cNvSpPr txBox="1"/>
          <p:nvPr/>
        </p:nvSpPr>
        <p:spPr>
          <a:xfrm>
            <a:off x="138545" y="121071"/>
            <a:ext cx="11914909" cy="6671057"/>
          </a:xfrm>
          <a:prstGeom prst="rect">
            <a:avLst/>
          </a:prstGeom>
          <a:noFill/>
        </p:spPr>
        <p:txBody>
          <a:bodyPr wrap="square">
            <a:spAutoFit/>
          </a:bodyPr>
          <a:lstStyle/>
          <a:p>
            <a:pPr algn="l" rtl="0" fontAlgn="base">
              <a:lnSpc>
                <a:spcPts val="1920"/>
              </a:lnSpc>
            </a:pPr>
            <a:r>
              <a:rPr lang="en-GB" sz="1400" b="1" i="1" dirty="0">
                <a:solidFill>
                  <a:srgbClr val="000000"/>
                </a:solidFill>
                <a:effectLst/>
                <a:latin typeface="Arial" panose="020B0604020202020204" pitchFamily="34" charset="0"/>
              </a:rPr>
              <a:t>Persecution of Puritans</a:t>
            </a:r>
            <a:r>
              <a:rPr lang="en-GB" sz="1400" b="1" i="0" dirty="0">
                <a:solidFill>
                  <a:srgbClr val="000000"/>
                </a:solidFill>
                <a:effectLst/>
                <a:latin typeface="Arial" panose="020B0604020202020204" pitchFamily="34" charset="0"/>
              </a:rPr>
              <a:t> </a:t>
            </a:r>
            <a:endParaRPr lang="en-GB" sz="1400" b="1" i="0" dirty="0">
              <a:solidFill>
                <a:srgbClr val="000000"/>
              </a:solidFill>
              <a:effectLst/>
              <a:latin typeface="Segoe UI" panose="020B0502040204020203" pitchFamily="34" charset="0"/>
            </a:endParaRPr>
          </a:p>
          <a:p>
            <a:pPr algn="l" rtl="0" fontAlgn="base">
              <a:lnSpc>
                <a:spcPts val="1920"/>
              </a:lnSpc>
            </a:pPr>
            <a:r>
              <a:rPr lang="en-GB" sz="1600" b="0" i="0" dirty="0">
                <a:solidFill>
                  <a:srgbClr val="000000"/>
                </a:solidFill>
                <a:effectLst/>
                <a:latin typeface="Arial" panose="020B0604020202020204" pitchFamily="34" charset="0"/>
              </a:rPr>
              <a:t>From 1634 to 1637 visitations of every diocese (including, after strong resistance by Williams, that of Lincoln) showed the extent of deficiencies within the Anglican Church and the strength of Puritan practices. A succession of detailed orders from the Archbishop laid down the remedies. Preaching, to Puritans the essential task of the ministry, was to Laud a most dangerous source of “differences” in religion to be curtailed and controlled. </a:t>
            </a:r>
            <a:r>
              <a:rPr lang="en-GB" sz="1600" b="0" i="1" dirty="0">
                <a:solidFill>
                  <a:srgbClr val="000000"/>
                </a:solidFill>
                <a:effectLst/>
                <a:latin typeface="Arial" panose="020B0604020202020204" pitchFamily="34" charset="0"/>
              </a:rPr>
              <a:t>In London his attack on Puritan “lectureships” culminated in the overthrow of the “feoffees for impropriations,” the City organization for buying up tithes and church patronage for the benefit of Puritan clergy.</a:t>
            </a:r>
            <a:r>
              <a:rPr lang="en-GB" sz="1600" b="0" i="0" dirty="0">
                <a:solidFill>
                  <a:srgbClr val="000000"/>
                </a:solidFill>
                <a:effectLst/>
                <a:latin typeface="Arial" panose="020B0604020202020204" pitchFamily="34" charset="0"/>
              </a:rPr>
              <a:t> </a:t>
            </a:r>
            <a:r>
              <a:rPr lang="en-GB" sz="1600" b="0" i="1" dirty="0">
                <a:solidFill>
                  <a:srgbClr val="000000"/>
                </a:solidFill>
                <a:effectLst/>
                <a:latin typeface="Arial" panose="020B0604020202020204" pitchFamily="34" charset="0"/>
              </a:rPr>
              <a:t>The printed word was dangerous, too: celebrated Puritan propagandists such as </a:t>
            </a:r>
            <a:r>
              <a:rPr lang="en-GB" sz="1600" b="1" i="1" dirty="0">
                <a:solidFill>
                  <a:srgbClr val="000000"/>
                </a:solidFill>
                <a:effectLst/>
                <a:latin typeface="Arial" panose="020B0604020202020204" pitchFamily="34" charset="0"/>
              </a:rPr>
              <a:t>Alexander Leighton and </a:t>
            </a:r>
            <a:r>
              <a:rPr lang="en-GB" sz="1600" b="1" i="1" u="none" strike="noStrike" dirty="0">
                <a:solidFill>
                  <a:srgbClr val="000000"/>
                </a:solidFill>
                <a:effectLst/>
                <a:latin typeface="Arial" panose="020B0604020202020204" pitchFamily="34" charset="0"/>
                <a:hlinkClick r:id="rId2"/>
              </a:rPr>
              <a:t>William Prynne</a:t>
            </a:r>
            <a:r>
              <a:rPr lang="en-GB" sz="1600" b="0" i="1" dirty="0">
                <a:solidFill>
                  <a:srgbClr val="000000"/>
                </a:solidFill>
                <a:effectLst/>
                <a:latin typeface="Arial" panose="020B0604020202020204" pitchFamily="34" charset="0"/>
              </a:rPr>
              <a:t> were </a:t>
            </a:r>
            <a:r>
              <a:rPr lang="en-GB" sz="1600" b="1" i="1" dirty="0">
                <a:solidFill>
                  <a:srgbClr val="000000"/>
                </a:solidFill>
                <a:effectLst/>
                <a:latin typeface="Arial" panose="020B0604020202020204" pitchFamily="34" charset="0"/>
              </a:rPr>
              <a:t>mutilated and imprisoned</a:t>
            </a:r>
            <a:r>
              <a:rPr lang="en-GB" sz="1600" b="0" i="1" dirty="0">
                <a:solidFill>
                  <a:srgbClr val="000000"/>
                </a:solidFill>
                <a:effectLst/>
                <a:latin typeface="Arial" panose="020B0604020202020204" pitchFamily="34" charset="0"/>
              </a:rPr>
              <a:t>.</a:t>
            </a:r>
          </a:p>
          <a:p>
            <a:pPr algn="l" rtl="0" fontAlgn="base">
              <a:lnSpc>
                <a:spcPts val="1920"/>
              </a:lnSpc>
            </a:pPr>
            <a:r>
              <a:rPr lang="en-GB" sz="1600" b="0" i="1" dirty="0">
                <a:solidFill>
                  <a:srgbClr val="000000"/>
                </a:solidFill>
                <a:effectLst/>
                <a:latin typeface="Arial" panose="020B0604020202020204" pitchFamily="34" charset="0"/>
              </a:rPr>
              <a:t> Occasionally, Laud was less harsh than his enemies admitted, especially to the clergy. But he rejected all conciliation of the Puritan movement, whose strength and qualities he never understood.</a:t>
            </a:r>
            <a:r>
              <a:rPr lang="en-GB" sz="1600" b="0" i="0" dirty="0">
                <a:solidFill>
                  <a:srgbClr val="000000"/>
                </a:solidFill>
                <a:effectLst/>
                <a:latin typeface="Arial" panose="020B0604020202020204" pitchFamily="34" charset="0"/>
              </a:rPr>
              <a:t> He had, in fact, much in common with some forms of it: the unrelenting quest for the godly life, the intolerant certainty of his own righteousness, the hatred of corruption and extravagance. He could do much to diminish inefficiency, pluralism, absenteeism, and sheer idleness. But his wider efforts to overcome the poverty of clergy and parishes and restore something of the church’s position as a great and powerful landowner had extremely limited success. </a:t>
            </a:r>
            <a:endParaRPr lang="en-GB" sz="1600" b="0" i="0" dirty="0">
              <a:solidFill>
                <a:srgbClr val="000000"/>
              </a:solidFill>
              <a:effectLst/>
              <a:latin typeface="Segoe UI" panose="020B0502040204020203" pitchFamily="34" charset="0"/>
            </a:endParaRPr>
          </a:p>
          <a:p>
            <a:pPr algn="l" rtl="0" fontAlgn="base">
              <a:lnSpc>
                <a:spcPts val="1920"/>
              </a:lnSpc>
            </a:pPr>
            <a:r>
              <a:rPr lang="en-GB" sz="1600" b="0" i="1" dirty="0">
                <a:solidFill>
                  <a:srgbClr val="000000"/>
                </a:solidFill>
                <a:effectLst/>
                <a:latin typeface="Arial" panose="020B0604020202020204" pitchFamily="34" charset="0"/>
              </a:rPr>
              <a:t>To Laud, the strength of the church was inseparable from that of the state.</a:t>
            </a:r>
            <a:r>
              <a:rPr lang="en-GB" sz="1600" b="0" i="0" dirty="0">
                <a:solidFill>
                  <a:srgbClr val="000000"/>
                </a:solidFill>
                <a:effectLst/>
                <a:latin typeface="Arial" panose="020B0604020202020204" pitchFamily="34" charset="0"/>
              </a:rPr>
              <a:t> Conflict between royal and ecclesiastical power was a possibility he never faced: under </a:t>
            </a:r>
            <a:r>
              <a:rPr lang="en-GB" sz="1600" b="0" i="0" u="none" strike="noStrike" dirty="0">
                <a:solidFill>
                  <a:srgbClr val="000000"/>
                </a:solidFill>
                <a:effectLst/>
                <a:latin typeface="Arial" panose="020B0604020202020204" pitchFamily="34" charset="0"/>
                <a:hlinkClick r:id="rId3"/>
              </a:rPr>
              <a:t>Charles I</a:t>
            </a:r>
            <a:r>
              <a:rPr lang="en-GB" sz="1600" b="0" i="0" dirty="0">
                <a:solidFill>
                  <a:srgbClr val="000000"/>
                </a:solidFill>
                <a:effectLst/>
                <a:latin typeface="Arial" panose="020B0604020202020204" pitchFamily="34" charset="0"/>
              </a:rPr>
              <a:t> both could be exalted simultaneously. </a:t>
            </a:r>
            <a:r>
              <a:rPr lang="en-GB" sz="1600" b="0" i="1" dirty="0">
                <a:solidFill>
                  <a:srgbClr val="000000"/>
                </a:solidFill>
                <a:effectLst/>
                <a:latin typeface="Arial" panose="020B0604020202020204" pitchFamily="34" charset="0"/>
              </a:rPr>
              <a:t>Holding no state office, he used his position on the privy council and his influence over the King to attack “the Lady Mora”</a:t>
            </a:r>
            <a:r>
              <a:rPr lang="en-GB" sz="1600" b="0" i="0" dirty="0">
                <a:solidFill>
                  <a:srgbClr val="000000"/>
                </a:solidFill>
                <a:effectLst/>
                <a:latin typeface="Arial" panose="020B0604020202020204" pitchFamily="34" charset="0"/>
              </a:rPr>
              <a:t> (delay) in what he considered her first personification, the treasurer Richard Weston, and afterward in other ministers. </a:t>
            </a:r>
            <a:r>
              <a:rPr lang="en-GB" sz="1600" b="0" i="1" dirty="0">
                <a:solidFill>
                  <a:srgbClr val="000000"/>
                </a:solidFill>
                <a:effectLst/>
                <a:latin typeface="Arial" panose="020B0604020202020204" pitchFamily="34" charset="0"/>
              </a:rPr>
              <a:t>His most effective direct impact on government was in the social policy he applied through the council and the courts. Exacting landlords and unscrupulous officials were attacked, and the poor were protected against everyone except the state itself.</a:t>
            </a:r>
            <a:r>
              <a:rPr lang="en-GB" sz="1600" b="0" i="0" dirty="0">
                <a:solidFill>
                  <a:srgbClr val="000000"/>
                </a:solidFill>
                <a:effectLst/>
                <a:latin typeface="Arial" panose="020B0604020202020204" pitchFamily="34" charset="0"/>
              </a:rPr>
              <a:t> </a:t>
            </a:r>
            <a:endParaRPr lang="en-GB" sz="1600" b="0" i="0" dirty="0">
              <a:solidFill>
                <a:srgbClr val="000000"/>
              </a:solidFill>
              <a:effectLst/>
              <a:latin typeface="Segoe UI" panose="020B0502040204020203" pitchFamily="34" charset="0"/>
            </a:endParaRPr>
          </a:p>
          <a:p>
            <a:pPr algn="l" rtl="0" fontAlgn="base">
              <a:lnSpc>
                <a:spcPts val="1920"/>
              </a:lnSpc>
            </a:pPr>
            <a:r>
              <a:rPr lang="en-GB" sz="1600" b="0" i="1" dirty="0">
                <a:solidFill>
                  <a:srgbClr val="000000"/>
                </a:solidFill>
                <a:effectLst/>
                <a:latin typeface="Arial" panose="020B0604020202020204" pitchFamily="34" charset="0"/>
              </a:rPr>
              <a:t>In all this his one constant ally was Thomas Wentworth (later the earl of </a:t>
            </a:r>
            <a:r>
              <a:rPr lang="en-GB" sz="1600" b="0" i="1" u="none" strike="noStrike" dirty="0">
                <a:solidFill>
                  <a:srgbClr val="000000"/>
                </a:solidFill>
                <a:effectLst/>
                <a:latin typeface="Arial" panose="020B0604020202020204" pitchFamily="34" charset="0"/>
                <a:hlinkClick r:id="rId4"/>
              </a:rPr>
              <a:t>Strafford</a:t>
            </a:r>
            <a:r>
              <a:rPr lang="en-GB" sz="1600" b="0" i="1" dirty="0">
                <a:solidFill>
                  <a:srgbClr val="000000"/>
                </a:solidFill>
                <a:effectLst/>
                <a:latin typeface="Arial" panose="020B0604020202020204" pitchFamily="34" charset="0"/>
              </a:rPr>
              <a:t>), from 1633 lord deputy in Ireland. Laud and Wentworth corresponded regularly and frankly on their joint struggle to establish “thorough,” as their rigorous policy came to be called.</a:t>
            </a:r>
            <a:r>
              <a:rPr lang="en-GB" sz="1600" b="0" i="0" dirty="0">
                <a:solidFill>
                  <a:srgbClr val="000000"/>
                </a:solidFill>
                <a:effectLst/>
                <a:latin typeface="Arial" panose="020B0604020202020204" pitchFamily="34" charset="0"/>
              </a:rPr>
              <a:t> But by 1637 both began to see, dimly, the storm that was about to break upon them. The further trial of Prynne, together with other radical Puritans such as </a:t>
            </a:r>
            <a:r>
              <a:rPr lang="en-GB" sz="1600" b="0" i="0" dirty="0" err="1">
                <a:solidFill>
                  <a:srgbClr val="000000"/>
                </a:solidFill>
                <a:effectLst/>
                <a:latin typeface="Arial" panose="020B0604020202020204" pitchFamily="34" charset="0"/>
              </a:rPr>
              <a:t>Bastwick</a:t>
            </a:r>
            <a:r>
              <a:rPr lang="en-GB" sz="1600" b="0" i="0" dirty="0">
                <a:solidFill>
                  <a:srgbClr val="000000"/>
                </a:solidFill>
                <a:effectLst/>
                <a:latin typeface="Arial" panose="020B0604020202020204" pitchFamily="34" charset="0"/>
              </a:rPr>
              <a:t> and Burton, demonstrated not success for </a:t>
            </a:r>
            <a:r>
              <a:rPr lang="en-GB" sz="1600" b="0" i="0" dirty="0" err="1">
                <a:solidFill>
                  <a:srgbClr val="000000"/>
                </a:solidFill>
                <a:effectLst/>
                <a:latin typeface="Arial" panose="020B0604020202020204" pitchFamily="34" charset="0"/>
              </a:rPr>
              <a:t>Laudian</a:t>
            </a:r>
            <a:r>
              <a:rPr lang="en-GB" sz="1600" b="0" i="0" dirty="0">
                <a:solidFill>
                  <a:srgbClr val="000000"/>
                </a:solidFill>
                <a:effectLst/>
                <a:latin typeface="Arial" panose="020B0604020202020204" pitchFamily="34" charset="0"/>
              </a:rPr>
              <a:t> suppression but rather huge popular support for the opposition. </a:t>
            </a:r>
            <a:r>
              <a:rPr lang="en-GB" sz="1600" b="0" i="1" dirty="0">
                <a:solidFill>
                  <a:srgbClr val="000000"/>
                </a:solidFill>
                <a:effectLst/>
                <a:latin typeface="Arial" panose="020B0604020202020204" pitchFamily="34" charset="0"/>
              </a:rPr>
              <a:t>The resistance of the gentry was consolidated by the extended demand for “ship money,” the most hated of Charles’s non-parliamentary levies. Attempts by Charles and Laud to impose Anglican forms of worship in Scotland provoked fierce resistance there. English forces were sent northward, and in 1639 the “Bishops’ Wars” began.</a:t>
            </a:r>
            <a:r>
              <a:rPr lang="en-GB" sz="1600" b="0" i="0" dirty="0">
                <a:solidFill>
                  <a:srgbClr val="000000"/>
                </a:solidFill>
                <a:effectLst/>
                <a:latin typeface="Arial" panose="020B0604020202020204" pitchFamily="34" charset="0"/>
              </a:rPr>
              <a:t> </a:t>
            </a:r>
            <a:endParaRPr lang="en-GB" sz="1600"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1186796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2C7D58D-E6E6-5153-6D7E-37A389DE4593}"/>
              </a:ext>
            </a:extLst>
          </p:cNvPr>
          <p:cNvSpPr txBox="1"/>
          <p:nvPr/>
        </p:nvSpPr>
        <p:spPr>
          <a:xfrm>
            <a:off x="0" y="98170"/>
            <a:ext cx="12067309" cy="6427401"/>
          </a:xfrm>
          <a:prstGeom prst="rect">
            <a:avLst/>
          </a:prstGeom>
          <a:noFill/>
        </p:spPr>
        <p:txBody>
          <a:bodyPr wrap="square">
            <a:spAutoFit/>
          </a:bodyPr>
          <a:lstStyle/>
          <a:p>
            <a:pPr algn="l" rtl="0" fontAlgn="base">
              <a:lnSpc>
                <a:spcPts val="1920"/>
              </a:lnSpc>
            </a:pPr>
            <a:r>
              <a:rPr lang="en-GB" sz="2400" b="0" i="1" dirty="0">
                <a:solidFill>
                  <a:srgbClr val="000000"/>
                </a:solidFill>
                <a:effectLst/>
                <a:latin typeface="Arial" panose="020B0604020202020204" pitchFamily="34" charset="0"/>
              </a:rPr>
              <a:t>Trial and execution</a:t>
            </a:r>
            <a:r>
              <a:rPr lang="en-GB" sz="2400" b="0" i="0" dirty="0">
                <a:solidFill>
                  <a:srgbClr val="000000"/>
                </a:solidFill>
                <a:effectLst/>
                <a:latin typeface="Arial" panose="020B0604020202020204" pitchFamily="34" charset="0"/>
              </a:rPr>
              <a:t> </a:t>
            </a:r>
            <a:endParaRPr lang="en-GB" b="0" i="0" dirty="0">
              <a:solidFill>
                <a:srgbClr val="000000"/>
              </a:solidFill>
              <a:effectLst/>
              <a:latin typeface="Segoe UI" panose="020B0502040204020203" pitchFamily="34" charset="0"/>
            </a:endParaRPr>
          </a:p>
          <a:p>
            <a:pPr algn="l" rtl="0" fontAlgn="base">
              <a:lnSpc>
                <a:spcPts val="1920"/>
              </a:lnSpc>
            </a:pPr>
            <a:r>
              <a:rPr lang="en-GB" sz="1800" b="0" i="0" dirty="0">
                <a:solidFill>
                  <a:srgbClr val="000000"/>
                </a:solidFill>
                <a:effectLst/>
                <a:latin typeface="Arial" panose="020B0604020202020204" pitchFamily="34" charset="0"/>
              </a:rPr>
              <a:t>In the spring of 1640 Parliament met for the first time in 11 years and with it the clerical assembly, the </a:t>
            </a:r>
            <a:r>
              <a:rPr lang="en-GB" sz="1800" b="0" i="0" u="none" strike="noStrike" dirty="0">
                <a:solidFill>
                  <a:srgbClr val="000000"/>
                </a:solidFill>
                <a:effectLst/>
                <a:latin typeface="Arial" panose="020B0604020202020204" pitchFamily="34" charset="0"/>
                <a:hlinkClick r:id="rId2"/>
              </a:rPr>
              <a:t>Convocation</a:t>
            </a:r>
            <a:r>
              <a:rPr lang="en-GB" sz="1800" b="0" i="0" dirty="0">
                <a:solidFill>
                  <a:srgbClr val="000000"/>
                </a:solidFill>
                <a:effectLst/>
                <a:latin typeface="Arial" panose="020B0604020202020204" pitchFamily="34" charset="0"/>
              </a:rPr>
              <a:t> </a:t>
            </a:r>
            <a:r>
              <a:rPr lang="en-GB" sz="2000" b="0" i="0" dirty="0">
                <a:solidFill>
                  <a:srgbClr val="000000"/>
                </a:solidFill>
                <a:effectLst/>
                <a:latin typeface="Arial" panose="020B0604020202020204" pitchFamily="34" charset="0"/>
              </a:rPr>
              <a:t>(</a:t>
            </a:r>
            <a:r>
              <a:rPr lang="en-GB" sz="1800" b="0" i="0" dirty="0">
                <a:solidFill>
                  <a:srgbClr val="222222"/>
                </a:solidFill>
                <a:effectLst/>
                <a:latin typeface="Arial" panose="020B0604020202020204" pitchFamily="34" charset="0"/>
              </a:rPr>
              <a:t>the action of calling people together for a large formal assembly)</a:t>
            </a:r>
            <a:r>
              <a:rPr lang="en-GB" sz="2000" b="0" i="0" dirty="0">
                <a:solidFill>
                  <a:srgbClr val="000000"/>
                </a:solidFill>
                <a:effectLst/>
                <a:latin typeface="Arial" panose="020B0604020202020204" pitchFamily="34" charset="0"/>
              </a:rPr>
              <a:t>, </a:t>
            </a:r>
            <a:r>
              <a:rPr lang="en-GB" sz="1800" b="0" i="0" dirty="0">
                <a:solidFill>
                  <a:srgbClr val="000000"/>
                </a:solidFill>
                <a:effectLst/>
                <a:latin typeface="Arial" panose="020B0604020202020204" pitchFamily="34" charset="0"/>
              </a:rPr>
              <a:t>which laid down in a new set of canons </a:t>
            </a:r>
            <a:r>
              <a:rPr lang="en-GB" sz="2000" b="0" i="0" dirty="0">
                <a:solidFill>
                  <a:srgbClr val="000000"/>
                </a:solidFill>
                <a:effectLst/>
                <a:latin typeface="Arial" panose="020B0604020202020204" pitchFamily="34" charset="0"/>
              </a:rPr>
              <a:t>(</a:t>
            </a:r>
            <a:r>
              <a:rPr lang="en-GB" sz="1800" b="0" i="0" dirty="0">
                <a:solidFill>
                  <a:srgbClr val="222222"/>
                </a:solidFill>
                <a:effectLst/>
                <a:latin typeface="Arial" panose="020B0604020202020204" pitchFamily="34" charset="0"/>
              </a:rPr>
              <a:t>a general law, rule, principle, or criterion by which something is judged</a:t>
            </a:r>
            <a:r>
              <a:rPr lang="en-GB" sz="2000" b="0" i="0" dirty="0">
                <a:solidFill>
                  <a:srgbClr val="000000"/>
                </a:solidFill>
                <a:effectLst/>
                <a:latin typeface="Arial" panose="020B0604020202020204" pitchFamily="34" charset="0"/>
              </a:rPr>
              <a:t>) </a:t>
            </a:r>
            <a:r>
              <a:rPr lang="en-GB" sz="1800" b="0" i="0" dirty="0">
                <a:solidFill>
                  <a:srgbClr val="000000"/>
                </a:solidFill>
                <a:effectLst/>
                <a:latin typeface="Arial" panose="020B0604020202020204" pitchFamily="34" charset="0"/>
              </a:rPr>
              <a:t>the principles of the </a:t>
            </a:r>
            <a:r>
              <a:rPr lang="en-GB" sz="1800" b="0" i="0" dirty="0" err="1">
                <a:solidFill>
                  <a:srgbClr val="000000"/>
                </a:solidFill>
                <a:effectLst/>
                <a:latin typeface="Arial" panose="020B0604020202020204" pitchFamily="34" charset="0"/>
              </a:rPr>
              <a:t>Laudian</a:t>
            </a:r>
            <a:r>
              <a:rPr lang="en-GB" sz="1800" b="0" i="0" dirty="0">
                <a:solidFill>
                  <a:srgbClr val="000000"/>
                </a:solidFill>
                <a:effectLst/>
                <a:latin typeface="Arial" panose="020B0604020202020204" pitchFamily="34" charset="0"/>
              </a:rPr>
              <a:t> church. They explained the prescribed ceremonies as “fit and convenient” rather than essential. But they added to the popular hatred of Laud shown in mass demonstrations, petitions, and leaflets. In December, formally accused of high </a:t>
            </a:r>
            <a:r>
              <a:rPr lang="en-GB" sz="1800" b="0" i="0" u="none" strike="noStrike" dirty="0">
                <a:solidFill>
                  <a:srgbClr val="000000"/>
                </a:solidFill>
                <a:effectLst/>
                <a:latin typeface="Arial" panose="020B0604020202020204" pitchFamily="34" charset="0"/>
                <a:hlinkClick r:id="rId3"/>
              </a:rPr>
              <a:t>treason</a:t>
            </a:r>
            <a:r>
              <a:rPr lang="en-GB" sz="1800" b="0" i="0" dirty="0">
                <a:solidFill>
                  <a:srgbClr val="000000"/>
                </a:solidFill>
                <a:effectLst/>
                <a:latin typeface="Arial" panose="020B0604020202020204" pitchFamily="34" charset="0"/>
              </a:rPr>
              <a:t>, he was taken to the Tower. His trial, managed enthusiastically by Prynne, began only in 1644, in the midst of the Civil War. As with Strafford, the Commons had to abandon legal proof and resort to an ordinance of attainder, accepted hesitantly by the lords. On Jan. 10, 1645, the Archbishop was </a:t>
            </a:r>
            <a:r>
              <a:rPr lang="en-GB" sz="1800" b="0" i="0" u="sng" dirty="0">
                <a:solidFill>
                  <a:srgbClr val="000000"/>
                </a:solidFill>
                <a:effectLst/>
                <a:latin typeface="Arial" panose="020B0604020202020204" pitchFamily="34" charset="0"/>
              </a:rPr>
              <a:t>beheaded</a:t>
            </a:r>
            <a:r>
              <a:rPr lang="en-GB" sz="1800" b="0" i="0" dirty="0">
                <a:solidFill>
                  <a:srgbClr val="000000"/>
                </a:solidFill>
                <a:effectLst/>
                <a:latin typeface="Arial" panose="020B0604020202020204" pitchFamily="34" charset="0"/>
              </a:rPr>
              <a:t>. </a:t>
            </a:r>
          </a:p>
          <a:p>
            <a:pPr algn="l" rtl="0" fontAlgn="base">
              <a:lnSpc>
                <a:spcPts val="1920"/>
              </a:lnSpc>
            </a:pPr>
            <a:endParaRPr lang="en-GB" b="0" i="0" dirty="0">
              <a:solidFill>
                <a:srgbClr val="000000"/>
              </a:solidFill>
              <a:effectLst/>
              <a:latin typeface="Segoe UI" panose="020B0502040204020203" pitchFamily="34" charset="0"/>
            </a:endParaRPr>
          </a:p>
          <a:p>
            <a:pPr algn="l" rtl="0" fontAlgn="base">
              <a:lnSpc>
                <a:spcPts val="1920"/>
              </a:lnSpc>
            </a:pPr>
            <a:r>
              <a:rPr lang="en-GB" sz="1800" b="0" i="1" dirty="0">
                <a:solidFill>
                  <a:srgbClr val="000000"/>
                </a:solidFill>
                <a:effectLst/>
                <a:latin typeface="Arial" panose="020B0604020202020204" pitchFamily="34" charset="0"/>
              </a:rPr>
              <a:t>Laud was never much liked, even by his allies</a:t>
            </a:r>
            <a:r>
              <a:rPr lang="en-GB" sz="1800" b="0" i="0" dirty="0">
                <a:solidFill>
                  <a:srgbClr val="000000"/>
                </a:solidFill>
                <a:effectLst/>
                <a:latin typeface="Arial" panose="020B0604020202020204" pitchFamily="34" charset="0"/>
              </a:rPr>
              <a:t>. A humourless, dwarf-like figure, uninterested in court pleasures, unmarried, tactlessly impartial in his condemnations, he could never establish a party of influential supporters. During the war and interregnum </a:t>
            </a:r>
            <a:r>
              <a:rPr lang="en-GB" sz="2000" b="0" i="1" dirty="0">
                <a:solidFill>
                  <a:srgbClr val="000000"/>
                </a:solidFill>
                <a:effectLst/>
                <a:latin typeface="Arial" panose="020B0604020202020204" pitchFamily="34" charset="0"/>
              </a:rPr>
              <a:t>(</a:t>
            </a:r>
            <a:r>
              <a:rPr lang="en-GB" sz="1800" b="0" i="1" dirty="0">
                <a:solidFill>
                  <a:srgbClr val="222222"/>
                </a:solidFill>
                <a:effectLst/>
                <a:latin typeface="Arial" panose="020B0604020202020204" pitchFamily="34" charset="0"/>
              </a:rPr>
              <a:t>the period in English history from the execution of Charles I in 1649 to the Restoration of Charles II in 1660)</a:t>
            </a:r>
            <a:r>
              <a:rPr lang="en-GB" sz="2000" b="0" i="1" dirty="0">
                <a:solidFill>
                  <a:srgbClr val="000000"/>
                </a:solidFill>
                <a:effectLst/>
                <a:latin typeface="Arial" panose="020B0604020202020204" pitchFamily="34" charset="0"/>
              </a:rPr>
              <a:t>,</a:t>
            </a:r>
            <a:r>
              <a:rPr lang="en-GB" sz="2000" b="0" i="0" dirty="0">
                <a:solidFill>
                  <a:srgbClr val="000000"/>
                </a:solidFill>
                <a:effectLst/>
                <a:latin typeface="Arial" panose="020B0604020202020204" pitchFamily="34" charset="0"/>
              </a:rPr>
              <a:t> </a:t>
            </a:r>
            <a:r>
              <a:rPr lang="en-GB" sz="1800" b="0" i="0" dirty="0">
                <a:solidFill>
                  <a:srgbClr val="000000"/>
                </a:solidFill>
                <a:effectLst/>
                <a:latin typeface="Arial" panose="020B0604020202020204" pitchFamily="34" charset="0"/>
              </a:rPr>
              <a:t>royalists and peacemakers generally preferred to forget him. At the Restoration, in 1660, outward </a:t>
            </a:r>
            <a:r>
              <a:rPr lang="en-GB" sz="1800" b="0" i="0" dirty="0" err="1">
                <a:solidFill>
                  <a:srgbClr val="000000"/>
                </a:solidFill>
                <a:effectLst/>
                <a:latin typeface="Arial" panose="020B0604020202020204" pitchFamily="34" charset="0"/>
              </a:rPr>
              <a:t>Laudian</a:t>
            </a:r>
            <a:r>
              <a:rPr lang="en-GB" sz="1800" b="0" i="0" dirty="0">
                <a:solidFill>
                  <a:srgbClr val="000000"/>
                </a:solidFill>
                <a:effectLst/>
                <a:latin typeface="Arial" panose="020B0604020202020204" pitchFamily="34" charset="0"/>
              </a:rPr>
              <a:t> forms were accepted but by a church less significant than ever to the community and the individual. Few in the 18th century saw Laud as a martyr. In the 19th century the historian </a:t>
            </a:r>
            <a:r>
              <a:rPr lang="en-GB" sz="1800" b="0" i="0" u="none" strike="noStrike" dirty="0">
                <a:solidFill>
                  <a:srgbClr val="000000"/>
                </a:solidFill>
                <a:effectLst/>
                <a:latin typeface="Arial" panose="020B0604020202020204" pitchFamily="34" charset="0"/>
                <a:hlinkClick r:id="rId4"/>
              </a:rPr>
              <a:t>Thomas Babington Macaulay</a:t>
            </a:r>
            <a:r>
              <a:rPr lang="en-GB" sz="1800" b="0" i="0" dirty="0">
                <a:solidFill>
                  <a:srgbClr val="000000"/>
                </a:solidFill>
                <a:effectLst/>
                <a:latin typeface="Arial" panose="020B0604020202020204" pitchFamily="34" charset="0"/>
              </a:rPr>
              <a:t>’s fierce contempt for the “ridiculous old bigot” inspired the schoolbooks of many generations. The Oxford Movement, a movement of High Anglican reform in the 1840s, tried unconvincingly to re-establish him as a religious leader, and High Anglican clergy have remained his principal supporters. But at the turn of the 19th century, the Civil War historian </a:t>
            </a:r>
            <a:r>
              <a:rPr lang="en-GB" sz="1800" b="0" i="0" u="none" strike="noStrike" dirty="0">
                <a:solidFill>
                  <a:srgbClr val="000000"/>
                </a:solidFill>
                <a:effectLst/>
                <a:latin typeface="Arial" panose="020B0604020202020204" pitchFamily="34" charset="0"/>
                <a:hlinkClick r:id="rId5"/>
              </a:rPr>
              <a:t>Samuel Rawson Gardiner</a:t>
            </a:r>
            <a:r>
              <a:rPr lang="en-GB" sz="1800" b="0" i="0" dirty="0">
                <a:solidFill>
                  <a:srgbClr val="000000"/>
                </a:solidFill>
                <a:effectLst/>
                <a:latin typeface="Arial" panose="020B0604020202020204" pitchFamily="34" charset="0"/>
              </a:rPr>
              <a:t> stressed Laud’s abilities and integrity and regarded the links with authoritarian politics as his “misfortune.” </a:t>
            </a:r>
          </a:p>
          <a:p>
            <a:pPr algn="l" rtl="0" fontAlgn="base">
              <a:lnSpc>
                <a:spcPts val="1920"/>
              </a:lnSpc>
            </a:pPr>
            <a:endParaRPr lang="en-GB" b="0" i="0" dirty="0">
              <a:solidFill>
                <a:srgbClr val="000000"/>
              </a:solidFill>
              <a:effectLst/>
              <a:latin typeface="Segoe UI" panose="020B0502040204020203" pitchFamily="34" charset="0"/>
            </a:endParaRPr>
          </a:p>
          <a:p>
            <a:pPr algn="l" rtl="0" fontAlgn="base">
              <a:lnSpc>
                <a:spcPts val="1920"/>
              </a:lnSpc>
              <a:spcAft>
                <a:spcPts val="500"/>
              </a:spcAft>
            </a:pPr>
            <a:r>
              <a:rPr lang="en-GB" sz="1800" b="0" i="0" dirty="0">
                <a:solidFill>
                  <a:srgbClr val="000000"/>
                </a:solidFill>
                <a:effectLst/>
                <a:latin typeface="Arial" panose="020B0604020202020204" pitchFamily="34" charset="0"/>
              </a:rPr>
              <a:t>In the 20th century, the eminent English historian H.R. </a:t>
            </a:r>
            <a:r>
              <a:rPr lang="en-GB" sz="1800" b="0" i="0" u="none" strike="noStrike" dirty="0">
                <a:solidFill>
                  <a:srgbClr val="000000"/>
                </a:solidFill>
                <a:effectLst/>
                <a:latin typeface="Arial" panose="020B0604020202020204" pitchFamily="34" charset="0"/>
                <a:hlinkClick r:id="rId6"/>
              </a:rPr>
              <a:t>Trevor-Roper</a:t>
            </a:r>
            <a:r>
              <a:rPr lang="en-GB" sz="1800" b="0" i="0" dirty="0">
                <a:solidFill>
                  <a:srgbClr val="000000"/>
                </a:solidFill>
                <a:effectLst/>
                <a:latin typeface="Arial" panose="020B0604020202020204" pitchFamily="34" charset="0"/>
              </a:rPr>
              <a:t> has set against his narrow-minded methods the comprehensive idealism of his social policy, “coloured over by the accepted varnish of an appropriate religious doctrine.” Laud, as he himself was well aware, failed; but his devotion to a coherent purpose and his repudiation of hypocrisy, compromise, and corruption in allies and enemies of whatever class were rare and admirable qualities. </a:t>
            </a:r>
            <a:endParaRPr lang="en-GB"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772152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2855" y="223286"/>
            <a:ext cx="7729728" cy="1188720"/>
          </a:xfrm>
        </p:spPr>
        <p:txBody>
          <a:bodyPr>
            <a:normAutofit fontScale="90000"/>
          </a:bodyPr>
          <a:lstStyle/>
          <a:p>
            <a:r>
              <a:rPr lang="en-GB" dirty="0"/>
              <a:t>Laud’s policies and religious uniformity, 1625-40</a:t>
            </a:r>
          </a:p>
        </p:txBody>
      </p:sp>
      <p:sp>
        <p:nvSpPr>
          <p:cNvPr id="3" name="Content Placeholder 2"/>
          <p:cNvSpPr>
            <a:spLocks noGrp="1"/>
          </p:cNvSpPr>
          <p:nvPr>
            <p:ph idx="1"/>
          </p:nvPr>
        </p:nvSpPr>
        <p:spPr>
          <a:xfrm>
            <a:off x="204628" y="1674217"/>
            <a:ext cx="11270680" cy="4891340"/>
          </a:xfrm>
        </p:spPr>
        <p:txBody>
          <a:bodyPr>
            <a:normAutofit fontScale="77500" lnSpcReduction="20000"/>
          </a:bodyPr>
          <a:lstStyle/>
          <a:p>
            <a:r>
              <a:rPr lang="en-GB" dirty="0"/>
              <a:t>Many Protestants saw the Catholic Church as a force of </a:t>
            </a:r>
            <a:r>
              <a:rPr lang="en-GB" b="1" dirty="0">
                <a:solidFill>
                  <a:srgbClr val="FF0000"/>
                </a:solidFill>
              </a:rPr>
              <a:t>evil </a:t>
            </a:r>
            <a:r>
              <a:rPr lang="en-GB" dirty="0">
                <a:solidFill>
                  <a:schemeClr val="tx1"/>
                </a:solidFill>
              </a:rPr>
              <a:t>because they had corrupted the early ideas of Christian Church</a:t>
            </a:r>
            <a:r>
              <a:rPr lang="en-GB" b="1" dirty="0">
                <a:solidFill>
                  <a:srgbClr val="FF0000"/>
                </a:solidFill>
              </a:rPr>
              <a:t> and the doctrine of salvation by faith alone</a:t>
            </a:r>
          </a:p>
          <a:p>
            <a:r>
              <a:rPr lang="en-GB" b="1" dirty="0">
                <a:solidFill>
                  <a:srgbClr val="FF0000"/>
                </a:solidFill>
              </a:rPr>
              <a:t>Arminians </a:t>
            </a:r>
            <a:r>
              <a:rPr lang="en-GB" dirty="0">
                <a:solidFill>
                  <a:schemeClr val="tx1"/>
                </a:solidFill>
              </a:rPr>
              <a:t>(who followed the ideas of Jacob Arminius) claimed the </a:t>
            </a:r>
            <a:r>
              <a:rPr lang="en-GB" b="1" dirty="0">
                <a:solidFill>
                  <a:srgbClr val="FF0000"/>
                </a:solidFill>
              </a:rPr>
              <a:t>Anglican Church </a:t>
            </a:r>
            <a:r>
              <a:rPr lang="en-GB" dirty="0">
                <a:solidFill>
                  <a:schemeClr val="tx1"/>
                </a:solidFill>
              </a:rPr>
              <a:t>(Church of England) had the right balance because it </a:t>
            </a:r>
            <a:r>
              <a:rPr lang="en-GB" b="1" dirty="0">
                <a:solidFill>
                  <a:srgbClr val="FF0000"/>
                </a:solidFill>
              </a:rPr>
              <a:t>stripped away unnecessary superstition &amp; restored the ideas of faith &amp; purity</a:t>
            </a:r>
          </a:p>
          <a:p>
            <a:r>
              <a:rPr lang="en-GB" dirty="0">
                <a:solidFill>
                  <a:schemeClr val="tx1"/>
                </a:solidFill>
              </a:rPr>
              <a:t>BUT they retained </a:t>
            </a:r>
            <a:r>
              <a:rPr lang="en-GB" b="1" dirty="0">
                <a:solidFill>
                  <a:srgbClr val="FF0000"/>
                </a:solidFill>
              </a:rPr>
              <a:t>ceremony and hierarchy </a:t>
            </a:r>
            <a:r>
              <a:rPr lang="en-GB" dirty="0">
                <a:solidFill>
                  <a:schemeClr val="tx1"/>
                </a:solidFill>
              </a:rPr>
              <a:t>in the church as they felt it </a:t>
            </a:r>
            <a:r>
              <a:rPr lang="en-GB" b="1" dirty="0">
                <a:solidFill>
                  <a:srgbClr val="FF0000"/>
                </a:solidFill>
              </a:rPr>
              <a:t>kept order and respect</a:t>
            </a:r>
          </a:p>
          <a:p>
            <a:r>
              <a:rPr lang="en-GB" dirty="0">
                <a:solidFill>
                  <a:schemeClr val="tx1"/>
                </a:solidFill>
              </a:rPr>
              <a:t>This idea was not accepted by many Protestants as it gave the clergy an </a:t>
            </a:r>
            <a:r>
              <a:rPr lang="en-GB" b="1" u="sng" dirty="0">
                <a:solidFill>
                  <a:srgbClr val="FF0000"/>
                </a:solidFill>
              </a:rPr>
              <a:t>elevated status</a:t>
            </a:r>
            <a:r>
              <a:rPr lang="en-GB" b="1" dirty="0">
                <a:solidFill>
                  <a:srgbClr val="FF0000"/>
                </a:solidFill>
              </a:rPr>
              <a:t>, </a:t>
            </a:r>
            <a:r>
              <a:rPr lang="en-GB" dirty="0">
                <a:solidFill>
                  <a:schemeClr val="tx1"/>
                </a:solidFill>
              </a:rPr>
              <a:t>which is directly against the </a:t>
            </a:r>
            <a:r>
              <a:rPr lang="en-GB" b="1" dirty="0">
                <a:solidFill>
                  <a:srgbClr val="FF0000"/>
                </a:solidFill>
              </a:rPr>
              <a:t>Protestant belief that </a:t>
            </a:r>
            <a:r>
              <a:rPr lang="en-GB" b="1" i="1" dirty="0">
                <a:solidFill>
                  <a:srgbClr val="000099"/>
                </a:solidFill>
              </a:rPr>
              <a:t>all men are created equal in the eyes of God</a:t>
            </a:r>
          </a:p>
          <a:p>
            <a:r>
              <a:rPr lang="en-GB" dirty="0">
                <a:solidFill>
                  <a:schemeClr val="tx1"/>
                </a:solidFill>
              </a:rPr>
              <a:t>These Arminian ideas were offensive to Puritan for 2 main reasons: </a:t>
            </a:r>
            <a:r>
              <a:rPr lang="en-GB" b="1" i="1" dirty="0">
                <a:solidFill>
                  <a:srgbClr val="FF0000"/>
                </a:solidFill>
              </a:rPr>
              <a:t>it threatened the rights of the individual to a direct relationship with God</a:t>
            </a:r>
            <a:r>
              <a:rPr lang="en-GB" b="1" i="1" dirty="0">
                <a:solidFill>
                  <a:srgbClr val="000099"/>
                </a:solidFill>
              </a:rPr>
              <a:t> </a:t>
            </a:r>
            <a:r>
              <a:rPr lang="en-GB" dirty="0">
                <a:solidFill>
                  <a:schemeClr val="tx1"/>
                </a:solidFill>
              </a:rPr>
              <a:t>AND it </a:t>
            </a:r>
            <a:r>
              <a:rPr lang="en-GB" b="1" i="1" dirty="0">
                <a:solidFill>
                  <a:srgbClr val="FF0000"/>
                </a:solidFill>
              </a:rPr>
              <a:t>reeked of Catholicism</a:t>
            </a:r>
          </a:p>
          <a:p>
            <a:r>
              <a:rPr lang="en-GB" dirty="0">
                <a:solidFill>
                  <a:schemeClr val="tx1"/>
                </a:solidFill>
              </a:rPr>
              <a:t>Charles protected those with Arminian beliefs from complaints by Parliament such as </a:t>
            </a:r>
            <a:r>
              <a:rPr lang="en-GB" b="1" i="1" dirty="0">
                <a:solidFill>
                  <a:srgbClr val="FF0000"/>
                </a:solidFill>
              </a:rPr>
              <a:t>Richard Montagu &amp; the Duke of Buckingham</a:t>
            </a:r>
          </a:p>
          <a:p>
            <a:r>
              <a:rPr lang="en-GB" dirty="0">
                <a:solidFill>
                  <a:schemeClr val="tx1"/>
                </a:solidFill>
              </a:rPr>
              <a:t>Charles even went as far as to </a:t>
            </a:r>
            <a:r>
              <a:rPr lang="en-GB" b="1" i="1" dirty="0">
                <a:solidFill>
                  <a:srgbClr val="FF0000"/>
                </a:solidFill>
              </a:rPr>
              <a:t>forbid the public discussion of sensitive religious ideas – </a:t>
            </a:r>
            <a:r>
              <a:rPr lang="en-GB" dirty="0">
                <a:solidFill>
                  <a:schemeClr val="tx1"/>
                </a:solidFill>
              </a:rPr>
              <a:t>which was seen as unfair favouritism towards the Arminian doctrine</a:t>
            </a:r>
            <a:endParaRPr lang="en-GB" b="1" i="1" dirty="0">
              <a:solidFill>
                <a:srgbClr val="FF0000"/>
              </a:solidFill>
            </a:endParaRPr>
          </a:p>
          <a:p>
            <a:endParaRPr lang="en-GB" b="1" i="1" dirty="0">
              <a:solidFill>
                <a:srgbClr val="FF0000"/>
              </a:solidFill>
            </a:endParaRPr>
          </a:p>
          <a:p>
            <a:endParaRPr lang="en-GB" dirty="0">
              <a:solidFill>
                <a:srgbClr val="000099"/>
              </a:solidFill>
            </a:endParaRPr>
          </a:p>
        </p:txBody>
      </p:sp>
      <p:pic>
        <p:nvPicPr>
          <p:cNvPr id="4" name="read !!">
            <a:hlinkClick r:id="" action="ppaction://media"/>
            <a:extLst>
              <a:ext uri="{FF2B5EF4-FFF2-40B4-BE49-F238E27FC236}">
                <a16:creationId xmlns:a16="http://schemas.microsoft.com/office/drawing/2014/main" id="{F2487E4C-CF77-755A-F854-7C2188D464D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426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mediacall" presetSubtype="0" fill="hold" nodeType="clickEffect">
                                  <p:stCondLst>
                                    <p:cond delay="0"/>
                                  </p:stCondLst>
                                  <p:childTnLst>
                                    <p:cmd type="call" cmd="playFrom(0.0)">
                                      <p:cBhvr>
                                        <p:cTn id="41" dur="2261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2"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5153" y="26150"/>
            <a:ext cx="6293709" cy="733703"/>
          </a:xfrm>
        </p:spPr>
        <p:txBody>
          <a:bodyPr>
            <a:normAutofit fontScale="90000"/>
          </a:bodyPr>
          <a:lstStyle/>
          <a:p>
            <a:pPr algn="l"/>
            <a:r>
              <a:rPr lang="en-GB" dirty="0"/>
              <a:t>Laudian reforms, 1628-1640</a:t>
            </a:r>
          </a:p>
        </p:txBody>
      </p:sp>
      <p:pic>
        <p:nvPicPr>
          <p:cNvPr id="4" name="Picture 3"/>
          <p:cNvPicPr>
            <a:picLocks noChangeAspect="1"/>
          </p:cNvPicPr>
          <p:nvPr/>
        </p:nvPicPr>
        <p:blipFill rotWithShape="1">
          <a:blip r:embed="rId2"/>
          <a:srcRect l="3713" r="3633"/>
          <a:stretch/>
        </p:blipFill>
        <p:spPr>
          <a:xfrm>
            <a:off x="8391163" y="1"/>
            <a:ext cx="3800835" cy="256390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45351" y="2704008"/>
            <a:ext cx="1846649" cy="2769973"/>
          </a:xfrm>
          <a:prstGeom prst="rect">
            <a:avLst/>
          </a:prstGeom>
        </p:spPr>
      </p:pic>
      <p:pic>
        <p:nvPicPr>
          <p:cNvPr id="7" name="Picture 6"/>
          <p:cNvPicPr>
            <a:picLocks noChangeAspect="1"/>
          </p:cNvPicPr>
          <p:nvPr/>
        </p:nvPicPr>
        <p:blipFill>
          <a:blip r:embed="rId4"/>
          <a:stretch>
            <a:fillRect/>
          </a:stretch>
        </p:blipFill>
        <p:spPr>
          <a:xfrm>
            <a:off x="8305413" y="4088994"/>
            <a:ext cx="1743075" cy="2628900"/>
          </a:xfrm>
          <a:prstGeom prst="rect">
            <a:avLst/>
          </a:prstGeom>
        </p:spPr>
      </p:pic>
      <p:sp>
        <p:nvSpPr>
          <p:cNvPr id="8" name="Content Placeholder 2">
            <a:extLst>
              <a:ext uri="{FF2B5EF4-FFF2-40B4-BE49-F238E27FC236}">
                <a16:creationId xmlns:a16="http://schemas.microsoft.com/office/drawing/2014/main" id="{3884C768-53E5-4CD2-8F08-18B2EA69D915}"/>
              </a:ext>
            </a:extLst>
          </p:cNvPr>
          <p:cNvSpPr txBox="1">
            <a:spLocks/>
          </p:cNvSpPr>
          <p:nvPr/>
        </p:nvSpPr>
        <p:spPr>
          <a:xfrm>
            <a:off x="277091" y="1117973"/>
            <a:ext cx="7453745" cy="5599920"/>
          </a:xfrm>
          <a:prstGeom prst="rect">
            <a:avLst/>
          </a:prstGeom>
          <a:solidFill>
            <a:srgbClr val="FFFF99"/>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GB" sz="1400" dirty="0">
                <a:solidFill>
                  <a:schemeClr val="tx1"/>
                </a:solidFill>
              </a:rPr>
              <a:t>Puritan MPs expressed </a:t>
            </a:r>
            <a:r>
              <a:rPr lang="en-GB" sz="1400" b="1" dirty="0">
                <a:solidFill>
                  <a:schemeClr val="tx1"/>
                </a:solidFill>
              </a:rPr>
              <a:t>fear of the spread of Catholicism </a:t>
            </a:r>
            <a:r>
              <a:rPr lang="en-GB" sz="1400" dirty="0">
                <a:solidFill>
                  <a:schemeClr val="tx1"/>
                </a:solidFill>
              </a:rPr>
              <a:t>and </a:t>
            </a:r>
            <a:r>
              <a:rPr lang="en-GB" sz="1400" b="1" dirty="0">
                <a:solidFill>
                  <a:schemeClr val="tx1"/>
                </a:solidFill>
              </a:rPr>
              <a:t>linked them to Arminian influence of individuals </a:t>
            </a:r>
            <a:r>
              <a:rPr lang="en-GB" sz="1400" dirty="0">
                <a:solidFill>
                  <a:schemeClr val="tx1"/>
                </a:solidFill>
              </a:rPr>
              <a:t>who had Charles I’s ear in court </a:t>
            </a:r>
          </a:p>
          <a:p>
            <a:r>
              <a:rPr lang="en-GB" sz="1400" b="1" dirty="0">
                <a:solidFill>
                  <a:schemeClr val="tx1"/>
                </a:solidFill>
              </a:rPr>
              <a:t>Charles</a:t>
            </a:r>
            <a:r>
              <a:rPr lang="en-GB" sz="1400" dirty="0">
                <a:solidFill>
                  <a:schemeClr val="tx1"/>
                </a:solidFill>
              </a:rPr>
              <a:t>, a believer in divine right, </a:t>
            </a:r>
            <a:r>
              <a:rPr lang="en-GB" sz="1400" b="1" dirty="0">
                <a:solidFill>
                  <a:schemeClr val="tx1"/>
                </a:solidFill>
              </a:rPr>
              <a:t>found natural companions in Arminians </a:t>
            </a:r>
            <a:r>
              <a:rPr lang="en-GB" sz="1400" dirty="0">
                <a:solidFill>
                  <a:schemeClr val="tx1"/>
                </a:solidFill>
              </a:rPr>
              <a:t>who also </a:t>
            </a:r>
            <a:r>
              <a:rPr lang="en-GB" sz="1400" b="1" dirty="0">
                <a:solidFill>
                  <a:schemeClr val="tx1"/>
                </a:solidFill>
              </a:rPr>
              <a:t>believed in the importance of hierarchy &amp; respect</a:t>
            </a:r>
          </a:p>
          <a:p>
            <a:r>
              <a:rPr lang="en-GB" sz="1400" b="1" dirty="0">
                <a:solidFill>
                  <a:schemeClr val="tx1"/>
                </a:solidFill>
              </a:rPr>
              <a:t>Fears were exacerbated by the actions of the Catholic Queen and wife of Charles </a:t>
            </a:r>
            <a:r>
              <a:rPr lang="en-GB" sz="1400" dirty="0">
                <a:solidFill>
                  <a:schemeClr val="tx1"/>
                </a:solidFill>
              </a:rPr>
              <a:t>– the French Henrietta Maria. </a:t>
            </a:r>
            <a:r>
              <a:rPr lang="en-GB" sz="1400" b="1" dirty="0">
                <a:solidFill>
                  <a:schemeClr val="tx1"/>
                </a:solidFill>
              </a:rPr>
              <a:t>She appointed Catholics to important roles and jobs in government </a:t>
            </a:r>
          </a:p>
          <a:p>
            <a:r>
              <a:rPr lang="en-GB" sz="1400" b="1" dirty="0">
                <a:solidFill>
                  <a:schemeClr val="tx1"/>
                </a:solidFill>
              </a:rPr>
              <a:t>Neither Charles nor Laud were Catholic but it raised fears</a:t>
            </a:r>
            <a:r>
              <a:rPr lang="en-GB" sz="1400" dirty="0">
                <a:solidFill>
                  <a:schemeClr val="tx1"/>
                </a:solidFill>
              </a:rPr>
              <a:t> among many Protestants </a:t>
            </a:r>
            <a:r>
              <a:rPr lang="en-GB" sz="1400" b="1" dirty="0">
                <a:solidFill>
                  <a:schemeClr val="tx1"/>
                </a:solidFill>
              </a:rPr>
              <a:t>about the return of Catholicism</a:t>
            </a:r>
          </a:p>
          <a:p>
            <a:r>
              <a:rPr lang="en-GB" sz="1400" b="1" dirty="0">
                <a:solidFill>
                  <a:schemeClr val="tx1"/>
                </a:solidFill>
              </a:rPr>
              <a:t>Laud focused on: decorations of churches, conformity of </a:t>
            </a:r>
            <a:r>
              <a:rPr lang="en-GB" sz="1400" b="1" u="sng" dirty="0">
                <a:solidFill>
                  <a:schemeClr val="tx1"/>
                </a:solidFill>
              </a:rPr>
              <a:t>all </a:t>
            </a:r>
            <a:r>
              <a:rPr lang="en-GB" sz="1400" b="1" dirty="0">
                <a:solidFill>
                  <a:schemeClr val="tx1"/>
                </a:solidFill>
              </a:rPr>
              <a:t>clergy, dissenting ministers were brought in front of the Star Chamber e.g. John </a:t>
            </a:r>
            <a:r>
              <a:rPr lang="en-GB" sz="1400" b="1" dirty="0" err="1">
                <a:solidFill>
                  <a:schemeClr val="tx1"/>
                </a:solidFill>
              </a:rPr>
              <a:t>Bastwick</a:t>
            </a:r>
            <a:endParaRPr lang="en-GB" sz="1400" b="1" dirty="0">
              <a:solidFill>
                <a:schemeClr val="tx1"/>
              </a:solidFill>
            </a:endParaRPr>
          </a:p>
          <a:p>
            <a:r>
              <a:rPr lang="en-GB" sz="1400" dirty="0">
                <a:solidFill>
                  <a:schemeClr val="tx1"/>
                </a:solidFill>
              </a:rPr>
              <a:t>introduction of </a:t>
            </a:r>
          </a:p>
          <a:p>
            <a:r>
              <a:rPr lang="en-GB" sz="1400" b="1" dirty="0">
                <a:solidFill>
                  <a:schemeClr val="tx1"/>
                </a:solidFill>
              </a:rPr>
              <a:t>organs</a:t>
            </a:r>
            <a:r>
              <a:rPr lang="en-GB" sz="1400" dirty="0">
                <a:solidFill>
                  <a:schemeClr val="tx1"/>
                </a:solidFill>
              </a:rPr>
              <a:t> Puritans were strongly against them as they believed they distracted the congregation</a:t>
            </a:r>
          </a:p>
          <a:p>
            <a:r>
              <a:rPr lang="en-GB" sz="1400" b="1" dirty="0">
                <a:solidFill>
                  <a:schemeClr val="tx1"/>
                </a:solidFill>
              </a:rPr>
              <a:t>Fonts </a:t>
            </a:r>
          </a:p>
          <a:p>
            <a:r>
              <a:rPr lang="en-GB" sz="1400" b="1" dirty="0">
                <a:solidFill>
                  <a:schemeClr val="tx1"/>
                </a:solidFill>
              </a:rPr>
              <a:t>Statues</a:t>
            </a:r>
          </a:p>
          <a:p>
            <a:r>
              <a:rPr lang="en-GB" sz="1400" b="1" dirty="0">
                <a:solidFill>
                  <a:schemeClr val="tx1"/>
                </a:solidFill>
              </a:rPr>
              <a:t>Stain glass windows</a:t>
            </a:r>
          </a:p>
          <a:p>
            <a:r>
              <a:rPr lang="en-GB" sz="1400" b="1" dirty="0">
                <a:solidFill>
                  <a:schemeClr val="tx1"/>
                </a:solidFill>
              </a:rPr>
              <a:t>Movement of the communion table from the centre to the east </a:t>
            </a:r>
            <a:r>
              <a:rPr lang="en-GB" sz="1400" dirty="0">
                <a:solidFill>
                  <a:schemeClr val="tx1"/>
                </a:solidFill>
              </a:rPr>
              <a:t>(further separates the laity from the clergy -  </a:t>
            </a:r>
            <a:r>
              <a:rPr lang="en-GB" sz="1400" b="1" dirty="0">
                <a:solidFill>
                  <a:schemeClr val="tx1"/>
                </a:solidFill>
              </a:rPr>
              <a:t>offended other Christian groups as well, not just Puritans</a:t>
            </a:r>
          </a:p>
        </p:txBody>
      </p:sp>
    </p:spTree>
    <p:extLst>
      <p:ext uri="{BB962C8B-B14F-4D97-AF65-F5344CB8AC3E}">
        <p14:creationId xmlns:p14="http://schemas.microsoft.com/office/powerpoint/2010/main" val="392246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500"/>
                                        <p:tgtEl>
                                          <p:spTgt spid="8">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8">
                                            <p:txEl>
                                              <p:pRg st="7" end="7"/>
                                            </p:txEl>
                                          </p:spTgt>
                                        </p:tgtEl>
                                        <p:attrNameLst>
                                          <p:attrName>style.visibility</p:attrName>
                                        </p:attrNameLst>
                                      </p:cBhvr>
                                      <p:to>
                                        <p:strVal val="visible"/>
                                      </p:to>
                                    </p:set>
                                    <p:animEffect transition="in" filter="fade">
                                      <p:cBhvr>
                                        <p:cTn id="38" dur="500"/>
                                        <p:tgtEl>
                                          <p:spTgt spid="8">
                                            <p:txEl>
                                              <p:pRg st="7" end="7"/>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8">
                                            <p:txEl>
                                              <p:pRg st="8" end="8"/>
                                            </p:txEl>
                                          </p:spTgt>
                                        </p:tgtEl>
                                        <p:attrNameLst>
                                          <p:attrName>style.visibility</p:attrName>
                                        </p:attrNameLst>
                                      </p:cBhvr>
                                      <p:to>
                                        <p:strVal val="visible"/>
                                      </p:to>
                                    </p:set>
                                    <p:animEffect transition="in" filter="fade">
                                      <p:cBhvr>
                                        <p:cTn id="41" dur="500"/>
                                        <p:tgtEl>
                                          <p:spTgt spid="8">
                                            <p:txEl>
                                              <p:pRg st="8" end="8"/>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8">
                                            <p:txEl>
                                              <p:pRg st="9" end="9"/>
                                            </p:txEl>
                                          </p:spTgt>
                                        </p:tgtEl>
                                        <p:attrNameLst>
                                          <p:attrName>style.visibility</p:attrName>
                                        </p:attrNameLst>
                                      </p:cBhvr>
                                      <p:to>
                                        <p:strVal val="visible"/>
                                      </p:to>
                                    </p:set>
                                    <p:animEffect transition="in" filter="fade">
                                      <p:cBhvr>
                                        <p:cTn id="44" dur="500"/>
                                        <p:tgtEl>
                                          <p:spTgt spid="8">
                                            <p:txEl>
                                              <p:pRg st="9" end="9"/>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8">
                                            <p:txEl>
                                              <p:pRg st="10" end="10"/>
                                            </p:txEl>
                                          </p:spTgt>
                                        </p:tgtEl>
                                        <p:attrNameLst>
                                          <p:attrName>style.visibility</p:attrName>
                                        </p:attrNameLst>
                                      </p:cBhvr>
                                      <p:to>
                                        <p:strVal val="visible"/>
                                      </p:to>
                                    </p:set>
                                    <p:animEffect transition="in" filter="fade">
                                      <p:cBhvr>
                                        <p:cTn id="47" dur="5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Plenary: Laud’s reforms</a:t>
            </a:r>
          </a:p>
        </p:txBody>
      </p:sp>
      <p:sp>
        <p:nvSpPr>
          <p:cNvPr id="3" name="Rectangle: Rounded Corners 2">
            <a:extLst>
              <a:ext uri="{FF2B5EF4-FFF2-40B4-BE49-F238E27FC236}">
                <a16:creationId xmlns:a16="http://schemas.microsoft.com/office/drawing/2014/main" id="{260A3C2B-232A-4394-B152-99075557CCAB}"/>
              </a:ext>
            </a:extLst>
          </p:cNvPr>
          <p:cNvSpPr/>
          <p:nvPr/>
        </p:nvSpPr>
        <p:spPr>
          <a:xfrm>
            <a:off x="3498209" y="3280095"/>
            <a:ext cx="5511567" cy="2550254"/>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effectLst>
                  <a:outerShdw blurRad="38100" dist="38100" dir="2700000" algn="tl">
                    <a:srgbClr val="000000">
                      <a:alpha val="43137"/>
                    </a:srgbClr>
                  </a:outerShdw>
                </a:effectLst>
              </a:rPr>
              <a:t>Write one paragraph explaining why Laud’s reforms were unpopular outside the Arminian community.</a:t>
            </a:r>
          </a:p>
        </p:txBody>
      </p:sp>
    </p:spTree>
    <p:extLst>
      <p:ext uri="{BB962C8B-B14F-4D97-AF65-F5344CB8AC3E}">
        <p14:creationId xmlns:p14="http://schemas.microsoft.com/office/powerpoint/2010/main" val="3525739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Extra information  </a:t>
            </a:r>
          </a:p>
        </p:txBody>
      </p:sp>
      <p:sp>
        <p:nvSpPr>
          <p:cNvPr id="3" name="Content Placeholder 2"/>
          <p:cNvSpPr>
            <a:spLocks noGrp="1"/>
          </p:cNvSpPr>
          <p:nvPr>
            <p:ph idx="1"/>
          </p:nvPr>
        </p:nvSpPr>
        <p:spPr>
          <a:xfrm>
            <a:off x="2231136" y="2638044"/>
            <a:ext cx="7729728" cy="432327"/>
          </a:xfrm>
        </p:spPr>
        <p:txBody>
          <a:bodyPr>
            <a:normAutofit fontScale="77500" lnSpcReduction="20000"/>
          </a:bodyPr>
          <a:lstStyle/>
          <a:p>
            <a:r>
              <a:rPr lang="en-GB" dirty="0">
                <a:hlinkClick r:id="rId4"/>
              </a:rPr>
              <a:t>https://www.youtube.com/watch?v=pR8JUQVbaEg</a:t>
            </a:r>
            <a:r>
              <a:rPr lang="en-GB" dirty="0"/>
              <a:t> (from 2:50</a:t>
            </a:r>
          </a:p>
        </p:txBody>
      </p:sp>
      <p:pic>
        <p:nvPicPr>
          <p:cNvPr id="4" name="video">
            <a:hlinkClick r:id="" action="ppaction://media"/>
            <a:extLst>
              <a:ext uri="{FF2B5EF4-FFF2-40B4-BE49-F238E27FC236}">
                <a16:creationId xmlns:a16="http://schemas.microsoft.com/office/drawing/2014/main" id="{16C27ED3-9AA2-4D54-1412-59059254920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18283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46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6080" y="194437"/>
            <a:ext cx="5660136" cy="1012571"/>
          </a:xfrm>
          <a:solidFill>
            <a:schemeClr val="accent1">
              <a:lumMod val="40000"/>
              <a:lumOff val="60000"/>
            </a:schemeClr>
          </a:solidFill>
        </p:spPr>
        <p:txBody>
          <a:bodyPr/>
          <a:lstStyle/>
          <a:p>
            <a:r>
              <a:rPr lang="en-GB" b="1" i="1" dirty="0">
                <a:latin typeface="Berlin Sans FB Demi" panose="020E0802020502020306" pitchFamily="34" charset="0"/>
              </a:rPr>
              <a:t>What is Arminianism?</a:t>
            </a:r>
          </a:p>
        </p:txBody>
      </p:sp>
      <p:sp>
        <p:nvSpPr>
          <p:cNvPr id="3" name="Content Placeholder 2"/>
          <p:cNvSpPr>
            <a:spLocks noGrp="1"/>
          </p:cNvSpPr>
          <p:nvPr>
            <p:ph idx="1"/>
          </p:nvPr>
        </p:nvSpPr>
        <p:spPr/>
        <p:txBody>
          <a:bodyPr/>
          <a:lstStyle/>
          <a:p>
            <a:r>
              <a:rPr lang="en-GB" dirty="0"/>
              <a:t>It is a teaching regarding salvation associated with the Dutch.</a:t>
            </a:r>
          </a:p>
          <a:p>
            <a:r>
              <a:rPr lang="en-GB" dirty="0"/>
              <a:t>One of the most important features of Arminianism is the rejection of the Doctrine created by God. </a:t>
            </a:r>
          </a:p>
          <a:p>
            <a:r>
              <a:rPr lang="en-GB" dirty="0"/>
              <a:t>Arminianism is a reclamation of early church theological consensus (Catholic style Christianity).</a:t>
            </a:r>
          </a:p>
          <a:p>
            <a:r>
              <a:rPr lang="en-GB" dirty="0"/>
              <a:t>All the ideas are based on Jacobus Arminius and his historic supporters are known as </a:t>
            </a:r>
            <a:r>
              <a:rPr lang="en-GB" b="1" dirty="0"/>
              <a:t>Remonstrants</a:t>
            </a:r>
            <a:r>
              <a:rPr lang="en-GB" dirty="0"/>
              <a:t>.</a:t>
            </a:r>
          </a:p>
        </p:txBody>
      </p:sp>
      <p:pic>
        <p:nvPicPr>
          <p:cNvPr id="4" name="Picture 3"/>
          <p:cNvPicPr>
            <a:picLocks noChangeAspect="1"/>
          </p:cNvPicPr>
          <p:nvPr/>
        </p:nvPicPr>
        <p:blipFill>
          <a:blip r:embed="rId2"/>
          <a:stretch>
            <a:fillRect/>
          </a:stretch>
        </p:blipFill>
        <p:spPr>
          <a:xfrm>
            <a:off x="8762047" y="5075872"/>
            <a:ext cx="2943225" cy="1552575"/>
          </a:xfrm>
          <a:prstGeom prst="rect">
            <a:avLst/>
          </a:prstGeom>
        </p:spPr>
      </p:pic>
    </p:spTree>
    <p:extLst>
      <p:ext uri="{BB962C8B-B14F-4D97-AF65-F5344CB8AC3E}">
        <p14:creationId xmlns:p14="http://schemas.microsoft.com/office/powerpoint/2010/main" val="1801469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0048" y="255397"/>
            <a:ext cx="6059424" cy="988187"/>
          </a:xfrm>
          <a:solidFill>
            <a:schemeClr val="accent1">
              <a:lumMod val="40000"/>
              <a:lumOff val="60000"/>
            </a:schemeClr>
          </a:solidFill>
        </p:spPr>
        <p:txBody>
          <a:bodyPr/>
          <a:lstStyle/>
          <a:p>
            <a:r>
              <a:rPr lang="en-GB" i="1" dirty="0">
                <a:latin typeface="Berlin Sans FB Demi" panose="020E0802020502020306" pitchFamily="34" charset="0"/>
              </a:rPr>
              <a:t>What is Protestantism?</a:t>
            </a:r>
          </a:p>
        </p:txBody>
      </p:sp>
      <p:sp>
        <p:nvSpPr>
          <p:cNvPr id="3" name="Content Placeholder 2"/>
          <p:cNvSpPr>
            <a:spLocks noGrp="1"/>
          </p:cNvSpPr>
          <p:nvPr>
            <p:ph idx="1"/>
          </p:nvPr>
        </p:nvSpPr>
        <p:spPr/>
        <p:txBody>
          <a:bodyPr/>
          <a:lstStyle/>
          <a:p>
            <a:r>
              <a:rPr lang="en-GB" dirty="0"/>
              <a:t>Protestantism is a form of Christian faith and practice which originated with the Protestant Reformation (Henry VIII). </a:t>
            </a:r>
          </a:p>
          <a:p>
            <a:r>
              <a:rPr lang="en-GB" dirty="0"/>
              <a:t>The Protestant Reformation was a movement due to its followers considering an error in the Roman Catholic Church (Martin Luther). </a:t>
            </a:r>
          </a:p>
          <a:p>
            <a:r>
              <a:rPr lang="en-GB" dirty="0"/>
              <a:t>Protestantism is a movement that started in the 16</a:t>
            </a:r>
            <a:r>
              <a:rPr lang="en-GB" baseline="30000" dirty="0"/>
              <a:t>th</a:t>
            </a:r>
            <a:r>
              <a:rPr lang="en-GB" dirty="0"/>
              <a:t> century as a reaction to Roman Catholic practices. </a:t>
            </a:r>
          </a:p>
          <a:p>
            <a:r>
              <a:rPr lang="en-GB" dirty="0"/>
              <a:t>Protestantism became one of the three major forces in Christianity. </a:t>
            </a:r>
          </a:p>
        </p:txBody>
      </p:sp>
    </p:spTree>
    <p:extLst>
      <p:ext uri="{BB962C8B-B14F-4D97-AF65-F5344CB8AC3E}">
        <p14:creationId xmlns:p14="http://schemas.microsoft.com/office/powerpoint/2010/main" val="606496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4272" y="316357"/>
            <a:ext cx="4949952" cy="732155"/>
          </a:xfrm>
        </p:spPr>
        <p:txBody>
          <a:bodyPr>
            <a:normAutofit fontScale="90000"/>
          </a:bodyPr>
          <a:lstStyle/>
          <a:p>
            <a:r>
              <a:rPr lang="en-GB" dirty="0">
                <a:latin typeface="Arial Black" panose="020B0A04020102020204" pitchFamily="34" charset="0"/>
              </a:rPr>
              <a:t>Presbyterianism</a:t>
            </a:r>
          </a:p>
        </p:txBody>
      </p:sp>
      <p:sp>
        <p:nvSpPr>
          <p:cNvPr id="3" name="Content Placeholder 2"/>
          <p:cNvSpPr>
            <a:spLocks noGrp="1"/>
          </p:cNvSpPr>
          <p:nvPr>
            <p:ph idx="1"/>
          </p:nvPr>
        </p:nvSpPr>
        <p:spPr>
          <a:xfrm>
            <a:off x="573024" y="1499616"/>
            <a:ext cx="5903976" cy="4828032"/>
          </a:xfrm>
        </p:spPr>
        <p:txBody>
          <a:bodyPr>
            <a:normAutofit/>
          </a:bodyPr>
          <a:lstStyle/>
          <a:p>
            <a:r>
              <a:rPr lang="en-GB" dirty="0"/>
              <a:t>Started initially by Martin Luther’s church doctrine in Germany, but changed by John Calvin.</a:t>
            </a:r>
          </a:p>
          <a:p>
            <a:endParaRPr lang="en-GB" dirty="0"/>
          </a:p>
          <a:p>
            <a:r>
              <a:rPr lang="en-GB" dirty="0"/>
              <a:t>The Presbyterian church is governed locally by assigned ‘elders’.</a:t>
            </a:r>
          </a:p>
          <a:p>
            <a:endParaRPr lang="en-GB" dirty="0"/>
          </a:p>
          <a:p>
            <a:r>
              <a:rPr lang="en-GB" dirty="0"/>
              <a:t>These elders try to seek the will of God for the church and explain their feelings to God.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3266" y="1048512"/>
            <a:ext cx="4023235" cy="2258759"/>
          </a:xfrm>
          <a:prstGeom prst="rect">
            <a:avLst/>
          </a:prstGeom>
        </p:spPr>
      </p:pic>
    </p:spTree>
    <p:extLst>
      <p:ext uri="{BB962C8B-B14F-4D97-AF65-F5344CB8AC3E}">
        <p14:creationId xmlns:p14="http://schemas.microsoft.com/office/powerpoint/2010/main" val="477106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2656" y="279781"/>
            <a:ext cx="5611368" cy="1097915"/>
          </a:xfrm>
          <a:ln>
            <a:solidFill>
              <a:schemeClr val="tx1"/>
            </a:solidFill>
            <a:prstDash val="lgDash"/>
          </a:ln>
        </p:spPr>
        <p:txBody>
          <a:bodyPr/>
          <a:lstStyle/>
          <a:p>
            <a:pPr algn="ctr"/>
            <a:r>
              <a:rPr lang="en-GB" dirty="0">
                <a:latin typeface="Algerian" panose="04020705040A02060702" pitchFamily="82" charset="0"/>
              </a:rPr>
              <a:t>Anglicanism</a:t>
            </a:r>
          </a:p>
        </p:txBody>
      </p:sp>
      <p:sp>
        <p:nvSpPr>
          <p:cNvPr id="3" name="Content Placeholder 2"/>
          <p:cNvSpPr>
            <a:spLocks noGrp="1"/>
          </p:cNvSpPr>
          <p:nvPr>
            <p:ph idx="1"/>
          </p:nvPr>
        </p:nvSpPr>
        <p:spPr>
          <a:xfrm>
            <a:off x="158496" y="1825624"/>
            <a:ext cx="8644128" cy="4904359"/>
          </a:xfrm>
        </p:spPr>
        <p:txBody>
          <a:bodyPr>
            <a:normAutofit fontScale="85000" lnSpcReduction="20000"/>
          </a:bodyPr>
          <a:lstStyle/>
          <a:p>
            <a:r>
              <a:rPr lang="en-GB" dirty="0"/>
              <a:t>Anglican means English Church in Latin.</a:t>
            </a:r>
          </a:p>
          <a:p>
            <a:pPr marL="0" indent="0">
              <a:buNone/>
            </a:pPr>
            <a:endParaRPr lang="en-GB" dirty="0"/>
          </a:p>
          <a:p>
            <a:r>
              <a:rPr lang="en-GB" dirty="0"/>
              <a:t>The religion comes from the times of the Magna Carta in 1215.</a:t>
            </a:r>
          </a:p>
          <a:p>
            <a:pPr marL="0" indent="0">
              <a:buNone/>
            </a:pPr>
            <a:endParaRPr lang="en-GB" dirty="0"/>
          </a:p>
          <a:p>
            <a:r>
              <a:rPr lang="en-GB" dirty="0"/>
              <a:t>The religion is based on the Bible and traditions of the apostolic succession, (that the churches should be succeeded through a series of bishops).</a:t>
            </a:r>
          </a:p>
          <a:p>
            <a:pPr marL="0" indent="0">
              <a:buNone/>
            </a:pPr>
            <a:endParaRPr lang="en-GB" dirty="0"/>
          </a:p>
          <a:p>
            <a:r>
              <a:rPr lang="en-GB" dirty="0"/>
              <a:t>Anglicans are Protestants and their religion is closely mirrored to that of Reformed Protestantism.</a:t>
            </a:r>
          </a:p>
          <a:p>
            <a:endParaRPr lang="en-GB" dirty="0"/>
          </a:p>
          <a:p>
            <a:r>
              <a:rPr lang="en-GB" dirty="0"/>
              <a:t>During the 17</a:t>
            </a:r>
            <a:r>
              <a:rPr lang="en-GB" baseline="30000" dirty="0"/>
              <a:t>th</a:t>
            </a:r>
            <a:r>
              <a:rPr lang="en-GB" dirty="0"/>
              <a:t> century many people referred to Anglicanism as ‘Catholic and Reformed’.</a:t>
            </a:r>
          </a:p>
        </p:txBody>
      </p:sp>
    </p:spTree>
    <p:extLst>
      <p:ext uri="{BB962C8B-B14F-4D97-AF65-F5344CB8AC3E}">
        <p14:creationId xmlns:p14="http://schemas.microsoft.com/office/powerpoint/2010/main" val="2112029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3183" y="180304"/>
            <a:ext cx="11887200" cy="3570208"/>
          </a:xfrm>
          <a:prstGeom prst="rect">
            <a:avLst/>
          </a:prstGeom>
          <a:noFill/>
        </p:spPr>
        <p:txBody>
          <a:bodyPr wrap="square" rtlCol="0">
            <a:spAutoFit/>
          </a:bodyPr>
          <a:lstStyle/>
          <a:p>
            <a:r>
              <a:rPr lang="en-GB" sz="2800" b="1" u="sng" dirty="0"/>
              <a:t>Calvinism</a:t>
            </a:r>
          </a:p>
          <a:p>
            <a:r>
              <a:rPr lang="en-GB" dirty="0"/>
              <a:t>Calvinism was originally taught by John Calvin. Calvin lived in France in the 1500s. The five main points of Calvinism are:</a:t>
            </a:r>
          </a:p>
          <a:p>
            <a:pPr marL="1200150" lvl="2" indent="-285750">
              <a:buFont typeface="Arial" panose="020B0604020202020204" pitchFamily="34" charset="0"/>
              <a:buChar char="•"/>
            </a:pPr>
            <a:endParaRPr lang="en-GB" b="1" dirty="0"/>
          </a:p>
          <a:p>
            <a:pPr marL="1200150" lvl="2" indent="-285750">
              <a:buFont typeface="Arial" panose="020B0604020202020204" pitchFamily="34" charset="0"/>
              <a:buChar char="•"/>
            </a:pPr>
            <a:r>
              <a:rPr lang="en-GB" b="1" dirty="0"/>
              <a:t>T</a:t>
            </a:r>
            <a:r>
              <a:rPr lang="en-GB" dirty="0"/>
              <a:t>otal Depravity </a:t>
            </a:r>
          </a:p>
          <a:p>
            <a:pPr marL="1200150" lvl="2" indent="-285750">
              <a:buFont typeface="Arial" panose="020B0604020202020204" pitchFamily="34" charset="0"/>
              <a:buChar char="•"/>
            </a:pPr>
            <a:r>
              <a:rPr lang="en-GB" b="1" dirty="0"/>
              <a:t>U</a:t>
            </a:r>
            <a:r>
              <a:rPr lang="en-GB" dirty="0"/>
              <a:t>nconditional Election</a:t>
            </a:r>
          </a:p>
          <a:p>
            <a:pPr marL="1200150" lvl="2" indent="-285750">
              <a:buFont typeface="Arial" panose="020B0604020202020204" pitchFamily="34" charset="0"/>
              <a:buChar char="•"/>
            </a:pPr>
            <a:r>
              <a:rPr lang="en-GB" b="1" dirty="0"/>
              <a:t>L</a:t>
            </a:r>
            <a:r>
              <a:rPr lang="en-GB" dirty="0"/>
              <a:t>imited Atonement</a:t>
            </a:r>
          </a:p>
          <a:p>
            <a:pPr marL="1200150" lvl="2" indent="-285750">
              <a:buFont typeface="Arial" panose="020B0604020202020204" pitchFamily="34" charset="0"/>
              <a:buChar char="•"/>
            </a:pPr>
            <a:r>
              <a:rPr lang="en-GB" b="1" dirty="0"/>
              <a:t>I</a:t>
            </a:r>
            <a:r>
              <a:rPr lang="en-GB" dirty="0"/>
              <a:t>rresistible Grace</a:t>
            </a:r>
          </a:p>
          <a:p>
            <a:pPr marL="1200150" lvl="2" indent="-285750">
              <a:buFont typeface="Arial" panose="020B0604020202020204" pitchFamily="34" charset="0"/>
              <a:buChar char="•"/>
            </a:pPr>
            <a:r>
              <a:rPr lang="en-GB" b="1" dirty="0"/>
              <a:t>P</a:t>
            </a:r>
            <a:r>
              <a:rPr lang="en-GB" dirty="0"/>
              <a:t>erseverance of the Saints</a:t>
            </a:r>
          </a:p>
          <a:p>
            <a:pPr lvl="2"/>
            <a:endParaRPr lang="en-GB" dirty="0"/>
          </a:p>
          <a:p>
            <a:pPr lvl="2"/>
            <a:endParaRPr lang="en-GB" dirty="0"/>
          </a:p>
          <a:p>
            <a:pPr lvl="2"/>
            <a:endParaRPr lang="en-GB" b="1" dirty="0"/>
          </a:p>
          <a:p>
            <a:pPr lvl="2"/>
            <a:endParaRPr lang="en-GB" b="1" dirty="0"/>
          </a:p>
        </p:txBody>
      </p:sp>
      <p:sp>
        <p:nvSpPr>
          <p:cNvPr id="5" name="TextBox 4"/>
          <p:cNvSpPr txBox="1"/>
          <p:nvPr/>
        </p:nvSpPr>
        <p:spPr>
          <a:xfrm>
            <a:off x="203357" y="2873349"/>
            <a:ext cx="11372045" cy="1754326"/>
          </a:xfrm>
          <a:prstGeom prst="rect">
            <a:avLst/>
          </a:prstGeom>
          <a:noFill/>
        </p:spPr>
        <p:txBody>
          <a:bodyPr wrap="square" rtlCol="0">
            <a:spAutoFit/>
          </a:bodyPr>
          <a:lstStyle/>
          <a:p>
            <a:r>
              <a:rPr lang="en-GB" b="1" dirty="0"/>
              <a:t>Total Depravity </a:t>
            </a:r>
            <a:r>
              <a:rPr lang="en-GB" dirty="0"/>
              <a:t>means that sin has affected all parts of man and that we are all completely sinful. </a:t>
            </a:r>
          </a:p>
          <a:p>
            <a:r>
              <a:rPr lang="en-GB" b="1" dirty="0"/>
              <a:t>Unconditional Election </a:t>
            </a:r>
            <a:r>
              <a:rPr lang="en-GB" dirty="0"/>
              <a:t>means that your behaviour doesn’t matter as God has already chosen if you are going to heaven or hell (similar to the beliefs of the Puritans).</a:t>
            </a:r>
          </a:p>
          <a:p>
            <a:r>
              <a:rPr lang="en-GB" b="1" dirty="0"/>
              <a:t>Limited Atonement </a:t>
            </a:r>
            <a:r>
              <a:rPr lang="en-GB" dirty="0"/>
              <a:t>means that Jesus died only for the people who have been chosen to go to heaven.</a:t>
            </a:r>
          </a:p>
          <a:p>
            <a:r>
              <a:rPr lang="en-GB" b="1" dirty="0"/>
              <a:t>Irresistible Grace </a:t>
            </a:r>
            <a:r>
              <a:rPr lang="en-GB" dirty="0"/>
              <a:t>means that if you have been selected by God to go to heaven, you cannot resist. </a:t>
            </a:r>
          </a:p>
          <a:p>
            <a:r>
              <a:rPr lang="en-GB" b="1" dirty="0"/>
              <a:t>Perseverance of the Saints </a:t>
            </a:r>
            <a:r>
              <a:rPr lang="en-GB" dirty="0"/>
              <a:t>means that if god has chosen you to go to heaven, then you are eternally secure.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318" y="4682544"/>
            <a:ext cx="2040228" cy="2040228"/>
          </a:xfrm>
          <a:prstGeom prst="rect">
            <a:avLst/>
          </a:prstGeom>
        </p:spPr>
      </p:pic>
      <p:pic>
        <p:nvPicPr>
          <p:cNvPr id="11" name="Picture 10"/>
          <p:cNvPicPr>
            <a:picLocks noChangeAspect="1"/>
          </p:cNvPicPr>
          <p:nvPr/>
        </p:nvPicPr>
        <p:blipFill>
          <a:blip r:embed="rId3"/>
          <a:stretch>
            <a:fillRect/>
          </a:stretch>
        </p:blipFill>
        <p:spPr>
          <a:xfrm>
            <a:off x="2661164" y="4664950"/>
            <a:ext cx="1565310" cy="2057821"/>
          </a:xfrm>
          <a:prstGeom prst="rect">
            <a:avLst/>
          </a:prstGeom>
        </p:spPr>
      </p:pic>
      <p:sp>
        <p:nvSpPr>
          <p:cNvPr id="2" name="Cloud 1"/>
          <p:cNvSpPr/>
          <p:nvPr/>
        </p:nvSpPr>
        <p:spPr>
          <a:xfrm>
            <a:off x="8741664" y="987552"/>
            <a:ext cx="2670048" cy="2121408"/>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i="1">
                <a:solidFill>
                  <a:schemeClr val="tx1"/>
                </a:solidFill>
                <a:latin typeface="Elephant" panose="02020904090505020303" pitchFamily="18" charset="0"/>
              </a:rPr>
              <a:t>Inspired the Puritan movement</a:t>
            </a:r>
            <a:endParaRPr lang="en-GB" sz="2400" i="1" dirty="0">
              <a:solidFill>
                <a:schemeClr val="tx1"/>
              </a:solidFill>
              <a:latin typeface="Elephant" panose="02020904090505020303" pitchFamily="18" charset="0"/>
            </a:endParaRPr>
          </a:p>
        </p:txBody>
      </p:sp>
    </p:spTree>
    <p:extLst>
      <p:ext uri="{BB962C8B-B14F-4D97-AF65-F5344CB8AC3E}">
        <p14:creationId xmlns:p14="http://schemas.microsoft.com/office/powerpoint/2010/main" val="1445559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00342" y="1875051"/>
            <a:ext cx="5836632" cy="4724532"/>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The mindset and approach to kingship of Charles I are </a:t>
            </a:r>
            <a:r>
              <a:rPr lang="en-US" dirty="0" err="1">
                <a:solidFill>
                  <a:schemeClr val="tx1"/>
                </a:solidFill>
              </a:rPr>
              <a:t>analysed</a:t>
            </a:r>
            <a:r>
              <a:rPr lang="en-US" dirty="0">
                <a:solidFill>
                  <a:schemeClr val="tx1"/>
                </a:solidFill>
              </a:rPr>
              <a:t> by historians. His </a:t>
            </a:r>
            <a:r>
              <a:rPr lang="en-US" b="1" i="1" dirty="0">
                <a:solidFill>
                  <a:schemeClr val="tx1"/>
                </a:solidFill>
              </a:rPr>
              <a:t>Catholic wife</a:t>
            </a:r>
            <a:r>
              <a:rPr lang="en-US" dirty="0">
                <a:solidFill>
                  <a:schemeClr val="tx1"/>
                </a:solidFill>
              </a:rPr>
              <a:t> aroused suspicions among Protestants but Charles made the situation much worse by a series of actions which made it </a:t>
            </a:r>
            <a:r>
              <a:rPr lang="en-US" b="1" i="1" dirty="0">
                <a:solidFill>
                  <a:schemeClr val="tx1"/>
                </a:solidFill>
              </a:rPr>
              <a:t>appear that he was attempting to bring back the Catholic Church</a:t>
            </a:r>
            <a:r>
              <a:rPr lang="en-US" dirty="0">
                <a:solidFill>
                  <a:schemeClr val="tx1"/>
                </a:solidFill>
              </a:rPr>
              <a:t>. He </a:t>
            </a:r>
            <a:r>
              <a:rPr lang="en-US" b="1" i="1" dirty="0">
                <a:solidFill>
                  <a:schemeClr val="tx1"/>
                </a:solidFill>
              </a:rPr>
              <a:t>appointed William Laud as Archbishop of Canterbury</a:t>
            </a:r>
            <a:r>
              <a:rPr lang="en-US" dirty="0">
                <a:solidFill>
                  <a:schemeClr val="tx1"/>
                </a:solidFill>
              </a:rPr>
              <a:t>, another </a:t>
            </a:r>
            <a:r>
              <a:rPr lang="en-US" b="1" i="1" dirty="0">
                <a:solidFill>
                  <a:schemeClr val="tx1"/>
                </a:solidFill>
              </a:rPr>
              <a:t>man who appeared to be pro-Catholic</a:t>
            </a:r>
            <a:r>
              <a:rPr lang="en-US" dirty="0">
                <a:solidFill>
                  <a:schemeClr val="tx1"/>
                </a:solidFill>
              </a:rPr>
              <a:t>. The </a:t>
            </a:r>
            <a:r>
              <a:rPr lang="en-US" b="1" i="1" dirty="0">
                <a:solidFill>
                  <a:schemeClr val="tx1"/>
                </a:solidFill>
              </a:rPr>
              <a:t>use of decoration</a:t>
            </a:r>
            <a:r>
              <a:rPr lang="en-US" dirty="0">
                <a:solidFill>
                  <a:schemeClr val="tx1"/>
                </a:solidFill>
              </a:rPr>
              <a:t>, </a:t>
            </a:r>
            <a:r>
              <a:rPr lang="en-US" b="1" i="1" dirty="0">
                <a:solidFill>
                  <a:schemeClr val="tx1"/>
                </a:solidFill>
              </a:rPr>
              <a:t>ritual and enforcing obedience </a:t>
            </a:r>
            <a:r>
              <a:rPr lang="en-US" dirty="0">
                <a:solidFill>
                  <a:schemeClr val="tx1"/>
                </a:solidFill>
              </a:rPr>
              <a:t>all increased the worries of </a:t>
            </a:r>
            <a:r>
              <a:rPr lang="en-US" b="1" i="1" dirty="0">
                <a:solidFill>
                  <a:schemeClr val="tx1"/>
                </a:solidFill>
              </a:rPr>
              <a:t>Puritans</a:t>
            </a:r>
            <a:r>
              <a:rPr lang="en-US" dirty="0">
                <a:solidFill>
                  <a:schemeClr val="tx1"/>
                </a:solidFill>
              </a:rPr>
              <a:t>. </a:t>
            </a:r>
            <a:endParaRPr lang="en-GB" dirty="0">
              <a:solidFill>
                <a:schemeClr val="tx1"/>
              </a:solidFill>
            </a:endParaRPr>
          </a:p>
        </p:txBody>
      </p:sp>
      <p:sp>
        <p:nvSpPr>
          <p:cNvPr id="2" name="Title 1"/>
          <p:cNvSpPr>
            <a:spLocks noGrp="1"/>
          </p:cNvSpPr>
          <p:nvPr>
            <p:ph type="title"/>
          </p:nvPr>
        </p:nvSpPr>
        <p:spPr>
          <a:xfrm>
            <a:off x="0" y="130419"/>
            <a:ext cx="12099235" cy="1188720"/>
          </a:xfrm>
        </p:spPr>
        <p:txBody>
          <a:bodyPr>
            <a:normAutofit fontScale="90000"/>
          </a:bodyPr>
          <a:lstStyle/>
          <a:p>
            <a:r>
              <a:rPr lang="en-GB" dirty="0">
                <a:solidFill>
                  <a:schemeClr val="tx1"/>
                </a:solidFill>
                <a:latin typeface="Berlin Sans FB Demi" panose="020E0802020502020306" pitchFamily="34" charset="0"/>
              </a:rPr>
              <a:t>Task: Summarise the video which gives some Background on Charles’ approach to religion</a:t>
            </a:r>
          </a:p>
        </p:txBody>
      </p:sp>
      <p:sp>
        <p:nvSpPr>
          <p:cNvPr id="3" name="Content Placeholder 2"/>
          <p:cNvSpPr>
            <a:spLocks noGrp="1"/>
          </p:cNvSpPr>
          <p:nvPr>
            <p:ph idx="1"/>
          </p:nvPr>
        </p:nvSpPr>
        <p:spPr>
          <a:xfrm>
            <a:off x="463296" y="1467613"/>
            <a:ext cx="11301984" cy="1202435"/>
          </a:xfrm>
        </p:spPr>
        <p:txBody>
          <a:bodyPr/>
          <a:lstStyle/>
          <a:p>
            <a:r>
              <a:rPr lang="en-GB" dirty="0">
                <a:hlinkClick r:id="rId2"/>
              </a:rPr>
              <a:t>http://www.bbc.co.uk/programmes/p00xcwh9</a:t>
            </a:r>
            <a:r>
              <a:rPr lang="en-GB" dirty="0"/>
              <a:t> (</a:t>
            </a:r>
            <a:r>
              <a:rPr lang="en-US" b="1" dirty="0"/>
              <a:t>Religious division in England in the early 1600s </a:t>
            </a:r>
            <a:r>
              <a:rPr lang="en-GB" b="1" dirty="0"/>
              <a:t>– 5mins)</a:t>
            </a:r>
            <a:endParaRPr lang="en-GB" dirty="0">
              <a:hlinkClick r:id="rId3"/>
            </a:endParaRPr>
          </a:p>
          <a:p>
            <a:endParaRPr lang="en-GB"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4750" y="2201964"/>
            <a:ext cx="6044485" cy="4525617"/>
          </a:xfrm>
          <a:prstGeom prst="rect">
            <a:avLst/>
          </a:prstGeom>
        </p:spPr>
      </p:pic>
    </p:spTree>
    <p:extLst>
      <p:ext uri="{BB962C8B-B14F-4D97-AF65-F5344CB8AC3E}">
        <p14:creationId xmlns:p14="http://schemas.microsoft.com/office/powerpoint/2010/main" val="3558394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686" y="297427"/>
            <a:ext cx="6929339" cy="1188720"/>
          </a:xfrm>
        </p:spPr>
        <p:txBody>
          <a:bodyPr>
            <a:noAutofit/>
          </a:bodyPr>
          <a:lstStyle/>
          <a:p>
            <a:pPr algn="l"/>
            <a:r>
              <a:rPr lang="en-GB" sz="2400" b="1" dirty="0"/>
              <a:t>Task: Independent reading </a:t>
            </a: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2460" t="1515" r="4802" b="27122"/>
          <a:stretch/>
        </p:blipFill>
        <p:spPr>
          <a:xfrm>
            <a:off x="7155851" y="216192"/>
            <a:ext cx="4814476" cy="5571543"/>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7620000" y="5466459"/>
            <a:ext cx="3715265" cy="642551"/>
          </a:xfrm>
          <a:prstGeom prst="rect">
            <a:avLst/>
          </a:prstGeom>
          <a:solidFill>
            <a:srgbClr val="0000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effectLst>
                  <a:outerShdw blurRad="38100" dist="38100" dir="2700000" algn="tl">
                    <a:srgbClr val="000000">
                      <a:alpha val="43137"/>
                    </a:srgbClr>
                  </a:outerShdw>
                </a:effectLst>
              </a:rPr>
              <a:t>William Laud biography</a:t>
            </a:r>
          </a:p>
        </p:txBody>
      </p:sp>
      <p:sp>
        <p:nvSpPr>
          <p:cNvPr id="6" name="Down Arrow 5"/>
          <p:cNvSpPr/>
          <p:nvPr/>
        </p:nvSpPr>
        <p:spPr>
          <a:xfrm>
            <a:off x="3072714" y="1334530"/>
            <a:ext cx="507641" cy="9481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5334658" y="999811"/>
            <a:ext cx="1202725" cy="617838"/>
          </a:xfrm>
          <a:prstGeom prst="ellipse">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15mins</a:t>
            </a:r>
          </a:p>
        </p:txBody>
      </p:sp>
      <p:sp>
        <p:nvSpPr>
          <p:cNvPr id="11" name="Down Arrow 10"/>
          <p:cNvSpPr/>
          <p:nvPr/>
        </p:nvSpPr>
        <p:spPr>
          <a:xfrm>
            <a:off x="3072714" y="3406346"/>
            <a:ext cx="507641" cy="9481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
          <p:cNvSpPr txBox="1">
            <a:spLocks/>
          </p:cNvSpPr>
          <p:nvPr/>
        </p:nvSpPr>
        <p:spPr bwMode="black">
          <a:xfrm>
            <a:off x="115686" y="4430598"/>
            <a:ext cx="692933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fontScale="70000" lnSpcReduction="200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algn="l"/>
            <a:r>
              <a:rPr lang="en-GB" sz="3600" dirty="0">
                <a:solidFill>
                  <a:schemeClr val="tx1"/>
                </a:solidFill>
              </a:rPr>
              <a:t>Task Evaluate Laud – summarise your opinions on Laud in</a:t>
            </a:r>
            <a:r>
              <a:rPr lang="en-GB" sz="3600" dirty="0"/>
              <a:t> </a:t>
            </a:r>
            <a:r>
              <a:rPr lang="en-GB" sz="3600" dirty="0">
                <a:solidFill>
                  <a:srgbClr val="FF0000"/>
                </a:solidFill>
              </a:rPr>
              <a:t>50 words or less</a:t>
            </a:r>
            <a:r>
              <a:rPr lang="en-GB" sz="3600" dirty="0"/>
              <a:t>. </a:t>
            </a:r>
            <a:r>
              <a:rPr lang="en-GB" sz="3600" b="1" dirty="0">
                <a:solidFill>
                  <a:schemeClr val="tx1"/>
                </a:solidFill>
              </a:rPr>
              <a:t>Use key terms</a:t>
            </a:r>
            <a:r>
              <a:rPr lang="en-GB" sz="3600" dirty="0">
                <a:solidFill>
                  <a:schemeClr val="tx1"/>
                </a:solidFill>
              </a:rPr>
              <a:t> </a:t>
            </a:r>
          </a:p>
        </p:txBody>
      </p:sp>
      <p:sp>
        <p:nvSpPr>
          <p:cNvPr id="13" name="Oval 12"/>
          <p:cNvSpPr/>
          <p:nvPr/>
        </p:nvSpPr>
        <p:spPr>
          <a:xfrm>
            <a:off x="4513411" y="3750308"/>
            <a:ext cx="1202725" cy="617838"/>
          </a:xfrm>
          <a:prstGeom prst="ellipse">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10mins</a:t>
            </a:r>
          </a:p>
        </p:txBody>
      </p:sp>
      <p:sp>
        <p:nvSpPr>
          <p:cNvPr id="14" name="Rounded Rectangle 13"/>
          <p:cNvSpPr/>
          <p:nvPr/>
        </p:nvSpPr>
        <p:spPr>
          <a:xfrm>
            <a:off x="0" y="5744223"/>
            <a:ext cx="7620000" cy="1040290"/>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Stretch Challenge – to what extent can Laud be blamed for increasing tensions in England?</a:t>
            </a:r>
          </a:p>
          <a:p>
            <a:pPr algn="ctr"/>
            <a:r>
              <a:rPr lang="en-GB" dirty="0"/>
              <a:t>Stretch &amp; Challenge 2: Suggest to what extent you think he contributed to Charles I’s downfall</a:t>
            </a:r>
          </a:p>
        </p:txBody>
      </p:sp>
      <p:pic>
        <p:nvPicPr>
          <p:cNvPr id="4" name="Laud ">
            <a:hlinkClick r:id="" action="ppaction://media"/>
            <a:extLst>
              <a:ext uri="{FF2B5EF4-FFF2-40B4-BE49-F238E27FC236}">
                <a16:creationId xmlns:a16="http://schemas.microsoft.com/office/drawing/2014/main" id="{DDFF8634-2EF7-3906-AB77-D00BCF7CB36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73930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37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09E981-E064-20F9-BD38-94D5569F0AF9}"/>
              </a:ext>
            </a:extLst>
          </p:cNvPr>
          <p:cNvSpPr>
            <a:spLocks noGrp="1"/>
          </p:cNvSpPr>
          <p:nvPr>
            <p:ph idx="1"/>
          </p:nvPr>
        </p:nvSpPr>
        <p:spPr>
          <a:xfrm>
            <a:off x="422564" y="190789"/>
            <a:ext cx="10515600" cy="4351338"/>
          </a:xfrm>
        </p:spPr>
        <p:txBody>
          <a:bodyPr>
            <a:normAutofit fontScale="25000" lnSpcReduction="20000"/>
          </a:bodyPr>
          <a:lstStyle/>
          <a:p>
            <a:pPr marL="0" indent="0" algn="l" rtl="0" fontAlgn="base">
              <a:lnSpc>
                <a:spcPts val="1725"/>
              </a:lnSpc>
              <a:buNone/>
            </a:pPr>
            <a:r>
              <a:rPr lang="en-GB" sz="5600" b="0" i="0" dirty="0">
                <a:solidFill>
                  <a:srgbClr val="000000"/>
                </a:solidFill>
                <a:effectLst/>
                <a:latin typeface="Arial" panose="020B0604020202020204" pitchFamily="34" charset="0"/>
              </a:rPr>
              <a:t> </a:t>
            </a:r>
            <a:r>
              <a:rPr lang="en-GB" sz="8000" b="1" i="0" dirty="0">
                <a:solidFill>
                  <a:srgbClr val="000000"/>
                </a:solidFill>
                <a:effectLst/>
                <a:latin typeface="Arial" panose="020B0604020202020204" pitchFamily="34" charset="0"/>
              </a:rPr>
              <a:t>William Laud  Archbishop of Canterbury </a:t>
            </a:r>
            <a:endParaRPr lang="en-GB" sz="8000" b="1" i="0" dirty="0">
              <a:solidFill>
                <a:srgbClr val="000000"/>
              </a:solidFill>
              <a:effectLst/>
              <a:latin typeface="Segoe UI" panose="020B0502040204020203" pitchFamily="34" charset="0"/>
            </a:endParaRPr>
          </a:p>
          <a:p>
            <a:pPr marL="0" indent="0" algn="ctr" rtl="0" fontAlgn="base">
              <a:lnSpc>
                <a:spcPts val="1920"/>
              </a:lnSpc>
              <a:spcBef>
                <a:spcPts val="375"/>
              </a:spcBef>
              <a:buNone/>
            </a:pPr>
            <a:r>
              <a:rPr lang="en-GB" sz="5600" b="0" i="0" dirty="0">
                <a:solidFill>
                  <a:srgbClr val="000000"/>
                </a:solidFill>
                <a:effectLst/>
                <a:latin typeface="Arial" panose="020B0604020202020204" pitchFamily="34" charset="0"/>
              </a:rPr>
              <a:t> William Laud, (born Oct. 7, 1573, </a:t>
            </a:r>
            <a:r>
              <a:rPr lang="en-GB" sz="5600" b="0" i="0" u="none" strike="noStrike" dirty="0">
                <a:solidFill>
                  <a:srgbClr val="000000"/>
                </a:solidFill>
                <a:effectLst/>
                <a:latin typeface="Arial" panose="020B0604020202020204" pitchFamily="34" charset="0"/>
                <a:hlinkClick r:id="rId2"/>
              </a:rPr>
              <a:t>Reading</a:t>
            </a:r>
            <a:r>
              <a:rPr lang="en-GB" sz="5600" b="0" i="0" dirty="0">
                <a:solidFill>
                  <a:srgbClr val="000000"/>
                </a:solidFill>
                <a:effectLst/>
                <a:latin typeface="Arial" panose="020B0604020202020204" pitchFamily="34" charset="0"/>
              </a:rPr>
              <a:t>, Berkshire, Eng.—died Jan. 10, 1645, </a:t>
            </a:r>
            <a:r>
              <a:rPr lang="en-GB" sz="5600" b="0" i="0" u="none" strike="noStrike" dirty="0">
                <a:solidFill>
                  <a:srgbClr val="000000"/>
                </a:solidFill>
                <a:effectLst/>
                <a:latin typeface="Arial" panose="020B0604020202020204" pitchFamily="34" charset="0"/>
                <a:hlinkClick r:id="rId3"/>
              </a:rPr>
              <a:t>London</a:t>
            </a:r>
            <a:r>
              <a:rPr lang="en-GB" sz="5600" b="0" i="0" dirty="0">
                <a:solidFill>
                  <a:srgbClr val="000000"/>
                </a:solidFill>
                <a:effectLst/>
                <a:latin typeface="Arial" panose="020B0604020202020204" pitchFamily="34" charset="0"/>
              </a:rPr>
              <a:t>), archbishop of Canterbury (1633–45) and religious adviser to King </a:t>
            </a:r>
            <a:r>
              <a:rPr lang="en-GB" sz="5600" b="0" i="0" u="none" strike="noStrike" dirty="0">
                <a:solidFill>
                  <a:srgbClr val="000000"/>
                </a:solidFill>
                <a:effectLst/>
                <a:latin typeface="Arial" panose="020B0604020202020204" pitchFamily="34" charset="0"/>
                <a:hlinkClick r:id="rId4"/>
              </a:rPr>
              <a:t>Charles I</a:t>
            </a:r>
            <a:r>
              <a:rPr lang="en-GB" sz="5600" b="0" i="0" dirty="0">
                <a:solidFill>
                  <a:srgbClr val="000000"/>
                </a:solidFill>
                <a:effectLst/>
                <a:latin typeface="Arial" panose="020B0604020202020204" pitchFamily="34" charset="0"/>
              </a:rPr>
              <a:t> of Great Britain. </a:t>
            </a:r>
            <a:r>
              <a:rPr lang="en-GB" sz="5600" b="0" i="1" dirty="0">
                <a:solidFill>
                  <a:srgbClr val="000000"/>
                </a:solidFill>
                <a:effectLst/>
                <a:latin typeface="Arial" panose="020B0604020202020204" pitchFamily="34" charset="0"/>
              </a:rPr>
              <a:t>His persecution of Puritans and other religious dissidents resulted in his trial and execution by the House of Commons</a:t>
            </a:r>
            <a:r>
              <a:rPr lang="en-GB" sz="5600" b="0" i="0" dirty="0">
                <a:solidFill>
                  <a:srgbClr val="000000"/>
                </a:solidFill>
                <a:effectLst/>
                <a:latin typeface="Arial" panose="020B0604020202020204" pitchFamily="34" charset="0"/>
              </a:rPr>
              <a:t>. </a:t>
            </a:r>
            <a:endParaRPr lang="en-GB" sz="5600" dirty="0">
              <a:solidFill>
                <a:srgbClr val="000000"/>
              </a:solidFill>
              <a:latin typeface="Segoe UI" panose="020B0502040204020203" pitchFamily="34" charset="0"/>
            </a:endParaRPr>
          </a:p>
          <a:p>
            <a:pPr marL="0" indent="0" algn="ctr" rtl="0" fontAlgn="base">
              <a:lnSpc>
                <a:spcPts val="1920"/>
              </a:lnSpc>
              <a:spcBef>
                <a:spcPts val="375"/>
              </a:spcBef>
              <a:buNone/>
            </a:pPr>
            <a:r>
              <a:rPr lang="en-GB" sz="5600" b="1" i="1" dirty="0">
                <a:solidFill>
                  <a:srgbClr val="000000"/>
                </a:solidFill>
                <a:effectLst/>
                <a:latin typeface="Arial" panose="020B0604020202020204" pitchFamily="34" charset="0"/>
              </a:rPr>
              <a:t>Early life and career.</a:t>
            </a:r>
            <a:r>
              <a:rPr lang="en-GB" sz="5600" b="1" i="0" dirty="0">
                <a:solidFill>
                  <a:srgbClr val="000000"/>
                </a:solidFill>
                <a:effectLst/>
                <a:latin typeface="Arial" panose="020B0604020202020204" pitchFamily="34" charset="0"/>
              </a:rPr>
              <a:t> </a:t>
            </a:r>
            <a:endParaRPr lang="en-GB" sz="5600" b="1" i="0" dirty="0">
              <a:solidFill>
                <a:srgbClr val="000000"/>
              </a:solidFill>
              <a:effectLst/>
              <a:latin typeface="Segoe UI" panose="020B0502040204020203" pitchFamily="34" charset="0"/>
            </a:endParaRPr>
          </a:p>
          <a:p>
            <a:pPr marL="0" indent="0" algn="l" rtl="0" fontAlgn="base">
              <a:lnSpc>
                <a:spcPts val="1920"/>
              </a:lnSpc>
              <a:buNone/>
            </a:pPr>
            <a:r>
              <a:rPr lang="en-GB" sz="5600" b="0" i="1" dirty="0">
                <a:effectLst/>
                <a:latin typeface="Arial" panose="020B0604020202020204" pitchFamily="34" charset="0"/>
                <a:cs typeface="Arial" panose="020B0604020202020204" pitchFamily="34" charset="0"/>
              </a:rPr>
              <a:t>Laud was the son of a prominent clothier. From Reading Grammar School, he went on to St. John’s College, Oxford, and until he was nearly 50 combined the successful but unspectacular careers of academic and churchman. He was soon associated with the small clerical group, who, in opposition to </a:t>
            </a:r>
            <a:r>
              <a:rPr lang="en-GB" sz="5600" b="0" i="1" u="none" strike="noStrike" dirty="0">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Puritanism</a:t>
            </a:r>
            <a:r>
              <a:rPr lang="en-GB" sz="5600" b="0" i="1" dirty="0">
                <a:effectLst/>
                <a:latin typeface="Arial" panose="020B0604020202020204" pitchFamily="34" charset="0"/>
                <a:cs typeface="Arial" panose="020B0604020202020204" pitchFamily="34" charset="0"/>
              </a:rPr>
              <a:t>, stressed the continuity of the visible </a:t>
            </a:r>
            <a:r>
              <a:rPr lang="en-GB" sz="5600" b="0" i="1" u="none" strike="noStrike" dirty="0">
                <a:effectLst/>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church</a:t>
            </a:r>
            <a:r>
              <a:rPr lang="en-GB" sz="5600" b="0" i="1" dirty="0">
                <a:effectLst/>
                <a:latin typeface="Arial" panose="020B0604020202020204" pitchFamily="34" charset="0"/>
                <a:cs typeface="Arial" panose="020B0604020202020204" pitchFamily="34" charset="0"/>
              </a:rPr>
              <a:t> and the necessity, for true inward worship, of outward </a:t>
            </a:r>
            <a:r>
              <a:rPr lang="en-GB" sz="5600" b="1" i="1" dirty="0">
                <a:effectLst/>
                <a:latin typeface="Arial" panose="020B0604020202020204" pitchFamily="34" charset="0"/>
                <a:cs typeface="Arial" panose="020B0604020202020204" pitchFamily="34" charset="0"/>
              </a:rPr>
              <a:t>uniformity</a:t>
            </a:r>
            <a:r>
              <a:rPr lang="en-GB" sz="5600" b="0" i="1" dirty="0">
                <a:effectLst/>
                <a:latin typeface="Arial" panose="020B0604020202020204" pitchFamily="34" charset="0"/>
                <a:cs typeface="Arial" panose="020B0604020202020204" pitchFamily="34" charset="0"/>
              </a:rPr>
              <a:t>, order, and ceremony. In 1608 Laud entered the service of Richard Neile, </a:t>
            </a:r>
            <a:r>
              <a:rPr lang="en-GB" sz="5600" b="0" i="1" u="none" strike="noStrike" dirty="0">
                <a:effectLst/>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bishop</a:t>
            </a:r>
            <a:r>
              <a:rPr lang="en-GB" sz="5600" b="0" i="1" dirty="0">
                <a:effectLst/>
                <a:latin typeface="Arial" panose="020B0604020202020204" pitchFamily="34" charset="0"/>
                <a:cs typeface="Arial" panose="020B0604020202020204" pitchFamily="34" charset="0"/>
              </a:rPr>
              <a:t> of Rochester, with whose help he secured a succession of ecclesiastical appointments. From 1611 he was a royal chaplain and came gradually to the notice of King </a:t>
            </a:r>
            <a:r>
              <a:rPr lang="en-GB" sz="5600" b="0" i="1" u="none" strike="noStrike" dirty="0">
                <a:effectLst/>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James I</a:t>
            </a:r>
            <a:r>
              <a:rPr lang="en-GB" sz="5600" b="0" i="1" dirty="0">
                <a:effectLst/>
                <a:latin typeface="Arial" panose="020B0604020202020204" pitchFamily="34" charset="0"/>
                <a:cs typeface="Arial" panose="020B0604020202020204" pitchFamily="34" charset="0"/>
              </a:rPr>
              <a:t>. His lifelong conflict with John Williams, later bishop of Lincoln and </a:t>
            </a:r>
            <a:r>
              <a:rPr lang="en-GB" sz="5600" b="0" i="1" u="none" strike="noStrike" dirty="0">
                <a:effectLst/>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archbishop</a:t>
            </a:r>
            <a:r>
              <a:rPr lang="en-GB" sz="5600" b="0" i="1" dirty="0">
                <a:effectLst/>
                <a:latin typeface="Arial" panose="020B0604020202020204" pitchFamily="34" charset="0"/>
                <a:cs typeface="Arial" panose="020B0604020202020204" pitchFamily="34" charset="0"/>
              </a:rPr>
              <a:t> of York, began when both sought advancements through the patronage of Charles’s favourite, the Duke of </a:t>
            </a:r>
            <a:r>
              <a:rPr lang="en-GB" sz="5600" b="0" i="1" u="none" strike="noStrike" dirty="0">
                <a:effectLst/>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Buckingham. During Buckingham’s</a:t>
            </a:r>
            <a:r>
              <a:rPr lang="en-GB" sz="5600" b="0" i="1" dirty="0">
                <a:effectLst/>
                <a:latin typeface="Arial" panose="020B0604020202020204" pitchFamily="34" charset="0"/>
                <a:cs typeface="Arial" panose="020B0604020202020204" pitchFamily="34" charset="0"/>
              </a:rPr>
              <a:t> years of power, Laud was his chaplain and confidant, and he established a dominant voice in church policies and appointments. He became a privy councillor in 1627 and, a year later, bishop of London. </a:t>
            </a:r>
          </a:p>
          <a:p>
            <a:pPr marL="0" indent="0" algn="l" rtl="0" fontAlgn="base">
              <a:lnSpc>
                <a:spcPts val="1920"/>
              </a:lnSpc>
              <a:buNone/>
            </a:pPr>
            <a:r>
              <a:rPr lang="en-GB" sz="5600" b="0" i="1" dirty="0">
                <a:effectLst/>
                <a:latin typeface="Arial" panose="020B0604020202020204" pitchFamily="34" charset="0"/>
                <a:cs typeface="Arial" panose="020B0604020202020204" pitchFamily="34" charset="0"/>
              </a:rPr>
              <a:t>In his London </a:t>
            </a:r>
            <a:r>
              <a:rPr lang="en-GB" sz="5600" b="0" i="1" u="none" strike="noStrike" dirty="0">
                <a:effectLst/>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diocese</a:t>
            </a:r>
            <a:r>
              <a:rPr lang="en-GB" sz="5600" b="0" i="1" dirty="0">
                <a:effectLst/>
                <a:latin typeface="Arial" panose="020B0604020202020204" pitchFamily="34" charset="0"/>
                <a:cs typeface="Arial" panose="020B0604020202020204" pitchFamily="34" charset="0"/>
              </a:rPr>
              <a:t>, Laud devoted himself to combating the </a:t>
            </a:r>
            <a:r>
              <a:rPr lang="en-GB" sz="5600" b="0" i="1" u="none" strike="noStrike" dirty="0">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Puritans</a:t>
            </a:r>
            <a:r>
              <a:rPr lang="en-GB" sz="5600" b="0" i="1" dirty="0">
                <a:effectLst/>
                <a:latin typeface="Arial" panose="020B0604020202020204" pitchFamily="34" charset="0"/>
                <a:cs typeface="Arial" panose="020B0604020202020204" pitchFamily="34" charset="0"/>
              </a:rPr>
              <a:t> and to enforcing a form of service in strict accordance with </a:t>
            </a:r>
            <a:r>
              <a:rPr lang="en-GB" sz="5600" b="0" i="1" u="none" strike="noStrike" dirty="0">
                <a:solidFill>
                  <a:srgbClr val="0563C1"/>
                </a:solidFill>
                <a:effectLst/>
                <a:latin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the </a:t>
            </a:r>
            <a:r>
              <a:rPr lang="en-GB" sz="5600" b="0" i="1" u="sng" strike="noStrike" dirty="0">
                <a:effectLst/>
                <a:latin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Book of Common Prayer</a:t>
            </a:r>
            <a:r>
              <a:rPr lang="en-GB" sz="5600" b="0" i="1" u="sng" dirty="0">
                <a:effectLst/>
                <a:latin typeface="Arial" panose="020B0604020202020204" pitchFamily="34" charset="0"/>
                <a:cs typeface="Arial" panose="020B0604020202020204" pitchFamily="34" charset="0"/>
              </a:rPr>
              <a:t>.</a:t>
            </a:r>
            <a:r>
              <a:rPr lang="en-GB" sz="5600" b="0" i="1" dirty="0">
                <a:effectLst/>
                <a:latin typeface="Arial" panose="020B0604020202020204" pitchFamily="34" charset="0"/>
                <a:cs typeface="Arial" panose="020B0604020202020204" pitchFamily="34" charset="0"/>
              </a:rPr>
              <a:t> The wearing of surplices, the placing of the communion table—railed off from the congregation—at the east end of the chancel, and such ceremonies as bowing at the mention of the name of Jesus were imposed, though cautiously enough to avoid unmanageable opposition. Churches, from St. Paul’s Cathedral down to neglected village chapels, were repaired, beautified, and consecrated. To religious radicals, all such reforms seemed moves toward popery (too similar to Catholicism). </a:t>
            </a:r>
          </a:p>
          <a:p>
            <a:pPr marL="0" indent="0" algn="l" rtl="0" fontAlgn="base">
              <a:lnSpc>
                <a:spcPts val="1920"/>
              </a:lnSpc>
              <a:buNone/>
            </a:pPr>
            <a:r>
              <a:rPr lang="en-GB" sz="5600" b="0" i="1" dirty="0">
                <a:effectLst/>
                <a:latin typeface="Arial" panose="020B0604020202020204" pitchFamily="34" charset="0"/>
                <a:cs typeface="Arial" panose="020B0604020202020204" pitchFamily="34" charset="0"/>
              </a:rPr>
              <a:t>On the death of George Abbott in 1633, Laud became archbishop of Canterbury, but he had already, by instructions issued in the King’s name and by his ruthless energy in the royal prerogative courts of Star Chamber and High Commission, extended his authority—with varying success—over the whole country. </a:t>
            </a:r>
          </a:p>
          <a:p>
            <a:pPr algn="l" rtl="0" fontAlgn="base">
              <a:lnSpc>
                <a:spcPts val="2100"/>
              </a:lnSpc>
            </a:pPr>
            <a:r>
              <a:rPr lang="en-GB" sz="1800" b="0" i="0" dirty="0">
                <a:solidFill>
                  <a:srgbClr val="000000"/>
                </a:solidFill>
                <a:effectLst/>
                <a:latin typeface="Arial" panose="020B0604020202020204" pitchFamily="34" charset="0"/>
              </a:rPr>
              <a:t> </a:t>
            </a:r>
            <a:endParaRPr lang="en-GB" b="0" i="0" dirty="0">
              <a:solidFill>
                <a:srgbClr val="000000"/>
              </a:solidFill>
              <a:effectLst/>
              <a:latin typeface="Segoe UI" panose="020B0502040204020203" pitchFamily="34" charset="0"/>
            </a:endParaRPr>
          </a:p>
          <a:p>
            <a:endParaRPr lang="en-GB" dirty="0"/>
          </a:p>
        </p:txBody>
      </p:sp>
    </p:spTree>
    <p:extLst>
      <p:ext uri="{BB962C8B-B14F-4D97-AF65-F5344CB8AC3E}">
        <p14:creationId xmlns:p14="http://schemas.microsoft.com/office/powerpoint/2010/main" val="32764578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4138881-c390-4fa1-965b-946daa76e287">
      <Terms xmlns="http://schemas.microsoft.com/office/infopath/2007/PartnerControls"/>
    </lcf76f155ced4ddcb4097134ff3c332f>
    <TaxCatchAll xmlns="cb1366b5-3db3-492d-af00-00269662eb5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DF9E7A0CD065743A777ABCB3A132B21" ma:contentTypeVersion="16" ma:contentTypeDescription="Create a new document." ma:contentTypeScope="" ma:versionID="7dd4f2dfcaa8e2f6c5f7bc3fcbed8e7e">
  <xsd:schema xmlns:xsd="http://www.w3.org/2001/XMLSchema" xmlns:xs="http://www.w3.org/2001/XMLSchema" xmlns:p="http://schemas.microsoft.com/office/2006/metadata/properties" xmlns:ns2="14138881-c390-4fa1-965b-946daa76e287" xmlns:ns3="cb1366b5-3db3-492d-af00-00269662eb53" targetNamespace="http://schemas.microsoft.com/office/2006/metadata/properties" ma:root="true" ma:fieldsID="79f904dcef7ab7c6378acfc85d72de88" ns2:_="" ns3:_="">
    <xsd:import namespace="14138881-c390-4fa1-965b-946daa76e287"/>
    <xsd:import namespace="cb1366b5-3db3-492d-af00-00269662eb5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138881-c390-4fa1-965b-946daa76e2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1366b5-3db3-492d-af00-00269662eb5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89dfbfe3-d65c-4bd6-8a90-7e434e6163df}" ma:internalName="TaxCatchAll" ma:showField="CatchAllData" ma:web="cb1366b5-3db3-492d-af00-00269662eb5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484A21-DE43-4F32-B0E2-F2986F23055C}">
  <ds:schemaRefs>
    <ds:schemaRef ds:uri="http://schemas.microsoft.com/sharepoint/v3/contenttype/forms"/>
  </ds:schemaRefs>
</ds:datastoreItem>
</file>

<file path=customXml/itemProps2.xml><?xml version="1.0" encoding="utf-8"?>
<ds:datastoreItem xmlns:ds="http://schemas.openxmlformats.org/officeDocument/2006/customXml" ds:itemID="{B5E7CAC7-14B3-408A-94C4-E9C9CF9A83F0}">
  <ds:schemaRefs>
    <ds:schemaRef ds:uri="http://schemas.microsoft.com/office/2006/metadata/properties"/>
    <ds:schemaRef ds:uri="http://schemas.microsoft.com/office/infopath/2007/PartnerControls"/>
    <ds:schemaRef ds:uri="14138881-c390-4fa1-965b-946daa76e287"/>
    <ds:schemaRef ds:uri="cb1366b5-3db3-492d-af00-00269662eb53"/>
  </ds:schemaRefs>
</ds:datastoreItem>
</file>

<file path=customXml/itemProps3.xml><?xml version="1.0" encoding="utf-8"?>
<ds:datastoreItem xmlns:ds="http://schemas.openxmlformats.org/officeDocument/2006/customXml" ds:itemID="{BBFF564D-A427-4824-AD48-731F3FC72D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138881-c390-4fa1-965b-946daa76e287"/>
    <ds:schemaRef ds:uri="cb1366b5-3db3-492d-af00-00269662eb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196</TotalTime>
  <Words>2535</Words>
  <Application>Microsoft Office PowerPoint</Application>
  <PresentationFormat>Widescreen</PresentationFormat>
  <Paragraphs>159</Paragraphs>
  <Slides>15</Slides>
  <Notes>0</Notes>
  <HiddenSlides>0</HiddenSlides>
  <MMClips>4</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What is Arminianism?</vt:lpstr>
      <vt:lpstr>What is Protestantism?</vt:lpstr>
      <vt:lpstr>Presbyterianism</vt:lpstr>
      <vt:lpstr>Anglicanism</vt:lpstr>
      <vt:lpstr>PowerPoint Presentation</vt:lpstr>
      <vt:lpstr>Task: Summarise the video which gives some Background on Charles’ approach to religion</vt:lpstr>
      <vt:lpstr>Task: Independent reading </vt:lpstr>
      <vt:lpstr>PowerPoint Presentation</vt:lpstr>
      <vt:lpstr>PowerPoint Presentation</vt:lpstr>
      <vt:lpstr>PowerPoint Presentation</vt:lpstr>
      <vt:lpstr>Laud’s policies and religious uniformity, 1625-40</vt:lpstr>
      <vt:lpstr>Laudian reforms, 1628-1640</vt:lpstr>
      <vt:lpstr>Plenary: Laud’s reforms</vt:lpstr>
      <vt:lpstr>Extra information  </vt:lpstr>
    </vt:vector>
  </TitlesOfParts>
  <Company>Ormiston Bolingbroke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Arminianism?</dc:title>
  <dc:creator>Savannah Knowles</dc:creator>
  <cp:lastModifiedBy>Ross Corcoran</cp:lastModifiedBy>
  <cp:revision>11</cp:revision>
  <cp:lastPrinted>2016-09-13T16:04:29Z</cp:lastPrinted>
  <dcterms:created xsi:type="dcterms:W3CDTF">2016-09-09T08:17:11Z</dcterms:created>
  <dcterms:modified xsi:type="dcterms:W3CDTF">2025-01-08T19:26:41Z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0x0101008DF9E7A0CD065743A777ABCB3A132B21</vt:lpwstr>
  </property>
  <property fmtid="{D5CDD505-2E9C-101B-9397-08002B2CF9AE}" pid="3" name="Order">
    <vt:r8>215600</vt:r8>
  </property>
</Properties>
</file>