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1162" r:id="rId6"/>
    <p:sldId id="1172" r:id="rId7"/>
    <p:sldId id="1165" r:id="rId8"/>
    <p:sldId id="1166" r:id="rId9"/>
    <p:sldId id="1164" r:id="rId10"/>
    <p:sldId id="1173" r:id="rId11"/>
    <p:sldId id="1167" r:id="rId12"/>
    <p:sldId id="1168" r:id="rId13"/>
    <p:sldId id="1175" r:id="rId14"/>
    <p:sldId id="1174" r:id="rId15"/>
    <p:sldId id="11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6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A73749-42B7-44DC-A345-387B674B0640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BEBAD-5959-4411-A4DD-C194651833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529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3" name="Google Shape;2153;p14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4" name="Google Shape;2154;p14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1540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3" name="Google Shape;2153;p14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4" name="Google Shape;2154;p14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757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3" name="Google Shape;2153;p14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4" name="Google Shape;2154;p14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4355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3" name="Google Shape;2153;p14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4" name="Google Shape;2154;p14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2804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3" name="Google Shape;2153;p14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4" name="Google Shape;2154;p14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122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3" name="Google Shape;2153;p14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4" name="Google Shape;2154;p14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1971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3" name="Google Shape;2153;p14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4" name="Google Shape;2154;p14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2748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3" name="Google Shape;2153;p14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4" name="Google Shape;2154;p14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1973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3" name="Google Shape;2153;p14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4" name="Google Shape;2154;p14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2790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3" name="Google Shape;2153;p14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4" name="Google Shape;2154;p14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6699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3" name="Google Shape;2153;p14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4" name="Google Shape;2154;p14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806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003BB-3550-E8BA-49BD-4852D88B6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0CA0BE-A6D2-9A70-72D1-6A8AC42933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A2E29-2AF2-8F4B-DFD3-F90D519F2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03D61-BAED-424F-AE32-44B8921E452B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A0470-2732-798B-FA68-C32FB892C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F4B9E-14B8-F600-8BBF-835F536E4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D24BF-A189-482F-965A-DAF5B7705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388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38BD-B5BF-223F-1CFD-FBEA01FF8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BF365E-042B-9F80-0C03-731460D2C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C4143-2E55-8AF0-CBD5-917E60799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03D61-BAED-424F-AE32-44B8921E452B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449EB-7636-DD0D-944C-C1456DEE3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2D580-5A0E-E570-C3E3-064340EF9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D24BF-A189-482F-965A-DAF5B7705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52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752F3D-9085-2B19-02F5-CFA03D509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8F328E-608C-FFAC-146B-6E18CD80C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50558-EE1D-990D-E32B-F5B9D9B06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03D61-BAED-424F-AE32-44B8921E452B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5EECE-6DBC-4FE8-91A8-75DDAD97A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7F94B-F3EF-F02F-B9D0-9E8D968D5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D24BF-A189-482F-965A-DAF5B7705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510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A8EF7-FC41-0782-C9E5-2DC2F3B41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2F3BB-761A-4F7B-CD43-391D54420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711D6-94EB-E329-0C6E-33582482D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03D61-BAED-424F-AE32-44B8921E452B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F390B-B14B-9C8C-E13F-98ED0E2AD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D0D9E-6023-B115-58D6-166D6C385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D24BF-A189-482F-965A-DAF5B7705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132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CC36-933E-4405-5F8F-CF3FE4B03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01500-B3EF-C18A-FA32-B91A4DB11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83551-4683-E484-1C75-40620479F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03D61-BAED-424F-AE32-44B8921E452B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BBC6C-328D-B8A5-5123-115D84A88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4C7B-E7CD-865B-3005-96422829B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D24BF-A189-482F-965A-DAF5B7705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922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713EC-2767-1E3C-5FF0-98F2BF70B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01929-323D-955A-D40D-98762E8893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EB726-A4E2-AE31-82A1-22DD49DC3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AAAEF-955D-D2F8-20A2-D8DDB0026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03D61-BAED-424F-AE32-44B8921E452B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9C1072-2C11-5370-AF3F-A377E5918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0B0F5-3F2E-5D9C-B280-D9C3858D3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D24BF-A189-482F-965A-DAF5B7705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46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84210-2455-26A9-4DA5-9058DBE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3557A-C156-067A-5912-C8EFCA8F7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9BC4DA-6DBE-2009-F433-415F53A63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2565F6-CD20-3D72-1FC5-C27E021D6E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872235-3AD8-4176-7307-AAE1C931B7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703832-0655-E002-31F8-262116269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03D61-BAED-424F-AE32-44B8921E452B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55B58D-7DFD-942E-8465-6B0CCF86D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814B90-F2BD-C341-245E-26355AC1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D24BF-A189-482F-965A-DAF5B7705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89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913D7-B1C8-7F8D-BBFF-3B9AF54A5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5CF3A7-9535-0AEF-2B46-D26C1DB08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03D61-BAED-424F-AE32-44B8921E452B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8789D-9488-A7C6-8F72-7B826024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4AD5D-AA49-4310-B575-80BAC7B9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D24BF-A189-482F-965A-DAF5B7705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330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BAD1CD-ED8E-C82C-BFB3-0F9705770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03D61-BAED-424F-AE32-44B8921E452B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95672A-DE5F-DD3D-5F42-BB4372D04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D79EE-6FFB-5190-B251-98AFA7121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D24BF-A189-482F-965A-DAF5B7705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40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A9F08-494A-50C6-A658-5343CE383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435B4-7743-573B-C547-61A813B03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33C4B-0B75-E055-BCE2-5C41945F3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94616-6A1D-F88D-7D2A-5099B5D9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03D61-BAED-424F-AE32-44B8921E452B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88EE20-1736-7797-5C16-9AF4EC618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BDA97-A64A-816B-118C-4E932D07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D24BF-A189-482F-965A-DAF5B7705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502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3F5A2-C72B-0FA9-2DCF-C8B9A93E6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DC015-4778-BFF6-B643-2A992F65D1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044C8E-CC96-12BD-304A-BD290DCC0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2BC7A2-0C45-52C6-F1CD-3678A3189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03D61-BAED-424F-AE32-44B8921E452B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A0CCA1-DB3F-F19E-2B82-605437BBA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A9323-A62D-EDC2-0237-B56E5F28F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D24BF-A189-482F-965A-DAF5B7705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102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F98C10-EBCA-76B5-9C98-D81B98DD2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F65DD-670A-6DC8-8689-AD7313603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66F01-9125-55F2-B606-96476DD627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03D61-BAED-424F-AE32-44B8921E452B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A4379-EA85-09CC-0DD7-D0A5B7F32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FA8BF-160B-AA6C-84F5-381BFD195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D24BF-A189-482F-965A-DAF5B77059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9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4"/><Relationship Id="rId7" Type="http://schemas.openxmlformats.org/officeDocument/2006/relationships/image" Target="../media/image8.png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28DB8-CED4-605C-4C2A-F16202D41B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B40BCE-44AC-C2E6-8549-B7B9A51C1A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23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p141"/>
          <p:cNvSpPr/>
          <p:nvPr/>
        </p:nvSpPr>
        <p:spPr>
          <a:xfrm>
            <a:off x="125315" y="1481826"/>
            <a:ext cx="5591822" cy="5300512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800" b="1" dirty="0">
                <a:solidFill>
                  <a:schemeClr val="dk1"/>
                </a:solidFill>
              </a:rPr>
              <a:t>Do Now: Use the latest Spenny update to help if needed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1200" b="1" i="0" dirty="0">
              <a:solidFill>
                <a:schemeClr val="dk1"/>
              </a:solidFill>
              <a:effectLst/>
              <a:latin typeface="Calibri" panose="020F0502020204030204" pitchFamily="34" charset="0"/>
            </a:endParaRPr>
          </a:p>
          <a:p>
            <a:pPr marL="51435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en-GB" sz="2000" b="1" dirty="0">
                <a:solidFill>
                  <a:schemeClr val="dk1"/>
                </a:solidFill>
                <a:latin typeface="Calibri" panose="020F0502020204030204" pitchFamily="34" charset="0"/>
              </a:rPr>
              <a:t>Write a sentence starting with a verb…remember where the comma goes! </a:t>
            </a:r>
            <a:r>
              <a:rPr lang="en-GB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( verb , _______________.)</a:t>
            </a:r>
          </a:p>
          <a:p>
            <a:pPr marL="514350" indent="-514350">
              <a:lnSpc>
                <a:spcPct val="115000"/>
              </a:lnSpc>
              <a:buSzPts val="1100"/>
              <a:buFont typeface="+mj-lt"/>
              <a:buAutoNum type="arabicPeriod"/>
            </a:pPr>
            <a:r>
              <a:rPr lang="en-GB" sz="2000" b="1" dirty="0">
                <a:solidFill>
                  <a:schemeClr val="dk1"/>
                </a:solidFill>
                <a:latin typeface="Calibri" panose="020F0502020204030204" pitchFamily="34" charset="0"/>
              </a:rPr>
              <a:t>Write a sentence starting with an adverb…remember where the comma goes! </a:t>
            </a:r>
            <a:r>
              <a:rPr lang="en-GB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( adverb , _______________.)</a:t>
            </a:r>
          </a:p>
          <a:p>
            <a:pPr marL="51435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en-GB" sz="2000" b="1" dirty="0">
                <a:solidFill>
                  <a:schemeClr val="dk1"/>
                </a:solidFill>
                <a:latin typeface="Calibri" panose="020F0502020204030204" pitchFamily="34" charset="0"/>
              </a:rPr>
              <a:t>Write a ‘the more, the more’ sentence </a:t>
            </a:r>
            <a:r>
              <a:rPr lang="en-GB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(the more ____ , the more_______.)</a:t>
            </a:r>
          </a:p>
          <a:p>
            <a:pPr marL="51435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en-GB" sz="2000" b="1" dirty="0">
                <a:solidFill>
                  <a:schemeClr val="dk1"/>
                </a:solidFill>
                <a:latin typeface="Calibri" panose="020F0502020204030204" pitchFamily="34" charset="0"/>
              </a:rPr>
              <a:t>Write a ‘so, so’ sentence </a:t>
            </a:r>
            <a:r>
              <a:rPr lang="en-GB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(it/he/she was so ______ , so ______ that ________. )</a:t>
            </a:r>
          </a:p>
        </p:txBody>
      </p:sp>
      <p:pic>
        <p:nvPicPr>
          <p:cNvPr id="2157" name="Google Shape;2157;p141"/>
          <p:cNvPicPr preferRelativeResize="0"/>
          <p:nvPr/>
        </p:nvPicPr>
        <p:blipFill rotWithShape="1">
          <a:blip r:embed="rId6">
            <a:alphaModFix/>
          </a:blip>
          <a:srcRect t="25057" b="25171"/>
          <a:stretch/>
        </p:blipFill>
        <p:spPr>
          <a:xfrm>
            <a:off x="11134766" y="31534"/>
            <a:ext cx="1062254" cy="1059079"/>
          </a:xfrm>
          <a:prstGeom prst="rect">
            <a:avLst/>
          </a:prstGeom>
          <a:noFill/>
          <a:ln>
            <a:noFill/>
          </a:ln>
        </p:spPr>
      </p:pic>
      <p:sp>
        <p:nvSpPr>
          <p:cNvPr id="2159" name="Google Shape;2159;p141"/>
          <p:cNvSpPr/>
          <p:nvPr/>
        </p:nvSpPr>
        <p:spPr>
          <a:xfrm>
            <a:off x="7320152" y="5734032"/>
            <a:ext cx="337891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0" name="Google Shape;2160;p141"/>
          <p:cNvSpPr/>
          <p:nvPr/>
        </p:nvSpPr>
        <p:spPr>
          <a:xfrm>
            <a:off x="1917720" y="2884289"/>
            <a:ext cx="337891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3" name="Google Shape;2163;p141"/>
          <p:cNvSpPr txBox="1"/>
          <p:nvPr/>
        </p:nvSpPr>
        <p:spPr>
          <a:xfrm>
            <a:off x="7348603" y="5687865"/>
            <a:ext cx="37861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039;p703">
            <a:extLst>
              <a:ext uri="{FF2B5EF4-FFF2-40B4-BE49-F238E27FC236}">
                <a16:creationId xmlns:a16="http://schemas.microsoft.com/office/drawing/2014/main" id="{18B3DB5B-3E84-7DBA-5D7C-9D4D7F4FD6CD}"/>
              </a:ext>
            </a:extLst>
          </p:cNvPr>
          <p:cNvSpPr/>
          <p:nvPr/>
        </p:nvSpPr>
        <p:spPr>
          <a:xfrm>
            <a:off x="157066" y="82251"/>
            <a:ext cx="6066097" cy="1226493"/>
          </a:xfrm>
          <a:prstGeom prst="roundRect">
            <a:avLst>
              <a:gd name="adj" fmla="val 20108"/>
            </a:avLst>
          </a:prstGeom>
          <a:solidFill>
            <a:schemeClr val="lt1"/>
          </a:solidFill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Learning outcomes:</a:t>
            </a:r>
            <a:endParaRPr lang="en-GB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/>
            </a:pP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know how to write an effective opening and ending to a narrative</a:t>
            </a:r>
            <a:r>
              <a:rPr lang="en-GB" sz="1600" i="1" dirty="0"/>
              <a:t>.</a:t>
            </a:r>
          </a:p>
          <a:p>
            <a:pPr>
              <a:buSzPts val="1600"/>
            </a:pP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be able to </a:t>
            </a: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extend my response in narrative writing</a:t>
            </a:r>
            <a:endParaRPr lang="en-GB"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040;p703">
            <a:extLst>
              <a:ext uri="{FF2B5EF4-FFF2-40B4-BE49-F238E27FC236}">
                <a16:creationId xmlns:a16="http://schemas.microsoft.com/office/drawing/2014/main" id="{D01DB6C0-0439-9E7B-555F-30DFD299BE13}"/>
              </a:ext>
            </a:extLst>
          </p:cNvPr>
          <p:cNvSpPr/>
          <p:nvPr/>
        </p:nvSpPr>
        <p:spPr>
          <a:xfrm>
            <a:off x="6410491" y="121491"/>
            <a:ext cx="4759157" cy="1095787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fld id="{DEC54992-4C13-40C0-B51E-56CA5B85F689}" type="datetime2">
              <a:rPr lang="en-GB" sz="2800" b="1" u="sng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Thursday, 09 January 2025</a:t>
            </a:fld>
            <a:endParaRPr lang="en-GB" sz="2800" b="1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Narrative Writing</a:t>
            </a:r>
            <a:endParaRPr sz="2800" b="0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G_9632">
            <a:hlinkClick r:id="" action="ppaction://media"/>
            <a:extLst>
              <a:ext uri="{FF2B5EF4-FFF2-40B4-BE49-F238E27FC236}">
                <a16:creationId xmlns:a16="http://schemas.microsoft.com/office/drawing/2014/main" id="{2E4DFF16-7189-0570-5D72-0CBBA24699D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1.6666"/>
                </p14:media>
              </p:ext>
            </p:extLst>
          </p:nvPr>
        </p:nvPicPr>
        <p:blipFill>
          <a:blip r:embed="rId7">
            <a:lum bright="18000"/>
          </a:blip>
          <a:stretch>
            <a:fillRect/>
          </a:stretch>
        </p:blipFill>
        <p:spPr>
          <a:xfrm>
            <a:off x="9201512" y="1435997"/>
            <a:ext cx="2981538" cy="5300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8E959AB8-4CB3-F293-7097-338FFB9C8B6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841" end="13647"/>
                </p14:media>
              </p:ext>
            </p:extLst>
          </p:nvPr>
        </p:nvPicPr>
        <p:blipFill rotWithShape="1">
          <a:blip r:embed="rId8">
            <a:lum bright="30000"/>
          </a:blip>
          <a:srcRect l="31219" t="4526" r="33787" b="8282"/>
          <a:stretch/>
        </p:blipFill>
        <p:spPr>
          <a:xfrm>
            <a:off x="5997388" y="2284149"/>
            <a:ext cx="2923873" cy="3742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152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0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showWhenStopped="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7" name="Google Shape;2157;p141"/>
          <p:cNvPicPr preferRelativeResize="0"/>
          <p:nvPr/>
        </p:nvPicPr>
        <p:blipFill rotWithShape="1">
          <a:blip r:embed="rId3">
            <a:alphaModFix/>
          </a:blip>
          <a:srcRect t="25057" b="25171"/>
          <a:stretch/>
        </p:blipFill>
        <p:spPr>
          <a:xfrm>
            <a:off x="11134766" y="31534"/>
            <a:ext cx="1062254" cy="1059079"/>
          </a:xfrm>
          <a:prstGeom prst="rect">
            <a:avLst/>
          </a:prstGeom>
          <a:noFill/>
          <a:ln>
            <a:noFill/>
          </a:ln>
        </p:spPr>
      </p:pic>
      <p:sp>
        <p:nvSpPr>
          <p:cNvPr id="2160" name="Google Shape;2160;p141"/>
          <p:cNvSpPr/>
          <p:nvPr/>
        </p:nvSpPr>
        <p:spPr>
          <a:xfrm>
            <a:off x="1917720" y="2884289"/>
            <a:ext cx="337891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2" name="Google Shape;2162;p141"/>
          <p:cNvSpPr/>
          <p:nvPr/>
        </p:nvSpPr>
        <p:spPr>
          <a:xfrm>
            <a:off x="7348603" y="3737753"/>
            <a:ext cx="337891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ts val="1600"/>
            </a:pPr>
            <a:r>
              <a:rPr lang="en-GB" sz="1600" b="1" dirty="0">
                <a:solidFill>
                  <a:schemeClr val="dk1"/>
                </a:solidFill>
              </a:rPr>
              <a:t>Miss S will write alongside you </a:t>
            </a: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4039;p703">
            <a:extLst>
              <a:ext uri="{FF2B5EF4-FFF2-40B4-BE49-F238E27FC236}">
                <a16:creationId xmlns:a16="http://schemas.microsoft.com/office/drawing/2014/main" id="{CE9BB1E0-5D6D-5743-510A-94C9E58CC61A}"/>
              </a:ext>
            </a:extLst>
          </p:cNvPr>
          <p:cNvSpPr/>
          <p:nvPr/>
        </p:nvSpPr>
        <p:spPr>
          <a:xfrm>
            <a:off x="157066" y="121491"/>
            <a:ext cx="6253425" cy="809687"/>
          </a:xfrm>
          <a:prstGeom prst="roundRect">
            <a:avLst>
              <a:gd name="adj" fmla="val 20108"/>
            </a:avLst>
          </a:prstGeom>
          <a:solidFill>
            <a:schemeClr val="lt1"/>
          </a:solidFill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Learning outcomes:</a:t>
            </a:r>
            <a:endParaRPr lang="en-GB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/>
            </a:pP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know how to write an effective opening and ending to a narrative</a:t>
            </a:r>
            <a:r>
              <a:rPr lang="en-GB" sz="1600" i="1" dirty="0"/>
              <a:t>.</a:t>
            </a:r>
          </a:p>
          <a:p>
            <a:pPr>
              <a:buSzPts val="1600"/>
            </a:pP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be able to </a:t>
            </a: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extend my response in narrative writing</a:t>
            </a:r>
            <a:endParaRPr lang="en-GB"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040;p703">
            <a:extLst>
              <a:ext uri="{FF2B5EF4-FFF2-40B4-BE49-F238E27FC236}">
                <a16:creationId xmlns:a16="http://schemas.microsoft.com/office/drawing/2014/main" id="{8BA827BB-DC7A-73BB-3D03-C5780FEEA4FE}"/>
              </a:ext>
            </a:extLst>
          </p:cNvPr>
          <p:cNvSpPr/>
          <p:nvPr/>
        </p:nvSpPr>
        <p:spPr>
          <a:xfrm>
            <a:off x="6610525" y="121491"/>
            <a:ext cx="4559123" cy="1095787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fld id="{DEC54992-4C13-40C0-B51E-56CA5B85F689}" type="datetime2">
              <a:rPr lang="en-GB" sz="2800" b="1" u="sng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Thursday, 09 January 2025</a:t>
            </a:fld>
            <a:endParaRPr lang="en-GB" sz="2800" b="1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Narrative Writing</a:t>
            </a:r>
            <a:endParaRPr sz="2800" b="0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156;p141">
            <a:extLst>
              <a:ext uri="{FF2B5EF4-FFF2-40B4-BE49-F238E27FC236}">
                <a16:creationId xmlns:a16="http://schemas.microsoft.com/office/drawing/2014/main" id="{E66145EE-9C85-308B-ACB6-426F2953C253}"/>
              </a:ext>
            </a:extLst>
          </p:cNvPr>
          <p:cNvSpPr/>
          <p:nvPr/>
        </p:nvSpPr>
        <p:spPr>
          <a:xfrm>
            <a:off x="157066" y="1090613"/>
            <a:ext cx="5818693" cy="564589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000" b="1" dirty="0">
                <a:solidFill>
                  <a:schemeClr val="dk1"/>
                </a:solidFill>
              </a:rPr>
              <a:t>Now write the same paragraph as last week but imagine it at daytime and you’re happy!</a:t>
            </a:r>
          </a:p>
          <a:p>
            <a:pPr>
              <a:buSzPts val="1100"/>
            </a:pPr>
            <a:endParaRPr lang="en-GB" sz="105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Start your sentence with an </a:t>
            </a:r>
            <a:r>
              <a:rPr lang="en-GB" sz="1100" b="1" dirty="0">
                <a:solidFill>
                  <a:schemeClr val="dk1"/>
                </a:solidFill>
                <a:highlight>
                  <a:srgbClr val="FFFF00"/>
                </a:highlight>
                <a:ea typeface="Calibri"/>
                <a:cs typeface="Calibri"/>
                <a:sym typeface="Calibri"/>
              </a:rPr>
              <a:t>adverb or a verb</a:t>
            </a:r>
            <a:r>
              <a:rPr lang="en-GB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to describe the sunlight through the windows (brightly, streaming, glaring, flooding, intensely)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Now a sentence about what the cabin looks like as you’re leaving. Start with </a:t>
            </a:r>
            <a:r>
              <a:rPr lang="en-GB" sz="1100" b="1" dirty="0">
                <a:solidFill>
                  <a:schemeClr val="dk1"/>
                </a:solidFill>
                <a:highlight>
                  <a:srgbClr val="FFFF00"/>
                </a:highlight>
                <a:ea typeface="Calibri"/>
                <a:cs typeface="Calibri"/>
                <a:sym typeface="Calibri"/>
              </a:rPr>
              <a:t>a double adjective </a:t>
            </a:r>
            <a:r>
              <a:rPr lang="en-GB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sentence starter (_____ and ________, the cabin…)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your next sentence, describe the </a:t>
            </a:r>
            <a:r>
              <a:rPr lang="en-GB" sz="1100" b="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sounds</a:t>
            </a:r>
            <a:r>
              <a:rPr lang="en-GB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all around you – make them sound inviting and peaceful. Start with, </a:t>
            </a:r>
            <a:r>
              <a:rPr lang="en-GB" sz="1100" b="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As I closed the door, the sounds of… </a:t>
            </a:r>
            <a:r>
              <a:rPr lang="en-GB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whispers, squawks, screeches, chatter, chirp, buzzing)</a:t>
            </a:r>
            <a:endParaRPr lang="en-GB" sz="1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 with an abstract noun to describe how you feel now . (potential words: joy, excitement, relief…)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</a:t>
            </a:r>
            <a:r>
              <a:rPr lang="en-GB" sz="1200" b="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an adjective and simile </a:t>
            </a:r>
            <a:r>
              <a:rPr lang="en-GB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explain the location in the opposite way to your first paragraph. 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Add in a sentence with 13 words to show that you (the narrator) are sad to be leaving.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Write a ‘</a:t>
            </a:r>
            <a:r>
              <a:rPr lang="en-GB" sz="1200" b="1" dirty="0">
                <a:solidFill>
                  <a:schemeClr val="dk1"/>
                </a:solidFill>
                <a:highlight>
                  <a:srgbClr val="FFFF00"/>
                </a:highlight>
                <a:ea typeface="Calibri"/>
                <a:cs typeface="Calibri"/>
                <a:sym typeface="Calibri"/>
              </a:rPr>
              <a:t>the more, the more</a:t>
            </a:r>
            <a:r>
              <a:rPr lang="en-GB" sz="1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’ sentence to show how you feel as you walk away from the cabin (walk, tread, inch, creep, step, shuffle  / nerves, fear, terror, anxiety etc)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 in a sentence where you are pleased your friend/family member had such a good trip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 in </a:t>
            </a:r>
            <a:r>
              <a:rPr lang="en-GB" sz="1200" b="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a ‘so, so’ sentence </a:t>
            </a:r>
            <a:r>
              <a:rPr lang="en-GB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describe the beauty of the cabin or the nice weather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Describe the weather getting better and link it to your mood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Finish with a </a:t>
            </a:r>
            <a:r>
              <a:rPr lang="en-GB" sz="1200" b="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triple noun colon </a:t>
            </a:r>
            <a:r>
              <a:rPr lang="en-GB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sentence to say how you now feel</a:t>
            </a:r>
          </a:p>
          <a:p>
            <a:pPr>
              <a:buSzPts val="1100"/>
            </a:pPr>
            <a:endParaRPr lang="en-GB"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Cabin In The Woods Pictures, Photos, and Images for Facebook, Tumblr ...">
            <a:extLst>
              <a:ext uri="{FF2B5EF4-FFF2-40B4-BE49-F238E27FC236}">
                <a16:creationId xmlns:a16="http://schemas.microsoft.com/office/drawing/2014/main" id="{9E03031F-38D1-F3C6-2B35-99C06D925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242" y="31535"/>
            <a:ext cx="5865643" cy="343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75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p141"/>
          <p:cNvSpPr/>
          <p:nvPr/>
        </p:nvSpPr>
        <p:spPr>
          <a:xfrm>
            <a:off x="125314" y="1481826"/>
            <a:ext cx="5436587" cy="5300512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20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200" b="1" dirty="0">
                <a:solidFill>
                  <a:schemeClr val="dk1"/>
                </a:solidFill>
              </a:rPr>
              <a:t>Now you have your beginning and ending, all you need to do is write the middle. Think about our sentence types and use them in your middle paragraphs.</a:t>
            </a:r>
            <a:endParaRPr lang="en-US" sz="2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100"/>
            </a:pPr>
            <a:endParaRPr sz="24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7" name="Google Shape;2157;p141"/>
          <p:cNvPicPr preferRelativeResize="0"/>
          <p:nvPr/>
        </p:nvPicPr>
        <p:blipFill rotWithShape="1">
          <a:blip r:embed="rId3">
            <a:alphaModFix/>
          </a:blip>
          <a:srcRect t="25057" b="25171"/>
          <a:stretch/>
        </p:blipFill>
        <p:spPr>
          <a:xfrm>
            <a:off x="11134766" y="31534"/>
            <a:ext cx="1062254" cy="1059079"/>
          </a:xfrm>
          <a:prstGeom prst="rect">
            <a:avLst/>
          </a:prstGeom>
          <a:noFill/>
          <a:ln>
            <a:noFill/>
          </a:ln>
        </p:spPr>
      </p:pic>
      <p:sp>
        <p:nvSpPr>
          <p:cNvPr id="2160" name="Google Shape;2160;p141"/>
          <p:cNvSpPr/>
          <p:nvPr/>
        </p:nvSpPr>
        <p:spPr>
          <a:xfrm>
            <a:off x="1917720" y="2884289"/>
            <a:ext cx="337891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2" name="Google Shape;2162;p141"/>
          <p:cNvSpPr/>
          <p:nvPr/>
        </p:nvSpPr>
        <p:spPr>
          <a:xfrm>
            <a:off x="7348603" y="3737753"/>
            <a:ext cx="337891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3" name="Google Shape;2163;p141"/>
          <p:cNvSpPr txBox="1"/>
          <p:nvPr/>
        </p:nvSpPr>
        <p:spPr>
          <a:xfrm>
            <a:off x="7348603" y="5687865"/>
            <a:ext cx="37861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039;p703">
            <a:extLst>
              <a:ext uri="{FF2B5EF4-FFF2-40B4-BE49-F238E27FC236}">
                <a16:creationId xmlns:a16="http://schemas.microsoft.com/office/drawing/2014/main" id="{18B3DB5B-3E84-7DBA-5D7C-9D4D7F4FD6CD}"/>
              </a:ext>
            </a:extLst>
          </p:cNvPr>
          <p:cNvSpPr/>
          <p:nvPr/>
        </p:nvSpPr>
        <p:spPr>
          <a:xfrm>
            <a:off x="157066" y="82251"/>
            <a:ext cx="6066097" cy="1226493"/>
          </a:xfrm>
          <a:prstGeom prst="roundRect">
            <a:avLst>
              <a:gd name="adj" fmla="val 20108"/>
            </a:avLst>
          </a:prstGeom>
          <a:solidFill>
            <a:schemeClr val="lt1"/>
          </a:solidFill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Learning outcomes:</a:t>
            </a:r>
            <a:endParaRPr lang="en-GB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/>
            </a:pP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know how to write an effective opening and ending to a narrative</a:t>
            </a:r>
            <a:r>
              <a:rPr lang="en-GB" sz="1600" i="1" dirty="0"/>
              <a:t>.</a:t>
            </a:r>
          </a:p>
          <a:p>
            <a:pPr>
              <a:buSzPts val="1600"/>
            </a:pP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be able to </a:t>
            </a: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extend my response in narrative writing</a:t>
            </a:r>
            <a:endParaRPr lang="en-GB"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040;p703">
            <a:extLst>
              <a:ext uri="{FF2B5EF4-FFF2-40B4-BE49-F238E27FC236}">
                <a16:creationId xmlns:a16="http://schemas.microsoft.com/office/drawing/2014/main" id="{D01DB6C0-0439-9E7B-555F-30DFD299BE13}"/>
              </a:ext>
            </a:extLst>
          </p:cNvPr>
          <p:cNvSpPr/>
          <p:nvPr/>
        </p:nvSpPr>
        <p:spPr>
          <a:xfrm>
            <a:off x="6410491" y="121491"/>
            <a:ext cx="4759157" cy="1095787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fld id="{DEC54992-4C13-40C0-B51E-56CA5B85F689}" type="datetime2">
              <a:rPr lang="en-GB" sz="2800" b="1" u="sng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Thursday, 09 January 2025</a:t>
            </a:fld>
            <a:endParaRPr lang="en-GB" sz="2800" b="1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Narrative Writing</a:t>
            </a:r>
            <a:endParaRPr sz="2800" b="0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7E7CCF-00C1-0B8A-5EC6-C402C2012A42}"/>
              </a:ext>
            </a:extLst>
          </p:cNvPr>
          <p:cNvSpPr txBox="1"/>
          <p:nvPr/>
        </p:nvSpPr>
        <p:spPr>
          <a:xfrm>
            <a:off x="7465864" y="1608491"/>
            <a:ext cx="444649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P1 – Where is it set? What is the weather like? What is the mood like? How does your character feel?</a:t>
            </a:r>
          </a:p>
          <a:p>
            <a:endParaRPr lang="en-GB" sz="1600" b="1" dirty="0"/>
          </a:p>
          <a:p>
            <a:r>
              <a:rPr lang="en-GB" sz="1600" b="1" dirty="0"/>
              <a:t>P2 –Who are they? Who else is there? What do they move/sound like? Describe their face </a:t>
            </a:r>
          </a:p>
          <a:p>
            <a:endParaRPr lang="en-GB" sz="1600" b="1" dirty="0"/>
          </a:p>
          <a:p>
            <a:r>
              <a:rPr lang="en-GB" sz="1600" b="1" dirty="0"/>
              <a:t>P3 – What are they doing? What is the issue? How do they feel? Why?</a:t>
            </a:r>
          </a:p>
          <a:p>
            <a:endParaRPr lang="en-GB" sz="1600" b="1" dirty="0"/>
          </a:p>
          <a:p>
            <a:r>
              <a:rPr lang="en-GB" sz="1600" b="1" dirty="0"/>
              <a:t>P4 – What happens to make it worse? Is anyone else there? How has the weather/surroundings got worse?</a:t>
            </a:r>
          </a:p>
          <a:p>
            <a:endParaRPr lang="en-GB" sz="1600" b="1" dirty="0"/>
          </a:p>
          <a:p>
            <a:r>
              <a:rPr lang="en-GB" sz="1600" b="1" dirty="0"/>
              <a:t>P5 – How do they make the problem better? How do they feel? What happens next?</a:t>
            </a:r>
          </a:p>
          <a:p>
            <a:endParaRPr lang="en-GB" sz="1600" b="1" dirty="0"/>
          </a:p>
          <a:p>
            <a:r>
              <a:rPr lang="en-GB" sz="1600" b="1" dirty="0"/>
              <a:t>P6 – Now where are they? What is the weather like? How has the mood changed from the beginning? How does your character feel?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0054F5-C3B8-12FE-D8AE-904498473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5" b="96364" l="1563" r="98438">
                        <a14:foregroundMark x1="2604" y1="62727" x2="10417" y2="79545"/>
                        <a14:foregroundMark x1="24479" y1="96818" x2="13021" y2="93636"/>
                        <a14:foregroundMark x1="77604" y1="12273" x2="98438" y2="4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3133" y="1481826"/>
            <a:ext cx="728382" cy="834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81D58E-A867-45E1-5942-C83452FD0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5" b="96364" l="1563" r="98438">
                        <a14:foregroundMark x1="2604" y1="62727" x2="10417" y2="79545"/>
                        <a14:foregroundMark x1="24479" y1="96818" x2="13021" y2="93636"/>
                        <a14:foregroundMark x1="77604" y1="12273" x2="98438" y2="4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4912" y="5863408"/>
            <a:ext cx="728382" cy="83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9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p141"/>
          <p:cNvSpPr/>
          <p:nvPr/>
        </p:nvSpPr>
        <p:spPr>
          <a:xfrm>
            <a:off x="125314" y="1481826"/>
            <a:ext cx="11904306" cy="5300512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20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200" b="1" dirty="0">
                <a:solidFill>
                  <a:schemeClr val="dk1"/>
                </a:solidFill>
              </a:rPr>
              <a:t>Do Now: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1200" b="1" i="0" dirty="0">
              <a:solidFill>
                <a:schemeClr val="dk1"/>
              </a:solidFill>
              <a:effectLst/>
              <a:latin typeface="Calibri" panose="020F0502020204030204" pitchFamily="34" charset="0"/>
            </a:endParaRPr>
          </a:p>
          <a:p>
            <a:pPr marL="51435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en-GB" sz="3200" b="1" dirty="0">
                <a:solidFill>
                  <a:schemeClr val="dk1"/>
                </a:solidFill>
                <a:latin typeface="Calibri" panose="020F0502020204030204" pitchFamily="34" charset="0"/>
              </a:rPr>
              <a:t>What is a better way of writing ‘he was scared’?</a:t>
            </a:r>
            <a:endParaRPr lang="en-GB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51435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en-GB" sz="3200" b="1" dirty="0">
                <a:solidFill>
                  <a:schemeClr val="dk1"/>
                </a:solidFill>
                <a:latin typeface="Calibri" panose="020F0502020204030204" pitchFamily="34" charset="0"/>
              </a:rPr>
              <a:t>What do you need after an adverb to start a sentence? </a:t>
            </a:r>
          </a:p>
          <a:p>
            <a:pPr marL="51435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en-GB" sz="3200" b="1" dirty="0">
                <a:solidFill>
                  <a:schemeClr val="dk1"/>
                </a:solidFill>
                <a:latin typeface="Calibri" panose="020F0502020204030204" pitchFamily="34" charset="0"/>
              </a:rPr>
              <a:t>What are the mistakes in this sentence: ‘the </a:t>
            </a:r>
            <a:r>
              <a:rPr lang="en-GB" sz="3200" b="1" dirty="0" err="1">
                <a:solidFill>
                  <a:schemeClr val="dk1"/>
                </a:solidFill>
                <a:latin typeface="Calibri" panose="020F0502020204030204" pitchFamily="34" charset="0"/>
              </a:rPr>
              <a:t>patriarchle</a:t>
            </a:r>
            <a:r>
              <a:rPr lang="en-GB" sz="3200" b="1" dirty="0">
                <a:solidFill>
                  <a:schemeClr val="dk1"/>
                </a:solidFill>
                <a:latin typeface="Calibri" panose="020F0502020204030204" pitchFamily="34" charset="0"/>
              </a:rPr>
              <a:t> society was bad.’</a:t>
            </a:r>
            <a:endParaRPr lang="en-GB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>
              <a:buSzPts val="1100"/>
            </a:pPr>
            <a:endParaRPr sz="24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7" name="Google Shape;2157;p141"/>
          <p:cNvPicPr preferRelativeResize="0"/>
          <p:nvPr/>
        </p:nvPicPr>
        <p:blipFill rotWithShape="1">
          <a:blip r:embed="rId5">
            <a:alphaModFix/>
          </a:blip>
          <a:srcRect t="25057" b="25171"/>
          <a:stretch/>
        </p:blipFill>
        <p:spPr>
          <a:xfrm>
            <a:off x="11134766" y="31534"/>
            <a:ext cx="1062254" cy="1059079"/>
          </a:xfrm>
          <a:prstGeom prst="rect">
            <a:avLst/>
          </a:prstGeom>
          <a:noFill/>
          <a:ln>
            <a:noFill/>
          </a:ln>
        </p:spPr>
      </p:pic>
      <p:sp>
        <p:nvSpPr>
          <p:cNvPr id="2159" name="Google Shape;2159;p141"/>
          <p:cNvSpPr/>
          <p:nvPr/>
        </p:nvSpPr>
        <p:spPr>
          <a:xfrm>
            <a:off x="7320152" y="5734032"/>
            <a:ext cx="337891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0" name="Google Shape;2160;p141"/>
          <p:cNvSpPr/>
          <p:nvPr/>
        </p:nvSpPr>
        <p:spPr>
          <a:xfrm>
            <a:off x="1917720" y="2884289"/>
            <a:ext cx="337891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2" name="Google Shape;2162;p141"/>
          <p:cNvSpPr/>
          <p:nvPr/>
        </p:nvSpPr>
        <p:spPr>
          <a:xfrm>
            <a:off x="7348603" y="3737753"/>
            <a:ext cx="337891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3" name="Google Shape;2163;p141"/>
          <p:cNvSpPr txBox="1"/>
          <p:nvPr/>
        </p:nvSpPr>
        <p:spPr>
          <a:xfrm>
            <a:off x="7348603" y="5687865"/>
            <a:ext cx="37861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039;p703">
            <a:extLst>
              <a:ext uri="{FF2B5EF4-FFF2-40B4-BE49-F238E27FC236}">
                <a16:creationId xmlns:a16="http://schemas.microsoft.com/office/drawing/2014/main" id="{18B3DB5B-3E84-7DBA-5D7C-9D4D7F4FD6CD}"/>
              </a:ext>
            </a:extLst>
          </p:cNvPr>
          <p:cNvSpPr/>
          <p:nvPr/>
        </p:nvSpPr>
        <p:spPr>
          <a:xfrm>
            <a:off x="157066" y="82251"/>
            <a:ext cx="6066097" cy="1226493"/>
          </a:xfrm>
          <a:prstGeom prst="roundRect">
            <a:avLst>
              <a:gd name="adj" fmla="val 20108"/>
            </a:avLst>
          </a:prstGeom>
          <a:solidFill>
            <a:schemeClr val="lt1"/>
          </a:solidFill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Learning outcomes:</a:t>
            </a:r>
            <a:endParaRPr lang="en-GB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/>
            </a:pP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know how to write an effective opening and ending to a narrative</a:t>
            </a:r>
            <a:r>
              <a:rPr lang="en-GB" sz="1600" i="1" dirty="0"/>
              <a:t>.</a:t>
            </a:r>
          </a:p>
          <a:p>
            <a:pPr>
              <a:buSzPts val="1600"/>
            </a:pP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be able to </a:t>
            </a: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extend my response in narrative writing</a:t>
            </a:r>
            <a:endParaRPr lang="en-GB"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040;p703">
            <a:extLst>
              <a:ext uri="{FF2B5EF4-FFF2-40B4-BE49-F238E27FC236}">
                <a16:creationId xmlns:a16="http://schemas.microsoft.com/office/drawing/2014/main" id="{D01DB6C0-0439-9E7B-555F-30DFD299BE13}"/>
              </a:ext>
            </a:extLst>
          </p:cNvPr>
          <p:cNvSpPr/>
          <p:nvPr/>
        </p:nvSpPr>
        <p:spPr>
          <a:xfrm>
            <a:off x="6410491" y="121491"/>
            <a:ext cx="4759157" cy="1095787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Thursday 9</a:t>
            </a:r>
            <a:r>
              <a:rPr lang="en-GB" sz="2800" b="1" u="sng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GB" sz="2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January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Narrative Writing</a:t>
            </a:r>
            <a:endParaRPr sz="2800" b="0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DE6738-E6C7-C36A-CB16-AD4968FB9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0695" y="20927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6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p141"/>
          <p:cNvSpPr/>
          <p:nvPr/>
        </p:nvSpPr>
        <p:spPr>
          <a:xfrm>
            <a:off x="125314" y="1481826"/>
            <a:ext cx="11904306" cy="5300512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20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200" b="1" dirty="0">
                <a:solidFill>
                  <a:schemeClr val="dk1"/>
                </a:solidFill>
              </a:rPr>
              <a:t>Choose a title as a class and lets plan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2000" b="1" dirty="0">
              <a:solidFill>
                <a:schemeClr val="dk1"/>
              </a:solidFill>
            </a:endParaRP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US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Write a story with the title ‘Searching for answers’ 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US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Write about a time when you refused to believe the truth 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US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Write a story which ends: “Finally everyone knows the real me…” </a:t>
            </a:r>
          </a:p>
          <a:p>
            <a:pPr marL="342900" indent="-342900" algn="l" rtl="0" fontAlgn="base">
              <a:buFont typeface="+mj-lt"/>
              <a:buAutoNum type="arabicPeriod"/>
            </a:pPr>
            <a:r>
              <a:rPr lang="en-US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Write a story beginning: ‘I couldn’t believe my eyes’. </a:t>
            </a:r>
          </a:p>
          <a:p>
            <a:pPr>
              <a:buSzPts val="1100"/>
            </a:pPr>
            <a:endParaRPr lang="en-US" sz="2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100"/>
            </a:pPr>
            <a:endParaRPr sz="24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7" name="Google Shape;2157;p141"/>
          <p:cNvPicPr preferRelativeResize="0"/>
          <p:nvPr/>
        </p:nvPicPr>
        <p:blipFill rotWithShape="1">
          <a:blip r:embed="rId3">
            <a:alphaModFix/>
          </a:blip>
          <a:srcRect t="25057" b="25171"/>
          <a:stretch/>
        </p:blipFill>
        <p:spPr>
          <a:xfrm>
            <a:off x="11134766" y="31534"/>
            <a:ext cx="1062254" cy="1059079"/>
          </a:xfrm>
          <a:prstGeom prst="rect">
            <a:avLst/>
          </a:prstGeom>
          <a:noFill/>
          <a:ln>
            <a:noFill/>
          </a:ln>
        </p:spPr>
      </p:pic>
      <p:sp>
        <p:nvSpPr>
          <p:cNvPr id="2159" name="Google Shape;2159;p141"/>
          <p:cNvSpPr/>
          <p:nvPr/>
        </p:nvSpPr>
        <p:spPr>
          <a:xfrm>
            <a:off x="7320152" y="5734032"/>
            <a:ext cx="337891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0" name="Google Shape;2160;p141"/>
          <p:cNvSpPr/>
          <p:nvPr/>
        </p:nvSpPr>
        <p:spPr>
          <a:xfrm>
            <a:off x="1917720" y="2884289"/>
            <a:ext cx="337891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2" name="Google Shape;2162;p141"/>
          <p:cNvSpPr/>
          <p:nvPr/>
        </p:nvSpPr>
        <p:spPr>
          <a:xfrm>
            <a:off x="7348603" y="3737753"/>
            <a:ext cx="337891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3" name="Google Shape;2163;p141"/>
          <p:cNvSpPr txBox="1"/>
          <p:nvPr/>
        </p:nvSpPr>
        <p:spPr>
          <a:xfrm>
            <a:off x="7348603" y="5687865"/>
            <a:ext cx="37861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039;p703">
            <a:extLst>
              <a:ext uri="{FF2B5EF4-FFF2-40B4-BE49-F238E27FC236}">
                <a16:creationId xmlns:a16="http://schemas.microsoft.com/office/drawing/2014/main" id="{18B3DB5B-3E84-7DBA-5D7C-9D4D7F4FD6CD}"/>
              </a:ext>
            </a:extLst>
          </p:cNvPr>
          <p:cNvSpPr/>
          <p:nvPr/>
        </p:nvSpPr>
        <p:spPr>
          <a:xfrm>
            <a:off x="157066" y="82251"/>
            <a:ext cx="6066097" cy="1226493"/>
          </a:xfrm>
          <a:prstGeom prst="roundRect">
            <a:avLst>
              <a:gd name="adj" fmla="val 20108"/>
            </a:avLst>
          </a:prstGeom>
          <a:solidFill>
            <a:schemeClr val="lt1"/>
          </a:solidFill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Learning outcomes:</a:t>
            </a:r>
            <a:endParaRPr lang="en-GB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/>
            </a:pP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know how to write an effective opening and ending to a narrative</a:t>
            </a:r>
            <a:r>
              <a:rPr lang="en-GB" sz="1600" i="1" dirty="0"/>
              <a:t>.</a:t>
            </a:r>
          </a:p>
          <a:p>
            <a:pPr>
              <a:buSzPts val="1600"/>
            </a:pP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be able to </a:t>
            </a: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extend my response in narrative writing</a:t>
            </a:r>
            <a:endParaRPr lang="en-GB"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7495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p141"/>
          <p:cNvSpPr/>
          <p:nvPr/>
        </p:nvSpPr>
        <p:spPr>
          <a:xfrm>
            <a:off x="125314" y="1481826"/>
            <a:ext cx="7788197" cy="5300512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2000" b="1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200" b="1" dirty="0">
                <a:solidFill>
                  <a:schemeClr val="dk1"/>
                </a:solidFill>
              </a:rPr>
              <a:t>The so, so sentence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2800" b="1" dirty="0">
              <a:solidFill>
                <a:schemeClr val="dk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3200" b="1" i="1" dirty="0">
                <a:solidFill>
                  <a:srgbClr val="00B050"/>
                </a:solidFill>
              </a:rPr>
              <a:t>It was so exciting, so thrilling, I began to shake with adrenaline. </a:t>
            </a:r>
          </a:p>
          <a:p>
            <a:pPr algn="ctr">
              <a:lnSpc>
                <a:spcPct val="120000"/>
              </a:lnSpc>
            </a:pPr>
            <a:endParaRPr lang="en-GB" sz="2000" b="1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en-GB" sz="3200" b="1" dirty="0">
                <a:solidFill>
                  <a:schemeClr val="dk1"/>
                </a:solidFill>
                <a:latin typeface="Calibri" panose="020F0502020204030204" pitchFamily="34" charset="0"/>
              </a:rPr>
              <a:t>Success criteria:</a:t>
            </a:r>
          </a:p>
          <a:p>
            <a:pPr marL="51435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</a:rPr>
              <a:t>Use 2 adjectives to describe an object or emotion </a:t>
            </a:r>
          </a:p>
          <a:p>
            <a:pPr marL="51435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</a:rPr>
              <a:t>Place the second ‘so’ within an embedded clause </a:t>
            </a:r>
          </a:p>
          <a:p>
            <a:pPr marL="51435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</a:rPr>
              <a:t>Use two commas to separate from the main clause 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pic>
        <p:nvPicPr>
          <p:cNvPr id="2157" name="Google Shape;2157;p141"/>
          <p:cNvPicPr preferRelativeResize="0"/>
          <p:nvPr/>
        </p:nvPicPr>
        <p:blipFill rotWithShape="1">
          <a:blip r:embed="rId3">
            <a:alphaModFix/>
          </a:blip>
          <a:srcRect t="25057" b="25171"/>
          <a:stretch/>
        </p:blipFill>
        <p:spPr>
          <a:xfrm>
            <a:off x="11134766" y="31534"/>
            <a:ext cx="1062254" cy="1059079"/>
          </a:xfrm>
          <a:prstGeom prst="rect">
            <a:avLst/>
          </a:prstGeom>
          <a:noFill/>
          <a:ln>
            <a:noFill/>
          </a:ln>
        </p:spPr>
      </p:pic>
      <p:sp>
        <p:nvSpPr>
          <p:cNvPr id="2160" name="Google Shape;2160;p141"/>
          <p:cNvSpPr/>
          <p:nvPr/>
        </p:nvSpPr>
        <p:spPr>
          <a:xfrm>
            <a:off x="1917720" y="2884289"/>
            <a:ext cx="337891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2" name="Google Shape;2162;p141"/>
          <p:cNvSpPr/>
          <p:nvPr/>
        </p:nvSpPr>
        <p:spPr>
          <a:xfrm>
            <a:off x="7348603" y="3737753"/>
            <a:ext cx="337891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4039;p703">
            <a:extLst>
              <a:ext uri="{FF2B5EF4-FFF2-40B4-BE49-F238E27FC236}">
                <a16:creationId xmlns:a16="http://schemas.microsoft.com/office/drawing/2014/main" id="{18B3DB5B-3E84-7DBA-5D7C-9D4D7F4FD6CD}"/>
              </a:ext>
            </a:extLst>
          </p:cNvPr>
          <p:cNvSpPr/>
          <p:nvPr/>
        </p:nvSpPr>
        <p:spPr>
          <a:xfrm>
            <a:off x="157066" y="82251"/>
            <a:ext cx="6066097" cy="1226493"/>
          </a:xfrm>
          <a:prstGeom prst="roundRect">
            <a:avLst>
              <a:gd name="adj" fmla="val 20108"/>
            </a:avLst>
          </a:prstGeom>
          <a:solidFill>
            <a:schemeClr val="lt1"/>
          </a:solidFill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Learning outcomes:</a:t>
            </a:r>
            <a:endParaRPr lang="en-GB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/>
            </a:pP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know how to write an effective opening and ending to a narrative</a:t>
            </a:r>
            <a:r>
              <a:rPr lang="en-GB" sz="1600" i="1" dirty="0"/>
              <a:t>.</a:t>
            </a:r>
          </a:p>
          <a:p>
            <a:pPr>
              <a:buSzPts val="1600"/>
            </a:pP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be able to </a:t>
            </a: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extend my response in narrative writing</a:t>
            </a:r>
            <a:endParaRPr lang="en-GB"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A wooden planks in a dark room&#10;&#10;Description automatically generated">
            <a:extLst>
              <a:ext uri="{FF2B5EF4-FFF2-40B4-BE49-F238E27FC236}">
                <a16:creationId xmlns:a16="http://schemas.microsoft.com/office/drawing/2014/main" id="{5BC12120-E5D8-F741-A73F-93165F3FB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009" y="1980280"/>
            <a:ext cx="3440884" cy="391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15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p141"/>
          <p:cNvSpPr/>
          <p:nvPr/>
        </p:nvSpPr>
        <p:spPr>
          <a:xfrm>
            <a:off x="125314" y="1481826"/>
            <a:ext cx="6715753" cy="5300512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2000" b="1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200" b="1" dirty="0">
                <a:solidFill>
                  <a:schemeClr val="dk1"/>
                </a:solidFill>
              </a:rPr>
              <a:t>The triple noun colon sentences</a:t>
            </a:r>
          </a:p>
          <a:p>
            <a:pPr algn="ctr"/>
            <a:endParaRPr lang="en-US" sz="1400" b="1" i="1" dirty="0">
              <a:solidFill>
                <a:srgbClr val="00B050"/>
              </a:solidFill>
            </a:endParaRPr>
          </a:p>
          <a:p>
            <a:pPr algn="ctr"/>
            <a:r>
              <a:rPr lang="en-US" sz="3200" b="1" i="1" dirty="0">
                <a:solidFill>
                  <a:srgbClr val="00B050"/>
                </a:solidFill>
              </a:rPr>
              <a:t>Fear, hatred, loathing: every emotion burned into me as I recalled the betrayal. </a:t>
            </a:r>
          </a:p>
          <a:p>
            <a:pPr algn="ctr">
              <a:lnSpc>
                <a:spcPct val="120000"/>
              </a:lnSpc>
            </a:pPr>
            <a:endParaRPr lang="en-GB" sz="1400" b="1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GB" sz="3200" b="1" dirty="0">
                <a:solidFill>
                  <a:schemeClr val="dk1"/>
                </a:solidFill>
                <a:latin typeface="Calibri" panose="020F0502020204030204" pitchFamily="34" charset="0"/>
              </a:rPr>
              <a:t>Success criteria:</a:t>
            </a:r>
          </a:p>
          <a:p>
            <a:pPr marL="51435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</a:rPr>
              <a:t>Three nouns that show emotion </a:t>
            </a:r>
          </a:p>
          <a:p>
            <a:pPr marL="51435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</a:rPr>
              <a:t>Separate them with commas</a:t>
            </a:r>
          </a:p>
          <a:p>
            <a:pPr marL="514350" lvl="0" indent="-514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/>
            </a:pP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</a:rPr>
              <a:t>Use a colon to introduce an action that would show those emotions </a:t>
            </a:r>
            <a:endParaRPr lang="en-US" sz="2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100"/>
            </a:pPr>
            <a:endParaRPr sz="24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7" name="Google Shape;2157;p141"/>
          <p:cNvPicPr preferRelativeResize="0"/>
          <p:nvPr/>
        </p:nvPicPr>
        <p:blipFill rotWithShape="1">
          <a:blip r:embed="rId3">
            <a:alphaModFix/>
          </a:blip>
          <a:srcRect t="25057" b="25171"/>
          <a:stretch/>
        </p:blipFill>
        <p:spPr>
          <a:xfrm>
            <a:off x="11134766" y="31534"/>
            <a:ext cx="1062254" cy="1059079"/>
          </a:xfrm>
          <a:prstGeom prst="rect">
            <a:avLst/>
          </a:prstGeom>
          <a:noFill/>
          <a:ln>
            <a:noFill/>
          </a:ln>
        </p:spPr>
      </p:pic>
      <p:sp>
        <p:nvSpPr>
          <p:cNvPr id="2159" name="Google Shape;2159;p141"/>
          <p:cNvSpPr/>
          <p:nvPr/>
        </p:nvSpPr>
        <p:spPr>
          <a:xfrm>
            <a:off x="7320152" y="5734032"/>
            <a:ext cx="337891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0" name="Google Shape;2160;p141"/>
          <p:cNvSpPr/>
          <p:nvPr/>
        </p:nvSpPr>
        <p:spPr>
          <a:xfrm>
            <a:off x="1917720" y="2884289"/>
            <a:ext cx="337891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2" name="Google Shape;2162;p141"/>
          <p:cNvSpPr/>
          <p:nvPr/>
        </p:nvSpPr>
        <p:spPr>
          <a:xfrm>
            <a:off x="7348603" y="3737753"/>
            <a:ext cx="337891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4039;p703">
            <a:extLst>
              <a:ext uri="{FF2B5EF4-FFF2-40B4-BE49-F238E27FC236}">
                <a16:creationId xmlns:a16="http://schemas.microsoft.com/office/drawing/2014/main" id="{18B3DB5B-3E84-7DBA-5D7C-9D4D7F4FD6CD}"/>
              </a:ext>
            </a:extLst>
          </p:cNvPr>
          <p:cNvSpPr/>
          <p:nvPr/>
        </p:nvSpPr>
        <p:spPr>
          <a:xfrm>
            <a:off x="157066" y="82251"/>
            <a:ext cx="6066097" cy="1226493"/>
          </a:xfrm>
          <a:prstGeom prst="roundRect">
            <a:avLst>
              <a:gd name="adj" fmla="val 20108"/>
            </a:avLst>
          </a:prstGeom>
          <a:solidFill>
            <a:schemeClr val="lt1"/>
          </a:solidFill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Learning outcomes:</a:t>
            </a:r>
            <a:endParaRPr lang="en-GB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/>
            </a:pP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know how to write an effective opening and ending to a narrative</a:t>
            </a:r>
            <a:r>
              <a:rPr lang="en-GB" sz="1600" i="1" dirty="0"/>
              <a:t>.</a:t>
            </a:r>
          </a:p>
          <a:p>
            <a:pPr>
              <a:buSzPts val="1600"/>
            </a:pP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be able to </a:t>
            </a: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extend my response in narrative writing</a:t>
            </a:r>
            <a:endParaRPr lang="en-GB"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A cartoon of a purple creature&#10;&#10;Description automatically generated">
            <a:extLst>
              <a:ext uri="{FF2B5EF4-FFF2-40B4-BE49-F238E27FC236}">
                <a16:creationId xmlns:a16="http://schemas.microsoft.com/office/drawing/2014/main" id="{143EC98E-4F55-C18E-3B69-6C15333AA1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603" y="1325915"/>
            <a:ext cx="4255864" cy="2340725"/>
          </a:xfrm>
          <a:prstGeom prst="rect">
            <a:avLst/>
          </a:prstGeom>
        </p:spPr>
      </p:pic>
      <p:pic>
        <p:nvPicPr>
          <p:cNvPr id="8" name="Picture 7" descr="A cartoon of a stitch&#10;&#10;Description automatically generated">
            <a:extLst>
              <a:ext uri="{FF2B5EF4-FFF2-40B4-BE49-F238E27FC236}">
                <a16:creationId xmlns:a16="http://schemas.microsoft.com/office/drawing/2014/main" id="{6BFDB037-BD3E-CA05-57AD-07FAA11694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52" y="3737753"/>
            <a:ext cx="4255864" cy="29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27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p141"/>
          <p:cNvSpPr/>
          <p:nvPr/>
        </p:nvSpPr>
        <p:spPr>
          <a:xfrm>
            <a:off x="125314" y="1481826"/>
            <a:ext cx="11904306" cy="5300512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20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200" b="1" dirty="0">
                <a:solidFill>
                  <a:schemeClr val="dk1"/>
                </a:solidFill>
              </a:rPr>
              <a:t>Narrative Writing – Paper 1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endParaRPr lang="en-GB" sz="3200" b="1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>
              <a:buSzPts val="1100"/>
            </a:pPr>
            <a:endParaRPr lang="en-US" sz="2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100"/>
            </a:pPr>
            <a:endParaRPr sz="24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7" name="Google Shape;2157;p141"/>
          <p:cNvPicPr preferRelativeResize="0"/>
          <p:nvPr/>
        </p:nvPicPr>
        <p:blipFill rotWithShape="1">
          <a:blip r:embed="rId3">
            <a:alphaModFix/>
          </a:blip>
          <a:srcRect t="25057" b="25171"/>
          <a:stretch/>
        </p:blipFill>
        <p:spPr>
          <a:xfrm>
            <a:off x="11134766" y="31534"/>
            <a:ext cx="1062254" cy="1059079"/>
          </a:xfrm>
          <a:prstGeom prst="rect">
            <a:avLst/>
          </a:prstGeom>
          <a:noFill/>
          <a:ln>
            <a:noFill/>
          </a:ln>
        </p:spPr>
      </p:pic>
      <p:sp>
        <p:nvSpPr>
          <p:cNvPr id="2159" name="Google Shape;2159;p141"/>
          <p:cNvSpPr/>
          <p:nvPr/>
        </p:nvSpPr>
        <p:spPr>
          <a:xfrm>
            <a:off x="7320152" y="5734032"/>
            <a:ext cx="337891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0" name="Google Shape;2160;p141"/>
          <p:cNvSpPr/>
          <p:nvPr/>
        </p:nvSpPr>
        <p:spPr>
          <a:xfrm>
            <a:off x="1917720" y="2884289"/>
            <a:ext cx="337891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2" name="Google Shape;2162;p141"/>
          <p:cNvSpPr/>
          <p:nvPr/>
        </p:nvSpPr>
        <p:spPr>
          <a:xfrm>
            <a:off x="7348603" y="3737753"/>
            <a:ext cx="337891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3" name="Google Shape;2163;p141"/>
          <p:cNvSpPr txBox="1"/>
          <p:nvPr/>
        </p:nvSpPr>
        <p:spPr>
          <a:xfrm>
            <a:off x="7348603" y="5687865"/>
            <a:ext cx="37861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039;p703">
            <a:extLst>
              <a:ext uri="{FF2B5EF4-FFF2-40B4-BE49-F238E27FC236}">
                <a16:creationId xmlns:a16="http://schemas.microsoft.com/office/drawing/2014/main" id="{18B3DB5B-3E84-7DBA-5D7C-9D4D7F4FD6CD}"/>
              </a:ext>
            </a:extLst>
          </p:cNvPr>
          <p:cNvSpPr/>
          <p:nvPr/>
        </p:nvSpPr>
        <p:spPr>
          <a:xfrm>
            <a:off x="157066" y="82251"/>
            <a:ext cx="6066097" cy="1226493"/>
          </a:xfrm>
          <a:prstGeom prst="roundRect">
            <a:avLst>
              <a:gd name="adj" fmla="val 20108"/>
            </a:avLst>
          </a:prstGeom>
          <a:solidFill>
            <a:schemeClr val="lt1"/>
          </a:solidFill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Learning outcomes:</a:t>
            </a:r>
            <a:endParaRPr lang="en-GB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/>
            </a:pP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know how to write an effective opening and ending to a narrative</a:t>
            </a:r>
            <a:r>
              <a:rPr lang="en-GB" sz="1600" i="1" dirty="0"/>
              <a:t>.</a:t>
            </a:r>
          </a:p>
          <a:p>
            <a:pPr>
              <a:buSzPts val="1600"/>
            </a:pP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be able to </a:t>
            </a: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extend my response in narrative writing</a:t>
            </a:r>
            <a:endParaRPr lang="en-GB"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475554-C937-AC58-18BE-4989F7F6B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28" y="2684739"/>
            <a:ext cx="6962775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AE797B-57F9-4F0E-AD48-D0C54BA671F5}"/>
              </a:ext>
            </a:extLst>
          </p:cNvPr>
          <p:cNvSpPr txBox="1"/>
          <p:nvPr/>
        </p:nvSpPr>
        <p:spPr>
          <a:xfrm>
            <a:off x="7465864" y="1608491"/>
            <a:ext cx="444649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P1 – Where is it set? What is the weather like? What is the mood like? How does your character feel?</a:t>
            </a:r>
          </a:p>
          <a:p>
            <a:endParaRPr lang="en-GB" sz="1600" b="1" dirty="0"/>
          </a:p>
          <a:p>
            <a:r>
              <a:rPr lang="en-GB" sz="1600" b="1" dirty="0"/>
              <a:t>P2 –Who are they? Who else is there? What do they move/sound like? Describe their face </a:t>
            </a:r>
          </a:p>
          <a:p>
            <a:endParaRPr lang="en-GB" sz="1600" b="1" dirty="0"/>
          </a:p>
          <a:p>
            <a:r>
              <a:rPr lang="en-GB" sz="1600" b="1" dirty="0"/>
              <a:t>P3 – What are they doing? What is the issue? How do they feel? Why?</a:t>
            </a:r>
          </a:p>
          <a:p>
            <a:endParaRPr lang="en-GB" sz="1600" b="1" dirty="0"/>
          </a:p>
          <a:p>
            <a:r>
              <a:rPr lang="en-GB" sz="1600" b="1" dirty="0"/>
              <a:t>P4 – What happens to make it worse? Is anyone else there? How has the weather/surroundings got worse?</a:t>
            </a:r>
          </a:p>
          <a:p>
            <a:endParaRPr lang="en-GB" sz="1600" b="1" dirty="0"/>
          </a:p>
          <a:p>
            <a:r>
              <a:rPr lang="en-GB" sz="1600" b="1" dirty="0"/>
              <a:t>P5 – How do they make the problem better? How do they feel? What happens next?</a:t>
            </a:r>
          </a:p>
          <a:p>
            <a:endParaRPr lang="en-GB" sz="1600" b="1" dirty="0"/>
          </a:p>
          <a:p>
            <a:r>
              <a:rPr lang="en-GB" sz="1600" b="1" dirty="0"/>
              <a:t>P6 – Now where are they? What is the weather like? How has the mood changed from the beginning? How does your character feel?</a:t>
            </a:r>
          </a:p>
        </p:txBody>
      </p:sp>
    </p:spTree>
    <p:extLst>
      <p:ext uri="{BB962C8B-B14F-4D97-AF65-F5344CB8AC3E}">
        <p14:creationId xmlns:p14="http://schemas.microsoft.com/office/powerpoint/2010/main" val="417537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p141"/>
          <p:cNvSpPr/>
          <p:nvPr/>
        </p:nvSpPr>
        <p:spPr>
          <a:xfrm>
            <a:off x="125314" y="1481826"/>
            <a:ext cx="11904306" cy="5300512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20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200" b="1" dirty="0">
                <a:solidFill>
                  <a:schemeClr val="dk1"/>
                </a:solidFill>
              </a:rPr>
              <a:t>Narrative Writing – A sneaky way to save time…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endParaRPr lang="en-GB" sz="3200" b="1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24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>
              <a:buSzPts val="1100"/>
            </a:pPr>
            <a:endParaRPr lang="en-US" sz="2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100"/>
            </a:pPr>
            <a:endParaRPr sz="24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7" name="Google Shape;2157;p141"/>
          <p:cNvPicPr preferRelativeResize="0"/>
          <p:nvPr/>
        </p:nvPicPr>
        <p:blipFill rotWithShape="1">
          <a:blip r:embed="rId3">
            <a:alphaModFix/>
          </a:blip>
          <a:srcRect t="25057" b="25171"/>
          <a:stretch/>
        </p:blipFill>
        <p:spPr>
          <a:xfrm>
            <a:off x="11134766" y="31534"/>
            <a:ext cx="1062254" cy="1059079"/>
          </a:xfrm>
          <a:prstGeom prst="rect">
            <a:avLst/>
          </a:prstGeom>
          <a:noFill/>
          <a:ln>
            <a:noFill/>
          </a:ln>
        </p:spPr>
      </p:pic>
      <p:sp>
        <p:nvSpPr>
          <p:cNvPr id="2159" name="Google Shape;2159;p141"/>
          <p:cNvSpPr/>
          <p:nvPr/>
        </p:nvSpPr>
        <p:spPr>
          <a:xfrm>
            <a:off x="7320152" y="5734032"/>
            <a:ext cx="337891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0" name="Google Shape;2160;p141"/>
          <p:cNvSpPr/>
          <p:nvPr/>
        </p:nvSpPr>
        <p:spPr>
          <a:xfrm>
            <a:off x="1917720" y="2884289"/>
            <a:ext cx="337891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2" name="Google Shape;2162;p141"/>
          <p:cNvSpPr/>
          <p:nvPr/>
        </p:nvSpPr>
        <p:spPr>
          <a:xfrm>
            <a:off x="7348603" y="3737753"/>
            <a:ext cx="337891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3" name="Google Shape;2163;p141"/>
          <p:cNvSpPr txBox="1"/>
          <p:nvPr/>
        </p:nvSpPr>
        <p:spPr>
          <a:xfrm>
            <a:off x="7348603" y="5687865"/>
            <a:ext cx="37861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039;p703">
            <a:extLst>
              <a:ext uri="{FF2B5EF4-FFF2-40B4-BE49-F238E27FC236}">
                <a16:creationId xmlns:a16="http://schemas.microsoft.com/office/drawing/2014/main" id="{18B3DB5B-3E84-7DBA-5D7C-9D4D7F4FD6CD}"/>
              </a:ext>
            </a:extLst>
          </p:cNvPr>
          <p:cNvSpPr/>
          <p:nvPr/>
        </p:nvSpPr>
        <p:spPr>
          <a:xfrm>
            <a:off x="157066" y="82251"/>
            <a:ext cx="6066097" cy="1226493"/>
          </a:xfrm>
          <a:prstGeom prst="roundRect">
            <a:avLst>
              <a:gd name="adj" fmla="val 20108"/>
            </a:avLst>
          </a:prstGeom>
          <a:solidFill>
            <a:schemeClr val="lt1"/>
          </a:solidFill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Learning outcomes:</a:t>
            </a:r>
            <a:endParaRPr lang="en-GB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/>
            </a:pP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know how to write an effective opening and ending to a narrative</a:t>
            </a:r>
            <a:r>
              <a:rPr lang="en-GB" sz="1600" i="1" dirty="0"/>
              <a:t>.</a:t>
            </a:r>
          </a:p>
          <a:p>
            <a:pPr>
              <a:buSzPts val="1600"/>
            </a:pP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be able to </a:t>
            </a: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extend my response in narrative writing</a:t>
            </a:r>
            <a:endParaRPr lang="en-GB"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475554-C937-AC58-18BE-4989F7F6B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02" y="2756457"/>
            <a:ext cx="6962775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193E1E1-3AB0-EB37-3133-0A4023DCE56C}"/>
              </a:ext>
            </a:extLst>
          </p:cNvPr>
          <p:cNvCxnSpPr>
            <a:cxnSpLocks/>
          </p:cNvCxnSpPr>
          <p:nvPr/>
        </p:nvCxnSpPr>
        <p:spPr>
          <a:xfrm>
            <a:off x="1795244" y="3078760"/>
            <a:ext cx="906011" cy="22974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20DD831-924E-A2B3-A4A4-9EA14DFE3BF6}"/>
              </a:ext>
            </a:extLst>
          </p:cNvPr>
          <p:cNvCxnSpPr>
            <a:cxnSpLocks/>
          </p:cNvCxnSpPr>
          <p:nvPr/>
        </p:nvCxnSpPr>
        <p:spPr>
          <a:xfrm>
            <a:off x="1795244" y="3078760"/>
            <a:ext cx="7717872" cy="11241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57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p141"/>
          <p:cNvSpPr/>
          <p:nvPr/>
        </p:nvSpPr>
        <p:spPr>
          <a:xfrm>
            <a:off x="125314" y="1481826"/>
            <a:ext cx="5817414" cy="5300512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20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400" b="1" dirty="0">
                <a:solidFill>
                  <a:schemeClr val="dk1"/>
                </a:solidFill>
              </a:rPr>
              <a:t>Narrative Writing – Slow Writing to describe the character. 1 paragraph, 10 sentences, each with a different rule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3200" b="1" dirty="0">
              <a:solidFill>
                <a:schemeClr val="dk1"/>
              </a:solidFill>
            </a:endParaRPr>
          </a:p>
          <a:p>
            <a:pPr>
              <a:buSzPts val="1100"/>
            </a:pPr>
            <a:r>
              <a:rPr lang="en-GB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Before we begin…</a:t>
            </a:r>
          </a:p>
          <a:p>
            <a:pPr>
              <a:buSzPts val="1100"/>
            </a:pPr>
            <a:endParaRPr lang="en-GB"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100"/>
            </a:pPr>
            <a:r>
              <a:rPr lang="en-GB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picture showing?</a:t>
            </a:r>
          </a:p>
          <a:p>
            <a:pPr>
              <a:buSzPts val="1100"/>
            </a:pPr>
            <a:r>
              <a:rPr lang="en-GB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words could we use?</a:t>
            </a:r>
          </a:p>
          <a:p>
            <a:pPr>
              <a:buSzPts val="1100"/>
            </a:pPr>
            <a:r>
              <a:rPr lang="en-GB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Think of the senses, weather, good vocab</a:t>
            </a:r>
            <a:endParaRPr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7" name="Google Shape;2157;p141"/>
          <p:cNvPicPr preferRelativeResize="0"/>
          <p:nvPr/>
        </p:nvPicPr>
        <p:blipFill rotWithShape="1">
          <a:blip r:embed="rId3">
            <a:alphaModFix/>
          </a:blip>
          <a:srcRect t="25057" b="25171"/>
          <a:stretch/>
        </p:blipFill>
        <p:spPr>
          <a:xfrm>
            <a:off x="11134766" y="31534"/>
            <a:ext cx="1062254" cy="1059079"/>
          </a:xfrm>
          <a:prstGeom prst="rect">
            <a:avLst/>
          </a:prstGeom>
          <a:noFill/>
          <a:ln>
            <a:noFill/>
          </a:ln>
        </p:spPr>
      </p:pic>
      <p:sp>
        <p:nvSpPr>
          <p:cNvPr id="2159" name="Google Shape;2159;p141"/>
          <p:cNvSpPr/>
          <p:nvPr/>
        </p:nvSpPr>
        <p:spPr>
          <a:xfrm>
            <a:off x="7320152" y="5734032"/>
            <a:ext cx="337891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0" name="Google Shape;2160;p141"/>
          <p:cNvSpPr/>
          <p:nvPr/>
        </p:nvSpPr>
        <p:spPr>
          <a:xfrm>
            <a:off x="1917720" y="2884289"/>
            <a:ext cx="337891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2" name="Google Shape;2162;p141"/>
          <p:cNvSpPr/>
          <p:nvPr/>
        </p:nvSpPr>
        <p:spPr>
          <a:xfrm>
            <a:off x="7348603" y="3737753"/>
            <a:ext cx="337891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3" name="Google Shape;2163;p141"/>
          <p:cNvSpPr txBox="1"/>
          <p:nvPr/>
        </p:nvSpPr>
        <p:spPr>
          <a:xfrm>
            <a:off x="7348603" y="5687865"/>
            <a:ext cx="37861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039;p703">
            <a:extLst>
              <a:ext uri="{FF2B5EF4-FFF2-40B4-BE49-F238E27FC236}">
                <a16:creationId xmlns:a16="http://schemas.microsoft.com/office/drawing/2014/main" id="{18B3DB5B-3E84-7DBA-5D7C-9D4D7F4FD6CD}"/>
              </a:ext>
            </a:extLst>
          </p:cNvPr>
          <p:cNvSpPr/>
          <p:nvPr/>
        </p:nvSpPr>
        <p:spPr>
          <a:xfrm>
            <a:off x="157066" y="82251"/>
            <a:ext cx="6066097" cy="1226493"/>
          </a:xfrm>
          <a:prstGeom prst="roundRect">
            <a:avLst>
              <a:gd name="adj" fmla="val 20108"/>
            </a:avLst>
          </a:prstGeom>
          <a:solidFill>
            <a:schemeClr val="lt1"/>
          </a:solidFill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Learning outcomes:</a:t>
            </a:r>
            <a:endParaRPr lang="en-GB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/>
            </a:pP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know how to write an effective opening and ending to a narrative</a:t>
            </a:r>
            <a:r>
              <a:rPr lang="en-GB" sz="1600" i="1" dirty="0"/>
              <a:t>.</a:t>
            </a:r>
          </a:p>
          <a:p>
            <a:pPr>
              <a:buSzPts val="1600"/>
            </a:pP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be able to </a:t>
            </a: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extend my response in narrative writing</a:t>
            </a:r>
            <a:endParaRPr lang="en-GB"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0F2535-7640-6DA7-546C-F38D9A5A3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622" y="2145226"/>
            <a:ext cx="5638871" cy="397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18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7" name="Google Shape;2157;p141"/>
          <p:cNvPicPr preferRelativeResize="0"/>
          <p:nvPr/>
        </p:nvPicPr>
        <p:blipFill rotWithShape="1">
          <a:blip r:embed="rId3">
            <a:alphaModFix/>
          </a:blip>
          <a:srcRect t="25057" b="25171"/>
          <a:stretch/>
        </p:blipFill>
        <p:spPr>
          <a:xfrm>
            <a:off x="11134766" y="31534"/>
            <a:ext cx="1062254" cy="1059079"/>
          </a:xfrm>
          <a:prstGeom prst="rect">
            <a:avLst/>
          </a:prstGeom>
          <a:noFill/>
          <a:ln>
            <a:noFill/>
          </a:ln>
        </p:spPr>
      </p:pic>
      <p:sp>
        <p:nvSpPr>
          <p:cNvPr id="2160" name="Google Shape;2160;p141"/>
          <p:cNvSpPr/>
          <p:nvPr/>
        </p:nvSpPr>
        <p:spPr>
          <a:xfrm>
            <a:off x="1917720" y="2884289"/>
            <a:ext cx="337891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2" name="Google Shape;2162;p141"/>
          <p:cNvSpPr/>
          <p:nvPr/>
        </p:nvSpPr>
        <p:spPr>
          <a:xfrm>
            <a:off x="7348603" y="3737753"/>
            <a:ext cx="337891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4039;p703">
            <a:extLst>
              <a:ext uri="{FF2B5EF4-FFF2-40B4-BE49-F238E27FC236}">
                <a16:creationId xmlns:a16="http://schemas.microsoft.com/office/drawing/2014/main" id="{CE9BB1E0-5D6D-5743-510A-94C9E58CC61A}"/>
              </a:ext>
            </a:extLst>
          </p:cNvPr>
          <p:cNvSpPr/>
          <p:nvPr/>
        </p:nvSpPr>
        <p:spPr>
          <a:xfrm>
            <a:off x="157066" y="121491"/>
            <a:ext cx="6253425" cy="809687"/>
          </a:xfrm>
          <a:prstGeom prst="roundRect">
            <a:avLst>
              <a:gd name="adj" fmla="val 20108"/>
            </a:avLst>
          </a:prstGeom>
          <a:solidFill>
            <a:schemeClr val="lt1"/>
          </a:solidFill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Learning outcomes:</a:t>
            </a:r>
            <a:endParaRPr lang="en-GB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/>
            </a:pP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know how to write an effective opening and ending to a narrative</a:t>
            </a:r>
            <a:r>
              <a:rPr lang="en-GB" sz="1600" i="1" dirty="0"/>
              <a:t>.</a:t>
            </a:r>
          </a:p>
          <a:p>
            <a:pPr>
              <a:buSzPts val="1600"/>
            </a:pP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be able to </a:t>
            </a:r>
            <a:r>
              <a:rPr lang="en-GB" sz="14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extend my response in narrative writing</a:t>
            </a:r>
            <a:endParaRPr lang="en-GB"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040;p703">
            <a:extLst>
              <a:ext uri="{FF2B5EF4-FFF2-40B4-BE49-F238E27FC236}">
                <a16:creationId xmlns:a16="http://schemas.microsoft.com/office/drawing/2014/main" id="{8BA827BB-DC7A-73BB-3D03-C5780FEEA4FE}"/>
              </a:ext>
            </a:extLst>
          </p:cNvPr>
          <p:cNvSpPr/>
          <p:nvPr/>
        </p:nvSpPr>
        <p:spPr>
          <a:xfrm>
            <a:off x="6610525" y="121491"/>
            <a:ext cx="4559123" cy="1095787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fld id="{DEC54992-4C13-40C0-B51E-56CA5B85F689}" type="datetime2">
              <a:rPr lang="en-GB" sz="2800" b="1" u="sng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Thursday, 09 January 2025</a:t>
            </a:fld>
            <a:endParaRPr lang="en-GB" sz="2800" b="1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Narrative Writing</a:t>
            </a:r>
            <a:endParaRPr sz="2800" b="0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5EC3F7-EE49-346C-1191-D29AA1DD7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491" y="31534"/>
            <a:ext cx="5781509" cy="3511484"/>
          </a:xfrm>
          <a:prstGeom prst="rect">
            <a:avLst/>
          </a:prstGeom>
        </p:spPr>
      </p:pic>
      <p:sp>
        <p:nvSpPr>
          <p:cNvPr id="4" name="Google Shape;2156;p141">
            <a:extLst>
              <a:ext uri="{FF2B5EF4-FFF2-40B4-BE49-F238E27FC236}">
                <a16:creationId xmlns:a16="http://schemas.microsoft.com/office/drawing/2014/main" id="{E66145EE-9C85-308B-ACB6-426F2953C253}"/>
              </a:ext>
            </a:extLst>
          </p:cNvPr>
          <p:cNvSpPr/>
          <p:nvPr/>
        </p:nvSpPr>
        <p:spPr>
          <a:xfrm>
            <a:off x="157066" y="1090613"/>
            <a:ext cx="5818694" cy="564589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000" b="1" dirty="0">
                <a:solidFill>
                  <a:schemeClr val="dk1"/>
                </a:solidFill>
              </a:rPr>
              <a:t>Slow Writing - 1 paragraph, 10 sentences, each with a different rule</a:t>
            </a:r>
          </a:p>
          <a:p>
            <a:pPr>
              <a:buSzPts val="1100"/>
            </a:pPr>
            <a:endParaRPr lang="en-GB" sz="105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Start your sentence with an </a:t>
            </a:r>
            <a:r>
              <a:rPr lang="en-GB" sz="1100" b="1" dirty="0">
                <a:solidFill>
                  <a:schemeClr val="dk1"/>
                </a:solidFill>
                <a:highlight>
                  <a:srgbClr val="FFFF00"/>
                </a:highlight>
                <a:ea typeface="Calibri"/>
                <a:cs typeface="Calibri"/>
                <a:sym typeface="Calibri"/>
              </a:rPr>
              <a:t>adverb</a:t>
            </a:r>
            <a:r>
              <a:rPr lang="en-GB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to describe the light in the distance (dimly, hauntingly, eerily, barely, faintly, weakly, softly)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Now a sentence about what the cabin looks like. Start with </a:t>
            </a:r>
            <a:r>
              <a:rPr lang="en-GB" sz="1100" b="1" dirty="0">
                <a:solidFill>
                  <a:schemeClr val="dk1"/>
                </a:solidFill>
                <a:highlight>
                  <a:srgbClr val="FFFF00"/>
                </a:highlight>
                <a:ea typeface="Calibri"/>
                <a:cs typeface="Calibri"/>
                <a:sym typeface="Calibri"/>
              </a:rPr>
              <a:t>a double adjective </a:t>
            </a:r>
            <a:r>
              <a:rPr lang="en-GB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sentence starter (_____ and ________, the cabin…)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your next sentence, describe the </a:t>
            </a:r>
            <a:r>
              <a:rPr lang="en-GB" sz="1100" b="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sounds</a:t>
            </a:r>
            <a:r>
              <a:rPr lang="en-GB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all around you – make them sound threatening and scary. Start with, </a:t>
            </a:r>
            <a:r>
              <a:rPr lang="en-GB" sz="1100" b="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As I stood, all I could hear was… </a:t>
            </a:r>
            <a:r>
              <a:rPr lang="en-GB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whispers, squawks, screeches, chatter, chirp, buzzing)</a:t>
            </a:r>
            <a:endParaRPr lang="en-GB" sz="1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 with a </a:t>
            </a:r>
            <a:r>
              <a:rPr lang="en-GB" sz="1100" b="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verb</a:t>
            </a:r>
            <a:r>
              <a:rPr lang="en-GB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describe how you feel. (potential words: shaking, trembling, panicking, quivering, shivering…)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</a:t>
            </a:r>
            <a:r>
              <a:rPr lang="en-GB" sz="1200" b="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an adjective and simile </a:t>
            </a:r>
            <a:r>
              <a:rPr lang="en-GB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explain the isolated location. (isolated, alone, remote, secluded, abandoned, solitary)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Add in a sentence with 13 words to show that you (the narrator) have arrived late at night to the cabin and expected it to look nicer.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Write a ‘</a:t>
            </a:r>
            <a:r>
              <a:rPr lang="en-GB" sz="1200" b="1" dirty="0">
                <a:solidFill>
                  <a:schemeClr val="dk1"/>
                </a:solidFill>
                <a:highlight>
                  <a:srgbClr val="FFFF00"/>
                </a:highlight>
                <a:ea typeface="Calibri"/>
                <a:cs typeface="Calibri"/>
                <a:sym typeface="Calibri"/>
              </a:rPr>
              <a:t>the more, the more</a:t>
            </a:r>
            <a:r>
              <a:rPr lang="en-GB" sz="1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’ sentence to show how you feel as you walk towards the cabin (walk, tread, inch, creep, step, shuffle  / nerves, fear, terror, anxiety etc)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 in a sentence where you wish you had agreed for your friend/family member/ boyfriend/girlfriend to come with you and not just meet you the next day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 in </a:t>
            </a:r>
            <a:r>
              <a:rPr lang="en-GB" sz="1200" b="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a ‘so, so’ sentence </a:t>
            </a:r>
            <a:r>
              <a:rPr lang="en-GB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describe the darkness of the night or the bad weather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Describe the weather getting worse and link it to your mood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Finish with a </a:t>
            </a:r>
            <a:r>
              <a:rPr lang="en-GB" sz="1200" b="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triple noun colon </a:t>
            </a:r>
            <a:r>
              <a:rPr lang="en-GB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sentence to say how you feel</a:t>
            </a:r>
          </a:p>
          <a:p>
            <a:pPr>
              <a:buSzPts val="1100"/>
            </a:pPr>
            <a:endParaRPr lang="en-GB"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156;p141">
            <a:extLst>
              <a:ext uri="{FF2B5EF4-FFF2-40B4-BE49-F238E27FC236}">
                <a16:creationId xmlns:a16="http://schemas.microsoft.com/office/drawing/2014/main" id="{D2205D46-2312-5BB0-C527-AB7632445A01}"/>
              </a:ext>
            </a:extLst>
          </p:cNvPr>
          <p:cNvSpPr/>
          <p:nvPr/>
        </p:nvSpPr>
        <p:spPr>
          <a:xfrm>
            <a:off x="6216242" y="3569211"/>
            <a:ext cx="6280759" cy="316729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1100"/>
            </a:pPr>
            <a:endParaRPr lang="en-GB" sz="105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Dimly glowing through the mist, the light did nothing but elongate the shadows.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Dreary and decrepit, the cabin looms in front of me in the darkness.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I stood, all I could hear was the eerie chirping of crickets and the slow snapping of twigs under my feet.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Shivering, I could feel the cold invade my bones as the dread and regret seeped into my soul.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cabin was more than just remote, it was lonelier than a grave of a forgotten man.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Add in a sentence with 13 words to show that you (the narrator) have arrived late at night to the cabin and expected it to look nicer.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The more I inched towards the door, the more my anxiety bubbled to the surface.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regretted agreeing to go there on my own to decorate it ready for Toni’s 30</a:t>
            </a:r>
            <a:r>
              <a:rPr lang="en-GB" sz="1200" b="1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GB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birthday.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was so stormy, so dark, that the only thing I could do was enter the ominous building.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Through the window, the rain started to hammer harder than my tears.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GB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Remorse, regret, sorrow: my great idea for a birthday surprise was turning into a nightmare. </a:t>
            </a:r>
          </a:p>
        </p:txBody>
      </p:sp>
    </p:spTree>
    <p:extLst>
      <p:ext uri="{BB962C8B-B14F-4D97-AF65-F5344CB8AC3E}">
        <p14:creationId xmlns:p14="http://schemas.microsoft.com/office/powerpoint/2010/main" val="405682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F9E7A0CD065743A777ABCB3A132B21" ma:contentTypeVersion="16" ma:contentTypeDescription="Create a new document." ma:contentTypeScope="" ma:versionID="397f4fc6fda7ed9b9be8c1d0496b6501">
  <xsd:schema xmlns:xsd="http://www.w3.org/2001/XMLSchema" xmlns:xs="http://www.w3.org/2001/XMLSchema" xmlns:p="http://schemas.microsoft.com/office/2006/metadata/properties" xmlns:ns2="14138881-c390-4fa1-965b-946daa76e287" xmlns:ns3="cb1366b5-3db3-492d-af00-00269662eb53" targetNamespace="http://schemas.microsoft.com/office/2006/metadata/properties" ma:root="true" ma:fieldsID="d06b23723f0564d9eae18effa5c76c26" ns2:_="" ns3:_="">
    <xsd:import namespace="14138881-c390-4fa1-965b-946daa76e287"/>
    <xsd:import namespace="cb1366b5-3db3-492d-af00-00269662eb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38881-c390-4fa1-965b-946daa76e2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afc6e421-0895-41c1-badf-596bff0fe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1366b5-3db3-492d-af00-00269662eb5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ceb3acfb-6e7b-47e1-a818-ca529991b1f7}" ma:internalName="TaxCatchAll" ma:showField="CatchAllData" ma:web="cb1366b5-3db3-492d-af00-00269662eb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4138881-c390-4fa1-965b-946daa76e287">
      <Terms xmlns="http://schemas.microsoft.com/office/infopath/2007/PartnerControls"/>
    </lcf76f155ced4ddcb4097134ff3c332f>
    <TaxCatchAll xmlns="cb1366b5-3db3-492d-af00-00269662eb53" xsi:nil="true"/>
    <SharedWithUsers xmlns="cb1366b5-3db3-492d-af00-00269662eb53">
      <UserInfo>
        <DisplayName>Antonia Howard-Hildige</DisplayName>
        <AccountId>58</AccountId>
        <AccountType/>
      </UserInfo>
      <UserInfo>
        <DisplayName>Emma Harding</DisplayName>
        <AccountId>97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5A09C8A-8919-41CE-A8E7-6820F56CA3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727FD7-3C79-4A8F-87E6-06727DE329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138881-c390-4fa1-965b-946daa76e287"/>
    <ds:schemaRef ds:uri="cb1366b5-3db3-492d-af00-00269662eb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FF1679B-B3D3-401F-8B49-DA8CC30135B5}">
  <ds:schemaRefs>
    <ds:schemaRef ds:uri="http://schemas.microsoft.com/office/2006/metadata/properties"/>
    <ds:schemaRef ds:uri="http://schemas.microsoft.com/office/infopath/2007/PartnerControls"/>
    <ds:schemaRef ds:uri="14138881-c390-4fa1-965b-946daa76e287"/>
    <ds:schemaRef ds:uri="cb1366b5-3db3-492d-af00-00269662eb5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1816</Words>
  <Application>Microsoft Office PowerPoint</Application>
  <PresentationFormat>Widescreen</PresentationFormat>
  <Paragraphs>196</Paragraphs>
  <Slides>12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Ormiston Bolingbroke Academy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Styles</dc:creator>
  <cp:lastModifiedBy>E.Harding</cp:lastModifiedBy>
  <cp:revision>4</cp:revision>
  <dcterms:created xsi:type="dcterms:W3CDTF">2023-09-27T07:04:03Z</dcterms:created>
  <dcterms:modified xsi:type="dcterms:W3CDTF">2025-01-09T07:58:10Z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0x0101008DF9E7A0CD065743A777ABCB3A132B21</vt:lpwstr>
  </property>
  <property fmtid="{D5CDD505-2E9C-101B-9397-08002B2CF9AE}" pid="3" name="MediaServiceImageTags">
    <vt:lpwstr/>
  </property>
</Properties>
</file>