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p:scale>
          <a:sx n="60" d="100"/>
          <a:sy n="60" d="100"/>
        </p:scale>
        <p:origin x="148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1/8/2025</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3"/>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1" y="1064831"/>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410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7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69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1/8/2025</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7" y="5717907"/>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1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3"/>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1" y="1064831"/>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10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67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65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4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80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65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1/8/2025</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46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1/8/2025</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53018952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74"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pic>
        <p:nvPicPr>
          <p:cNvPr id="6" name="Picture 5" descr="Cloudy oil paint art">
            <a:extLst>
              <a:ext uri="{FF2B5EF4-FFF2-40B4-BE49-F238E27FC236}">
                <a16:creationId xmlns:a16="http://schemas.microsoft.com/office/drawing/2014/main" id="{0AFB2BB6-B516-EF01-C5F4-207DD4A03410}"/>
              </a:ext>
            </a:extLst>
          </p:cNvPr>
          <p:cNvPicPr>
            <a:picLocks noChangeAspect="1"/>
          </p:cNvPicPr>
          <p:nvPr/>
        </p:nvPicPr>
        <p:blipFill>
          <a:blip r:embed="rId2">
            <a:alphaModFix amt="55000"/>
          </a:blip>
          <a:srcRect r="10999" b="-1"/>
          <a:stretch/>
        </p:blipFill>
        <p:spPr>
          <a:xfrm>
            <a:off x="20" y="10"/>
            <a:ext cx="9143980" cy="6857990"/>
          </a:xfrm>
          <a:prstGeom prst="rect">
            <a:avLst/>
          </a:prstGeom>
        </p:spPr>
      </p:pic>
      <p:sp>
        <p:nvSpPr>
          <p:cNvPr id="7" name="Oval 6">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627" y="370600"/>
            <a:ext cx="4442881"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7042962-37F5-155A-5FEF-82EA2A06AC66}"/>
              </a:ext>
            </a:extLst>
          </p:cNvPr>
          <p:cNvSpPr>
            <a:spLocks noGrp="1"/>
          </p:cNvSpPr>
          <p:nvPr>
            <p:ph type="ctrTitle"/>
          </p:nvPr>
        </p:nvSpPr>
        <p:spPr>
          <a:xfrm>
            <a:off x="2682894" y="1032482"/>
            <a:ext cx="3778212" cy="4568217"/>
          </a:xfrm>
        </p:spPr>
        <p:txBody>
          <a:bodyPr>
            <a:normAutofit/>
          </a:bodyPr>
          <a:lstStyle/>
          <a:p>
            <a:r>
              <a:rPr lang="en-GB" sz="4400" b="1" kern="100" dirty="0">
                <a:effectLst/>
                <a:latin typeface="Aptos" panose="020B0004020202020204" pitchFamily="34" charset="0"/>
                <a:ea typeface="Aptos" panose="020B0004020202020204" pitchFamily="34" charset="0"/>
                <a:cs typeface="Times New Roman" panose="02020603050405020304" pitchFamily="18" charset="0"/>
              </a:rPr>
              <a:t>Liability in Negligence for Psychiatric Injury &amp; Economic Loss</a:t>
            </a:r>
            <a:endParaRPr lang="en-GB" sz="13800" dirty="0"/>
          </a:p>
        </p:txBody>
      </p:sp>
      <p:sp>
        <p:nvSpPr>
          <p:cNvPr id="8" name="Arc 7">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1955474" y="8363"/>
            <a:ext cx="5112196"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dirty="0">
              <a:solidFill>
                <a:prstClr val="black"/>
              </a:solidFill>
              <a:latin typeface="Calibri" panose="020F0502020204030204"/>
            </a:endParaRPr>
          </a:p>
        </p:txBody>
      </p:sp>
      <p:sp>
        <p:nvSpPr>
          <p:cNvPr id="10" name="Oval 9">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050" y="4609863"/>
            <a:ext cx="654774"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73718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0" y="70748"/>
            <a:ext cx="9141714" cy="1325563"/>
          </a:xfrm>
        </p:spPr>
        <p:txBody>
          <a:bodyPr>
            <a:noAutofit/>
          </a:bodyPr>
          <a:lstStyle/>
          <a:p>
            <a:pPr marL="0" indent="0">
              <a:lnSpc>
                <a:spcPct val="160000"/>
              </a:lnSpc>
              <a:buNone/>
            </a:pPr>
            <a:r>
              <a:rPr lang="en-GB" dirty="0"/>
              <a:t>(a) A Close Tie of Love and Affection</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591879"/>
            <a:ext cx="7886700" cy="3037114"/>
          </a:xfrm>
        </p:spPr>
        <p:txBody>
          <a:bodyPr>
            <a:normAutofit/>
          </a:bodyPr>
          <a:lstStyle/>
          <a:p>
            <a:pPr marL="0" indent="0">
              <a:lnSpc>
                <a:spcPct val="160000"/>
              </a:lnSpc>
              <a:buNone/>
            </a:pPr>
            <a:r>
              <a:rPr lang="en-GB" sz="1800" dirty="0"/>
              <a:t>The claimant must have a close relationship with the primary victim. This typically includes relationships between spouses, parents and children, and fiancés. However, claimants who are friends or more distant relatives may face difficulty in proving this close tie of love and affection, though they can still attempt to do so with evidence.</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C08E86DA-7527-67DA-25BC-6BE4B6F8C0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83868" y="4214961"/>
            <a:ext cx="609600" cy="609600"/>
          </a:xfrm>
          <a:prstGeom prst="rect">
            <a:avLst/>
          </a:prstGeom>
        </p:spPr>
      </p:pic>
    </p:spTree>
    <p:extLst>
      <p:ext uri="{BB962C8B-B14F-4D97-AF65-F5344CB8AC3E}">
        <p14:creationId xmlns:p14="http://schemas.microsoft.com/office/powerpoint/2010/main" val="39895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01B048-0D46-94D0-4AB4-3FC32D6553B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4B007B4-2A10-0149-E6C7-ACA23DFF6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4CBF75E-D0DE-4815-39A6-F6FDBDB10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A3DA0F-E9F2-D76C-7ADC-776EA4DE2233}"/>
              </a:ext>
            </a:extLst>
          </p:cNvPr>
          <p:cNvSpPr>
            <a:spLocks noGrp="1"/>
          </p:cNvSpPr>
          <p:nvPr>
            <p:ph type="title"/>
          </p:nvPr>
        </p:nvSpPr>
        <p:spPr>
          <a:xfrm>
            <a:off x="1041958" y="1233241"/>
            <a:ext cx="2430380" cy="4064628"/>
          </a:xfrm>
        </p:spPr>
        <p:txBody>
          <a:bodyPr>
            <a:normAutofit fontScale="90000"/>
          </a:bodyPr>
          <a:lstStyle/>
          <a:p>
            <a:pPr algn="ctr"/>
            <a:r>
              <a:rPr lang="en-GB" dirty="0">
                <a:solidFill>
                  <a:srgbClr val="FFFFFF"/>
                </a:solidFill>
              </a:rPr>
              <a:t>Alcock v Chief Constable of South Yorkshire Police (1992)</a:t>
            </a:r>
          </a:p>
        </p:txBody>
      </p:sp>
      <p:sp>
        <p:nvSpPr>
          <p:cNvPr id="12" name="Freeform: Shape 11">
            <a:extLst>
              <a:ext uri="{FF2B5EF4-FFF2-40B4-BE49-F238E27FC236}">
                <a16:creationId xmlns:a16="http://schemas.microsoft.com/office/drawing/2014/main" id="{A0CBC2E7-7BEF-C9C7-7090-F1F4BF38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DC91EA5-5A4C-EE41-F502-8AE8B0472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D181AFD-74B6-7B57-7097-57CF2D39A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31F26E-1CDB-C56A-A0F1-C0AD930506DF}"/>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91FD2FB8-E72B-5333-D8FB-F68916000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E041E78-5785-E2F6-99BE-17F3C3BD3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F8EEB60-F0F4-B54E-C728-7F2959F8A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7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0" y="545560"/>
            <a:ext cx="9141714" cy="1325563"/>
          </a:xfrm>
        </p:spPr>
        <p:txBody>
          <a:bodyPr>
            <a:noAutofit/>
          </a:bodyPr>
          <a:lstStyle/>
          <a:p>
            <a:pPr marL="0" indent="0" algn="ctr">
              <a:lnSpc>
                <a:spcPct val="160000"/>
              </a:lnSpc>
              <a:buNone/>
            </a:pPr>
            <a:r>
              <a:rPr lang="en-GB" dirty="0"/>
              <a:t>(b) Proximity to the Event in Time and Space</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2389954"/>
            <a:ext cx="7886700" cy="3037114"/>
          </a:xfrm>
        </p:spPr>
        <p:txBody>
          <a:bodyPr>
            <a:normAutofit/>
          </a:bodyPr>
          <a:lstStyle/>
          <a:p>
            <a:pPr marL="0" indent="0">
              <a:lnSpc>
                <a:spcPct val="160000"/>
              </a:lnSpc>
              <a:buNone/>
            </a:pPr>
            <a:r>
              <a:rPr lang="en-GB" sz="1800" dirty="0"/>
              <a:t>The claimant must have been physically present at the scene of the accident or its immediate aftermath. This will usually be satisfied if the secondary victim is not present at the scene but arrives shortly after. </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9FE16DE0-7CD5-75CE-E716-8A9510D461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79068" y="4512669"/>
            <a:ext cx="609600" cy="609600"/>
          </a:xfrm>
          <a:prstGeom prst="rect">
            <a:avLst/>
          </a:prstGeom>
        </p:spPr>
      </p:pic>
    </p:spTree>
    <p:extLst>
      <p:ext uri="{BB962C8B-B14F-4D97-AF65-F5344CB8AC3E}">
        <p14:creationId xmlns:p14="http://schemas.microsoft.com/office/powerpoint/2010/main" val="31239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AB943D-ED6E-D86C-4DCF-308FA24612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F14894-24B9-8947-35B1-115ADC84C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32F3B47-CA20-BE18-C07C-7E2BCF0B3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D1CE95-132A-86F2-C3C0-9A1497587B3D}"/>
              </a:ext>
            </a:extLst>
          </p:cNvPr>
          <p:cNvSpPr>
            <a:spLocks noGrp="1"/>
          </p:cNvSpPr>
          <p:nvPr>
            <p:ph type="title"/>
          </p:nvPr>
        </p:nvSpPr>
        <p:spPr>
          <a:xfrm>
            <a:off x="792124" y="1327646"/>
            <a:ext cx="2941794" cy="4064628"/>
          </a:xfrm>
        </p:spPr>
        <p:txBody>
          <a:bodyPr>
            <a:normAutofit/>
          </a:bodyPr>
          <a:lstStyle/>
          <a:p>
            <a:pPr algn="ctr"/>
            <a:r>
              <a:rPr lang="en-GB" dirty="0">
                <a:solidFill>
                  <a:srgbClr val="FFFFFF"/>
                </a:solidFill>
              </a:rPr>
              <a:t>McLoughlin v O’Brian (1983) </a:t>
            </a:r>
          </a:p>
        </p:txBody>
      </p:sp>
      <p:sp>
        <p:nvSpPr>
          <p:cNvPr id="12" name="Freeform: Shape 11">
            <a:extLst>
              <a:ext uri="{FF2B5EF4-FFF2-40B4-BE49-F238E27FC236}">
                <a16:creationId xmlns:a16="http://schemas.microsoft.com/office/drawing/2014/main" id="{E2DC907C-52D1-DECA-D32E-2CB0D4A5D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055E055-9C80-842C-CBE6-953ABDE2B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DCD200B-EEE0-9E46-2F4C-EA064C7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6A742C5-6CFA-67FD-825A-662C8DEA9857}"/>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AD13641B-739B-7133-7AA8-132010EFA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D245F61-4376-C54E-2BFF-8A2A4A507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016161E-B917-C147-AC8D-4337FD20B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30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163286" y="70748"/>
            <a:ext cx="8344534" cy="1325563"/>
          </a:xfrm>
        </p:spPr>
        <p:txBody>
          <a:bodyPr>
            <a:normAutofit/>
          </a:bodyPr>
          <a:lstStyle/>
          <a:p>
            <a:r>
              <a:rPr lang="en-GB" dirty="0"/>
              <a:t>(c) Direct Perception of the Event</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175657"/>
            <a:ext cx="7886700" cy="5090999"/>
          </a:xfrm>
        </p:spPr>
        <p:txBody>
          <a:bodyPr>
            <a:normAutofit/>
          </a:bodyPr>
          <a:lstStyle/>
          <a:p>
            <a:pPr marL="0" indent="0">
              <a:lnSpc>
                <a:spcPct val="160000"/>
              </a:lnSpc>
              <a:buNone/>
            </a:pPr>
            <a:r>
              <a:rPr lang="en-GB" sz="1800" dirty="0"/>
              <a:t>The claimant must have directly perceived the traumatic event through their own senses, either by witnessing it or its immediate aftermath in person. Watching the event on television or hearing about it second-hand is generally not sufficient.</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D8E44E24-AAFC-3739-12B5-2DEFC1B39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64644" y="4290253"/>
            <a:ext cx="609600" cy="609600"/>
          </a:xfrm>
          <a:prstGeom prst="rect">
            <a:avLst/>
          </a:prstGeom>
        </p:spPr>
      </p:pic>
    </p:spTree>
    <p:extLst>
      <p:ext uri="{BB962C8B-B14F-4D97-AF65-F5344CB8AC3E}">
        <p14:creationId xmlns:p14="http://schemas.microsoft.com/office/powerpoint/2010/main" val="17319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299671" y="477998"/>
            <a:ext cx="8344534" cy="1325563"/>
          </a:xfrm>
        </p:spPr>
        <p:txBody>
          <a:bodyPr>
            <a:normAutofit/>
          </a:bodyPr>
          <a:lstStyle/>
          <a:p>
            <a:pPr algn="ctr"/>
            <a:r>
              <a:rPr lang="en-GB" dirty="0"/>
              <a:t>(d) The Psychiatric Injury Must Be Caused by a Shocking Event</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803561"/>
            <a:ext cx="7886700" cy="4463095"/>
          </a:xfrm>
        </p:spPr>
        <p:txBody>
          <a:bodyPr>
            <a:normAutofit/>
          </a:bodyPr>
          <a:lstStyle/>
          <a:p>
            <a:pPr marL="0" indent="0">
              <a:lnSpc>
                <a:spcPct val="160000"/>
              </a:lnSpc>
              <a:buNone/>
            </a:pPr>
            <a:r>
              <a:rPr lang="en-GB" sz="1800" dirty="0"/>
              <a:t>The psychiatric injury must be a result of sudden shock rather than gradual realization. The courts are cautious in allowing claims for psychiatric injury that arises over time, such as grief or distress. The event must be traumatic and involve an acute perception of danger or death.</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A0E8EBC2-07F8-A0A8-0A15-38E114004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88888" y="4348843"/>
            <a:ext cx="609600" cy="609600"/>
          </a:xfrm>
          <a:prstGeom prst="rect">
            <a:avLst/>
          </a:prstGeom>
        </p:spPr>
      </p:pic>
    </p:spTree>
    <p:extLst>
      <p:ext uri="{BB962C8B-B14F-4D97-AF65-F5344CB8AC3E}">
        <p14:creationId xmlns:p14="http://schemas.microsoft.com/office/powerpoint/2010/main" val="56252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2B2D5A-359C-1CBE-1D61-EF9D577870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8656FE2-3CC3-FE3D-9EB6-9D75EAB8D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277F184-6C78-99DA-1127-6D9148737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7E4BCB-F789-E185-308D-F0F0647002E1}"/>
              </a:ext>
            </a:extLst>
          </p:cNvPr>
          <p:cNvSpPr>
            <a:spLocks noGrp="1"/>
          </p:cNvSpPr>
          <p:nvPr>
            <p:ph type="title"/>
          </p:nvPr>
        </p:nvSpPr>
        <p:spPr>
          <a:xfrm>
            <a:off x="717834" y="1327646"/>
            <a:ext cx="3090374" cy="4064628"/>
          </a:xfrm>
        </p:spPr>
        <p:txBody>
          <a:bodyPr>
            <a:normAutofit/>
          </a:bodyPr>
          <a:lstStyle/>
          <a:p>
            <a:pPr algn="ctr"/>
            <a:r>
              <a:rPr lang="en-GB" dirty="0">
                <a:solidFill>
                  <a:srgbClr val="FFFFFF"/>
                </a:solidFill>
              </a:rPr>
              <a:t>Sion v Hampstead Health Authority (1994)</a:t>
            </a:r>
          </a:p>
        </p:txBody>
      </p:sp>
      <p:sp>
        <p:nvSpPr>
          <p:cNvPr id="12" name="Freeform: Shape 11">
            <a:extLst>
              <a:ext uri="{FF2B5EF4-FFF2-40B4-BE49-F238E27FC236}">
                <a16:creationId xmlns:a16="http://schemas.microsoft.com/office/drawing/2014/main" id="{D45EFBC6-E60D-3413-E7F2-D959571B0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4ECEEDC-056C-AFF3-8877-5357942F7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C15263E-6EE8-8A0B-45B1-08C6197D8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9126C8-16C5-DD5D-5BBA-23662B176B20}"/>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624454C2-00F7-0B78-31AB-E04AB17DF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35752F5-589F-A43B-BD71-ACE050F19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70EA01D-3DC0-C1CF-4F72-D3C4682A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49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0E1C9E-D7CD-DF29-D490-A10FF781337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E39A4D-B3F2-80DB-5757-7FBFE5FB5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5B7E7B5-E02D-E18C-1B48-95E99C2C9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D6C3-0ABE-4352-6CB2-B479B6C7C16B}"/>
              </a:ext>
            </a:extLst>
          </p:cNvPr>
          <p:cNvSpPr>
            <a:spLocks noGrp="1"/>
          </p:cNvSpPr>
          <p:nvPr>
            <p:ph type="title"/>
          </p:nvPr>
        </p:nvSpPr>
        <p:spPr>
          <a:xfrm>
            <a:off x="0" y="1153572"/>
            <a:ext cx="2915425" cy="4461163"/>
          </a:xfrm>
        </p:spPr>
        <p:txBody>
          <a:bodyPr>
            <a:normAutofit/>
          </a:bodyPr>
          <a:lstStyle/>
          <a:p>
            <a:r>
              <a:rPr lang="en-GB" dirty="0">
                <a:solidFill>
                  <a:srgbClr val="FFFFFF"/>
                </a:solidFill>
              </a:rPr>
              <a:t>Primary vs. Secondary Victims: Key Distinctions</a:t>
            </a:r>
          </a:p>
        </p:txBody>
      </p:sp>
      <p:sp>
        <p:nvSpPr>
          <p:cNvPr id="3" name="Content Placeholder 2">
            <a:extLst>
              <a:ext uri="{FF2B5EF4-FFF2-40B4-BE49-F238E27FC236}">
                <a16:creationId xmlns:a16="http://schemas.microsoft.com/office/drawing/2014/main" id="{186DEF55-61BC-64A5-3DC3-66CDE1A43FEE}"/>
              </a:ext>
            </a:extLst>
          </p:cNvPr>
          <p:cNvSpPr>
            <a:spLocks noGrp="1"/>
          </p:cNvSpPr>
          <p:nvPr>
            <p:ph idx="1"/>
          </p:nvPr>
        </p:nvSpPr>
        <p:spPr>
          <a:xfrm>
            <a:off x="3271665" y="319088"/>
            <a:ext cx="5310861" cy="6219824"/>
          </a:xfrm>
        </p:spPr>
        <p:txBody>
          <a:bodyPr anchor="ctr">
            <a:normAutofit fontScale="92500" lnSpcReduction="10000"/>
          </a:bodyPr>
          <a:lstStyle/>
          <a:p>
            <a:pPr marL="0" indent="0">
              <a:lnSpc>
                <a:spcPct val="100000"/>
              </a:lnSpc>
              <a:buNone/>
            </a:pPr>
            <a:r>
              <a:rPr lang="en-GB" sz="2400" dirty="0"/>
              <a:t>Primary victims (such as those in Page v Smith) are those directly involved in the event or in the zone of physical danger. They do not need to meet the stringent Alcock criteria and can claim for psychiatric injury as long as physical harm or fear of harm was reasonably foreseeable.</a:t>
            </a:r>
          </a:p>
          <a:p>
            <a:pPr marL="0" indent="0">
              <a:lnSpc>
                <a:spcPct val="100000"/>
              </a:lnSpc>
              <a:buNone/>
            </a:pPr>
            <a:endParaRPr lang="en-GB" sz="2400" dirty="0"/>
          </a:p>
          <a:p>
            <a:pPr marL="0" indent="0">
              <a:lnSpc>
                <a:spcPct val="100000"/>
              </a:lnSpc>
              <a:buNone/>
            </a:pPr>
            <a:r>
              <a:rPr lang="en-GB" sz="2400" dirty="0"/>
              <a:t>Secondary victims (such as those in Alcock) are more removed from the event. They must meet the Alcock criteria, including having a close tie of love and affection, being physically present at the event or its immediate aftermath, directly perceiving the event, and suffering from a sudden shock caused by a traumatic event.</a:t>
            </a:r>
          </a:p>
        </p:txBody>
      </p:sp>
      <p:sp>
        <p:nvSpPr>
          <p:cNvPr id="12" name="Arc 11">
            <a:extLst>
              <a:ext uri="{FF2B5EF4-FFF2-40B4-BE49-F238E27FC236}">
                <a16:creationId xmlns:a16="http://schemas.microsoft.com/office/drawing/2014/main" id="{98D9A623-37DE-0C3C-9245-A8A4EA7CE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77F0087D-0C86-F2C9-D806-87B93E0CC9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1697" y="5399628"/>
            <a:ext cx="609600" cy="609600"/>
          </a:xfrm>
          <a:prstGeom prst="rect">
            <a:avLst/>
          </a:prstGeom>
        </p:spPr>
      </p:pic>
    </p:spTree>
    <p:extLst>
      <p:ext uri="{BB962C8B-B14F-4D97-AF65-F5344CB8AC3E}">
        <p14:creationId xmlns:p14="http://schemas.microsoft.com/office/powerpoint/2010/main" val="8490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54107-99A8-8DBF-4AE1-47CBD59755FF}"/>
              </a:ext>
            </a:extLst>
          </p:cNvPr>
          <p:cNvSpPr>
            <a:spLocks noGrp="1"/>
          </p:cNvSpPr>
          <p:nvPr>
            <p:ph type="title"/>
          </p:nvPr>
        </p:nvSpPr>
        <p:spPr>
          <a:xfrm>
            <a:off x="0" y="1153572"/>
            <a:ext cx="2915425" cy="4461163"/>
          </a:xfrm>
        </p:spPr>
        <p:txBody>
          <a:bodyPr>
            <a:normAutofit/>
          </a:bodyPr>
          <a:lstStyle/>
          <a:p>
            <a:r>
              <a:rPr lang="en-GB" dirty="0">
                <a:solidFill>
                  <a:srgbClr val="FFFFFF"/>
                </a:solidFill>
              </a:rPr>
              <a:t>Liability in Negligence for Psychiatric Injury</a:t>
            </a:r>
          </a:p>
        </p:txBody>
      </p:sp>
      <p:sp>
        <p:nvSpPr>
          <p:cNvPr id="3" name="Content Placeholder 2">
            <a:extLst>
              <a:ext uri="{FF2B5EF4-FFF2-40B4-BE49-F238E27FC236}">
                <a16:creationId xmlns:a16="http://schemas.microsoft.com/office/drawing/2014/main" id="{F47D4BA2-080A-18E6-4133-C6190698BF59}"/>
              </a:ext>
            </a:extLst>
          </p:cNvPr>
          <p:cNvSpPr>
            <a:spLocks noGrp="1"/>
          </p:cNvSpPr>
          <p:nvPr>
            <p:ph idx="1"/>
          </p:nvPr>
        </p:nvSpPr>
        <p:spPr>
          <a:xfrm>
            <a:off x="3231611" y="319088"/>
            <a:ext cx="5493766" cy="5585619"/>
          </a:xfrm>
        </p:spPr>
        <p:txBody>
          <a:bodyPr anchor="ctr">
            <a:normAutofit/>
          </a:bodyPr>
          <a:lstStyle/>
          <a:p>
            <a:pPr marL="0" indent="0">
              <a:lnSpc>
                <a:spcPct val="100000"/>
              </a:lnSpc>
              <a:buNone/>
            </a:pPr>
            <a:r>
              <a:rPr lang="en-GB" sz="2400" dirty="0"/>
              <a:t>In English law, liability for psychiatric injury in negligence cases follows the same general principles as liability for physical injury, but with additional restrictions and distinctions.</a:t>
            </a:r>
          </a:p>
          <a:p>
            <a:pPr marL="0" indent="0">
              <a:lnSpc>
                <a:spcPct val="100000"/>
              </a:lnSpc>
              <a:buNone/>
            </a:pPr>
            <a:endParaRPr lang="en-GB" sz="2400" dirty="0"/>
          </a:p>
          <a:p>
            <a:pPr marL="0" indent="0">
              <a:lnSpc>
                <a:spcPct val="100000"/>
              </a:lnSpc>
              <a:buNone/>
            </a:pPr>
            <a:r>
              <a:rPr lang="en-GB" sz="2400" dirty="0"/>
              <a:t>Courts are more cautious in awarding damages for psychiatric harm (also known as nervous shock) due to concerns over fraudulent claims, the difficulty in proving psychiatric injuries, and the risk of "opening the floodgates" to an overwhelming number of claims.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CD5B7382-9AFC-4353-7820-A4A45719C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04037" y="5915238"/>
            <a:ext cx="609600" cy="609600"/>
          </a:xfrm>
          <a:prstGeom prst="rect">
            <a:avLst/>
          </a:prstGeom>
        </p:spPr>
      </p:pic>
    </p:spTree>
    <p:extLst>
      <p:ext uri="{BB962C8B-B14F-4D97-AF65-F5344CB8AC3E}">
        <p14:creationId xmlns:p14="http://schemas.microsoft.com/office/powerpoint/2010/main" val="220975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54107-99A8-8DBF-4AE1-47CBD59755FF}"/>
              </a:ext>
            </a:extLst>
          </p:cNvPr>
          <p:cNvSpPr>
            <a:spLocks noGrp="1"/>
          </p:cNvSpPr>
          <p:nvPr>
            <p:ph type="title"/>
          </p:nvPr>
        </p:nvSpPr>
        <p:spPr>
          <a:xfrm>
            <a:off x="0" y="1153572"/>
            <a:ext cx="2915425" cy="4461163"/>
          </a:xfrm>
        </p:spPr>
        <p:txBody>
          <a:bodyPr>
            <a:normAutofit/>
          </a:bodyPr>
          <a:lstStyle/>
          <a:p>
            <a:r>
              <a:rPr lang="en-GB" dirty="0">
                <a:solidFill>
                  <a:srgbClr val="FFFFFF"/>
                </a:solidFill>
              </a:rPr>
              <a:t>Liability in Negligence for Psychiatric Injury</a:t>
            </a:r>
          </a:p>
        </p:txBody>
      </p:sp>
      <p:sp>
        <p:nvSpPr>
          <p:cNvPr id="3" name="Content Placeholder 2">
            <a:extLst>
              <a:ext uri="{FF2B5EF4-FFF2-40B4-BE49-F238E27FC236}">
                <a16:creationId xmlns:a16="http://schemas.microsoft.com/office/drawing/2014/main" id="{F47D4BA2-080A-18E6-4133-C6190698BF59}"/>
              </a:ext>
            </a:extLst>
          </p:cNvPr>
          <p:cNvSpPr>
            <a:spLocks noGrp="1"/>
          </p:cNvSpPr>
          <p:nvPr>
            <p:ph idx="1"/>
          </p:nvPr>
        </p:nvSpPr>
        <p:spPr>
          <a:xfrm>
            <a:off x="3271665" y="433388"/>
            <a:ext cx="5493766" cy="5585619"/>
          </a:xfrm>
        </p:spPr>
        <p:txBody>
          <a:bodyPr anchor="ctr">
            <a:normAutofit/>
          </a:bodyPr>
          <a:lstStyle/>
          <a:p>
            <a:pPr marL="0" indent="0">
              <a:lnSpc>
                <a:spcPct val="100000"/>
              </a:lnSpc>
              <a:buNone/>
            </a:pPr>
            <a:r>
              <a:rPr lang="en-GB" sz="2400" dirty="0"/>
              <a:t>To establish liability in negligence for psychiatric injury, the claimant must prove:</a:t>
            </a:r>
          </a:p>
          <a:p>
            <a:pPr marL="0" indent="0">
              <a:lnSpc>
                <a:spcPct val="100000"/>
              </a:lnSpc>
              <a:buNone/>
            </a:pPr>
            <a:r>
              <a:rPr lang="en-GB" sz="2400" dirty="0"/>
              <a:t>1. Duty of care (which is more restrictive for psychiatric injury).</a:t>
            </a:r>
          </a:p>
          <a:p>
            <a:pPr marL="0" indent="0">
              <a:lnSpc>
                <a:spcPct val="100000"/>
              </a:lnSpc>
              <a:buNone/>
            </a:pPr>
            <a:r>
              <a:rPr lang="en-GB" sz="2400" dirty="0"/>
              <a:t>2. Breach of duty (same).</a:t>
            </a:r>
          </a:p>
          <a:p>
            <a:pPr marL="0" indent="0">
              <a:lnSpc>
                <a:spcPct val="100000"/>
              </a:lnSpc>
              <a:buNone/>
            </a:pPr>
            <a:r>
              <a:rPr lang="en-GB" sz="2400" dirty="0"/>
              <a:t>3. Causation (same).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D829377E-12BF-3D2F-BEA8-2F2CA7BD3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27714" y="5309935"/>
            <a:ext cx="609600" cy="609600"/>
          </a:xfrm>
          <a:prstGeom prst="rect">
            <a:avLst/>
          </a:prstGeom>
        </p:spPr>
      </p:pic>
    </p:spTree>
    <p:extLst>
      <p:ext uri="{BB962C8B-B14F-4D97-AF65-F5344CB8AC3E}">
        <p14:creationId xmlns:p14="http://schemas.microsoft.com/office/powerpoint/2010/main" val="394645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0E1C9E-D7CD-DF29-D490-A10FF781337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E39A4D-B3F2-80DB-5757-7FBFE5FB5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5B7E7B5-E02D-E18C-1B48-95E99C2C9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D6C3-0ABE-4352-6CB2-B479B6C7C16B}"/>
              </a:ext>
            </a:extLst>
          </p:cNvPr>
          <p:cNvSpPr>
            <a:spLocks noGrp="1"/>
          </p:cNvSpPr>
          <p:nvPr>
            <p:ph type="title"/>
          </p:nvPr>
        </p:nvSpPr>
        <p:spPr>
          <a:xfrm>
            <a:off x="0" y="1153572"/>
            <a:ext cx="2915425" cy="4461163"/>
          </a:xfrm>
        </p:spPr>
        <p:txBody>
          <a:bodyPr>
            <a:normAutofit/>
          </a:bodyPr>
          <a:lstStyle/>
          <a:p>
            <a:r>
              <a:rPr lang="en-GB" dirty="0">
                <a:solidFill>
                  <a:srgbClr val="FFFFFF"/>
                </a:solidFill>
              </a:rPr>
              <a:t>Liability in Negligence for Psychiatric Injury</a:t>
            </a:r>
          </a:p>
        </p:txBody>
      </p:sp>
      <p:sp>
        <p:nvSpPr>
          <p:cNvPr id="3" name="Content Placeholder 2">
            <a:extLst>
              <a:ext uri="{FF2B5EF4-FFF2-40B4-BE49-F238E27FC236}">
                <a16:creationId xmlns:a16="http://schemas.microsoft.com/office/drawing/2014/main" id="{186DEF55-61BC-64A5-3DC3-66CDE1A43FEE}"/>
              </a:ext>
            </a:extLst>
          </p:cNvPr>
          <p:cNvSpPr>
            <a:spLocks noGrp="1"/>
          </p:cNvSpPr>
          <p:nvPr>
            <p:ph idx="1"/>
          </p:nvPr>
        </p:nvSpPr>
        <p:spPr>
          <a:xfrm>
            <a:off x="3271665" y="433388"/>
            <a:ext cx="5493766" cy="5585619"/>
          </a:xfrm>
        </p:spPr>
        <p:txBody>
          <a:bodyPr anchor="ctr">
            <a:normAutofit lnSpcReduction="10000"/>
          </a:bodyPr>
          <a:lstStyle/>
          <a:p>
            <a:pPr marL="0" indent="0">
              <a:lnSpc>
                <a:spcPct val="100000"/>
              </a:lnSpc>
              <a:buNone/>
            </a:pPr>
            <a:r>
              <a:rPr lang="en-GB" sz="2400" dirty="0"/>
              <a:t>While the rules of breach and causation are the same as in physical injury cases, the concept of duty of care in psychiatric injury claims is more complex. The courts differentiate between:</a:t>
            </a:r>
          </a:p>
          <a:p>
            <a:pPr marL="0" indent="0">
              <a:lnSpc>
                <a:spcPct val="100000"/>
              </a:lnSpc>
              <a:buNone/>
            </a:pPr>
            <a:r>
              <a:rPr lang="en-GB" sz="2400" dirty="0"/>
              <a:t>• Primary victims: Those directly involved in the traumatic event.</a:t>
            </a:r>
          </a:p>
          <a:p>
            <a:pPr marL="0" indent="0">
              <a:lnSpc>
                <a:spcPct val="100000"/>
              </a:lnSpc>
              <a:buNone/>
            </a:pPr>
            <a:r>
              <a:rPr lang="en-GB" sz="2400" dirty="0"/>
              <a:t>• Secondary victims: Those who witness a traumatic event but are not directly involved.</a:t>
            </a:r>
          </a:p>
          <a:p>
            <a:pPr marL="0" indent="0">
              <a:lnSpc>
                <a:spcPct val="100000"/>
              </a:lnSpc>
              <a:buNone/>
            </a:pPr>
            <a:endParaRPr lang="en-GB" sz="2400" dirty="0"/>
          </a:p>
          <a:p>
            <a:pPr marL="0" indent="0">
              <a:lnSpc>
                <a:spcPct val="100000"/>
              </a:lnSpc>
              <a:buNone/>
            </a:pPr>
            <a:r>
              <a:rPr lang="en-GB" sz="2400" dirty="0"/>
              <a:t>The tests for establishing a duty of care are different for primary and secondary victims.</a:t>
            </a:r>
          </a:p>
        </p:txBody>
      </p:sp>
      <p:sp>
        <p:nvSpPr>
          <p:cNvPr id="12" name="Arc 11">
            <a:extLst>
              <a:ext uri="{FF2B5EF4-FFF2-40B4-BE49-F238E27FC236}">
                <a16:creationId xmlns:a16="http://schemas.microsoft.com/office/drawing/2014/main" id="{98D9A623-37DE-0C3C-9245-A8A4EA7CE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3157B59D-4B36-91B2-B239-EB1BB8A786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9172" y="5929312"/>
            <a:ext cx="609600" cy="609600"/>
          </a:xfrm>
          <a:prstGeom prst="rect">
            <a:avLst/>
          </a:prstGeom>
        </p:spPr>
      </p:pic>
    </p:spTree>
    <p:extLst>
      <p:ext uri="{BB962C8B-B14F-4D97-AF65-F5344CB8AC3E}">
        <p14:creationId xmlns:p14="http://schemas.microsoft.com/office/powerpoint/2010/main" val="1304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621120" y="70748"/>
            <a:ext cx="7886700" cy="1325563"/>
          </a:xfrm>
        </p:spPr>
        <p:txBody>
          <a:bodyPr>
            <a:normAutofit/>
          </a:bodyPr>
          <a:lstStyle/>
          <a:p>
            <a:r>
              <a:rPr lang="en-GB" dirty="0"/>
              <a:t>Primary Victims</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175657"/>
            <a:ext cx="7886700" cy="5090999"/>
          </a:xfrm>
        </p:spPr>
        <p:txBody>
          <a:bodyPr>
            <a:normAutofit/>
          </a:bodyPr>
          <a:lstStyle/>
          <a:p>
            <a:pPr marL="0" indent="0">
              <a:lnSpc>
                <a:spcPct val="160000"/>
              </a:lnSpc>
              <a:buNone/>
            </a:pPr>
            <a:r>
              <a:rPr lang="en-GB" sz="1800" dirty="0"/>
              <a:t>Primary victims are individuals who are directly involved in an accident or event and are in the zone of danger. In these cases, the law applies the normal principles of negligence, and the claimant can recover for psychiatric injury as long as the physical harm or risk of harm was foreseeable. The courts do not impose additional restrictions on primary victims.</a:t>
            </a:r>
          </a:p>
          <a:p>
            <a:pPr marL="0" indent="0">
              <a:lnSpc>
                <a:spcPct val="160000"/>
              </a:lnSpc>
              <a:buNone/>
            </a:pPr>
            <a:r>
              <a:rPr lang="en-GB" sz="1800" dirty="0"/>
              <a:t>The psychiatric injury can arise either from physical harm or the fear of physical harm to the primary victim. As long as it is foreseeable that the defendant’s negligence could cause some harm (either physical or psychiatric), the defendant can be held liable.</a:t>
            </a:r>
          </a:p>
          <a:p>
            <a:pPr marL="0" indent="0">
              <a:lnSpc>
                <a:spcPct val="160000"/>
              </a:lnSpc>
              <a:buNone/>
            </a:pPr>
            <a:endParaRPr lang="en-GB" sz="1800" dirty="0"/>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03C3A5E9-F86F-B8F0-91F7-CAE4A7CFDF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53200" y="5352257"/>
            <a:ext cx="609600" cy="609600"/>
          </a:xfrm>
          <a:prstGeom prst="rect">
            <a:avLst/>
          </a:prstGeom>
        </p:spPr>
      </p:pic>
    </p:spTree>
    <p:extLst>
      <p:ext uri="{BB962C8B-B14F-4D97-AF65-F5344CB8AC3E}">
        <p14:creationId xmlns:p14="http://schemas.microsoft.com/office/powerpoint/2010/main" val="36257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4D76D0-0CA6-F2E0-B62C-AE9E0786EDFF}"/>
              </a:ext>
            </a:extLst>
          </p:cNvPr>
          <p:cNvSpPr>
            <a:spLocks noGrp="1"/>
          </p:cNvSpPr>
          <p:nvPr>
            <p:ph type="title"/>
          </p:nvPr>
        </p:nvSpPr>
        <p:spPr>
          <a:xfrm>
            <a:off x="1041958" y="1233241"/>
            <a:ext cx="2430380" cy="4064628"/>
          </a:xfrm>
        </p:spPr>
        <p:txBody>
          <a:bodyPr>
            <a:normAutofit/>
          </a:bodyPr>
          <a:lstStyle/>
          <a:p>
            <a:pPr algn="ctr"/>
            <a:r>
              <a:rPr lang="en-GB" dirty="0">
                <a:solidFill>
                  <a:srgbClr val="FFFFFF"/>
                </a:solidFill>
              </a:rPr>
              <a:t>Page v Smith (1996)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C8340CC-4299-30D4-A4EF-84C2C6BF1A7C}"/>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92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34D24B-7790-9177-593D-BFAE4F85EEC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F2D573-C6F8-55A6-9BF0-914899D6D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8DE69DB-379B-8E39-C5D6-03528D0C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C31F47-790C-85AE-8285-E20F86CC2DE7}"/>
              </a:ext>
            </a:extLst>
          </p:cNvPr>
          <p:cNvSpPr>
            <a:spLocks noGrp="1"/>
          </p:cNvSpPr>
          <p:nvPr>
            <p:ph type="title"/>
          </p:nvPr>
        </p:nvSpPr>
        <p:spPr>
          <a:xfrm>
            <a:off x="1041958" y="1233241"/>
            <a:ext cx="2430380" cy="4064628"/>
          </a:xfrm>
        </p:spPr>
        <p:txBody>
          <a:bodyPr>
            <a:normAutofit/>
          </a:bodyPr>
          <a:lstStyle/>
          <a:p>
            <a:pPr algn="ctr"/>
            <a:r>
              <a:rPr lang="fr-FR" dirty="0" err="1">
                <a:solidFill>
                  <a:srgbClr val="FFFFFF"/>
                </a:solidFill>
              </a:rPr>
              <a:t>Dulieu</a:t>
            </a:r>
            <a:r>
              <a:rPr lang="fr-FR" dirty="0">
                <a:solidFill>
                  <a:srgbClr val="FFFFFF"/>
                </a:solidFill>
              </a:rPr>
              <a:t> v White &amp; Sons (1901)</a:t>
            </a:r>
            <a:endParaRPr lang="en-GB" dirty="0">
              <a:solidFill>
                <a:srgbClr val="FFFFFF"/>
              </a:solidFill>
            </a:endParaRPr>
          </a:p>
        </p:txBody>
      </p:sp>
      <p:sp>
        <p:nvSpPr>
          <p:cNvPr id="12" name="Freeform: Shape 11">
            <a:extLst>
              <a:ext uri="{FF2B5EF4-FFF2-40B4-BE49-F238E27FC236}">
                <a16:creationId xmlns:a16="http://schemas.microsoft.com/office/drawing/2014/main" id="{A2B38B56-FE59-CF44-D6D9-867F060D2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A97B220-D1E7-9A15-D80B-4867F829B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C5DB49-26DE-1809-4F76-3D870A8D8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3F3776-100B-70BA-46AF-B517885A5149}"/>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541519BD-B849-461A-6EE0-7F77EB8CD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4FA7183-FDEA-6470-4278-4914459CE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7F4849DC-46B6-5FBE-DD8F-571D79293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64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621120" y="70748"/>
            <a:ext cx="7886700" cy="1325563"/>
          </a:xfrm>
        </p:spPr>
        <p:txBody>
          <a:bodyPr>
            <a:normAutofit/>
          </a:bodyPr>
          <a:lstStyle/>
          <a:p>
            <a:r>
              <a:rPr lang="en-GB" dirty="0"/>
              <a:t>Secondary Victims</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175657"/>
            <a:ext cx="7886700" cy="5090999"/>
          </a:xfrm>
        </p:spPr>
        <p:txBody>
          <a:bodyPr>
            <a:normAutofit/>
          </a:bodyPr>
          <a:lstStyle/>
          <a:p>
            <a:pPr marL="0" indent="0">
              <a:lnSpc>
                <a:spcPct val="160000"/>
              </a:lnSpc>
              <a:buNone/>
            </a:pPr>
            <a:r>
              <a:rPr lang="en-GB" sz="1800" dirty="0"/>
              <a:t>Secondary victims are individuals who are not directly involved in the traumatic event but witness it or its immediate aftermath. </a:t>
            </a:r>
          </a:p>
          <a:p>
            <a:pPr marL="0" indent="0">
              <a:lnSpc>
                <a:spcPct val="160000"/>
              </a:lnSpc>
              <a:buNone/>
            </a:pPr>
            <a:r>
              <a:rPr lang="en-GB" sz="1800" dirty="0"/>
              <a:t>These claimants are more removed from the danger, and courts impose more stringent requirements to establish a duty of care for psychiatric injury.</a:t>
            </a:r>
          </a:p>
          <a:p>
            <a:pPr marL="0" indent="0">
              <a:lnSpc>
                <a:spcPct val="160000"/>
              </a:lnSpc>
              <a:buNone/>
            </a:pPr>
            <a:r>
              <a:rPr lang="en-GB" sz="1800" dirty="0"/>
              <a:t>The leading case on this issue is </a:t>
            </a:r>
            <a:r>
              <a:rPr lang="en-GB" sz="1800" b="1" dirty="0"/>
              <a:t>Alcock v Chief Constable of South Yorkshire Police (1992)</a:t>
            </a:r>
            <a:r>
              <a:rPr lang="en-GB" sz="1800" dirty="0"/>
              <a:t>, which arose from the Hillsborough disaster.</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3BE9C8EF-96A8-75C3-0E7F-D53B498940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20543" y="5303271"/>
            <a:ext cx="609600" cy="609600"/>
          </a:xfrm>
          <a:prstGeom prst="rect">
            <a:avLst/>
          </a:prstGeom>
        </p:spPr>
      </p:pic>
    </p:spTree>
    <p:extLst>
      <p:ext uri="{BB962C8B-B14F-4D97-AF65-F5344CB8AC3E}">
        <p14:creationId xmlns:p14="http://schemas.microsoft.com/office/powerpoint/2010/main" val="9185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0" y="70748"/>
            <a:ext cx="9144000" cy="1325563"/>
          </a:xfrm>
        </p:spPr>
        <p:txBody>
          <a:bodyPr>
            <a:normAutofit/>
          </a:bodyPr>
          <a:lstStyle/>
          <a:p>
            <a:r>
              <a:rPr lang="en-GB" dirty="0"/>
              <a:t>Alcock Criteria for Secondary Victims</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175657"/>
            <a:ext cx="7886700" cy="5090999"/>
          </a:xfrm>
        </p:spPr>
        <p:txBody>
          <a:bodyPr>
            <a:normAutofit/>
          </a:bodyPr>
          <a:lstStyle/>
          <a:p>
            <a:pPr marL="0" indent="0">
              <a:lnSpc>
                <a:spcPct val="160000"/>
              </a:lnSpc>
              <a:buNone/>
            </a:pPr>
            <a:r>
              <a:rPr lang="en-GB" sz="1800" dirty="0"/>
              <a:t>In Alcock v Chief Constable of South Yorkshire Police (1992), relatives of victims who died in the Hillsborough disaster sought damages for the psychiatric injury they suffered after witnessing the tragedy on television or arriving at the stadium afterwards. The House of Lords established strict criteria for secondary victims to claim for psychiatric injury.</a:t>
            </a:r>
          </a:p>
          <a:p>
            <a:pPr marL="0" indent="0">
              <a:lnSpc>
                <a:spcPct val="160000"/>
              </a:lnSpc>
              <a:buNone/>
            </a:pPr>
            <a:r>
              <a:rPr lang="en-GB" sz="1800" dirty="0"/>
              <a:t>The four criteria for secondary victims are:</a:t>
            </a:r>
          </a:p>
          <a:p>
            <a:pPr marL="0" indent="0">
              <a:lnSpc>
                <a:spcPct val="160000"/>
              </a:lnSpc>
              <a:buNone/>
            </a:pPr>
            <a:r>
              <a:rPr lang="en-GB" sz="1800" dirty="0"/>
              <a:t>1.	A close tie of love and affection.</a:t>
            </a:r>
          </a:p>
          <a:p>
            <a:pPr marL="0" indent="0">
              <a:lnSpc>
                <a:spcPct val="160000"/>
              </a:lnSpc>
              <a:buNone/>
            </a:pPr>
            <a:r>
              <a:rPr lang="en-GB" sz="1800" dirty="0"/>
              <a:t>2.	Proximity to the event.</a:t>
            </a:r>
          </a:p>
          <a:p>
            <a:pPr marL="0" indent="0">
              <a:lnSpc>
                <a:spcPct val="160000"/>
              </a:lnSpc>
              <a:buNone/>
            </a:pPr>
            <a:r>
              <a:rPr lang="en-GB" sz="1800" dirty="0"/>
              <a:t>3.	Direct perception of the event.</a:t>
            </a:r>
          </a:p>
          <a:p>
            <a:pPr marL="0" indent="0">
              <a:lnSpc>
                <a:spcPct val="160000"/>
              </a:lnSpc>
              <a:buNone/>
            </a:pPr>
            <a:r>
              <a:rPr lang="en-GB" sz="1800" dirty="0"/>
              <a:t>4.	The psychiatric injury must be caused by a shocking event.</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20672C6F-CA51-2AFF-8BAC-36EF4F294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0785" y="3920139"/>
            <a:ext cx="609600" cy="609600"/>
          </a:xfrm>
          <a:prstGeom prst="rect">
            <a:avLst/>
          </a:prstGeom>
        </p:spPr>
      </p:pic>
    </p:spTree>
    <p:extLst>
      <p:ext uri="{BB962C8B-B14F-4D97-AF65-F5344CB8AC3E}">
        <p14:creationId xmlns:p14="http://schemas.microsoft.com/office/powerpoint/2010/main" val="24050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hapesVTI">
  <a:themeElements>
    <a:clrScheme name="Office Them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959</Words>
  <Application>Microsoft Office PowerPoint</Application>
  <PresentationFormat>On-screen Show (4:3)</PresentationFormat>
  <Paragraphs>87</Paragraphs>
  <Slides>17</Slides>
  <Notes>0</Notes>
  <HiddenSlides>0</HiddenSlides>
  <MMClips>11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ShapesVTI</vt:lpstr>
      <vt:lpstr>Liability in Negligence for Psychiatric Injury &amp; Economic Loss</vt:lpstr>
      <vt:lpstr>Liability in Negligence for Psychiatric Injury</vt:lpstr>
      <vt:lpstr>Liability in Negligence for Psychiatric Injury</vt:lpstr>
      <vt:lpstr>Liability in Negligence for Psychiatric Injury</vt:lpstr>
      <vt:lpstr>Primary Victims</vt:lpstr>
      <vt:lpstr>Page v Smith (1996) </vt:lpstr>
      <vt:lpstr>Dulieu v White &amp; Sons (1901)</vt:lpstr>
      <vt:lpstr>Secondary Victims</vt:lpstr>
      <vt:lpstr>Alcock Criteria for Secondary Victims</vt:lpstr>
      <vt:lpstr>(a) A Close Tie of Love and Affection</vt:lpstr>
      <vt:lpstr>Alcock v Chief Constable of South Yorkshire Police (1992)</vt:lpstr>
      <vt:lpstr>(b) Proximity to the Event in Time and Space</vt:lpstr>
      <vt:lpstr>McLoughlin v O’Brian (1983) </vt:lpstr>
      <vt:lpstr>(c) Direct Perception of the Event</vt:lpstr>
      <vt:lpstr>(d) The Psychiatric Injury Must Be Caused by a Shocking Event</vt:lpstr>
      <vt:lpstr>Sion v Hampstead Health Authority (1994)</vt:lpstr>
      <vt:lpstr>Primary vs. Secondary Victims: Key Distinctions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Hannah Higgins</dc:creator>
  <cp:lastModifiedBy>Hannah Higgins</cp:lastModifiedBy>
  <cp:revision>2</cp:revision>
  <dcterms:created xsi:type="dcterms:W3CDTF">2025-01-08T15:31:12Z</dcterms:created>
  <dcterms:modified xsi:type="dcterms:W3CDTF">2025-01-08T17:27:35Z</dcterms:modified>
</cp:coreProperties>
</file>