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
  </p:notesMasterIdLst>
  <p:sldIdLst>
    <p:sldId id="295" r:id="rId5"/>
    <p:sldId id="408" r:id="rId6"/>
    <p:sldId id="589" r:id="rId7"/>
    <p:sldId id="286" r:id="rId8"/>
    <p:sldId id="590" r:id="rId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D7D"/>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22" autoAdjust="0"/>
    <p:restoredTop sz="94660"/>
  </p:normalViewPr>
  <p:slideViewPr>
    <p:cSldViewPr snapToGrid="0">
      <p:cViewPr varScale="1">
        <p:scale>
          <a:sx n="111" d="100"/>
          <a:sy n="111" d="100"/>
        </p:scale>
        <p:origin x="57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CF84C127-FFA9-41D3-8635-12E45E38F980}" type="datetimeFigureOut">
              <a:rPr lang="en-GB" smtClean="0"/>
              <a:t>08/01/2025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476F7ADA-7F7E-4142-BF13-3C2A4BB5C668}" type="slidenum">
              <a:rPr lang="en-GB" smtClean="0"/>
              <a:t>‹#›</a:t>
            </a:fld>
            <a:endParaRPr lang="en-GB"/>
          </a:p>
        </p:txBody>
      </p:sp>
    </p:spTree>
    <p:extLst>
      <p:ext uri="{BB962C8B-B14F-4D97-AF65-F5344CB8AC3E}">
        <p14:creationId xmlns:p14="http://schemas.microsoft.com/office/powerpoint/2010/main" val="400837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82ECD64-94F6-4BF4-81F5-FA906C354B02}"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6CADC7-E9D3-4C24-A285-64F8E61FA395}" type="slidenum">
              <a:rPr lang="en-GB" smtClean="0"/>
              <a:t>‹#›</a:t>
            </a:fld>
            <a:endParaRPr lang="en-GB"/>
          </a:p>
        </p:txBody>
      </p:sp>
    </p:spTree>
    <p:extLst>
      <p:ext uri="{BB962C8B-B14F-4D97-AF65-F5344CB8AC3E}">
        <p14:creationId xmlns:p14="http://schemas.microsoft.com/office/powerpoint/2010/main" val="3594329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2ECD64-94F6-4BF4-81F5-FA906C354B02}"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6CADC7-E9D3-4C24-A285-64F8E61FA395}" type="slidenum">
              <a:rPr lang="en-GB" smtClean="0"/>
              <a:t>‹#›</a:t>
            </a:fld>
            <a:endParaRPr lang="en-GB"/>
          </a:p>
        </p:txBody>
      </p:sp>
    </p:spTree>
    <p:extLst>
      <p:ext uri="{BB962C8B-B14F-4D97-AF65-F5344CB8AC3E}">
        <p14:creationId xmlns:p14="http://schemas.microsoft.com/office/powerpoint/2010/main" val="348642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2ECD64-94F6-4BF4-81F5-FA906C354B02}"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6CADC7-E9D3-4C24-A285-64F8E61FA395}" type="slidenum">
              <a:rPr lang="en-GB" smtClean="0"/>
              <a:t>‹#›</a:t>
            </a:fld>
            <a:endParaRPr lang="en-GB"/>
          </a:p>
        </p:txBody>
      </p:sp>
    </p:spTree>
    <p:extLst>
      <p:ext uri="{BB962C8B-B14F-4D97-AF65-F5344CB8AC3E}">
        <p14:creationId xmlns:p14="http://schemas.microsoft.com/office/powerpoint/2010/main" val="3724315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82ECD64-94F6-4BF4-81F5-FA906C354B02}"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6CADC7-E9D3-4C24-A285-64F8E61FA395}" type="slidenum">
              <a:rPr lang="en-GB" smtClean="0"/>
              <a:t>‹#›</a:t>
            </a:fld>
            <a:endParaRPr lang="en-GB"/>
          </a:p>
        </p:txBody>
      </p:sp>
    </p:spTree>
    <p:extLst>
      <p:ext uri="{BB962C8B-B14F-4D97-AF65-F5344CB8AC3E}">
        <p14:creationId xmlns:p14="http://schemas.microsoft.com/office/powerpoint/2010/main" val="3614052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2ECD64-94F6-4BF4-81F5-FA906C354B02}" type="datetimeFigureOut">
              <a:rPr lang="en-GB" smtClean="0"/>
              <a:t>08/01/2025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D6CADC7-E9D3-4C24-A285-64F8E61FA395}" type="slidenum">
              <a:rPr lang="en-GB" smtClean="0"/>
              <a:t>‹#›</a:t>
            </a:fld>
            <a:endParaRPr lang="en-GB"/>
          </a:p>
        </p:txBody>
      </p:sp>
    </p:spTree>
    <p:extLst>
      <p:ext uri="{BB962C8B-B14F-4D97-AF65-F5344CB8AC3E}">
        <p14:creationId xmlns:p14="http://schemas.microsoft.com/office/powerpoint/2010/main" val="240663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82ECD64-94F6-4BF4-81F5-FA906C354B02}"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6CADC7-E9D3-4C24-A285-64F8E61FA395}" type="slidenum">
              <a:rPr lang="en-GB" smtClean="0"/>
              <a:t>‹#›</a:t>
            </a:fld>
            <a:endParaRPr lang="en-GB"/>
          </a:p>
        </p:txBody>
      </p:sp>
    </p:spTree>
    <p:extLst>
      <p:ext uri="{BB962C8B-B14F-4D97-AF65-F5344CB8AC3E}">
        <p14:creationId xmlns:p14="http://schemas.microsoft.com/office/powerpoint/2010/main" val="110095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82ECD64-94F6-4BF4-81F5-FA906C354B02}" type="datetimeFigureOut">
              <a:rPr lang="en-GB" smtClean="0"/>
              <a:t>08/01/2025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D6CADC7-E9D3-4C24-A285-64F8E61FA395}" type="slidenum">
              <a:rPr lang="en-GB" smtClean="0"/>
              <a:t>‹#›</a:t>
            </a:fld>
            <a:endParaRPr lang="en-GB"/>
          </a:p>
        </p:txBody>
      </p:sp>
    </p:spTree>
    <p:extLst>
      <p:ext uri="{BB962C8B-B14F-4D97-AF65-F5344CB8AC3E}">
        <p14:creationId xmlns:p14="http://schemas.microsoft.com/office/powerpoint/2010/main" val="297884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82ECD64-94F6-4BF4-81F5-FA906C354B02}" type="datetimeFigureOut">
              <a:rPr lang="en-GB" smtClean="0"/>
              <a:t>08/01/2025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D6CADC7-E9D3-4C24-A285-64F8E61FA395}" type="slidenum">
              <a:rPr lang="en-GB" smtClean="0"/>
              <a:t>‹#›</a:t>
            </a:fld>
            <a:endParaRPr lang="en-GB"/>
          </a:p>
        </p:txBody>
      </p:sp>
    </p:spTree>
    <p:extLst>
      <p:ext uri="{BB962C8B-B14F-4D97-AF65-F5344CB8AC3E}">
        <p14:creationId xmlns:p14="http://schemas.microsoft.com/office/powerpoint/2010/main" val="689621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2ECD64-94F6-4BF4-81F5-FA906C354B02}" type="datetimeFigureOut">
              <a:rPr lang="en-GB" smtClean="0"/>
              <a:t>08/01/2025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D6CADC7-E9D3-4C24-A285-64F8E61FA395}" type="slidenum">
              <a:rPr lang="en-GB" smtClean="0"/>
              <a:t>‹#›</a:t>
            </a:fld>
            <a:endParaRPr lang="en-GB"/>
          </a:p>
        </p:txBody>
      </p:sp>
    </p:spTree>
    <p:extLst>
      <p:ext uri="{BB962C8B-B14F-4D97-AF65-F5344CB8AC3E}">
        <p14:creationId xmlns:p14="http://schemas.microsoft.com/office/powerpoint/2010/main" val="2194220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ECD64-94F6-4BF4-81F5-FA906C354B02}"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6CADC7-E9D3-4C24-A285-64F8E61FA395}" type="slidenum">
              <a:rPr lang="en-GB" smtClean="0"/>
              <a:t>‹#›</a:t>
            </a:fld>
            <a:endParaRPr lang="en-GB"/>
          </a:p>
        </p:txBody>
      </p:sp>
    </p:spTree>
    <p:extLst>
      <p:ext uri="{BB962C8B-B14F-4D97-AF65-F5344CB8AC3E}">
        <p14:creationId xmlns:p14="http://schemas.microsoft.com/office/powerpoint/2010/main" val="4062424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82ECD64-94F6-4BF4-81F5-FA906C354B02}" type="datetimeFigureOut">
              <a:rPr lang="en-GB" smtClean="0"/>
              <a:t>08/01/2025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D6CADC7-E9D3-4C24-A285-64F8E61FA395}" type="slidenum">
              <a:rPr lang="en-GB" smtClean="0"/>
              <a:t>‹#›</a:t>
            </a:fld>
            <a:endParaRPr lang="en-GB"/>
          </a:p>
        </p:txBody>
      </p:sp>
    </p:spTree>
    <p:extLst>
      <p:ext uri="{BB962C8B-B14F-4D97-AF65-F5344CB8AC3E}">
        <p14:creationId xmlns:p14="http://schemas.microsoft.com/office/powerpoint/2010/main" val="2747378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2ECD64-94F6-4BF4-81F5-FA906C354B02}" type="datetimeFigureOut">
              <a:rPr lang="en-GB" smtClean="0"/>
              <a:t>08/01/2025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6CADC7-E9D3-4C24-A285-64F8E61FA395}" type="slidenum">
              <a:rPr lang="en-GB" smtClean="0"/>
              <a:t>‹#›</a:t>
            </a:fld>
            <a:endParaRPr lang="en-GB"/>
          </a:p>
        </p:txBody>
      </p:sp>
    </p:spTree>
    <p:extLst>
      <p:ext uri="{BB962C8B-B14F-4D97-AF65-F5344CB8AC3E}">
        <p14:creationId xmlns:p14="http://schemas.microsoft.com/office/powerpoint/2010/main" val="31999027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5.png"/><Relationship Id="rId3" Type="http://schemas.openxmlformats.org/officeDocument/2006/relationships/slideLayout" Target="../slideLayouts/slideLayout2.xml"/><Relationship Id="rId21" Type="http://schemas.openxmlformats.org/officeDocument/2006/relationships/image" Target="../media/image19.png"/><Relationship Id="rId7" Type="http://schemas.openxmlformats.org/officeDocument/2006/relationships/image" Target="../media/image3.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audio" Target="../media/media2.m4a"/><Relationship Id="rId16" Type="http://schemas.openxmlformats.org/officeDocument/2006/relationships/image" Target="../media/image14.png"/><Relationship Id="rId20" Type="http://schemas.openxmlformats.org/officeDocument/2006/relationships/image" Target="../media/image18.png"/><Relationship Id="rId1" Type="http://schemas.microsoft.com/office/2007/relationships/media" Target="../media/media2.m4a"/><Relationship Id="rId6" Type="http://schemas.openxmlformats.org/officeDocument/2006/relationships/image" Target="../media/image2.jpe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6.jpe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BDDEFBD-E4FC-40E3-B979-1533F968FFF6}"/>
              </a:ext>
            </a:extLst>
          </p:cNvPr>
          <p:cNvSpPr/>
          <p:nvPr/>
        </p:nvSpPr>
        <p:spPr>
          <a:xfrm>
            <a:off x="1622977" y="674830"/>
            <a:ext cx="8968083" cy="1023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u="sng" dirty="0"/>
              <a:t>Introduction into new project</a:t>
            </a:r>
          </a:p>
        </p:txBody>
      </p:sp>
      <p:sp>
        <p:nvSpPr>
          <p:cNvPr id="5" name="Rectangle: Rounded Corners 4">
            <a:extLst>
              <a:ext uri="{FF2B5EF4-FFF2-40B4-BE49-F238E27FC236}">
                <a16:creationId xmlns:a16="http://schemas.microsoft.com/office/drawing/2014/main" id="{B892DB73-ED57-453F-9CB9-04ED782A255F}"/>
              </a:ext>
            </a:extLst>
          </p:cNvPr>
          <p:cNvSpPr/>
          <p:nvPr/>
        </p:nvSpPr>
        <p:spPr>
          <a:xfrm>
            <a:off x="161925" y="1926228"/>
            <a:ext cx="11830050" cy="868237"/>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r>
              <a:rPr lang="en-GB" sz="2000" b="1" dirty="0">
                <a:solidFill>
                  <a:srgbClr val="002060"/>
                </a:solidFill>
              </a:rPr>
              <a:t>Learning Objective</a:t>
            </a:r>
            <a:r>
              <a:rPr lang="en-GB" sz="2000" dirty="0">
                <a:solidFill>
                  <a:srgbClr val="002060"/>
                </a:solidFill>
              </a:rPr>
              <a:t>: </a:t>
            </a:r>
            <a:r>
              <a:rPr lang="en-GB" sz="2000" dirty="0">
                <a:solidFill>
                  <a:prstClr val="black"/>
                </a:solidFill>
                <a:latin typeface="Verdana" panose="020B0604030504040204" pitchFamily="34" charset="0"/>
                <a:ea typeface="Verdana" panose="020B0604030504040204" pitchFamily="34" charset="0"/>
              </a:rPr>
              <a:t>understand the requirements of the brief</a:t>
            </a:r>
          </a:p>
        </p:txBody>
      </p:sp>
      <p:sp>
        <p:nvSpPr>
          <p:cNvPr id="13" name="Rectangle 12">
            <a:extLst>
              <a:ext uri="{FF2B5EF4-FFF2-40B4-BE49-F238E27FC236}">
                <a16:creationId xmlns:a16="http://schemas.microsoft.com/office/drawing/2014/main" id="{B70733F0-22B9-403C-A0AB-F50128F89069}"/>
              </a:ext>
            </a:extLst>
          </p:cNvPr>
          <p:cNvSpPr/>
          <p:nvPr/>
        </p:nvSpPr>
        <p:spPr>
          <a:xfrm>
            <a:off x="7205082" y="3022133"/>
            <a:ext cx="4839500" cy="213221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2060"/>
                </a:solidFill>
              </a:rPr>
              <a:t>Why are we doing this?</a:t>
            </a:r>
          </a:p>
          <a:p>
            <a:pPr>
              <a:lnSpc>
                <a:spcPct val="107000"/>
              </a:lnSpc>
              <a:spcAft>
                <a:spcPts val="800"/>
              </a:spcAft>
            </a:pPr>
            <a:r>
              <a:rPr lang="en-GB" sz="1400" b="1" i="1" dirty="0">
                <a:solidFill>
                  <a:srgbClr val="002060"/>
                </a:solidFill>
                <a:effectLst/>
                <a:latin typeface="Arial" panose="020B0604020202020204" pitchFamily="34" charset="0"/>
                <a:ea typeface="Calibri" panose="020F0502020204030204" pitchFamily="34" charset="0"/>
                <a:cs typeface="Arial" panose="020B0604020202020204" pitchFamily="34" charset="0"/>
              </a:rPr>
              <a:t>So we can:</a:t>
            </a:r>
            <a:endParaRPr lang="en-GB"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en-GB" sz="14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Set up photoshop</a:t>
            </a:r>
            <a:endParaRPr lang="en-GB"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pPr>
            <a:r>
              <a:rPr lang="en-GB" sz="14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Read and understand the brief</a:t>
            </a:r>
            <a:endParaRPr lang="en-GB" sz="14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GB" sz="1400" i="1" dirty="0">
                <a:solidFill>
                  <a:srgbClr val="002060"/>
                </a:solidFill>
                <a:effectLst/>
                <a:latin typeface="Arial" panose="020B0604020202020204" pitchFamily="34" charset="0"/>
                <a:ea typeface="Calibri" panose="020F0502020204030204" pitchFamily="34" charset="0"/>
                <a:cs typeface="Arial" panose="020B0604020202020204" pitchFamily="34" charset="0"/>
              </a:rPr>
              <a:t>Research with purpose</a:t>
            </a:r>
            <a:endParaRPr lang="en-GB" sz="1400" dirty="0">
              <a:solidFill>
                <a:srgbClr val="002060"/>
              </a:solidFill>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pPr>
            <a:r>
              <a:rPr lang="en-GB" sz="1400" i="1" dirty="0">
                <a:solidFill>
                  <a:srgbClr val="002060"/>
                </a:solidFill>
                <a:effectLst/>
                <a:latin typeface="Arial" panose="020B0604020202020204" pitchFamily="34" charset="0"/>
                <a:ea typeface="Calibri" panose="020F0502020204030204" pitchFamily="34" charset="0"/>
              </a:rPr>
              <a:t>Understand the marking criteria</a:t>
            </a:r>
            <a:endParaRPr lang="en-GB" sz="1200" dirty="0">
              <a:solidFill>
                <a:srgbClr val="002060"/>
              </a:solidFill>
            </a:endParaRPr>
          </a:p>
        </p:txBody>
      </p:sp>
      <p:pic>
        <p:nvPicPr>
          <p:cNvPr id="14" name="Picture 2" descr="Ormiston Bolingbroke Academy">
            <a:extLst>
              <a:ext uri="{FF2B5EF4-FFF2-40B4-BE49-F238E27FC236}">
                <a16:creationId xmlns:a16="http://schemas.microsoft.com/office/drawing/2014/main" id="{8756C05A-FE4E-4DFD-8D35-D73C3914F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192516"/>
            <a:ext cx="1129723" cy="97962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8A29DAD-0F56-4C93-8117-876EC8802C33}"/>
              </a:ext>
            </a:extLst>
          </p:cNvPr>
          <p:cNvSpPr/>
          <p:nvPr/>
        </p:nvSpPr>
        <p:spPr>
          <a:xfrm>
            <a:off x="9280546" y="139027"/>
            <a:ext cx="2320956" cy="369332"/>
          </a:xfrm>
          <a:prstGeom prst="rect">
            <a:avLst/>
          </a:prstGeom>
        </p:spPr>
        <p:txBody>
          <a:bodyPr wrap="none">
            <a:spAutoFit/>
          </a:bodyPr>
          <a:lstStyle/>
          <a:p>
            <a:fld id="{8D353B18-95D3-47D6-BA79-50284C4A11A6}" type="datetime2">
              <a:rPr lang="en-GB" b="1" u="sng"/>
              <a:pPr/>
              <a:t>Wednesday, 08 January 2025</a:t>
            </a:fld>
            <a:endParaRPr lang="en-GB" dirty="0"/>
          </a:p>
        </p:txBody>
      </p:sp>
      <p:sp>
        <p:nvSpPr>
          <p:cNvPr id="17" name="Rectangle 16">
            <a:extLst>
              <a:ext uri="{FF2B5EF4-FFF2-40B4-BE49-F238E27FC236}">
                <a16:creationId xmlns:a16="http://schemas.microsoft.com/office/drawing/2014/main" id="{31269753-9C07-4E35-84DE-37906031A61A}"/>
              </a:ext>
            </a:extLst>
          </p:cNvPr>
          <p:cNvSpPr/>
          <p:nvPr/>
        </p:nvSpPr>
        <p:spPr>
          <a:xfrm>
            <a:off x="7205081" y="5892927"/>
            <a:ext cx="4861703" cy="92766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accent6"/>
                </a:solidFill>
                <a:latin typeface="Verdana" panose="020B0604030504040204" pitchFamily="34" charset="0"/>
                <a:ea typeface="Verdana" panose="020B0604030504040204" pitchFamily="34" charset="0"/>
              </a:rPr>
              <a:t>How could you keep your folder looking professional?</a:t>
            </a:r>
            <a:endParaRPr lang="en-GB" sz="1000" b="1" dirty="0">
              <a:solidFill>
                <a:srgbClr val="7030A0"/>
              </a:solidFill>
              <a:latin typeface="Verdana" panose="020B0604030504040204" pitchFamily="34" charset="0"/>
              <a:ea typeface="Verdana" panose="020B0604030504040204" pitchFamily="34" charset="0"/>
            </a:endParaRPr>
          </a:p>
          <a:p>
            <a:pPr algn="ctr"/>
            <a:endParaRPr lang="en-GB" sz="1000" b="1" dirty="0">
              <a:solidFill>
                <a:schemeClr val="accent2">
                  <a:lumMod val="75000"/>
                </a:schemeClr>
              </a:solidFill>
              <a:latin typeface="Verdana" panose="020B0604030504040204" pitchFamily="34" charset="0"/>
              <a:ea typeface="Verdana" panose="020B0604030504040204" pitchFamily="34" charset="0"/>
            </a:endParaRPr>
          </a:p>
          <a:p>
            <a:pPr algn="ctr"/>
            <a:r>
              <a:rPr lang="en-GB" sz="1000" b="1" dirty="0">
                <a:solidFill>
                  <a:schemeClr val="accent2">
                    <a:lumMod val="75000"/>
                  </a:schemeClr>
                </a:solidFill>
                <a:latin typeface="Verdana" panose="020B0604030504040204" pitchFamily="34" charset="0"/>
                <a:ea typeface="Verdana" panose="020B0604030504040204" pitchFamily="34" charset="0"/>
              </a:rPr>
              <a:t>Who could be your target market and why?</a:t>
            </a:r>
          </a:p>
          <a:p>
            <a:pPr algn="ctr"/>
            <a:endParaRPr lang="en-GB" sz="1000" b="1" dirty="0">
              <a:solidFill>
                <a:srgbClr val="7030A0"/>
              </a:solidFill>
              <a:latin typeface="Verdana" panose="020B0604030504040204" pitchFamily="34" charset="0"/>
              <a:ea typeface="Verdana" panose="020B0604030504040204" pitchFamily="34" charset="0"/>
            </a:endParaRPr>
          </a:p>
          <a:p>
            <a:pPr algn="ctr"/>
            <a:r>
              <a:rPr lang="en-GB" sz="1000" b="1" dirty="0">
                <a:solidFill>
                  <a:srgbClr val="FF0000"/>
                </a:solidFill>
                <a:latin typeface="Verdana" panose="020B0604030504040204" pitchFamily="34" charset="0"/>
                <a:ea typeface="Verdana" panose="020B0604030504040204" pitchFamily="34" charset="0"/>
              </a:rPr>
              <a:t>How can your brief be sustainable and have a positive impact?</a:t>
            </a:r>
          </a:p>
        </p:txBody>
      </p:sp>
      <p:grpSp>
        <p:nvGrpSpPr>
          <p:cNvPr id="18" name="Group 17">
            <a:extLst>
              <a:ext uri="{FF2B5EF4-FFF2-40B4-BE49-F238E27FC236}">
                <a16:creationId xmlns:a16="http://schemas.microsoft.com/office/drawing/2014/main" id="{839371F9-2655-4023-A04E-3EE13FCBB6D9}"/>
              </a:ext>
            </a:extLst>
          </p:cNvPr>
          <p:cNvGrpSpPr/>
          <p:nvPr/>
        </p:nvGrpSpPr>
        <p:grpSpPr>
          <a:xfrm>
            <a:off x="7401774" y="5219056"/>
            <a:ext cx="4790226" cy="1476955"/>
            <a:chOff x="3333806" y="2709533"/>
            <a:chExt cx="5897165" cy="1732042"/>
          </a:xfrm>
        </p:grpSpPr>
        <p:grpSp>
          <p:nvGrpSpPr>
            <p:cNvPr id="19" name="Group 18">
              <a:extLst>
                <a:ext uri="{FF2B5EF4-FFF2-40B4-BE49-F238E27FC236}">
                  <a16:creationId xmlns:a16="http://schemas.microsoft.com/office/drawing/2014/main" id="{C668EEC4-F09D-45D5-9814-BEDF84A5FBEF}"/>
                </a:ext>
              </a:extLst>
            </p:cNvPr>
            <p:cNvGrpSpPr/>
            <p:nvPr/>
          </p:nvGrpSpPr>
          <p:grpSpPr>
            <a:xfrm>
              <a:off x="3333806" y="2753533"/>
              <a:ext cx="5897165" cy="1688042"/>
              <a:chOff x="83429" y="5327509"/>
              <a:chExt cx="5897165" cy="1688042"/>
            </a:xfrm>
          </p:grpSpPr>
          <p:sp>
            <p:nvSpPr>
              <p:cNvPr id="21" name="Rectangle 20">
                <a:extLst>
                  <a:ext uri="{FF2B5EF4-FFF2-40B4-BE49-F238E27FC236}">
                    <a16:creationId xmlns:a16="http://schemas.microsoft.com/office/drawing/2014/main" id="{36A1F84C-7E43-48BA-8F97-7BCD65D3D079}"/>
                  </a:ext>
                </a:extLst>
              </p:cNvPr>
              <p:cNvSpPr/>
              <p:nvPr/>
            </p:nvSpPr>
            <p:spPr>
              <a:xfrm>
                <a:off x="83429" y="5441244"/>
                <a:ext cx="4285936" cy="728093"/>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Freestyle Script" panose="030804020302050B0404" pitchFamily="66" charset="0"/>
                  </a:rPr>
                  <a:t>Dare to</a:t>
                </a:r>
              </a:p>
            </p:txBody>
          </p:sp>
          <p:sp>
            <p:nvSpPr>
              <p:cNvPr id="22" name="Rectangle 21">
                <a:extLst>
                  <a:ext uri="{FF2B5EF4-FFF2-40B4-BE49-F238E27FC236}">
                    <a16:creationId xmlns:a16="http://schemas.microsoft.com/office/drawing/2014/main" id="{620E82F0-FFBE-4720-AA8B-1D05B6DBD024}"/>
                  </a:ext>
                </a:extLst>
              </p:cNvPr>
              <p:cNvSpPr/>
              <p:nvPr/>
            </p:nvSpPr>
            <p:spPr>
              <a:xfrm>
                <a:off x="3123100" y="5448879"/>
                <a:ext cx="923763" cy="728093"/>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ln/>
                    <a:solidFill>
                      <a:schemeClr val="accent4"/>
                    </a:solidFill>
                    <a:latin typeface="Freestyle Script" panose="030804020302050B0404" pitchFamily="66" charset="0"/>
                  </a:rPr>
                  <a:t>Shine</a:t>
                </a:r>
                <a:endParaRPr lang="en-GB" sz="1200" b="1" dirty="0">
                  <a:ln/>
                  <a:solidFill>
                    <a:schemeClr val="accent4"/>
                  </a:solidFill>
                </a:endParaRPr>
              </a:p>
            </p:txBody>
          </p:sp>
          <p:pic>
            <p:nvPicPr>
              <p:cNvPr id="23" name="Picture 22">
                <a:extLst>
                  <a:ext uri="{FF2B5EF4-FFF2-40B4-BE49-F238E27FC236}">
                    <a16:creationId xmlns:a16="http://schemas.microsoft.com/office/drawing/2014/main" id="{77DA46D9-AAB7-4FEE-AEF9-AA194C50D23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04589" y="5327509"/>
                <a:ext cx="1049906" cy="787429"/>
              </a:xfrm>
              <a:prstGeom prst="rect">
                <a:avLst/>
              </a:prstGeom>
            </p:spPr>
          </p:pic>
          <p:pic>
            <p:nvPicPr>
              <p:cNvPr id="24" name="Picture 23">
                <a:extLst>
                  <a:ext uri="{FF2B5EF4-FFF2-40B4-BE49-F238E27FC236}">
                    <a16:creationId xmlns:a16="http://schemas.microsoft.com/office/drawing/2014/main" id="{87FA1E08-4B5C-4A86-A42D-5FAF6C64A91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62764">
                <a:off x="5053161" y="5724219"/>
                <a:ext cx="643982" cy="482986"/>
              </a:xfrm>
              <a:prstGeom prst="rect">
                <a:avLst/>
              </a:prstGeom>
            </p:spPr>
          </p:pic>
          <p:pic>
            <p:nvPicPr>
              <p:cNvPr id="25" name="Picture 24">
                <a:extLst>
                  <a:ext uri="{FF2B5EF4-FFF2-40B4-BE49-F238E27FC236}">
                    <a16:creationId xmlns:a16="http://schemas.microsoft.com/office/drawing/2014/main" id="{BF3C0A9C-8596-4B72-99D8-861187013B0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45632">
                <a:off x="5124321" y="6373347"/>
                <a:ext cx="856273" cy="642204"/>
              </a:xfrm>
              <a:prstGeom prst="rect">
                <a:avLst/>
              </a:prstGeom>
            </p:spPr>
          </p:pic>
        </p:grpSp>
        <p:sp>
          <p:nvSpPr>
            <p:cNvPr id="20" name="TextBox 19">
              <a:extLst>
                <a:ext uri="{FF2B5EF4-FFF2-40B4-BE49-F238E27FC236}">
                  <a16:creationId xmlns:a16="http://schemas.microsoft.com/office/drawing/2014/main" id="{48FAB636-783F-455B-A795-D35CB70E61C8}"/>
                </a:ext>
              </a:extLst>
            </p:cNvPr>
            <p:cNvSpPr txBox="1"/>
            <p:nvPr/>
          </p:nvSpPr>
          <p:spPr>
            <a:xfrm>
              <a:off x="5071828" y="2709533"/>
              <a:ext cx="2871030" cy="404496"/>
            </a:xfrm>
            <a:prstGeom prst="rect">
              <a:avLst/>
            </a:prstGeom>
            <a:noFill/>
          </p:spPr>
          <p:txBody>
            <a:bodyPr wrap="square" rtlCol="0">
              <a:spAutoFit/>
            </a:bodyPr>
            <a:lstStyle/>
            <a:p>
              <a:r>
                <a:rPr lang="en-GB" sz="2400" dirty="0">
                  <a:solidFill>
                    <a:srgbClr val="002060"/>
                  </a:solidFill>
                  <a:latin typeface="Freestyle Script" panose="030804020302050B0404" pitchFamily="66" charset="0"/>
                </a:rPr>
                <a:t>Lucere Aude</a:t>
              </a:r>
              <a:endParaRPr lang="en-GB" sz="2400" dirty="0"/>
            </a:p>
          </p:txBody>
        </p:sp>
      </p:grpSp>
      <p:graphicFrame>
        <p:nvGraphicFramePr>
          <p:cNvPr id="26" name="Table 25"/>
          <p:cNvGraphicFramePr>
            <a:graphicFrameLocks noGrp="1"/>
          </p:cNvGraphicFramePr>
          <p:nvPr>
            <p:extLst>
              <p:ext uri="{D42A27DB-BD31-4B8C-83A1-F6EECF244321}">
                <p14:modId xmlns:p14="http://schemas.microsoft.com/office/powerpoint/2010/main" val="810762758"/>
              </p:ext>
            </p:extLst>
          </p:nvPr>
        </p:nvGraphicFramePr>
        <p:xfrm>
          <a:off x="147419" y="3022132"/>
          <a:ext cx="6850965" cy="3789212"/>
        </p:xfrm>
        <a:graphic>
          <a:graphicData uri="http://schemas.openxmlformats.org/drawingml/2006/table">
            <a:tbl>
              <a:tblPr firstRow="1" bandRow="1">
                <a:tableStyleId>{5C22544A-7EE6-4342-B048-85BDC9FD1C3A}</a:tableStyleId>
              </a:tblPr>
              <a:tblGrid>
                <a:gridCol w="1698843">
                  <a:extLst>
                    <a:ext uri="{9D8B030D-6E8A-4147-A177-3AD203B41FA5}">
                      <a16:colId xmlns:a16="http://schemas.microsoft.com/office/drawing/2014/main" val="20000"/>
                    </a:ext>
                  </a:extLst>
                </a:gridCol>
                <a:gridCol w="1707199">
                  <a:extLst>
                    <a:ext uri="{9D8B030D-6E8A-4147-A177-3AD203B41FA5}">
                      <a16:colId xmlns:a16="http://schemas.microsoft.com/office/drawing/2014/main" val="20001"/>
                    </a:ext>
                  </a:extLst>
                </a:gridCol>
                <a:gridCol w="1707199">
                  <a:extLst>
                    <a:ext uri="{9D8B030D-6E8A-4147-A177-3AD203B41FA5}">
                      <a16:colId xmlns:a16="http://schemas.microsoft.com/office/drawing/2014/main" val="20002"/>
                    </a:ext>
                  </a:extLst>
                </a:gridCol>
                <a:gridCol w="1737724">
                  <a:extLst>
                    <a:ext uri="{9D8B030D-6E8A-4147-A177-3AD203B41FA5}">
                      <a16:colId xmlns:a16="http://schemas.microsoft.com/office/drawing/2014/main" val="20003"/>
                    </a:ext>
                  </a:extLst>
                </a:gridCol>
              </a:tblGrid>
              <a:tr h="415974">
                <a:tc>
                  <a:txBody>
                    <a:bodyPr/>
                    <a:lstStyle/>
                    <a:p>
                      <a:pPr algn="ctr"/>
                      <a:r>
                        <a:rPr lang="en-GB" sz="1400" b="1" dirty="0">
                          <a:solidFill>
                            <a:schemeClr val="tx1"/>
                          </a:solidFill>
                          <a:latin typeface="Verdana" panose="020B0604030504040204" pitchFamily="34" charset="0"/>
                          <a:ea typeface="Verdana" panose="020B0604030504040204" pitchFamily="34" charset="0"/>
                        </a:rPr>
                        <a:t>AO1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lumMod val="50000"/>
                            </a:schemeClr>
                          </a:solidFill>
                          <a:latin typeface="Verdana" panose="020B0604030504040204" pitchFamily="34" charset="0"/>
                          <a:ea typeface="Verdana" panose="020B0604030504040204" pitchFamily="34" charset="0"/>
                        </a:rPr>
                        <a:t>AO2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Verdana" panose="020B0604030504040204" pitchFamily="34" charset="0"/>
                          <a:ea typeface="Verdana" panose="020B0604030504040204" pitchFamily="34" charset="0"/>
                        </a:rPr>
                        <a:t>AO3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lumMod val="50000"/>
                            </a:schemeClr>
                          </a:solidFill>
                          <a:latin typeface="Verdana" panose="020B0604030504040204" pitchFamily="34" charset="0"/>
                          <a:ea typeface="Verdana" panose="020B0604030504040204" pitchFamily="34" charset="0"/>
                        </a:rPr>
                        <a:t>AO4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3373238">
                <a:tc>
                  <a:txBody>
                    <a:bodyPr/>
                    <a:lstStyle/>
                    <a:p>
                      <a:pPr lvl="0" algn="ctr"/>
                      <a:r>
                        <a:rPr lang="en-GB" sz="1300" b="1" kern="1200" dirty="0">
                          <a:solidFill>
                            <a:schemeClr val="tx1"/>
                          </a:solidFill>
                          <a:effectLst/>
                          <a:latin typeface="Verdana" panose="020B0604030504040204" pitchFamily="34" charset="0"/>
                          <a:ea typeface="Verdana" panose="020B0604030504040204" pitchFamily="34" charset="0"/>
                          <a:cs typeface="+mn-cs"/>
                        </a:rPr>
                        <a:t>Develop their ideas through sustained and focused investigations informed by contextual and other sources, demonstrating analytical and critical understanding.</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kern="1200" dirty="0">
                          <a:solidFill>
                            <a:schemeClr val="bg1">
                              <a:lumMod val="50000"/>
                            </a:schemeClr>
                          </a:solidFill>
                          <a:effectLst/>
                          <a:latin typeface="Verdana" panose="020B0604030504040204" pitchFamily="34" charset="0"/>
                          <a:ea typeface="Verdana" panose="020B0604030504040204" pitchFamily="34" charset="0"/>
                          <a:cs typeface="+mn-cs"/>
                        </a:rPr>
                        <a:t>Experiment with and select appropriate resources, media, materials, techniques and processes, reviewing and refining their ideas as their work develops.</a:t>
                      </a:r>
                    </a:p>
                    <a:p>
                      <a:pPr algn="ctr"/>
                      <a:endParaRPr lang="en-GB" sz="1300" b="1" dirty="0">
                        <a:solidFill>
                          <a:schemeClr val="bg1">
                            <a:lumMod val="50000"/>
                          </a:schemeClr>
                        </a:solidFill>
                        <a:latin typeface="Verdana" panose="020B0604030504040204" pitchFamily="34" charset="0"/>
                        <a:ea typeface="Verdana" panose="020B0604030504040204" pitchFamily="34"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lvl="0" algn="ctr"/>
                      <a:r>
                        <a:rPr lang="en-GB" sz="1300" b="1" kern="1200" dirty="0">
                          <a:solidFill>
                            <a:schemeClr val="tx1"/>
                          </a:solidFill>
                          <a:effectLst/>
                          <a:latin typeface="Verdana" panose="020B0604030504040204" pitchFamily="34" charset="0"/>
                          <a:ea typeface="Verdana" panose="020B0604030504040204" pitchFamily="34" charset="0"/>
                          <a:cs typeface="+mn-cs"/>
                        </a:rPr>
                        <a:t>Record in visual and/ or other forms, ideas, observations and insights relevant to their intentions, demonstrating an ability to reflect on their work and progress.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lvl="0" algn="ctr"/>
                      <a:r>
                        <a:rPr lang="en-GB" sz="1300" b="0" kern="1200" dirty="0">
                          <a:solidFill>
                            <a:schemeClr val="bg1">
                              <a:lumMod val="50000"/>
                            </a:schemeClr>
                          </a:solidFill>
                          <a:effectLst/>
                          <a:latin typeface="Verdana" panose="020B0604030504040204" pitchFamily="34" charset="0"/>
                          <a:ea typeface="Verdana" panose="020B0604030504040204" pitchFamily="34" charset="0"/>
                          <a:cs typeface="+mn-cs"/>
                        </a:rPr>
                        <a:t>Present a personal, informed and meaningful response demonstrating critical understanding, realising intentions and, where appropriate, making connections between visual, written, oral and other elements.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1"/>
                  </a:ext>
                </a:extLst>
              </a:tr>
            </a:tbl>
          </a:graphicData>
        </a:graphic>
      </p:graphicFrame>
      <p:pic>
        <p:nvPicPr>
          <p:cNvPr id="2" name="Slide 1">
            <a:hlinkClick r:id="" action="ppaction://media"/>
            <a:extLst>
              <a:ext uri="{FF2B5EF4-FFF2-40B4-BE49-F238E27FC236}">
                <a16:creationId xmlns:a16="http://schemas.microsoft.com/office/drawing/2014/main" id="{B78B3291-C46B-30BF-1CDF-08A808CF981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71566" y="991177"/>
            <a:ext cx="2072661" cy="2072661"/>
          </a:xfrm>
          <a:prstGeom prst="rect">
            <a:avLst/>
          </a:prstGeom>
        </p:spPr>
      </p:pic>
    </p:spTree>
    <p:extLst>
      <p:ext uri="{BB962C8B-B14F-4D97-AF65-F5344CB8AC3E}">
        <p14:creationId xmlns:p14="http://schemas.microsoft.com/office/powerpoint/2010/main" val="218238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554E7-2CCD-4753-815B-3515CF6B91DE}"/>
              </a:ext>
            </a:extLst>
          </p:cNvPr>
          <p:cNvSpPr>
            <a:spLocks noGrp="1"/>
          </p:cNvSpPr>
          <p:nvPr>
            <p:ph type="title"/>
          </p:nvPr>
        </p:nvSpPr>
        <p:spPr>
          <a:xfrm>
            <a:off x="610800" y="1687768"/>
            <a:ext cx="10515600" cy="1325563"/>
          </a:xfrm>
        </p:spPr>
        <p:txBody>
          <a:bodyPr/>
          <a:lstStyle/>
          <a:p>
            <a:r>
              <a:rPr lang="en-GB" dirty="0"/>
              <a:t>Do Now</a:t>
            </a:r>
          </a:p>
        </p:txBody>
      </p:sp>
      <p:sp>
        <p:nvSpPr>
          <p:cNvPr id="14" name="Rectangle: Rounded Corners 13">
            <a:extLst>
              <a:ext uri="{FF2B5EF4-FFF2-40B4-BE49-F238E27FC236}">
                <a16:creationId xmlns:a16="http://schemas.microsoft.com/office/drawing/2014/main" id="{21169DC6-C379-4459-A5D3-D7FB22B6B48B}"/>
              </a:ext>
            </a:extLst>
          </p:cNvPr>
          <p:cNvSpPr/>
          <p:nvPr/>
        </p:nvSpPr>
        <p:spPr>
          <a:xfrm>
            <a:off x="1622977" y="674830"/>
            <a:ext cx="8968083" cy="1023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u="sng" dirty="0"/>
              <a:t>Introduction into new project</a:t>
            </a:r>
          </a:p>
        </p:txBody>
      </p:sp>
      <p:pic>
        <p:nvPicPr>
          <p:cNvPr id="15" name="Picture 2" descr="Ormiston Bolingbroke Academy">
            <a:extLst>
              <a:ext uri="{FF2B5EF4-FFF2-40B4-BE49-F238E27FC236}">
                <a16:creationId xmlns:a16="http://schemas.microsoft.com/office/drawing/2014/main" id="{CF92E659-2A2F-4576-8797-C6B2249CC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192516"/>
            <a:ext cx="1129723" cy="97962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A095DDB-23D0-4622-B904-9C9AEC19C355}"/>
              </a:ext>
            </a:extLst>
          </p:cNvPr>
          <p:cNvSpPr/>
          <p:nvPr/>
        </p:nvSpPr>
        <p:spPr>
          <a:xfrm>
            <a:off x="9280546" y="139027"/>
            <a:ext cx="2320956" cy="369332"/>
          </a:xfrm>
          <a:prstGeom prst="rect">
            <a:avLst/>
          </a:prstGeom>
        </p:spPr>
        <p:txBody>
          <a:bodyPr wrap="none">
            <a:spAutoFit/>
          </a:bodyPr>
          <a:lstStyle/>
          <a:p>
            <a:fld id="{8D353B18-95D3-47D6-BA79-50284C4A11A6}" type="datetime2">
              <a:rPr lang="en-GB" b="1" u="sng"/>
              <a:pPr/>
              <a:t>Wednesday, 08 January 2025</a:t>
            </a:fld>
            <a:endParaRPr lang="en-GB" dirty="0"/>
          </a:p>
        </p:txBody>
      </p:sp>
      <p:pic>
        <p:nvPicPr>
          <p:cNvPr id="1026" name="Picture 2" descr="Post-it Note Paper Adhesive Tape Pressure-sensitive Clip Art - Postit -  Sticky Notes Transparent PNG">
            <a:extLst>
              <a:ext uri="{FF2B5EF4-FFF2-40B4-BE49-F238E27FC236}">
                <a16:creationId xmlns:a16="http://schemas.microsoft.com/office/drawing/2014/main" id="{FAFF14AD-B8FE-4597-A145-CF7D937FA1FC}"/>
              </a:ext>
            </a:extLst>
          </p:cNvPr>
          <p:cNvPicPr>
            <a:picLocks noChangeAspect="1" noChangeArrowheads="1"/>
          </p:cNvPicPr>
          <p:nvPr/>
        </p:nvPicPr>
        <p:blipFill rotWithShape="1">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l="20231" t="8756" r="17554" b="13352"/>
          <a:stretch/>
        </p:blipFill>
        <p:spPr bwMode="auto">
          <a:xfrm>
            <a:off x="2972844" y="1301167"/>
            <a:ext cx="5265236" cy="582957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5A135D1-D3DD-4DD6-BE4B-DE374DFA3A37}"/>
              </a:ext>
            </a:extLst>
          </p:cNvPr>
          <p:cNvSpPr/>
          <p:nvPr/>
        </p:nvSpPr>
        <p:spPr>
          <a:xfrm>
            <a:off x="8125096" y="5404343"/>
            <a:ext cx="3941687" cy="141625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accent6"/>
                </a:solidFill>
                <a:latin typeface="Verdana" panose="020B0604030504040204" pitchFamily="34" charset="0"/>
                <a:ea typeface="Verdana" panose="020B0604030504040204" pitchFamily="34" charset="0"/>
              </a:rPr>
              <a:t>How could you keep your folder looking professional?</a:t>
            </a:r>
            <a:endParaRPr lang="en-GB" sz="1000" b="1" dirty="0">
              <a:solidFill>
                <a:srgbClr val="7030A0"/>
              </a:solidFill>
              <a:latin typeface="Verdana" panose="020B0604030504040204" pitchFamily="34" charset="0"/>
              <a:ea typeface="Verdana" panose="020B0604030504040204" pitchFamily="34" charset="0"/>
            </a:endParaRPr>
          </a:p>
          <a:p>
            <a:pPr algn="ctr"/>
            <a:endParaRPr lang="en-GB" sz="1000" b="1" dirty="0">
              <a:solidFill>
                <a:schemeClr val="accent2">
                  <a:lumMod val="75000"/>
                </a:schemeClr>
              </a:solidFill>
              <a:latin typeface="Verdana" panose="020B0604030504040204" pitchFamily="34" charset="0"/>
              <a:ea typeface="Verdana" panose="020B0604030504040204" pitchFamily="34" charset="0"/>
            </a:endParaRPr>
          </a:p>
          <a:p>
            <a:pPr algn="ctr"/>
            <a:r>
              <a:rPr lang="en-GB" sz="1000" b="1" dirty="0">
                <a:solidFill>
                  <a:schemeClr val="accent2">
                    <a:lumMod val="75000"/>
                  </a:schemeClr>
                </a:solidFill>
                <a:latin typeface="Verdana" panose="020B0604030504040204" pitchFamily="34" charset="0"/>
                <a:ea typeface="Verdana" panose="020B0604030504040204" pitchFamily="34" charset="0"/>
              </a:rPr>
              <a:t>Who could be your target market and why?</a:t>
            </a:r>
          </a:p>
          <a:p>
            <a:pPr algn="ctr"/>
            <a:endParaRPr lang="en-GB" sz="1000" b="1" dirty="0">
              <a:solidFill>
                <a:srgbClr val="7030A0"/>
              </a:solidFill>
              <a:latin typeface="Verdana" panose="020B0604030504040204" pitchFamily="34" charset="0"/>
              <a:ea typeface="Verdana" panose="020B0604030504040204" pitchFamily="34" charset="0"/>
            </a:endParaRPr>
          </a:p>
          <a:p>
            <a:pPr algn="ctr"/>
            <a:r>
              <a:rPr lang="en-GB" sz="1000" b="1" dirty="0">
                <a:solidFill>
                  <a:srgbClr val="FF0000"/>
                </a:solidFill>
                <a:latin typeface="Verdana" panose="020B0604030504040204" pitchFamily="34" charset="0"/>
                <a:ea typeface="Verdana" panose="020B0604030504040204" pitchFamily="34" charset="0"/>
              </a:rPr>
              <a:t>How can your brief be sustainable and have a positive impact?</a:t>
            </a:r>
          </a:p>
        </p:txBody>
      </p:sp>
      <p:grpSp>
        <p:nvGrpSpPr>
          <p:cNvPr id="18" name="Group 17">
            <a:extLst>
              <a:ext uri="{FF2B5EF4-FFF2-40B4-BE49-F238E27FC236}">
                <a16:creationId xmlns:a16="http://schemas.microsoft.com/office/drawing/2014/main" id="{9CFC4739-56A1-404D-8659-68D446D9B7DD}"/>
              </a:ext>
            </a:extLst>
          </p:cNvPr>
          <p:cNvGrpSpPr/>
          <p:nvPr/>
        </p:nvGrpSpPr>
        <p:grpSpPr>
          <a:xfrm>
            <a:off x="7702822" y="4726689"/>
            <a:ext cx="4790226" cy="1476955"/>
            <a:chOff x="3333806" y="2709533"/>
            <a:chExt cx="5897165" cy="1732042"/>
          </a:xfrm>
        </p:grpSpPr>
        <p:grpSp>
          <p:nvGrpSpPr>
            <p:cNvPr id="19" name="Group 18">
              <a:extLst>
                <a:ext uri="{FF2B5EF4-FFF2-40B4-BE49-F238E27FC236}">
                  <a16:creationId xmlns:a16="http://schemas.microsoft.com/office/drawing/2014/main" id="{428C9B4B-3C50-4A65-807E-88039E509BBE}"/>
                </a:ext>
              </a:extLst>
            </p:cNvPr>
            <p:cNvGrpSpPr/>
            <p:nvPr/>
          </p:nvGrpSpPr>
          <p:grpSpPr>
            <a:xfrm>
              <a:off x="3333806" y="2753533"/>
              <a:ext cx="5897165" cy="1688042"/>
              <a:chOff x="83429" y="5327509"/>
              <a:chExt cx="5897165" cy="1688042"/>
            </a:xfrm>
          </p:grpSpPr>
          <p:sp>
            <p:nvSpPr>
              <p:cNvPr id="21" name="Rectangle 20">
                <a:extLst>
                  <a:ext uri="{FF2B5EF4-FFF2-40B4-BE49-F238E27FC236}">
                    <a16:creationId xmlns:a16="http://schemas.microsoft.com/office/drawing/2014/main" id="{8983E283-479D-433B-89A5-BA7AB0BE2AC3}"/>
                  </a:ext>
                </a:extLst>
              </p:cNvPr>
              <p:cNvSpPr/>
              <p:nvPr/>
            </p:nvSpPr>
            <p:spPr>
              <a:xfrm>
                <a:off x="83429" y="5441244"/>
                <a:ext cx="4285936" cy="728093"/>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Freestyle Script" panose="030804020302050B0404" pitchFamily="66" charset="0"/>
                  </a:rPr>
                  <a:t>Dare to</a:t>
                </a:r>
              </a:p>
            </p:txBody>
          </p:sp>
          <p:sp>
            <p:nvSpPr>
              <p:cNvPr id="22" name="Rectangle 21">
                <a:extLst>
                  <a:ext uri="{FF2B5EF4-FFF2-40B4-BE49-F238E27FC236}">
                    <a16:creationId xmlns:a16="http://schemas.microsoft.com/office/drawing/2014/main" id="{E5B6270D-F942-4F0F-A358-218EA75022E2}"/>
                  </a:ext>
                </a:extLst>
              </p:cNvPr>
              <p:cNvSpPr/>
              <p:nvPr/>
            </p:nvSpPr>
            <p:spPr>
              <a:xfrm>
                <a:off x="3123100" y="5448879"/>
                <a:ext cx="923763" cy="728093"/>
              </a:xfrm>
              <a:prstGeom prst="rect">
                <a:avLst/>
              </a:prstGeom>
            </p:spPr>
            <p:txBody>
              <a:bodyPr wrap="none">
                <a:spAutoFit/>
                <a:scene3d>
                  <a:camera prst="orthographicFront"/>
                  <a:lightRig rig="soft" dir="t">
                    <a:rot lat="0" lon="0" rev="15600000"/>
                  </a:lightRig>
                </a:scene3d>
                <a:sp3d extrusionH="57150" prstMaterial="softEdge">
                  <a:bevelT w="254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800" b="1" dirty="0">
                    <a:ln/>
                    <a:solidFill>
                      <a:schemeClr val="accent4"/>
                    </a:solidFill>
                    <a:latin typeface="Freestyle Script" panose="030804020302050B0404" pitchFamily="66" charset="0"/>
                  </a:rPr>
                  <a:t>Shine</a:t>
                </a:r>
                <a:endParaRPr lang="en-GB" sz="1200" b="1" dirty="0">
                  <a:ln/>
                  <a:solidFill>
                    <a:schemeClr val="accent4"/>
                  </a:solidFill>
                </a:endParaRPr>
              </a:p>
            </p:txBody>
          </p:sp>
          <p:pic>
            <p:nvPicPr>
              <p:cNvPr id="23" name="Picture 22">
                <a:extLst>
                  <a:ext uri="{FF2B5EF4-FFF2-40B4-BE49-F238E27FC236}">
                    <a16:creationId xmlns:a16="http://schemas.microsoft.com/office/drawing/2014/main" id="{DC5D227C-3B2A-4627-9EA1-0D0C7E19CDE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04589" y="5327509"/>
                <a:ext cx="1049906" cy="787429"/>
              </a:xfrm>
              <a:prstGeom prst="rect">
                <a:avLst/>
              </a:prstGeom>
            </p:spPr>
          </p:pic>
          <p:pic>
            <p:nvPicPr>
              <p:cNvPr id="24" name="Picture 23">
                <a:extLst>
                  <a:ext uri="{FF2B5EF4-FFF2-40B4-BE49-F238E27FC236}">
                    <a16:creationId xmlns:a16="http://schemas.microsoft.com/office/drawing/2014/main" id="{ECC4140D-0A6E-4052-8618-62E97CA3648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962764">
                <a:off x="5053161" y="5724219"/>
                <a:ext cx="643982" cy="482986"/>
              </a:xfrm>
              <a:prstGeom prst="rect">
                <a:avLst/>
              </a:prstGeom>
            </p:spPr>
          </p:pic>
          <p:pic>
            <p:nvPicPr>
              <p:cNvPr id="25" name="Picture 24">
                <a:extLst>
                  <a:ext uri="{FF2B5EF4-FFF2-40B4-BE49-F238E27FC236}">
                    <a16:creationId xmlns:a16="http://schemas.microsoft.com/office/drawing/2014/main" id="{9C2F1510-497A-40B9-AE2C-E041CA74EEC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445632">
                <a:off x="5124321" y="6373347"/>
                <a:ext cx="856273" cy="642204"/>
              </a:xfrm>
              <a:prstGeom prst="rect">
                <a:avLst/>
              </a:prstGeom>
            </p:spPr>
          </p:pic>
        </p:grpSp>
        <p:sp>
          <p:nvSpPr>
            <p:cNvPr id="20" name="TextBox 19">
              <a:extLst>
                <a:ext uri="{FF2B5EF4-FFF2-40B4-BE49-F238E27FC236}">
                  <a16:creationId xmlns:a16="http://schemas.microsoft.com/office/drawing/2014/main" id="{8B10A6D4-18C9-440F-8F77-274ECF6EE4D9}"/>
                </a:ext>
              </a:extLst>
            </p:cNvPr>
            <p:cNvSpPr txBox="1"/>
            <p:nvPr/>
          </p:nvSpPr>
          <p:spPr>
            <a:xfrm>
              <a:off x="5071828" y="2709533"/>
              <a:ext cx="2871030" cy="404496"/>
            </a:xfrm>
            <a:prstGeom prst="rect">
              <a:avLst/>
            </a:prstGeom>
            <a:noFill/>
          </p:spPr>
          <p:txBody>
            <a:bodyPr wrap="square" rtlCol="0">
              <a:spAutoFit/>
            </a:bodyPr>
            <a:lstStyle/>
            <a:p>
              <a:r>
                <a:rPr lang="en-GB" sz="2400" dirty="0">
                  <a:solidFill>
                    <a:srgbClr val="002060"/>
                  </a:solidFill>
                  <a:latin typeface="Freestyle Script" panose="030804020302050B0404" pitchFamily="66" charset="0"/>
                </a:rPr>
                <a:t>Lucere Aude</a:t>
              </a:r>
              <a:endParaRPr lang="en-GB" sz="2400" dirty="0"/>
            </a:p>
          </p:txBody>
        </p:sp>
      </p:grpSp>
      <p:sp>
        <p:nvSpPr>
          <p:cNvPr id="3" name="Text Placeholder 2">
            <a:extLst>
              <a:ext uri="{FF2B5EF4-FFF2-40B4-BE49-F238E27FC236}">
                <a16:creationId xmlns:a16="http://schemas.microsoft.com/office/drawing/2014/main" id="{17CD88DB-49F9-447E-963C-E3C1FAE94D81}"/>
              </a:ext>
            </a:extLst>
          </p:cNvPr>
          <p:cNvSpPr>
            <a:spLocks noGrp="1"/>
          </p:cNvSpPr>
          <p:nvPr>
            <p:ph type="body" idx="1"/>
          </p:nvPr>
        </p:nvSpPr>
        <p:spPr>
          <a:xfrm rot="21426360">
            <a:off x="3398461" y="2514924"/>
            <a:ext cx="4322612" cy="1527529"/>
          </a:xfrm>
        </p:spPr>
        <p:txBody>
          <a:bodyPr>
            <a:normAutofit fontScale="77500" lnSpcReduction="20000"/>
          </a:bodyPr>
          <a:lstStyle/>
          <a:p>
            <a:pPr marL="0" indent="0" algn="ctr">
              <a:lnSpc>
                <a:spcPct val="107000"/>
              </a:lnSpc>
              <a:spcAft>
                <a:spcPts val="800"/>
              </a:spcAft>
              <a:buNone/>
            </a:pPr>
            <a:r>
              <a:rPr lang="en-GB" sz="40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What are your interests outside of college?</a:t>
            </a:r>
            <a:endParaRPr lang="en-GB" sz="4000" dirty="0">
              <a:effectLst/>
              <a:latin typeface="Arial" panose="020B0604020202020204" pitchFamily="34" charset="0"/>
              <a:ea typeface="Calibri" panose="020F0502020204030204" pitchFamily="34" charset="0"/>
              <a:cs typeface="Times New Roman" panose="02020603050405020304" pitchFamily="18" charset="0"/>
            </a:endParaRPr>
          </a:p>
          <a:p>
            <a:pPr marL="85725" indent="0">
              <a:buNone/>
            </a:pPr>
            <a:endParaRPr lang="en-GB" dirty="0"/>
          </a:p>
        </p:txBody>
      </p:sp>
      <p:pic>
        <p:nvPicPr>
          <p:cNvPr id="5" name="Picture 4"/>
          <p:cNvPicPr>
            <a:picLocks noChangeAspect="1"/>
          </p:cNvPicPr>
          <p:nvPr/>
        </p:nvPicPr>
        <p:blipFill>
          <a:blip r:embed="rId9"/>
          <a:stretch>
            <a:fillRect/>
          </a:stretch>
        </p:blipFill>
        <p:spPr>
          <a:xfrm>
            <a:off x="10876899" y="641551"/>
            <a:ext cx="1335210" cy="1335210"/>
          </a:xfrm>
          <a:prstGeom prst="rect">
            <a:avLst/>
          </a:prstGeom>
        </p:spPr>
      </p:pic>
      <p:pic>
        <p:nvPicPr>
          <p:cNvPr id="6" name="Picture 5"/>
          <p:cNvPicPr>
            <a:picLocks noChangeAspect="1"/>
          </p:cNvPicPr>
          <p:nvPr/>
        </p:nvPicPr>
        <p:blipFill>
          <a:blip r:embed="rId10"/>
          <a:stretch>
            <a:fillRect/>
          </a:stretch>
        </p:blipFill>
        <p:spPr>
          <a:xfrm>
            <a:off x="2943842" y="3879654"/>
            <a:ext cx="1335210" cy="1335210"/>
          </a:xfrm>
          <a:prstGeom prst="rect">
            <a:avLst/>
          </a:prstGeom>
        </p:spPr>
      </p:pic>
      <p:pic>
        <p:nvPicPr>
          <p:cNvPr id="7" name="Picture 6"/>
          <p:cNvPicPr>
            <a:picLocks noChangeAspect="1"/>
          </p:cNvPicPr>
          <p:nvPr/>
        </p:nvPicPr>
        <p:blipFill>
          <a:blip r:embed="rId11"/>
          <a:stretch>
            <a:fillRect/>
          </a:stretch>
        </p:blipFill>
        <p:spPr>
          <a:xfrm>
            <a:off x="7251934" y="3805793"/>
            <a:ext cx="1335210" cy="1335210"/>
          </a:xfrm>
          <a:prstGeom prst="rect">
            <a:avLst/>
          </a:prstGeom>
        </p:spPr>
      </p:pic>
      <p:pic>
        <p:nvPicPr>
          <p:cNvPr id="8" name="Picture 7"/>
          <p:cNvPicPr>
            <a:picLocks noChangeAspect="1"/>
          </p:cNvPicPr>
          <p:nvPr/>
        </p:nvPicPr>
        <p:blipFill>
          <a:blip r:embed="rId12"/>
          <a:stretch>
            <a:fillRect/>
          </a:stretch>
        </p:blipFill>
        <p:spPr>
          <a:xfrm>
            <a:off x="4494558" y="5340789"/>
            <a:ext cx="1335210" cy="1335210"/>
          </a:xfrm>
          <a:prstGeom prst="rect">
            <a:avLst/>
          </a:prstGeom>
        </p:spPr>
      </p:pic>
      <p:pic>
        <p:nvPicPr>
          <p:cNvPr id="9" name="Picture 8"/>
          <p:cNvPicPr>
            <a:picLocks noChangeAspect="1"/>
          </p:cNvPicPr>
          <p:nvPr/>
        </p:nvPicPr>
        <p:blipFill>
          <a:blip r:embed="rId13"/>
          <a:stretch>
            <a:fillRect/>
          </a:stretch>
        </p:blipFill>
        <p:spPr>
          <a:xfrm>
            <a:off x="0" y="5485384"/>
            <a:ext cx="1335210" cy="1335210"/>
          </a:xfrm>
          <a:prstGeom prst="rect">
            <a:avLst/>
          </a:prstGeom>
        </p:spPr>
      </p:pic>
      <p:pic>
        <p:nvPicPr>
          <p:cNvPr id="10" name="Picture 9"/>
          <p:cNvPicPr>
            <a:picLocks noChangeAspect="1"/>
          </p:cNvPicPr>
          <p:nvPr/>
        </p:nvPicPr>
        <p:blipFill>
          <a:blip r:embed="rId14"/>
          <a:stretch>
            <a:fillRect/>
          </a:stretch>
        </p:blipFill>
        <p:spPr>
          <a:xfrm>
            <a:off x="7686942" y="1921084"/>
            <a:ext cx="1335210" cy="1335210"/>
          </a:xfrm>
          <a:prstGeom prst="rect">
            <a:avLst/>
          </a:prstGeom>
        </p:spPr>
      </p:pic>
      <p:pic>
        <p:nvPicPr>
          <p:cNvPr id="11" name="Picture 10"/>
          <p:cNvPicPr>
            <a:picLocks noChangeAspect="1"/>
          </p:cNvPicPr>
          <p:nvPr/>
        </p:nvPicPr>
        <p:blipFill>
          <a:blip r:embed="rId15"/>
          <a:stretch>
            <a:fillRect/>
          </a:stretch>
        </p:blipFill>
        <p:spPr>
          <a:xfrm>
            <a:off x="10709473" y="3627473"/>
            <a:ext cx="1335210" cy="1335210"/>
          </a:xfrm>
          <a:prstGeom prst="rect">
            <a:avLst/>
          </a:prstGeom>
        </p:spPr>
      </p:pic>
      <p:pic>
        <p:nvPicPr>
          <p:cNvPr id="12" name="Picture 11"/>
          <p:cNvPicPr>
            <a:picLocks noChangeAspect="1"/>
          </p:cNvPicPr>
          <p:nvPr/>
        </p:nvPicPr>
        <p:blipFill>
          <a:blip r:embed="rId16"/>
          <a:stretch>
            <a:fillRect/>
          </a:stretch>
        </p:blipFill>
        <p:spPr>
          <a:xfrm>
            <a:off x="10690343" y="2261141"/>
            <a:ext cx="1335210" cy="1335210"/>
          </a:xfrm>
          <a:prstGeom prst="rect">
            <a:avLst/>
          </a:prstGeom>
        </p:spPr>
      </p:pic>
      <p:pic>
        <p:nvPicPr>
          <p:cNvPr id="13" name="Picture 12"/>
          <p:cNvPicPr>
            <a:picLocks noChangeAspect="1"/>
          </p:cNvPicPr>
          <p:nvPr/>
        </p:nvPicPr>
        <p:blipFill>
          <a:blip r:embed="rId17"/>
          <a:stretch>
            <a:fillRect/>
          </a:stretch>
        </p:blipFill>
        <p:spPr>
          <a:xfrm>
            <a:off x="9280546" y="1837616"/>
            <a:ext cx="1335210" cy="1335210"/>
          </a:xfrm>
          <a:prstGeom prst="rect">
            <a:avLst/>
          </a:prstGeom>
        </p:spPr>
      </p:pic>
      <p:pic>
        <p:nvPicPr>
          <p:cNvPr id="26" name="Picture 25"/>
          <p:cNvPicPr>
            <a:picLocks noChangeAspect="1"/>
          </p:cNvPicPr>
          <p:nvPr/>
        </p:nvPicPr>
        <p:blipFill>
          <a:blip r:embed="rId18"/>
          <a:stretch>
            <a:fillRect/>
          </a:stretch>
        </p:blipFill>
        <p:spPr>
          <a:xfrm>
            <a:off x="1406086" y="5365845"/>
            <a:ext cx="1335210" cy="1335210"/>
          </a:xfrm>
          <a:prstGeom prst="rect">
            <a:avLst/>
          </a:prstGeom>
        </p:spPr>
      </p:pic>
      <p:pic>
        <p:nvPicPr>
          <p:cNvPr id="27" name="Picture 26"/>
          <p:cNvPicPr>
            <a:picLocks noChangeAspect="1"/>
          </p:cNvPicPr>
          <p:nvPr/>
        </p:nvPicPr>
        <p:blipFill>
          <a:blip r:embed="rId19"/>
          <a:stretch>
            <a:fillRect/>
          </a:stretch>
        </p:blipFill>
        <p:spPr>
          <a:xfrm>
            <a:off x="5669348" y="4914511"/>
            <a:ext cx="2509336" cy="2509336"/>
          </a:xfrm>
          <a:prstGeom prst="rect">
            <a:avLst/>
          </a:prstGeom>
        </p:spPr>
      </p:pic>
      <p:pic>
        <p:nvPicPr>
          <p:cNvPr id="28" name="Picture 27"/>
          <p:cNvPicPr>
            <a:picLocks noChangeAspect="1"/>
          </p:cNvPicPr>
          <p:nvPr/>
        </p:nvPicPr>
        <p:blipFill>
          <a:blip r:embed="rId20"/>
          <a:stretch>
            <a:fillRect/>
          </a:stretch>
        </p:blipFill>
        <p:spPr>
          <a:xfrm>
            <a:off x="649939" y="2761395"/>
            <a:ext cx="1335210" cy="1335210"/>
          </a:xfrm>
          <a:prstGeom prst="rect">
            <a:avLst/>
          </a:prstGeom>
        </p:spPr>
      </p:pic>
      <p:pic>
        <p:nvPicPr>
          <p:cNvPr id="29" name="Picture 28"/>
          <p:cNvPicPr>
            <a:picLocks noChangeAspect="1"/>
          </p:cNvPicPr>
          <p:nvPr/>
        </p:nvPicPr>
        <p:blipFill>
          <a:blip r:embed="rId21"/>
          <a:stretch>
            <a:fillRect/>
          </a:stretch>
        </p:blipFill>
        <p:spPr>
          <a:xfrm>
            <a:off x="53460" y="2590751"/>
            <a:ext cx="930160" cy="930160"/>
          </a:xfrm>
          <a:prstGeom prst="rect">
            <a:avLst/>
          </a:prstGeom>
        </p:spPr>
      </p:pic>
      <p:pic>
        <p:nvPicPr>
          <p:cNvPr id="30" name="Picture 29"/>
          <p:cNvPicPr>
            <a:picLocks noChangeAspect="1"/>
          </p:cNvPicPr>
          <p:nvPr/>
        </p:nvPicPr>
        <p:blipFill>
          <a:blip r:embed="rId22"/>
          <a:stretch>
            <a:fillRect/>
          </a:stretch>
        </p:blipFill>
        <p:spPr>
          <a:xfrm>
            <a:off x="1509514" y="3658595"/>
            <a:ext cx="1335210" cy="1335210"/>
          </a:xfrm>
          <a:prstGeom prst="rect">
            <a:avLst/>
          </a:prstGeom>
        </p:spPr>
      </p:pic>
      <p:pic>
        <p:nvPicPr>
          <p:cNvPr id="31" name="Picture 30"/>
          <p:cNvPicPr>
            <a:picLocks noChangeAspect="1"/>
          </p:cNvPicPr>
          <p:nvPr/>
        </p:nvPicPr>
        <p:blipFill>
          <a:blip r:embed="rId23"/>
          <a:stretch>
            <a:fillRect/>
          </a:stretch>
        </p:blipFill>
        <p:spPr>
          <a:xfrm>
            <a:off x="9114605" y="3361217"/>
            <a:ext cx="1335210" cy="1335210"/>
          </a:xfrm>
          <a:prstGeom prst="rect">
            <a:avLst/>
          </a:prstGeom>
        </p:spPr>
      </p:pic>
      <p:pic>
        <p:nvPicPr>
          <p:cNvPr id="32" name="Picture 31"/>
          <p:cNvPicPr>
            <a:picLocks noChangeAspect="1"/>
          </p:cNvPicPr>
          <p:nvPr/>
        </p:nvPicPr>
        <p:blipFill>
          <a:blip r:embed="rId24"/>
          <a:stretch>
            <a:fillRect/>
          </a:stretch>
        </p:blipFill>
        <p:spPr>
          <a:xfrm>
            <a:off x="75186" y="4100459"/>
            <a:ext cx="1335210" cy="1335210"/>
          </a:xfrm>
          <a:prstGeom prst="rect">
            <a:avLst/>
          </a:prstGeom>
        </p:spPr>
      </p:pic>
      <p:pic>
        <p:nvPicPr>
          <p:cNvPr id="33" name="Picture 32"/>
          <p:cNvPicPr>
            <a:picLocks noChangeAspect="1"/>
          </p:cNvPicPr>
          <p:nvPr/>
        </p:nvPicPr>
        <p:blipFill>
          <a:blip r:embed="rId25"/>
          <a:stretch>
            <a:fillRect/>
          </a:stretch>
        </p:blipFill>
        <p:spPr>
          <a:xfrm>
            <a:off x="3001713" y="5414319"/>
            <a:ext cx="1578489" cy="1578489"/>
          </a:xfrm>
          <a:prstGeom prst="rect">
            <a:avLst/>
          </a:prstGeom>
        </p:spPr>
      </p:pic>
      <p:pic>
        <p:nvPicPr>
          <p:cNvPr id="4" name="Slide 2">
            <a:hlinkClick r:id="" action="ppaction://media"/>
            <a:extLst>
              <a:ext uri="{FF2B5EF4-FFF2-40B4-BE49-F238E27FC236}">
                <a16:creationId xmlns:a16="http://schemas.microsoft.com/office/drawing/2014/main" id="{0AA696B9-2588-0E8D-1E6C-DDB53667966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4654363" y="3699176"/>
            <a:ext cx="2228597" cy="2228597"/>
          </a:xfrm>
          <a:prstGeom prst="rect">
            <a:avLst/>
          </a:prstGeom>
        </p:spPr>
      </p:pic>
    </p:spTree>
    <p:extLst>
      <p:ext uri="{BB962C8B-B14F-4D97-AF65-F5344CB8AC3E}">
        <p14:creationId xmlns:p14="http://schemas.microsoft.com/office/powerpoint/2010/main" val="79071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111094" y="4009938"/>
            <a:ext cx="8126895" cy="2646235"/>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400" b="1" dirty="0">
                <a:latin typeface="Footlight MT Light" panose="0204060206030A020304" pitchFamily="18" charset="0"/>
              </a:rPr>
              <a:t>The Brief</a:t>
            </a:r>
          </a:p>
          <a:p>
            <a:pPr marL="0" indent="0" algn="ctr">
              <a:buNone/>
            </a:pPr>
            <a:r>
              <a:rPr lang="en-GB" sz="2400" dirty="0">
                <a:latin typeface="Footlight MT Light" panose="0204060206030A020304" pitchFamily="18" charset="0"/>
              </a:rPr>
              <a:t>‘Jacked Up Coffee’, a boutique coffee shop is looking to re-brand their company. The coffee shop pride themselves in quality coffee in a variety of styles. When re-branding the company, you might consider approaches such as corporate identity, packaging, advertising material, design for print and signage.</a:t>
            </a:r>
          </a:p>
          <a:p>
            <a:endParaRPr lang="en-GB" dirty="0"/>
          </a:p>
        </p:txBody>
      </p:sp>
      <p:sp>
        <p:nvSpPr>
          <p:cNvPr id="2" name="Rectangle 1"/>
          <p:cNvSpPr/>
          <p:nvPr/>
        </p:nvSpPr>
        <p:spPr>
          <a:xfrm>
            <a:off x="8380602" y="4009938"/>
            <a:ext cx="3514836" cy="2646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Decide on a brief for your project. This will work best if it is something you have an interest in. type up your brief and then discuss with your teacher the possible outcomes.</a:t>
            </a:r>
          </a:p>
          <a:p>
            <a:pPr algn="ctr"/>
            <a:endParaRPr lang="en-GB" b="1" dirty="0"/>
          </a:p>
          <a:p>
            <a:pPr algn="ctr"/>
            <a:r>
              <a:rPr lang="en-GB" b="1" dirty="0"/>
              <a:t>Use past exams to inspire you.</a:t>
            </a:r>
          </a:p>
        </p:txBody>
      </p:sp>
      <p:grpSp>
        <p:nvGrpSpPr>
          <p:cNvPr id="8" name="Group 7">
            <a:extLst>
              <a:ext uri="{FF2B5EF4-FFF2-40B4-BE49-F238E27FC236}">
                <a16:creationId xmlns:a16="http://schemas.microsoft.com/office/drawing/2014/main" id="{2949CCF3-8239-4D38-9B97-A0D336567027}"/>
              </a:ext>
            </a:extLst>
          </p:cNvPr>
          <p:cNvGrpSpPr/>
          <p:nvPr/>
        </p:nvGrpSpPr>
        <p:grpSpPr>
          <a:xfrm>
            <a:off x="111094" y="200365"/>
            <a:ext cx="11784343" cy="3687971"/>
            <a:chOff x="-812482" y="200365"/>
            <a:chExt cx="12707920" cy="3859818"/>
          </a:xfrm>
        </p:grpSpPr>
        <p:sp>
          <p:nvSpPr>
            <p:cNvPr id="4" name="Content Placeholder 4"/>
            <p:cNvSpPr txBox="1">
              <a:spLocks/>
            </p:cNvSpPr>
            <p:nvPr/>
          </p:nvSpPr>
          <p:spPr>
            <a:xfrm>
              <a:off x="2391273" y="201825"/>
              <a:ext cx="3096655" cy="3858355"/>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b="1" dirty="0">
                  <a:latin typeface="Footlight MT Light" panose="0204060206030A020304" pitchFamily="18" charset="0"/>
                </a:rPr>
                <a:t>The Brief</a:t>
              </a:r>
            </a:p>
            <a:p>
              <a:pPr marL="0" indent="0" algn="ctr">
                <a:buNone/>
              </a:pPr>
              <a:r>
                <a:rPr lang="en-GB" sz="1600" dirty="0">
                  <a:latin typeface="Footlight MT Light" panose="0204060206030A020304" pitchFamily="18" charset="0"/>
                </a:rPr>
                <a:t>A new restaurant that specialises in using the freshest ingredients and local produce is looking to create a brand identity. The company is looking to re-brand following an ancient Nordic theme. When producing graphics for the company, you might consider approaches such as corporate identity, packaging, advertising materials, design for print and signage.</a:t>
              </a:r>
            </a:p>
            <a:p>
              <a:endParaRPr lang="en-GB" dirty="0"/>
            </a:p>
          </p:txBody>
        </p:sp>
        <p:sp>
          <p:nvSpPr>
            <p:cNvPr id="3" name="Content Placeholder 4"/>
            <p:cNvSpPr txBox="1">
              <a:spLocks/>
            </p:cNvSpPr>
            <p:nvPr/>
          </p:nvSpPr>
          <p:spPr>
            <a:xfrm>
              <a:off x="5595028" y="201825"/>
              <a:ext cx="3096655" cy="3858355"/>
            </a:xfrm>
            <a:prstGeom prst="rect">
              <a:avLst/>
            </a:prstGeom>
          </p:spPr>
          <p:style>
            <a:lnRef idx="1">
              <a:schemeClr val="accent4"/>
            </a:lnRef>
            <a:fillRef idx="2">
              <a:schemeClr val="accent4"/>
            </a:fillRef>
            <a:effectRef idx="1">
              <a:schemeClr val="accent4"/>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2000" b="1" dirty="0">
                  <a:latin typeface="Footlight MT Light" panose="0204060206030A020304" pitchFamily="18" charset="0"/>
                </a:rPr>
                <a:t>The Brief</a:t>
              </a:r>
            </a:p>
            <a:p>
              <a:pPr marL="0" indent="0" algn="ctr">
                <a:buNone/>
              </a:pPr>
              <a:r>
                <a:rPr lang="en-GB" sz="2000" dirty="0">
                  <a:latin typeface="Footlight MT Light" panose="0204060206030A020304" pitchFamily="18" charset="0"/>
                </a:rPr>
                <a:t>A new beach front arcade is looking to create a new brand identity. When producing graphics for the company, you might consider approaches such as corporate identity, packaging, advertising materials, design for print and signage.</a:t>
              </a:r>
            </a:p>
            <a:p>
              <a:pPr marL="0" indent="0">
                <a:buNone/>
              </a:pPr>
              <a:endParaRPr lang="en-GB" dirty="0"/>
            </a:p>
          </p:txBody>
        </p:sp>
        <p:sp>
          <p:nvSpPr>
            <p:cNvPr id="5" name="Content Placeholder 4"/>
            <p:cNvSpPr txBox="1">
              <a:spLocks/>
            </p:cNvSpPr>
            <p:nvPr/>
          </p:nvSpPr>
          <p:spPr>
            <a:xfrm>
              <a:off x="8798783" y="201827"/>
              <a:ext cx="3096655" cy="3858356"/>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00" b="1" dirty="0">
                  <a:latin typeface="Footlight MT Light" panose="0204060206030A020304" pitchFamily="18" charset="0"/>
                </a:rPr>
                <a:t>The Brief</a:t>
              </a:r>
            </a:p>
            <a:p>
              <a:pPr marL="0" indent="0" algn="ctr">
                <a:buNone/>
              </a:pPr>
              <a:r>
                <a:rPr lang="en-GB" sz="1800" dirty="0">
                  <a:latin typeface="Footlight MT Light" panose="0204060206030A020304" pitchFamily="18" charset="0"/>
                </a:rPr>
                <a:t>A hotel is looking to re-brand their company. The hotel prides themselves in </a:t>
              </a:r>
              <a:r>
                <a:rPr lang="en-GB" sz="1800" b="1" dirty="0">
                  <a:latin typeface="Footlight MT Light" panose="0204060206030A020304" pitchFamily="18" charset="0"/>
                </a:rPr>
                <a:t>high level service in a rural environment</a:t>
              </a:r>
              <a:r>
                <a:rPr lang="en-GB" sz="1800" dirty="0">
                  <a:latin typeface="Footlight MT Light" panose="0204060206030A020304" pitchFamily="18" charset="0"/>
                </a:rPr>
                <a:t>. When producing graphics for the company, you might consider approaches such as corporate identity, packaging, advertising materials, design for print and signage</a:t>
              </a:r>
              <a:r>
                <a:rPr lang="en-GB" sz="1200" dirty="0">
                  <a:latin typeface="Footlight MT Light" panose="0204060206030A020304" pitchFamily="18" charset="0"/>
                </a:rPr>
                <a:t>. </a:t>
              </a:r>
            </a:p>
            <a:p>
              <a:endParaRPr lang="en-GB" dirty="0"/>
            </a:p>
          </p:txBody>
        </p:sp>
        <p:sp>
          <p:nvSpPr>
            <p:cNvPr id="7" name="Content Placeholder 4">
              <a:extLst>
                <a:ext uri="{FF2B5EF4-FFF2-40B4-BE49-F238E27FC236}">
                  <a16:creationId xmlns:a16="http://schemas.microsoft.com/office/drawing/2014/main" id="{F3088289-D9B2-451A-ADC6-F3685AB32DD9}"/>
                </a:ext>
              </a:extLst>
            </p:cNvPr>
            <p:cNvSpPr txBox="1">
              <a:spLocks/>
            </p:cNvSpPr>
            <p:nvPr/>
          </p:nvSpPr>
          <p:spPr>
            <a:xfrm>
              <a:off x="-812482" y="200365"/>
              <a:ext cx="3096655" cy="3858355"/>
            </a:xfrm>
            <a:prstGeom prst="rect">
              <a:avLst/>
            </a:prstGeom>
          </p:spPr>
          <p:style>
            <a:lnRef idx="1">
              <a:schemeClr val="accent5"/>
            </a:lnRef>
            <a:fillRef idx="2">
              <a:schemeClr val="accent5"/>
            </a:fillRef>
            <a:effectRef idx="1">
              <a:schemeClr val="accent5"/>
            </a:effectRef>
            <a:fontRef idx="minor">
              <a:schemeClr val="dk1"/>
            </a:fontRef>
          </p:style>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b="1" dirty="0">
                  <a:latin typeface="Footlight MT Light" panose="0204060206030A020304" pitchFamily="18" charset="0"/>
                </a:rPr>
                <a:t>The Brief: Fashion</a:t>
              </a:r>
            </a:p>
            <a:p>
              <a:pPr marL="0" indent="0" algn="ctr">
                <a:buNone/>
              </a:pPr>
              <a:r>
                <a:rPr lang="en-GB" sz="1600" dirty="0">
                  <a:latin typeface="Footlight MT Light" panose="0204060206030A020304" pitchFamily="18" charset="0"/>
                </a:rPr>
                <a:t>Design graphics to identify and promote a new fashion company. You might like to look at the iconic logo John McConnell designed for </a:t>
              </a:r>
              <a:r>
                <a:rPr lang="en-GB" sz="1600" dirty="0" err="1">
                  <a:latin typeface="Footlight MT Light" panose="0204060206030A020304" pitchFamily="18" charset="0"/>
                </a:rPr>
                <a:t>Biba</a:t>
              </a:r>
              <a:r>
                <a:rPr lang="en-GB" sz="1600" dirty="0">
                  <a:latin typeface="Footlight MT Light" panose="0204060206030A020304" pitchFamily="18" charset="0"/>
                </a:rPr>
                <a:t> and designs for packaging and print that Whitmore-Thomas produced for the </a:t>
              </a:r>
              <a:r>
                <a:rPr lang="en-GB" sz="1600" dirty="0" err="1">
                  <a:latin typeface="Footlight MT Light" panose="0204060206030A020304" pitchFamily="18" charset="0"/>
                </a:rPr>
                <a:t>Biba</a:t>
              </a:r>
              <a:r>
                <a:rPr lang="en-GB" sz="1600" dirty="0">
                  <a:latin typeface="Footlight MT Light" panose="0204060206030A020304" pitchFamily="18" charset="0"/>
                </a:rPr>
                <a:t> Store. Marmalade London produced brand identities, websites and designs for packaging and print for fashion designers including Sophie Hulme, Yves Piaget and Citizen Flint. Produce your own response and make reference to appropriate contextual material</a:t>
              </a:r>
            </a:p>
            <a:p>
              <a:endParaRPr lang="en-GB" dirty="0"/>
            </a:p>
          </p:txBody>
        </p:sp>
      </p:grpSp>
      <p:pic>
        <p:nvPicPr>
          <p:cNvPr id="9" name="Recorded Sound">
            <a:hlinkClick r:id="" action="ppaction://media"/>
            <a:extLst>
              <a:ext uri="{FF2B5EF4-FFF2-40B4-BE49-F238E27FC236}">
                <a16:creationId xmlns:a16="http://schemas.microsoft.com/office/drawing/2014/main" id="{997321F7-9B6B-083E-2418-2D2FC8CCB7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60307" y="3230593"/>
            <a:ext cx="1854680" cy="1854680"/>
          </a:xfrm>
          <a:prstGeom prst="rect">
            <a:avLst/>
          </a:prstGeom>
        </p:spPr>
      </p:pic>
    </p:spTree>
    <p:extLst>
      <p:ext uri="{BB962C8B-B14F-4D97-AF65-F5344CB8AC3E}">
        <p14:creationId xmlns:p14="http://schemas.microsoft.com/office/powerpoint/2010/main" val="263216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5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A88A55-AEBC-48B1-9A85-0DBFD97A4994}"/>
              </a:ext>
            </a:extLst>
          </p:cNvPr>
          <p:cNvPicPr>
            <a:picLocks noChangeAspect="1"/>
          </p:cNvPicPr>
          <p:nvPr/>
        </p:nvPicPr>
        <p:blipFill rotWithShape="1">
          <a:blip r:embed="rId4"/>
          <a:srcRect b="443"/>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a:normAutofit/>
          </a:bodyPr>
          <a:lstStyle/>
          <a:p>
            <a:pPr algn="ctr"/>
            <a:r>
              <a:rPr lang="en-GB" sz="3600"/>
              <a:t>Initial Research</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16" y="3417573"/>
            <a:ext cx="4593021" cy="2619839"/>
          </a:xfrm>
        </p:spPr>
        <p:txBody>
          <a:bodyPr anchor="ctr">
            <a:normAutofit/>
          </a:bodyPr>
          <a:lstStyle/>
          <a:p>
            <a:r>
              <a:rPr lang="en-GB" sz="2400"/>
              <a:t>One page with lots of products/logos that could inspire you to meet the brief</a:t>
            </a:r>
          </a:p>
          <a:p>
            <a:endParaRPr lang="en-GB" sz="2400"/>
          </a:p>
          <a:p>
            <a:r>
              <a:rPr lang="en-GB" sz="2400"/>
              <a:t>This page does not need to be annotated</a:t>
            </a:r>
            <a:r>
              <a:rPr lang="en-GB" sz="1800"/>
              <a:t>.</a:t>
            </a:r>
            <a:endParaRPr lang="en-GB" sz="1800" dirty="0"/>
          </a:p>
        </p:txBody>
      </p:sp>
      <p:pic>
        <p:nvPicPr>
          <p:cNvPr id="4" name="Recorded Sound">
            <a:hlinkClick r:id="" action="ppaction://media"/>
            <a:extLst>
              <a:ext uri="{FF2B5EF4-FFF2-40B4-BE49-F238E27FC236}">
                <a16:creationId xmlns:a16="http://schemas.microsoft.com/office/drawing/2014/main" id="{349B1F49-7DFF-D940-5262-456237087B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47266" y="494743"/>
            <a:ext cx="1922640" cy="1922640"/>
          </a:xfrm>
          <a:prstGeom prst="rect">
            <a:avLst/>
          </a:prstGeom>
        </p:spPr>
      </p:pic>
    </p:spTree>
    <p:extLst>
      <p:ext uri="{BB962C8B-B14F-4D97-AF65-F5344CB8AC3E}">
        <p14:creationId xmlns:p14="http://schemas.microsoft.com/office/powerpoint/2010/main" val="43034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6F6F1-4442-962F-2509-04FA89C29045}"/>
              </a:ext>
            </a:extLst>
          </p:cNvPr>
          <p:cNvSpPr>
            <a:spLocks noGrp="1"/>
          </p:cNvSpPr>
          <p:nvPr>
            <p:ph type="title"/>
          </p:nvPr>
        </p:nvSpPr>
        <p:spPr/>
        <p:txBody>
          <a:bodyPr/>
          <a:lstStyle/>
          <a:p>
            <a:r>
              <a:rPr lang="en-GB" dirty="0"/>
              <a:t>Work to complete. . . </a:t>
            </a:r>
          </a:p>
        </p:txBody>
      </p:sp>
      <p:sp>
        <p:nvSpPr>
          <p:cNvPr id="3" name="Content Placeholder 2">
            <a:extLst>
              <a:ext uri="{FF2B5EF4-FFF2-40B4-BE49-F238E27FC236}">
                <a16:creationId xmlns:a16="http://schemas.microsoft.com/office/drawing/2014/main" id="{E7772531-3491-1688-BB29-F2FA0734DAF3}"/>
              </a:ext>
            </a:extLst>
          </p:cNvPr>
          <p:cNvSpPr>
            <a:spLocks noGrp="1"/>
          </p:cNvSpPr>
          <p:nvPr>
            <p:ph idx="1"/>
          </p:nvPr>
        </p:nvSpPr>
        <p:spPr/>
        <p:txBody>
          <a:bodyPr/>
          <a:lstStyle/>
          <a:p>
            <a:r>
              <a:rPr lang="en-GB" dirty="0"/>
              <a:t>Research possible briefs and write a first draft of what you would like to do</a:t>
            </a:r>
          </a:p>
          <a:p>
            <a:endParaRPr lang="en-GB" dirty="0"/>
          </a:p>
          <a:p>
            <a:r>
              <a:rPr lang="en-GB" dirty="0"/>
              <a:t>Start gathering images for initial research</a:t>
            </a:r>
          </a:p>
          <a:p>
            <a:endParaRPr lang="en-GB" dirty="0"/>
          </a:p>
          <a:p>
            <a:r>
              <a:rPr lang="en-GB" dirty="0"/>
              <a:t>Star thinking about artists to inspire your project</a:t>
            </a:r>
          </a:p>
        </p:txBody>
      </p:sp>
      <p:pic>
        <p:nvPicPr>
          <p:cNvPr id="4" name="Slide 5">
            <a:hlinkClick r:id="" action="ppaction://media"/>
            <a:extLst>
              <a:ext uri="{FF2B5EF4-FFF2-40B4-BE49-F238E27FC236}">
                <a16:creationId xmlns:a16="http://schemas.microsoft.com/office/drawing/2014/main" id="{AC4F2FE2-BD52-204B-B6A9-979B981CB7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31857" y="4168236"/>
            <a:ext cx="2480094" cy="2480094"/>
          </a:xfrm>
          <a:prstGeom prst="rect">
            <a:avLst/>
          </a:prstGeom>
        </p:spPr>
      </p:pic>
    </p:spTree>
    <p:extLst>
      <p:ext uri="{BB962C8B-B14F-4D97-AF65-F5344CB8AC3E}">
        <p14:creationId xmlns:p14="http://schemas.microsoft.com/office/powerpoint/2010/main" val="274352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F9E7A0CD065743A777ABCB3A132B21" ma:contentTypeVersion="17" ma:contentTypeDescription="Create a new document." ma:contentTypeScope="" ma:versionID="3d8a9dceb80b22a888c3a05c327264da">
  <xsd:schema xmlns:xsd="http://www.w3.org/2001/XMLSchema" xmlns:xs="http://www.w3.org/2001/XMLSchema" xmlns:p="http://schemas.microsoft.com/office/2006/metadata/properties" xmlns:ns2="14138881-c390-4fa1-965b-946daa76e287" xmlns:ns3="cb1366b5-3db3-492d-af00-00269662eb53" targetNamespace="http://schemas.microsoft.com/office/2006/metadata/properties" ma:root="true" ma:fieldsID="2a8188155f0ae2e8ae68afa1737343da" ns2:_="" ns3:_="">
    <xsd:import namespace="14138881-c390-4fa1-965b-946daa76e287"/>
    <xsd:import namespace="cb1366b5-3db3-492d-af00-00269662eb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Comment" minOccurs="0"/>
                <xsd:element ref="ns3:SharedWithUsers" minOccurs="0"/>
                <xsd:element ref="ns3:SharedWithDetails"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138881-c390-4fa1-965b-946daa76e2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Comment" ma:index="19" nillable="true" ma:displayName="Comment" ma:format="Dropdown" ma:internalName="Comment">
      <xsd:simpleType>
        <xsd:restriction base="dms:Text">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1366b5-3db3-492d-af00-00269662eb5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1afb5eb-5975-4fab-8de7-3fe6793632bb}" ma:internalName="TaxCatchAll" ma:showField="CatchAllData" ma:web="cb1366b5-3db3-492d-af00-00269662eb5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4138881-c390-4fa1-965b-946daa76e287">
      <Terms xmlns="http://schemas.microsoft.com/office/infopath/2007/PartnerControls"/>
    </lcf76f155ced4ddcb4097134ff3c332f>
    <TaxCatchAll xmlns="cb1366b5-3db3-492d-af00-00269662eb53" xsi:nil="true"/>
    <Comment xmlns="14138881-c390-4fa1-965b-946daa76e28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9EED86-86D2-45C2-B591-681837819E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138881-c390-4fa1-965b-946daa76e287"/>
    <ds:schemaRef ds:uri="cb1366b5-3db3-492d-af00-00269662eb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DACD4C-53F1-4073-82C3-B4E84F5F2F7D}">
  <ds:schemaRefs>
    <ds:schemaRef ds:uri="http://schemas.microsoft.com/office/2006/documentManagement/types"/>
    <ds:schemaRef ds:uri="http://schemas.openxmlformats.org/package/2006/metadata/core-properties"/>
    <ds:schemaRef ds:uri="http://www.w3.org/XML/1998/namespace"/>
    <ds:schemaRef ds:uri="cb1366b5-3db3-492d-af00-00269662eb53"/>
    <ds:schemaRef ds:uri="http://purl.org/dc/terms/"/>
    <ds:schemaRef ds:uri="http://schemas.microsoft.com/office/2006/metadata/properties"/>
    <ds:schemaRef ds:uri="14138881-c390-4fa1-965b-946daa76e287"/>
    <ds:schemaRef ds:uri="http://purl.org/dc/dcmitype/"/>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3D9BC1F8-E4AF-4DDA-92D5-4CE202EFA7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518</TotalTime>
  <Words>633</Words>
  <Application>Microsoft Office PowerPoint</Application>
  <PresentationFormat>Widescreen</PresentationFormat>
  <Paragraphs>60</Paragraphs>
  <Slides>5</Slides>
  <Notes>0</Notes>
  <HiddenSlides>0</HiddenSlides>
  <MMClips>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Arial</vt:lpstr>
      <vt:lpstr>Calibri</vt:lpstr>
      <vt:lpstr>Calibri Light</vt:lpstr>
      <vt:lpstr>Footlight MT Light</vt:lpstr>
      <vt:lpstr>Freestyle Script</vt:lpstr>
      <vt:lpstr>Verdana</vt:lpstr>
      <vt:lpstr>Office Theme</vt:lpstr>
      <vt:lpstr>PowerPoint Presentation</vt:lpstr>
      <vt:lpstr>Do Now</vt:lpstr>
      <vt:lpstr>PowerPoint Presentation</vt:lpstr>
      <vt:lpstr>Initial Research</vt:lpstr>
      <vt:lpstr>Work to complete. .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Yr 13 GRAPHICS</dc:title>
  <dc:creator>Sheryl Moneypenny</dc:creator>
  <cp:lastModifiedBy>Sheryl Moneypenny</cp:lastModifiedBy>
  <cp:revision>28</cp:revision>
  <dcterms:created xsi:type="dcterms:W3CDTF">2020-08-05T14:07:20Z</dcterms:created>
  <dcterms:modified xsi:type="dcterms:W3CDTF">2025-01-08T14:21:24Z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227600.000000000</vt:lpwstr>
  </property>
  <property fmtid="{D5CDD505-2E9C-101B-9397-08002B2CF9AE}" pid="3" name="ContentTypeId">
    <vt:lpwstr>0x0101008DF9E7A0CD065743A777ABCB3A132B21</vt:lpwstr>
  </property>
  <property fmtid="{D5CDD505-2E9C-101B-9397-08002B2CF9AE}" pid="4" name="MediaServiceImageTags">
    <vt:lpwstr/>
  </property>
</Properties>
</file>