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356" r:id="rId2"/>
    <p:sldId id="353" r:id="rId3"/>
    <p:sldId id="352" r:id="rId4"/>
    <p:sldId id="401" r:id="rId5"/>
    <p:sldId id="357" r:id="rId6"/>
    <p:sldId id="348" r:id="rId7"/>
    <p:sldId id="346" r:id="rId8"/>
    <p:sldId id="343" r:id="rId9"/>
    <p:sldId id="399" r:id="rId10"/>
    <p:sldId id="360" r:id="rId11"/>
    <p:sldId id="396" r:id="rId12"/>
    <p:sldId id="394" r:id="rId13"/>
    <p:sldId id="39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1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46"/>
    <p:restoredTop sz="94674"/>
  </p:normalViewPr>
  <p:slideViewPr>
    <p:cSldViewPr snapToGrid="0">
      <p:cViewPr varScale="1">
        <p:scale>
          <a:sx n="171" d="100"/>
          <a:sy n="171" d="100"/>
        </p:scale>
        <p:origin x="176"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79981-B2C0-A84C-A6F6-5B4391541025}" type="datetimeFigureOut">
              <a:rPr lang="en-US" smtClean="0"/>
              <a:t>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774645-B2A6-474F-B00B-EA9007B1ABA5}" type="slidenum">
              <a:rPr lang="en-US" smtClean="0"/>
              <a:t>‹#›</a:t>
            </a:fld>
            <a:endParaRPr lang="en-US"/>
          </a:p>
        </p:txBody>
      </p:sp>
    </p:spTree>
    <p:extLst>
      <p:ext uri="{BB962C8B-B14F-4D97-AF65-F5344CB8AC3E}">
        <p14:creationId xmlns:p14="http://schemas.microsoft.com/office/powerpoint/2010/main" val="2754244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6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6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4" name="Google Shape;644;p6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7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p7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9" name="Google Shape;789;p77: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0c6637657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g10c6637657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 name="Google Shape;72;g10c6637657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0c66376574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g10c66376574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g10c66376574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0c66376574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g10c66376574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g10c66376574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6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p6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3" name="Google Shape;673;p6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6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Google Shape;682;p6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3" name="Google Shape;683;p65: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6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2" name="Google Shape;692;p6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3" name="Google Shape;693;p6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extLst>
      <p:ext uri="{BB962C8B-B14F-4D97-AF65-F5344CB8AC3E}">
        <p14:creationId xmlns:p14="http://schemas.microsoft.com/office/powerpoint/2010/main" val="3844954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6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1" name="Google Shape;701;p6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2" name="Google Shape;702;p67: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extLst>
      <p:ext uri="{BB962C8B-B14F-4D97-AF65-F5344CB8AC3E}">
        <p14:creationId xmlns:p14="http://schemas.microsoft.com/office/powerpoint/2010/main" val="3060512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6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p6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0" name="Google Shape;720;p69: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7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p7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5" name="Google Shape;735;p7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7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p7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2" name="Google Shape;762;p7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0eb2ee8834_0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10eb2ee8834_0_1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g10eb2ee8834_0_1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51B15-DFE9-8850-463D-04654C64A64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012482A-600A-71B4-A94A-7EF214ED4A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01E99A6-5C54-8057-2CC4-F6210F7C852E}"/>
              </a:ext>
            </a:extLst>
          </p:cNvPr>
          <p:cNvSpPr>
            <a:spLocks noGrp="1"/>
          </p:cNvSpPr>
          <p:nvPr>
            <p:ph type="dt" sz="half" idx="10"/>
          </p:nvPr>
        </p:nvSpPr>
        <p:spPr/>
        <p:txBody>
          <a:bodyPr/>
          <a:lstStyle/>
          <a:p>
            <a:fld id="{16C60831-C62C-C147-989F-05CC010B95AB}" type="datetimeFigureOut">
              <a:rPr lang="en-US" smtClean="0"/>
              <a:t>1/9/25</a:t>
            </a:fld>
            <a:endParaRPr lang="en-US"/>
          </a:p>
        </p:txBody>
      </p:sp>
      <p:sp>
        <p:nvSpPr>
          <p:cNvPr id="5" name="Footer Placeholder 4">
            <a:extLst>
              <a:ext uri="{FF2B5EF4-FFF2-40B4-BE49-F238E27FC236}">
                <a16:creationId xmlns:a16="http://schemas.microsoft.com/office/drawing/2014/main" id="{B7D4BF26-90B2-206C-AF13-F549EDB96F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E8628-EAAF-A1E9-58FF-778FF4F88AA1}"/>
              </a:ext>
            </a:extLst>
          </p:cNvPr>
          <p:cNvSpPr>
            <a:spLocks noGrp="1"/>
          </p:cNvSpPr>
          <p:nvPr>
            <p:ph type="sldNum" sz="quarter" idx="12"/>
          </p:nvPr>
        </p:nvSpPr>
        <p:spPr/>
        <p:txBody>
          <a:bodyPr/>
          <a:lstStyle/>
          <a:p>
            <a:fld id="{496A9F96-744C-1E42-8880-B4687AF37DD3}" type="slidenum">
              <a:rPr lang="en-US" smtClean="0"/>
              <a:t>‹#›</a:t>
            </a:fld>
            <a:endParaRPr lang="en-US"/>
          </a:p>
        </p:txBody>
      </p:sp>
    </p:spTree>
    <p:extLst>
      <p:ext uri="{BB962C8B-B14F-4D97-AF65-F5344CB8AC3E}">
        <p14:creationId xmlns:p14="http://schemas.microsoft.com/office/powerpoint/2010/main" val="526155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AC0CF-AAC1-C069-ED2B-08108D05C0F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70B4D40-EC5E-5EA8-3E2F-2D77285166B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9D99D0D-0EA0-2C5D-78DA-30470A1E5776}"/>
              </a:ext>
            </a:extLst>
          </p:cNvPr>
          <p:cNvSpPr>
            <a:spLocks noGrp="1"/>
          </p:cNvSpPr>
          <p:nvPr>
            <p:ph type="dt" sz="half" idx="10"/>
          </p:nvPr>
        </p:nvSpPr>
        <p:spPr/>
        <p:txBody>
          <a:bodyPr/>
          <a:lstStyle/>
          <a:p>
            <a:fld id="{16C60831-C62C-C147-989F-05CC010B95AB}" type="datetimeFigureOut">
              <a:rPr lang="en-US" smtClean="0"/>
              <a:t>1/9/25</a:t>
            </a:fld>
            <a:endParaRPr lang="en-US"/>
          </a:p>
        </p:txBody>
      </p:sp>
      <p:sp>
        <p:nvSpPr>
          <p:cNvPr id="5" name="Footer Placeholder 4">
            <a:extLst>
              <a:ext uri="{FF2B5EF4-FFF2-40B4-BE49-F238E27FC236}">
                <a16:creationId xmlns:a16="http://schemas.microsoft.com/office/drawing/2014/main" id="{8A815D5B-927E-2F7B-85D1-9AF434794D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6C6B7-DCC7-5947-4010-73DCF904B378}"/>
              </a:ext>
            </a:extLst>
          </p:cNvPr>
          <p:cNvSpPr>
            <a:spLocks noGrp="1"/>
          </p:cNvSpPr>
          <p:nvPr>
            <p:ph type="sldNum" sz="quarter" idx="12"/>
          </p:nvPr>
        </p:nvSpPr>
        <p:spPr/>
        <p:txBody>
          <a:bodyPr/>
          <a:lstStyle/>
          <a:p>
            <a:fld id="{496A9F96-744C-1E42-8880-B4687AF37DD3}" type="slidenum">
              <a:rPr lang="en-US" smtClean="0"/>
              <a:t>‹#›</a:t>
            </a:fld>
            <a:endParaRPr lang="en-US"/>
          </a:p>
        </p:txBody>
      </p:sp>
    </p:spTree>
    <p:extLst>
      <p:ext uri="{BB962C8B-B14F-4D97-AF65-F5344CB8AC3E}">
        <p14:creationId xmlns:p14="http://schemas.microsoft.com/office/powerpoint/2010/main" val="2196200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8B6077-F95E-FE4C-3122-B79853C6A92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855A259-A023-21F8-0B3F-5DE81CE6D8E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A4DDE2A-2FA3-0F8A-A1F1-28253090ED95}"/>
              </a:ext>
            </a:extLst>
          </p:cNvPr>
          <p:cNvSpPr>
            <a:spLocks noGrp="1"/>
          </p:cNvSpPr>
          <p:nvPr>
            <p:ph type="dt" sz="half" idx="10"/>
          </p:nvPr>
        </p:nvSpPr>
        <p:spPr/>
        <p:txBody>
          <a:bodyPr/>
          <a:lstStyle/>
          <a:p>
            <a:fld id="{16C60831-C62C-C147-989F-05CC010B95AB}" type="datetimeFigureOut">
              <a:rPr lang="en-US" smtClean="0"/>
              <a:t>1/9/25</a:t>
            </a:fld>
            <a:endParaRPr lang="en-US"/>
          </a:p>
        </p:txBody>
      </p:sp>
      <p:sp>
        <p:nvSpPr>
          <p:cNvPr id="5" name="Footer Placeholder 4">
            <a:extLst>
              <a:ext uri="{FF2B5EF4-FFF2-40B4-BE49-F238E27FC236}">
                <a16:creationId xmlns:a16="http://schemas.microsoft.com/office/drawing/2014/main" id="{F603C0EA-2F16-079E-F601-52660590E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174A1-1AC6-7900-AA80-F11DE20A1B1C}"/>
              </a:ext>
            </a:extLst>
          </p:cNvPr>
          <p:cNvSpPr>
            <a:spLocks noGrp="1"/>
          </p:cNvSpPr>
          <p:nvPr>
            <p:ph type="sldNum" sz="quarter" idx="12"/>
          </p:nvPr>
        </p:nvSpPr>
        <p:spPr/>
        <p:txBody>
          <a:bodyPr/>
          <a:lstStyle/>
          <a:p>
            <a:fld id="{496A9F96-744C-1E42-8880-B4687AF37DD3}" type="slidenum">
              <a:rPr lang="en-US" smtClean="0"/>
              <a:t>‹#›</a:t>
            </a:fld>
            <a:endParaRPr lang="en-US"/>
          </a:p>
        </p:txBody>
      </p:sp>
    </p:spTree>
    <p:extLst>
      <p:ext uri="{BB962C8B-B14F-4D97-AF65-F5344CB8AC3E}">
        <p14:creationId xmlns:p14="http://schemas.microsoft.com/office/powerpoint/2010/main" val="4037723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3AB3C-1381-C2CA-0463-F5CDE1C79C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2F07650-E252-2C85-5B38-F962ACA7BCD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73267A-223F-022F-A84A-E248252F8681}"/>
              </a:ext>
            </a:extLst>
          </p:cNvPr>
          <p:cNvSpPr>
            <a:spLocks noGrp="1"/>
          </p:cNvSpPr>
          <p:nvPr>
            <p:ph type="dt" sz="half" idx="10"/>
          </p:nvPr>
        </p:nvSpPr>
        <p:spPr/>
        <p:txBody>
          <a:bodyPr/>
          <a:lstStyle/>
          <a:p>
            <a:fld id="{16C60831-C62C-C147-989F-05CC010B95AB}" type="datetimeFigureOut">
              <a:rPr lang="en-US" smtClean="0"/>
              <a:t>1/9/25</a:t>
            </a:fld>
            <a:endParaRPr lang="en-US"/>
          </a:p>
        </p:txBody>
      </p:sp>
      <p:sp>
        <p:nvSpPr>
          <p:cNvPr id="5" name="Footer Placeholder 4">
            <a:extLst>
              <a:ext uri="{FF2B5EF4-FFF2-40B4-BE49-F238E27FC236}">
                <a16:creationId xmlns:a16="http://schemas.microsoft.com/office/drawing/2014/main" id="{0F75D1B9-4D3C-80A1-45AA-4C93C50F63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3780E6-6EBB-B2D2-0D3D-46146CF6D362}"/>
              </a:ext>
            </a:extLst>
          </p:cNvPr>
          <p:cNvSpPr>
            <a:spLocks noGrp="1"/>
          </p:cNvSpPr>
          <p:nvPr>
            <p:ph type="sldNum" sz="quarter" idx="12"/>
          </p:nvPr>
        </p:nvSpPr>
        <p:spPr/>
        <p:txBody>
          <a:bodyPr/>
          <a:lstStyle/>
          <a:p>
            <a:fld id="{496A9F96-744C-1E42-8880-B4687AF37DD3}" type="slidenum">
              <a:rPr lang="en-US" smtClean="0"/>
              <a:t>‹#›</a:t>
            </a:fld>
            <a:endParaRPr lang="en-US"/>
          </a:p>
        </p:txBody>
      </p:sp>
    </p:spTree>
    <p:extLst>
      <p:ext uri="{BB962C8B-B14F-4D97-AF65-F5344CB8AC3E}">
        <p14:creationId xmlns:p14="http://schemas.microsoft.com/office/powerpoint/2010/main" val="1882761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B9963-2067-0E86-8470-518C7485362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6149789-4483-B321-08F9-CE83ACBA112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C3BB1D1-0874-DAB4-308D-50D7DA1008E0}"/>
              </a:ext>
            </a:extLst>
          </p:cNvPr>
          <p:cNvSpPr>
            <a:spLocks noGrp="1"/>
          </p:cNvSpPr>
          <p:nvPr>
            <p:ph type="dt" sz="half" idx="10"/>
          </p:nvPr>
        </p:nvSpPr>
        <p:spPr/>
        <p:txBody>
          <a:bodyPr/>
          <a:lstStyle/>
          <a:p>
            <a:fld id="{16C60831-C62C-C147-989F-05CC010B95AB}" type="datetimeFigureOut">
              <a:rPr lang="en-US" smtClean="0"/>
              <a:t>1/9/25</a:t>
            </a:fld>
            <a:endParaRPr lang="en-US"/>
          </a:p>
        </p:txBody>
      </p:sp>
      <p:sp>
        <p:nvSpPr>
          <p:cNvPr id="5" name="Footer Placeholder 4">
            <a:extLst>
              <a:ext uri="{FF2B5EF4-FFF2-40B4-BE49-F238E27FC236}">
                <a16:creationId xmlns:a16="http://schemas.microsoft.com/office/drawing/2014/main" id="{B079D10D-A8B3-6950-2835-BB2327FDEA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88F1B0-4136-B19D-4064-F05AFA63225A}"/>
              </a:ext>
            </a:extLst>
          </p:cNvPr>
          <p:cNvSpPr>
            <a:spLocks noGrp="1"/>
          </p:cNvSpPr>
          <p:nvPr>
            <p:ph type="sldNum" sz="quarter" idx="12"/>
          </p:nvPr>
        </p:nvSpPr>
        <p:spPr/>
        <p:txBody>
          <a:bodyPr/>
          <a:lstStyle/>
          <a:p>
            <a:fld id="{496A9F96-744C-1E42-8880-B4687AF37DD3}" type="slidenum">
              <a:rPr lang="en-US" smtClean="0"/>
              <a:t>‹#›</a:t>
            </a:fld>
            <a:endParaRPr lang="en-US"/>
          </a:p>
        </p:txBody>
      </p:sp>
    </p:spTree>
    <p:extLst>
      <p:ext uri="{BB962C8B-B14F-4D97-AF65-F5344CB8AC3E}">
        <p14:creationId xmlns:p14="http://schemas.microsoft.com/office/powerpoint/2010/main" val="1006097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1DE5-B6D9-98EA-6B66-7E9DC99D2EB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69AF299-CE70-F230-0861-D5619378C3C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E0837CD-1089-2BFC-D755-C543CEBAD32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4FB9C77-E69E-CF4F-61AB-4075E06F7A37}"/>
              </a:ext>
            </a:extLst>
          </p:cNvPr>
          <p:cNvSpPr>
            <a:spLocks noGrp="1"/>
          </p:cNvSpPr>
          <p:nvPr>
            <p:ph type="dt" sz="half" idx="10"/>
          </p:nvPr>
        </p:nvSpPr>
        <p:spPr/>
        <p:txBody>
          <a:bodyPr/>
          <a:lstStyle/>
          <a:p>
            <a:fld id="{16C60831-C62C-C147-989F-05CC010B95AB}" type="datetimeFigureOut">
              <a:rPr lang="en-US" smtClean="0"/>
              <a:t>1/9/25</a:t>
            </a:fld>
            <a:endParaRPr lang="en-US"/>
          </a:p>
        </p:txBody>
      </p:sp>
      <p:sp>
        <p:nvSpPr>
          <p:cNvPr id="6" name="Footer Placeholder 5">
            <a:extLst>
              <a:ext uri="{FF2B5EF4-FFF2-40B4-BE49-F238E27FC236}">
                <a16:creationId xmlns:a16="http://schemas.microsoft.com/office/drawing/2014/main" id="{77985FD1-0ACE-A786-FFAB-F2620C547D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22BA62-23DB-8F77-DD3E-D4605662B551}"/>
              </a:ext>
            </a:extLst>
          </p:cNvPr>
          <p:cNvSpPr>
            <a:spLocks noGrp="1"/>
          </p:cNvSpPr>
          <p:nvPr>
            <p:ph type="sldNum" sz="quarter" idx="12"/>
          </p:nvPr>
        </p:nvSpPr>
        <p:spPr/>
        <p:txBody>
          <a:bodyPr/>
          <a:lstStyle/>
          <a:p>
            <a:fld id="{496A9F96-744C-1E42-8880-B4687AF37DD3}" type="slidenum">
              <a:rPr lang="en-US" smtClean="0"/>
              <a:t>‹#›</a:t>
            </a:fld>
            <a:endParaRPr lang="en-US"/>
          </a:p>
        </p:txBody>
      </p:sp>
    </p:spTree>
    <p:extLst>
      <p:ext uri="{BB962C8B-B14F-4D97-AF65-F5344CB8AC3E}">
        <p14:creationId xmlns:p14="http://schemas.microsoft.com/office/powerpoint/2010/main" val="977925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E8235-929C-9F44-3AFA-1E84535D702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9027723-79B9-413F-3D11-3FEEA05996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EC20931-4A01-3C32-FEC0-E40824FD255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7050603-2912-281E-6058-4D30EAEF58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47E61FE-BB52-5D0F-3A57-67CAFB2A955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F11A772-7D3B-BFBB-E948-76F3C08BAF2E}"/>
              </a:ext>
            </a:extLst>
          </p:cNvPr>
          <p:cNvSpPr>
            <a:spLocks noGrp="1"/>
          </p:cNvSpPr>
          <p:nvPr>
            <p:ph type="dt" sz="half" idx="10"/>
          </p:nvPr>
        </p:nvSpPr>
        <p:spPr/>
        <p:txBody>
          <a:bodyPr/>
          <a:lstStyle/>
          <a:p>
            <a:fld id="{16C60831-C62C-C147-989F-05CC010B95AB}" type="datetimeFigureOut">
              <a:rPr lang="en-US" smtClean="0"/>
              <a:t>1/9/25</a:t>
            </a:fld>
            <a:endParaRPr lang="en-US"/>
          </a:p>
        </p:txBody>
      </p:sp>
      <p:sp>
        <p:nvSpPr>
          <p:cNvPr id="8" name="Footer Placeholder 7">
            <a:extLst>
              <a:ext uri="{FF2B5EF4-FFF2-40B4-BE49-F238E27FC236}">
                <a16:creationId xmlns:a16="http://schemas.microsoft.com/office/drawing/2014/main" id="{C17FED31-6F65-2F73-C04E-633C41DF46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7A3A74-6A27-E7EE-5197-75784C002ABF}"/>
              </a:ext>
            </a:extLst>
          </p:cNvPr>
          <p:cNvSpPr>
            <a:spLocks noGrp="1"/>
          </p:cNvSpPr>
          <p:nvPr>
            <p:ph type="sldNum" sz="quarter" idx="12"/>
          </p:nvPr>
        </p:nvSpPr>
        <p:spPr/>
        <p:txBody>
          <a:bodyPr/>
          <a:lstStyle/>
          <a:p>
            <a:fld id="{496A9F96-744C-1E42-8880-B4687AF37DD3}" type="slidenum">
              <a:rPr lang="en-US" smtClean="0"/>
              <a:t>‹#›</a:t>
            </a:fld>
            <a:endParaRPr lang="en-US"/>
          </a:p>
        </p:txBody>
      </p:sp>
    </p:spTree>
    <p:extLst>
      <p:ext uri="{BB962C8B-B14F-4D97-AF65-F5344CB8AC3E}">
        <p14:creationId xmlns:p14="http://schemas.microsoft.com/office/powerpoint/2010/main" val="4275920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4C014-2959-B1D5-70C9-1ACB7FA478C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E027F8A-7DA9-B14A-BB41-C6696B070FD5}"/>
              </a:ext>
            </a:extLst>
          </p:cNvPr>
          <p:cNvSpPr>
            <a:spLocks noGrp="1"/>
          </p:cNvSpPr>
          <p:nvPr>
            <p:ph type="dt" sz="half" idx="10"/>
          </p:nvPr>
        </p:nvSpPr>
        <p:spPr/>
        <p:txBody>
          <a:bodyPr/>
          <a:lstStyle/>
          <a:p>
            <a:fld id="{16C60831-C62C-C147-989F-05CC010B95AB}" type="datetimeFigureOut">
              <a:rPr lang="en-US" smtClean="0"/>
              <a:t>1/9/25</a:t>
            </a:fld>
            <a:endParaRPr lang="en-US"/>
          </a:p>
        </p:txBody>
      </p:sp>
      <p:sp>
        <p:nvSpPr>
          <p:cNvPr id="4" name="Footer Placeholder 3">
            <a:extLst>
              <a:ext uri="{FF2B5EF4-FFF2-40B4-BE49-F238E27FC236}">
                <a16:creationId xmlns:a16="http://schemas.microsoft.com/office/drawing/2014/main" id="{91705DD3-10BC-AA1A-CB97-7E660E0026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C2EAD0-2E2C-5F3E-08B8-96987AEDF326}"/>
              </a:ext>
            </a:extLst>
          </p:cNvPr>
          <p:cNvSpPr>
            <a:spLocks noGrp="1"/>
          </p:cNvSpPr>
          <p:nvPr>
            <p:ph type="sldNum" sz="quarter" idx="12"/>
          </p:nvPr>
        </p:nvSpPr>
        <p:spPr/>
        <p:txBody>
          <a:bodyPr/>
          <a:lstStyle/>
          <a:p>
            <a:fld id="{496A9F96-744C-1E42-8880-B4687AF37DD3}" type="slidenum">
              <a:rPr lang="en-US" smtClean="0"/>
              <a:t>‹#›</a:t>
            </a:fld>
            <a:endParaRPr lang="en-US"/>
          </a:p>
        </p:txBody>
      </p:sp>
    </p:spTree>
    <p:extLst>
      <p:ext uri="{BB962C8B-B14F-4D97-AF65-F5344CB8AC3E}">
        <p14:creationId xmlns:p14="http://schemas.microsoft.com/office/powerpoint/2010/main" val="2473006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22EA8B-CE33-3680-C6F2-D567AF2D995D}"/>
              </a:ext>
            </a:extLst>
          </p:cNvPr>
          <p:cNvSpPr>
            <a:spLocks noGrp="1"/>
          </p:cNvSpPr>
          <p:nvPr>
            <p:ph type="dt" sz="half" idx="10"/>
          </p:nvPr>
        </p:nvSpPr>
        <p:spPr/>
        <p:txBody>
          <a:bodyPr/>
          <a:lstStyle/>
          <a:p>
            <a:fld id="{16C60831-C62C-C147-989F-05CC010B95AB}" type="datetimeFigureOut">
              <a:rPr lang="en-US" smtClean="0"/>
              <a:t>1/9/25</a:t>
            </a:fld>
            <a:endParaRPr lang="en-US"/>
          </a:p>
        </p:txBody>
      </p:sp>
      <p:sp>
        <p:nvSpPr>
          <p:cNvPr id="3" name="Footer Placeholder 2">
            <a:extLst>
              <a:ext uri="{FF2B5EF4-FFF2-40B4-BE49-F238E27FC236}">
                <a16:creationId xmlns:a16="http://schemas.microsoft.com/office/drawing/2014/main" id="{C13B4856-3491-59F9-2BF4-11364612DE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091FE5-D7BC-0090-AA03-8993FDFEB2E1}"/>
              </a:ext>
            </a:extLst>
          </p:cNvPr>
          <p:cNvSpPr>
            <a:spLocks noGrp="1"/>
          </p:cNvSpPr>
          <p:nvPr>
            <p:ph type="sldNum" sz="quarter" idx="12"/>
          </p:nvPr>
        </p:nvSpPr>
        <p:spPr/>
        <p:txBody>
          <a:bodyPr/>
          <a:lstStyle/>
          <a:p>
            <a:fld id="{496A9F96-744C-1E42-8880-B4687AF37DD3}" type="slidenum">
              <a:rPr lang="en-US" smtClean="0"/>
              <a:t>‹#›</a:t>
            </a:fld>
            <a:endParaRPr lang="en-US"/>
          </a:p>
        </p:txBody>
      </p:sp>
    </p:spTree>
    <p:extLst>
      <p:ext uri="{BB962C8B-B14F-4D97-AF65-F5344CB8AC3E}">
        <p14:creationId xmlns:p14="http://schemas.microsoft.com/office/powerpoint/2010/main" val="3186446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70E01-1F03-1957-5224-0D089463B0F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17149E4-F7FD-CD21-C794-51F20E10AE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2178549-F0EE-E5DC-629C-6D6F36409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16E25F0-884E-29BF-92E6-6D25B29587B2}"/>
              </a:ext>
            </a:extLst>
          </p:cNvPr>
          <p:cNvSpPr>
            <a:spLocks noGrp="1"/>
          </p:cNvSpPr>
          <p:nvPr>
            <p:ph type="dt" sz="half" idx="10"/>
          </p:nvPr>
        </p:nvSpPr>
        <p:spPr/>
        <p:txBody>
          <a:bodyPr/>
          <a:lstStyle/>
          <a:p>
            <a:fld id="{16C60831-C62C-C147-989F-05CC010B95AB}" type="datetimeFigureOut">
              <a:rPr lang="en-US" smtClean="0"/>
              <a:t>1/9/25</a:t>
            </a:fld>
            <a:endParaRPr lang="en-US"/>
          </a:p>
        </p:txBody>
      </p:sp>
      <p:sp>
        <p:nvSpPr>
          <p:cNvPr id="6" name="Footer Placeholder 5">
            <a:extLst>
              <a:ext uri="{FF2B5EF4-FFF2-40B4-BE49-F238E27FC236}">
                <a16:creationId xmlns:a16="http://schemas.microsoft.com/office/drawing/2014/main" id="{0BD81AEB-A115-9469-3C23-08BB0FADD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B0FDF-BF56-2F1F-B526-EF322876C3A7}"/>
              </a:ext>
            </a:extLst>
          </p:cNvPr>
          <p:cNvSpPr>
            <a:spLocks noGrp="1"/>
          </p:cNvSpPr>
          <p:nvPr>
            <p:ph type="sldNum" sz="quarter" idx="12"/>
          </p:nvPr>
        </p:nvSpPr>
        <p:spPr/>
        <p:txBody>
          <a:bodyPr/>
          <a:lstStyle/>
          <a:p>
            <a:fld id="{496A9F96-744C-1E42-8880-B4687AF37DD3}" type="slidenum">
              <a:rPr lang="en-US" smtClean="0"/>
              <a:t>‹#›</a:t>
            </a:fld>
            <a:endParaRPr lang="en-US"/>
          </a:p>
        </p:txBody>
      </p:sp>
    </p:spTree>
    <p:extLst>
      <p:ext uri="{BB962C8B-B14F-4D97-AF65-F5344CB8AC3E}">
        <p14:creationId xmlns:p14="http://schemas.microsoft.com/office/powerpoint/2010/main" val="2068085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60598-C37E-D57A-0F0C-A7E334E3341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C401A75-AFEE-85FC-BCE4-6C51258D36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31C710-69B3-4229-1811-A2029D6E14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1FE802B-D1BF-36D2-FF34-FCE613DC62A2}"/>
              </a:ext>
            </a:extLst>
          </p:cNvPr>
          <p:cNvSpPr>
            <a:spLocks noGrp="1"/>
          </p:cNvSpPr>
          <p:nvPr>
            <p:ph type="dt" sz="half" idx="10"/>
          </p:nvPr>
        </p:nvSpPr>
        <p:spPr/>
        <p:txBody>
          <a:bodyPr/>
          <a:lstStyle/>
          <a:p>
            <a:fld id="{16C60831-C62C-C147-989F-05CC010B95AB}" type="datetimeFigureOut">
              <a:rPr lang="en-US" smtClean="0"/>
              <a:t>1/9/25</a:t>
            </a:fld>
            <a:endParaRPr lang="en-US"/>
          </a:p>
        </p:txBody>
      </p:sp>
      <p:sp>
        <p:nvSpPr>
          <p:cNvPr id="6" name="Footer Placeholder 5">
            <a:extLst>
              <a:ext uri="{FF2B5EF4-FFF2-40B4-BE49-F238E27FC236}">
                <a16:creationId xmlns:a16="http://schemas.microsoft.com/office/drawing/2014/main" id="{CFA91BE9-73A7-04D5-0039-2BFB4DD02D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86F90B-A59F-95A8-D8EC-CFF73B0CDC09}"/>
              </a:ext>
            </a:extLst>
          </p:cNvPr>
          <p:cNvSpPr>
            <a:spLocks noGrp="1"/>
          </p:cNvSpPr>
          <p:nvPr>
            <p:ph type="sldNum" sz="quarter" idx="12"/>
          </p:nvPr>
        </p:nvSpPr>
        <p:spPr/>
        <p:txBody>
          <a:bodyPr/>
          <a:lstStyle/>
          <a:p>
            <a:fld id="{496A9F96-744C-1E42-8880-B4687AF37DD3}" type="slidenum">
              <a:rPr lang="en-US" smtClean="0"/>
              <a:t>‹#›</a:t>
            </a:fld>
            <a:endParaRPr lang="en-US"/>
          </a:p>
        </p:txBody>
      </p:sp>
    </p:spTree>
    <p:extLst>
      <p:ext uri="{BB962C8B-B14F-4D97-AF65-F5344CB8AC3E}">
        <p14:creationId xmlns:p14="http://schemas.microsoft.com/office/powerpoint/2010/main" val="2341982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D4131C-9627-0A2F-C2E0-EC78304778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C85E14C-DFC7-83B9-15C6-31358F1724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6706DA5-6DFC-9033-2495-7D3485081F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6C60831-C62C-C147-989F-05CC010B95AB}" type="datetimeFigureOut">
              <a:rPr lang="en-US" smtClean="0"/>
              <a:t>1/9/25</a:t>
            </a:fld>
            <a:endParaRPr lang="en-US"/>
          </a:p>
        </p:txBody>
      </p:sp>
      <p:sp>
        <p:nvSpPr>
          <p:cNvPr id="5" name="Footer Placeholder 4">
            <a:extLst>
              <a:ext uri="{FF2B5EF4-FFF2-40B4-BE49-F238E27FC236}">
                <a16:creationId xmlns:a16="http://schemas.microsoft.com/office/drawing/2014/main" id="{89E2B443-8DFF-966B-8A7D-BCA629787D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7FC1981-DCBD-5E18-F8F2-94E35312FA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6A9F96-744C-1E42-8880-B4687AF37DD3}" type="slidenum">
              <a:rPr lang="en-US" smtClean="0"/>
              <a:t>‹#›</a:t>
            </a:fld>
            <a:endParaRPr lang="en-US"/>
          </a:p>
        </p:txBody>
      </p:sp>
    </p:spTree>
    <p:extLst>
      <p:ext uri="{BB962C8B-B14F-4D97-AF65-F5344CB8AC3E}">
        <p14:creationId xmlns:p14="http://schemas.microsoft.com/office/powerpoint/2010/main" val="184501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hyperlink" Target="https://www.youtube.com/watch?v=4S9a5V9ODuY" TargetMode="External"/><Relationship Id="rId5" Type="http://schemas.openxmlformats.org/officeDocument/2006/relationships/image" Target="../media/image1.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73"/>
          <p:cNvSpPr/>
          <p:nvPr/>
        </p:nvSpPr>
        <p:spPr>
          <a:xfrm>
            <a:off x="0" y="1442650"/>
            <a:ext cx="11914615" cy="5332312"/>
          </a:xfrm>
          <a:prstGeom prst="roundRect">
            <a:avLst>
              <a:gd name="adj" fmla="val 16667"/>
            </a:avLst>
          </a:prstGeom>
          <a:solidFill>
            <a:srgbClr val="D8E2F3"/>
          </a:solidFill>
          <a:ln w="508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1" i="0" u="sng"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GB" sz="4000" b="1" i="0" u="sng" strike="noStrike" cap="none" dirty="0">
                <a:solidFill>
                  <a:schemeClr val="dk1"/>
                </a:solidFill>
                <a:latin typeface="Calibri"/>
                <a:ea typeface="Calibri"/>
                <a:cs typeface="Calibri"/>
                <a:sym typeface="Calibri"/>
              </a:rPr>
              <a:t>Do Now: Answer in full sentences</a:t>
            </a:r>
            <a:endParaRPr b="0" i="0" u="none" strike="noStrike" cap="none" dirty="0">
              <a:solidFill>
                <a:schemeClr val="dk1"/>
              </a:solidFill>
              <a:latin typeface="Arial"/>
              <a:ea typeface="Arial"/>
              <a:cs typeface="Arial"/>
              <a:sym typeface="Arial"/>
            </a:endParaRPr>
          </a:p>
          <a:p>
            <a:pPr algn="ctr">
              <a:buClr>
                <a:srgbClr val="000000"/>
              </a:buClr>
              <a:buSzPts val="3200"/>
            </a:pPr>
            <a:endParaRPr lang="en-GB" dirty="0">
              <a:solidFill>
                <a:schemeClr val="dk1"/>
              </a:solidFill>
              <a:latin typeface="Arial"/>
              <a:ea typeface="Calibri"/>
              <a:cs typeface="Arial"/>
              <a:sym typeface="Calibri"/>
            </a:endParaRPr>
          </a:p>
          <a:p>
            <a:pPr marL="514350" indent="-514350">
              <a:buClr>
                <a:prstClr val="black"/>
              </a:buClr>
              <a:buSzPts val="3600"/>
              <a:buFont typeface="Calibri"/>
              <a:buAutoNum type="arabicPeriod"/>
            </a:pPr>
            <a:r>
              <a:rPr lang="en-GB" sz="4000" b="1" dirty="0">
                <a:solidFill>
                  <a:schemeClr val="dk1"/>
                </a:solidFill>
                <a:latin typeface="Calibri"/>
                <a:ea typeface="Calibri"/>
                <a:cs typeface="Calibri"/>
                <a:sym typeface="Calibri"/>
              </a:rPr>
              <a:t> </a:t>
            </a:r>
            <a:r>
              <a:rPr lang="en-GB" sz="4000" i="0" u="none" strike="noStrike" cap="none" dirty="0">
                <a:solidFill>
                  <a:schemeClr val="dk1"/>
                </a:solidFill>
                <a:latin typeface="Calibri"/>
                <a:ea typeface="Calibri"/>
                <a:cs typeface="Calibri"/>
                <a:sym typeface="Calibri"/>
              </a:rPr>
              <a:t>Can you remember what a ‘marginalised voice’ is from year 7?</a:t>
            </a:r>
            <a:endParaRPr sz="1600" i="0" u="none" strike="noStrike" cap="none" dirty="0">
              <a:solidFill>
                <a:schemeClr val="dk1"/>
              </a:solidFill>
              <a:latin typeface="Arial"/>
              <a:ea typeface="Arial"/>
              <a:cs typeface="Arial"/>
              <a:sym typeface="Arial"/>
            </a:endParaRPr>
          </a:p>
          <a:p>
            <a:pPr marL="514350" indent="-514350">
              <a:buClr>
                <a:schemeClr val="dk1"/>
              </a:buClr>
              <a:buSzPts val="3600"/>
              <a:buFont typeface="Calibri"/>
              <a:buAutoNum type="arabicPeriod"/>
            </a:pPr>
            <a:r>
              <a:rPr lang="en-GB" sz="4000" b="1" dirty="0">
                <a:solidFill>
                  <a:schemeClr val="dk1"/>
                </a:solidFill>
                <a:latin typeface="Calibri"/>
                <a:ea typeface="Calibri"/>
                <a:cs typeface="Calibri"/>
                <a:sym typeface="Calibri"/>
              </a:rPr>
              <a:t> </a:t>
            </a:r>
            <a:r>
              <a:rPr lang="en-GB" sz="4000" i="0" u="none" strike="noStrike" cap="none" dirty="0">
                <a:solidFill>
                  <a:schemeClr val="dk1"/>
                </a:solidFill>
                <a:latin typeface="Calibri"/>
                <a:ea typeface="Calibri"/>
                <a:cs typeface="Calibri"/>
                <a:sym typeface="Calibri"/>
              </a:rPr>
              <a:t>How might a totalitarian state create marginalised voices?</a:t>
            </a:r>
            <a:endParaRPr sz="1600" i="0" u="none" strike="noStrike" cap="none" dirty="0">
              <a:solidFill>
                <a:schemeClr val="dk1"/>
              </a:solidFill>
              <a:latin typeface="Arial"/>
              <a:ea typeface="Arial"/>
              <a:cs typeface="Arial"/>
              <a:sym typeface="Arial"/>
            </a:endParaRPr>
          </a:p>
          <a:p>
            <a:pPr marL="514350" indent="-514350">
              <a:buClr>
                <a:schemeClr val="dk1"/>
              </a:buClr>
              <a:buSzPts val="3600"/>
              <a:buFont typeface="Calibri"/>
              <a:buAutoNum type="arabicPeriod"/>
            </a:pPr>
            <a:r>
              <a:rPr lang="en-GB" sz="4000" b="1" dirty="0">
                <a:solidFill>
                  <a:schemeClr val="dk1"/>
                </a:solidFill>
                <a:latin typeface="Calibri"/>
                <a:ea typeface="Calibri"/>
                <a:cs typeface="Calibri"/>
                <a:sym typeface="Calibri"/>
              </a:rPr>
              <a:t> What is your ‘utopia’?</a:t>
            </a:r>
          </a:p>
          <a:p>
            <a:pPr marL="514350" indent="-514350">
              <a:buClr>
                <a:schemeClr val="dk1"/>
              </a:buClr>
              <a:buSzPts val="3600"/>
              <a:buFont typeface="Calibri"/>
              <a:buAutoNum type="arabicPeriod"/>
            </a:pPr>
            <a:r>
              <a:rPr lang="en-GB" sz="4000" b="1" dirty="0">
                <a:solidFill>
                  <a:schemeClr val="dk1"/>
                </a:solidFill>
                <a:latin typeface="Calibri"/>
                <a:ea typeface="Calibri"/>
                <a:cs typeface="Calibri"/>
                <a:sym typeface="Calibri"/>
              </a:rPr>
              <a:t> What is a tragic hero?</a:t>
            </a:r>
            <a:endParaRPr sz="40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sng" strike="noStrike" cap="none" dirty="0">
              <a:solidFill>
                <a:schemeClr val="dk1"/>
              </a:solidFill>
              <a:latin typeface="Calibri"/>
              <a:ea typeface="Calibri"/>
              <a:cs typeface="Calibri"/>
              <a:sym typeface="Calibri"/>
            </a:endParaRPr>
          </a:p>
        </p:txBody>
      </p:sp>
      <p:pic>
        <p:nvPicPr>
          <p:cNvPr id="647" name="Google Shape;647;p73"/>
          <p:cNvPicPr preferRelativeResize="0"/>
          <p:nvPr/>
        </p:nvPicPr>
        <p:blipFill rotWithShape="1">
          <a:blip r:embed="rId5">
            <a:alphaModFix/>
          </a:blip>
          <a:srcRect t="25057" b="25171"/>
          <a:stretch/>
        </p:blipFill>
        <p:spPr>
          <a:xfrm>
            <a:off x="11134766" y="31534"/>
            <a:ext cx="1062254" cy="1059079"/>
          </a:xfrm>
          <a:prstGeom prst="rect">
            <a:avLst/>
          </a:prstGeom>
          <a:noFill/>
          <a:ln>
            <a:noFill/>
          </a:ln>
        </p:spPr>
      </p:pic>
      <p:pic>
        <p:nvPicPr>
          <p:cNvPr id="648" name="Google Shape;648;p73" descr="Thinking Icon 3482862"/>
          <p:cNvPicPr preferRelativeResize="0"/>
          <p:nvPr/>
        </p:nvPicPr>
        <p:blipFill rotWithShape="1">
          <a:blip r:embed="rId6">
            <a:alphaModFix/>
          </a:blip>
          <a:srcRect/>
          <a:stretch/>
        </p:blipFill>
        <p:spPr>
          <a:xfrm rot="338332">
            <a:off x="10081964" y="1431718"/>
            <a:ext cx="1513246" cy="1513246"/>
          </a:xfrm>
          <a:prstGeom prst="rect">
            <a:avLst/>
          </a:prstGeom>
          <a:noFill/>
          <a:ln>
            <a:noFill/>
          </a:ln>
        </p:spPr>
      </p:pic>
      <p:sp>
        <p:nvSpPr>
          <p:cNvPr id="649" name="Google Shape;649;p73"/>
          <p:cNvSpPr/>
          <p:nvPr/>
        </p:nvSpPr>
        <p:spPr>
          <a:xfrm>
            <a:off x="101340" y="12957"/>
            <a:ext cx="6066097" cy="1226493"/>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400" b="1" i="0" u="sng" strike="noStrike" cap="none" dirty="0">
                <a:solidFill>
                  <a:schemeClr val="dk1"/>
                </a:solidFill>
                <a:latin typeface="Calibri"/>
                <a:ea typeface="Calibri"/>
                <a:cs typeface="Calibri"/>
                <a:sym typeface="Calibri"/>
              </a:rPr>
              <a:t>Learning outcomes: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800" b="1" i="1" u="none" strike="noStrike" cap="none" dirty="0">
                <a:solidFill>
                  <a:srgbClr val="000000"/>
                </a:solidFill>
                <a:latin typeface="Arial"/>
                <a:ea typeface="Arial"/>
                <a:cs typeface="Arial"/>
                <a:sym typeface="Arial"/>
              </a:rPr>
              <a:t>To know</a:t>
            </a:r>
            <a:r>
              <a:rPr lang="en-GB" sz="1800" b="0" i="1" u="none" strike="noStrike" cap="none" dirty="0">
                <a:solidFill>
                  <a:srgbClr val="000000"/>
                </a:solidFill>
                <a:latin typeface="Arial"/>
                <a:ea typeface="Arial"/>
                <a:cs typeface="Arial"/>
                <a:sym typeface="Arial"/>
              </a:rPr>
              <a:t> how to compare two dystopian settings.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800" b="1" i="1" u="none" strike="noStrike" cap="none" dirty="0">
                <a:solidFill>
                  <a:srgbClr val="000000"/>
                </a:solidFill>
                <a:latin typeface="Arial"/>
                <a:ea typeface="Arial"/>
                <a:cs typeface="Arial"/>
                <a:sym typeface="Arial"/>
              </a:rPr>
              <a:t>To be able</a:t>
            </a:r>
            <a:r>
              <a:rPr lang="en-GB" sz="1800" b="0" i="1" u="none" strike="noStrike" cap="none" dirty="0">
                <a:solidFill>
                  <a:srgbClr val="000000"/>
                </a:solidFill>
                <a:latin typeface="Arial"/>
                <a:ea typeface="Arial"/>
                <a:cs typeface="Arial"/>
                <a:sym typeface="Arial"/>
              </a:rPr>
              <a:t> to consider the connotations of key words within quotations. (EQ) (CT)</a:t>
            </a:r>
            <a:endParaRPr sz="1400" b="1" i="0" u="none" strike="noStrike" cap="none" dirty="0">
              <a:solidFill>
                <a:schemeClr val="dk1"/>
              </a:solidFill>
              <a:latin typeface="Calibri"/>
              <a:ea typeface="Calibri"/>
              <a:cs typeface="Calibri"/>
              <a:sym typeface="Calibri"/>
            </a:endParaRPr>
          </a:p>
        </p:txBody>
      </p:sp>
      <p:sp>
        <p:nvSpPr>
          <p:cNvPr id="650" name="Google Shape;650;p73"/>
          <p:cNvSpPr/>
          <p:nvPr/>
        </p:nvSpPr>
        <p:spPr>
          <a:xfrm>
            <a:off x="6262513" y="83038"/>
            <a:ext cx="4872253" cy="1226493"/>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r">
              <a:buClr>
                <a:srgbClr val="000000"/>
              </a:buClr>
              <a:buSzPts val="2000"/>
            </a:pPr>
            <a:r>
              <a:rPr lang="en-GB" sz="2000" b="1" u="sng" dirty="0">
                <a:solidFill>
                  <a:schemeClr val="dk1"/>
                </a:solidFill>
                <a:latin typeface="Calibri"/>
                <a:ea typeface="Calibri"/>
                <a:cs typeface="Calibri"/>
                <a:sym typeface="Calibri"/>
              </a:rPr>
              <a:t>10</a:t>
            </a:r>
            <a:r>
              <a:rPr lang="en-GB" sz="2000" b="1" u="sng" baseline="30000" dirty="0">
                <a:solidFill>
                  <a:schemeClr val="dk1"/>
                </a:solidFill>
                <a:latin typeface="Calibri"/>
                <a:ea typeface="Calibri"/>
                <a:cs typeface="Calibri"/>
                <a:sym typeface="Calibri"/>
              </a:rPr>
              <a:t>th</a:t>
            </a:r>
            <a:r>
              <a:rPr lang="en-GB" sz="2000" b="1" u="sng" dirty="0">
                <a:solidFill>
                  <a:schemeClr val="dk1"/>
                </a:solidFill>
                <a:latin typeface="Calibri"/>
                <a:ea typeface="Calibri"/>
                <a:cs typeface="Calibri"/>
                <a:sym typeface="Calibri"/>
              </a:rPr>
              <a:t> January 2025</a:t>
            </a:r>
            <a:endParaRPr sz="2000" b="1" i="0" u="sng"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dirty="0">
                <a:solidFill>
                  <a:schemeClr val="dk1"/>
                </a:solidFill>
                <a:latin typeface="Calibri"/>
                <a:ea typeface="Calibri"/>
                <a:cs typeface="Calibri"/>
                <a:sym typeface="Calibri"/>
              </a:rPr>
              <a:t>Dystopian Settings</a:t>
            </a:r>
            <a:endParaRPr sz="2000" b="0" i="0" u="sng" strike="noStrike" cap="none" dirty="0">
              <a:solidFill>
                <a:schemeClr val="dk1"/>
              </a:solidFill>
              <a:latin typeface="Calibri"/>
              <a:ea typeface="Calibri"/>
              <a:cs typeface="Calibri"/>
              <a:sym typeface="Calibri"/>
            </a:endParaRPr>
          </a:p>
        </p:txBody>
      </p:sp>
      <p:pic>
        <p:nvPicPr>
          <p:cNvPr id="2" name="Audio Recording 9 Jan 2025 at 14:13:26">
            <a:hlinkClick r:id="" action="ppaction://media"/>
            <a:extLst>
              <a:ext uri="{FF2B5EF4-FFF2-40B4-BE49-F238E27FC236}">
                <a16:creationId xmlns:a16="http://schemas.microsoft.com/office/drawing/2014/main" id="{251A8FEF-04C0-D1CC-4678-1F747C3727E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209561" y="5415350"/>
            <a:ext cx="812800" cy="812800"/>
          </a:xfrm>
          <a:prstGeom prst="rect">
            <a:avLst/>
          </a:prstGeom>
        </p:spPr>
      </p:pic>
    </p:spTree>
    <p:extLst>
      <p:ext uri="{BB962C8B-B14F-4D97-AF65-F5344CB8AC3E}">
        <p14:creationId xmlns:p14="http://schemas.microsoft.com/office/powerpoint/2010/main" val="4591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7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89"/>
          <p:cNvSpPr/>
          <p:nvPr/>
        </p:nvSpPr>
        <p:spPr>
          <a:xfrm>
            <a:off x="186813" y="1452482"/>
            <a:ext cx="11914615" cy="5332312"/>
          </a:xfrm>
          <a:prstGeom prst="roundRect">
            <a:avLst>
              <a:gd name="adj" fmla="val 16667"/>
            </a:avLst>
          </a:prstGeom>
          <a:solidFill>
            <a:srgbClr val="D8E2F3"/>
          </a:solidFill>
          <a:ln w="508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dirty="0">
                <a:solidFill>
                  <a:schemeClr val="dk1"/>
                </a:solidFill>
                <a:latin typeface="Calibri"/>
                <a:ea typeface="Calibri"/>
                <a:cs typeface="Calibri"/>
                <a:sym typeface="Calibri"/>
              </a:rPr>
              <a:t>”</a:t>
            </a:r>
            <a:r>
              <a:rPr lang="en-GB" sz="2400" b="0" i="0" u="none" strike="noStrike" cap="none" dirty="0">
                <a:solidFill>
                  <a:schemeClr val="dk1"/>
                </a:solidFill>
                <a:latin typeface="Calibri"/>
                <a:ea typeface="Calibri"/>
                <a:cs typeface="Calibri"/>
                <a:sym typeface="Calibri"/>
              </a:rPr>
              <a:t>Even the streets leading up to its </a:t>
            </a:r>
            <a:r>
              <a:rPr lang="en-GB" sz="2400" b="0" i="0" u="none" strike="noStrike" cap="none" dirty="0">
                <a:solidFill>
                  <a:schemeClr val="dk1"/>
                </a:solidFill>
                <a:highlight>
                  <a:srgbClr val="FFFF00"/>
                </a:highlight>
                <a:latin typeface="Calibri"/>
                <a:ea typeface="Calibri"/>
                <a:cs typeface="Calibri"/>
                <a:sym typeface="Calibri"/>
              </a:rPr>
              <a:t>outer barriers </a:t>
            </a:r>
            <a:r>
              <a:rPr lang="en-GB" sz="2400" b="0" i="0" u="none" strike="noStrike" cap="none" dirty="0">
                <a:solidFill>
                  <a:schemeClr val="dk1"/>
                </a:solidFill>
                <a:latin typeface="Calibri"/>
                <a:ea typeface="Calibri"/>
                <a:cs typeface="Calibri"/>
                <a:sym typeface="Calibri"/>
              </a:rPr>
              <a:t>were roamed by </a:t>
            </a:r>
            <a:r>
              <a:rPr lang="en-GB" sz="2400" b="0" i="0" u="none" strike="noStrike" cap="none" dirty="0">
                <a:solidFill>
                  <a:schemeClr val="dk1"/>
                </a:solidFill>
                <a:highlight>
                  <a:srgbClr val="FFFF00"/>
                </a:highlight>
                <a:latin typeface="Calibri"/>
                <a:ea typeface="Calibri"/>
                <a:cs typeface="Calibri"/>
                <a:sym typeface="Calibri"/>
              </a:rPr>
              <a:t>gorilla-faced</a:t>
            </a:r>
            <a:r>
              <a:rPr lang="en-GB" sz="2400" b="0" i="0" u="none" strike="noStrike" cap="none" dirty="0">
                <a:solidFill>
                  <a:schemeClr val="dk1"/>
                </a:solidFill>
                <a:latin typeface="Calibri"/>
                <a:ea typeface="Calibri"/>
                <a:cs typeface="Calibri"/>
                <a:sym typeface="Calibri"/>
              </a:rPr>
              <a:t> guards in </a:t>
            </a:r>
            <a:r>
              <a:rPr lang="en-GB" sz="2400" b="0" i="0" u="none" strike="noStrike" cap="none" dirty="0">
                <a:solidFill>
                  <a:schemeClr val="dk1"/>
                </a:solidFill>
                <a:highlight>
                  <a:srgbClr val="FFFF00"/>
                </a:highlight>
                <a:latin typeface="Calibri"/>
                <a:ea typeface="Calibri"/>
                <a:cs typeface="Calibri"/>
                <a:sym typeface="Calibri"/>
              </a:rPr>
              <a:t>black uniforms</a:t>
            </a:r>
            <a:r>
              <a:rPr lang="en-GB" sz="2400" b="0" i="0" u="none" strike="noStrike" cap="none" dirty="0">
                <a:solidFill>
                  <a:schemeClr val="dk1"/>
                </a:solidFill>
                <a:latin typeface="Calibri"/>
                <a:ea typeface="Calibri"/>
                <a:cs typeface="Calibri"/>
                <a:sym typeface="Calibri"/>
              </a:rPr>
              <a:t>.”</a:t>
            </a:r>
            <a:endParaRPr sz="2400" b="0" i="1" u="none" strike="noStrike" cap="none" dirty="0">
              <a:solidFill>
                <a:schemeClr val="dk1"/>
              </a:solidFill>
              <a:latin typeface="Calibri"/>
              <a:ea typeface="Calibri"/>
              <a:cs typeface="Calibri"/>
              <a:sym typeface="Calibri"/>
            </a:endParaRPr>
          </a:p>
        </p:txBody>
      </p:sp>
      <p:pic>
        <p:nvPicPr>
          <p:cNvPr id="792" name="Google Shape;792;p89"/>
          <p:cNvPicPr preferRelativeResize="0"/>
          <p:nvPr/>
        </p:nvPicPr>
        <p:blipFill rotWithShape="1">
          <a:blip r:embed="rId5">
            <a:alphaModFix/>
          </a:blip>
          <a:srcRect t="25057" b="25171"/>
          <a:stretch/>
        </p:blipFill>
        <p:spPr>
          <a:xfrm>
            <a:off x="11134766" y="31534"/>
            <a:ext cx="1062254" cy="1059079"/>
          </a:xfrm>
          <a:prstGeom prst="rect">
            <a:avLst/>
          </a:prstGeom>
          <a:noFill/>
          <a:ln>
            <a:noFill/>
          </a:ln>
        </p:spPr>
      </p:pic>
      <p:sp>
        <p:nvSpPr>
          <p:cNvPr id="793" name="Google Shape;793;p89"/>
          <p:cNvSpPr/>
          <p:nvPr/>
        </p:nvSpPr>
        <p:spPr>
          <a:xfrm>
            <a:off x="101340" y="12957"/>
            <a:ext cx="6066097" cy="1226493"/>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400" b="1" i="0" u="sng" strike="noStrike" cap="none">
                <a:solidFill>
                  <a:schemeClr val="dk1"/>
                </a:solidFill>
                <a:latin typeface="Calibri"/>
                <a:ea typeface="Calibri"/>
                <a:cs typeface="Calibri"/>
                <a:sym typeface="Calibri"/>
              </a:rPr>
              <a:t>Learning outcomes: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800" b="1" i="1" u="none" strike="noStrike" cap="none">
                <a:solidFill>
                  <a:srgbClr val="000000"/>
                </a:solidFill>
                <a:latin typeface="Arial"/>
                <a:ea typeface="Arial"/>
                <a:cs typeface="Arial"/>
                <a:sym typeface="Arial"/>
              </a:rPr>
              <a:t>To know</a:t>
            </a:r>
            <a:r>
              <a:rPr lang="en-GB" sz="1800" b="0" i="1" u="none" strike="noStrike" cap="none">
                <a:solidFill>
                  <a:srgbClr val="000000"/>
                </a:solidFill>
                <a:latin typeface="Arial"/>
                <a:ea typeface="Arial"/>
                <a:cs typeface="Arial"/>
                <a:sym typeface="Arial"/>
              </a:rPr>
              <a:t> how to compare two dystopian settings.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800" b="1" i="1" u="none" strike="noStrike" cap="none">
                <a:solidFill>
                  <a:srgbClr val="000000"/>
                </a:solidFill>
                <a:latin typeface="Arial"/>
                <a:ea typeface="Arial"/>
                <a:cs typeface="Arial"/>
                <a:sym typeface="Arial"/>
              </a:rPr>
              <a:t>To be able</a:t>
            </a:r>
            <a:r>
              <a:rPr lang="en-GB" sz="1800" b="0" i="1" u="none" strike="noStrike" cap="none">
                <a:solidFill>
                  <a:srgbClr val="000000"/>
                </a:solidFill>
                <a:latin typeface="Arial"/>
                <a:ea typeface="Arial"/>
                <a:cs typeface="Arial"/>
                <a:sym typeface="Arial"/>
              </a:rPr>
              <a:t> to consider the connotations of key words within quotations. (EQ) (CT)</a:t>
            </a:r>
            <a:endParaRPr sz="1400" b="1" i="0" u="none" strike="noStrike" cap="none">
              <a:solidFill>
                <a:schemeClr val="dk1"/>
              </a:solidFill>
              <a:latin typeface="Calibri"/>
              <a:ea typeface="Calibri"/>
              <a:cs typeface="Calibri"/>
              <a:sym typeface="Calibri"/>
            </a:endParaRPr>
          </a:p>
        </p:txBody>
      </p:sp>
      <p:sp>
        <p:nvSpPr>
          <p:cNvPr id="2" name="Google Shape;650;p73">
            <a:extLst>
              <a:ext uri="{FF2B5EF4-FFF2-40B4-BE49-F238E27FC236}">
                <a16:creationId xmlns:a16="http://schemas.microsoft.com/office/drawing/2014/main" id="{13DF9441-BF06-CDBF-680F-4ABF7CCDC762}"/>
              </a:ext>
            </a:extLst>
          </p:cNvPr>
          <p:cNvSpPr/>
          <p:nvPr/>
        </p:nvSpPr>
        <p:spPr>
          <a:xfrm>
            <a:off x="6262513" y="83038"/>
            <a:ext cx="4872253" cy="1226493"/>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r">
              <a:buClr>
                <a:srgbClr val="000000"/>
              </a:buClr>
              <a:buSzPts val="2000"/>
            </a:pPr>
            <a:r>
              <a:rPr lang="en-GB" sz="2000" b="1" u="sng" dirty="0">
                <a:solidFill>
                  <a:schemeClr val="dk1"/>
                </a:solidFill>
                <a:latin typeface="Calibri"/>
                <a:ea typeface="Calibri"/>
                <a:cs typeface="Calibri"/>
                <a:sym typeface="Calibri"/>
              </a:rPr>
              <a:t>10</a:t>
            </a:r>
            <a:r>
              <a:rPr lang="en-GB" sz="2000" b="1" u="sng" baseline="30000" dirty="0">
                <a:solidFill>
                  <a:schemeClr val="dk1"/>
                </a:solidFill>
                <a:latin typeface="Calibri"/>
                <a:ea typeface="Calibri"/>
                <a:cs typeface="Calibri"/>
                <a:sym typeface="Calibri"/>
              </a:rPr>
              <a:t>th</a:t>
            </a:r>
            <a:r>
              <a:rPr lang="en-GB" sz="2000" b="1" u="sng" dirty="0">
                <a:solidFill>
                  <a:schemeClr val="dk1"/>
                </a:solidFill>
                <a:latin typeface="Calibri"/>
                <a:ea typeface="Calibri"/>
                <a:cs typeface="Calibri"/>
                <a:sym typeface="Calibri"/>
              </a:rPr>
              <a:t> January 2025</a:t>
            </a:r>
            <a:endParaRPr sz="2000" b="1" i="0" u="sng"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dirty="0">
                <a:solidFill>
                  <a:schemeClr val="dk1"/>
                </a:solidFill>
                <a:latin typeface="Calibri"/>
                <a:ea typeface="Calibri"/>
                <a:cs typeface="Calibri"/>
                <a:sym typeface="Calibri"/>
              </a:rPr>
              <a:t>Dystopian Settings</a:t>
            </a:r>
            <a:endParaRPr sz="2000" b="0" i="0" u="sng" strike="noStrike" cap="none" dirty="0">
              <a:solidFill>
                <a:schemeClr val="dk1"/>
              </a:solidFill>
              <a:latin typeface="Calibri"/>
              <a:ea typeface="Calibri"/>
              <a:cs typeface="Calibri"/>
              <a:sym typeface="Calibri"/>
            </a:endParaRPr>
          </a:p>
        </p:txBody>
      </p:sp>
      <p:pic>
        <p:nvPicPr>
          <p:cNvPr id="3" name="Audio Recording 9 Jan 2025 at 14:19:49">
            <a:hlinkClick r:id="" action="ppaction://media"/>
            <a:extLst>
              <a:ext uri="{FF2B5EF4-FFF2-40B4-BE49-F238E27FC236}">
                <a16:creationId xmlns:a16="http://schemas.microsoft.com/office/drawing/2014/main" id="{1512D3CC-7A3D-3A73-630A-980E6024BA4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5366" y="1736492"/>
            <a:ext cx="812800" cy="812800"/>
          </a:xfrm>
          <a:prstGeom prst="rect">
            <a:avLst/>
          </a:prstGeom>
        </p:spPr>
      </p:pic>
    </p:spTree>
    <p:extLst>
      <p:ext uri="{BB962C8B-B14F-4D97-AF65-F5344CB8AC3E}">
        <p14:creationId xmlns:p14="http://schemas.microsoft.com/office/powerpoint/2010/main" val="206135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9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p:nvPr/>
        </p:nvSpPr>
        <p:spPr>
          <a:xfrm>
            <a:off x="186813" y="1452481"/>
            <a:ext cx="11914400" cy="5332400"/>
          </a:xfrm>
          <a:prstGeom prst="roundRect">
            <a:avLst>
              <a:gd name="adj" fmla="val 16667"/>
            </a:avLst>
          </a:prstGeom>
          <a:solidFill>
            <a:srgbClr val="D8E2F3"/>
          </a:solidFill>
          <a:ln w="50800"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algn="ctr">
              <a:buSzPts val="2700"/>
            </a:pPr>
            <a:r>
              <a:rPr lang="en-GB" sz="3600" dirty="0">
                <a:solidFill>
                  <a:schemeClr val="dk1"/>
                </a:solidFill>
                <a:latin typeface="Calibri"/>
                <a:ea typeface="Calibri"/>
                <a:cs typeface="Calibri"/>
                <a:sym typeface="Calibri"/>
              </a:rPr>
              <a:t>Compare the settings of Airstrip One and District 12. How are they dystopian? (</a:t>
            </a:r>
            <a:r>
              <a:rPr lang="en-GB" sz="3600" dirty="0">
                <a:solidFill>
                  <a:schemeClr val="dk1"/>
                </a:solidFill>
                <a:highlight>
                  <a:srgbClr val="FFFF00"/>
                </a:highlight>
                <a:latin typeface="Calibri"/>
                <a:ea typeface="Calibri"/>
                <a:cs typeface="Calibri"/>
                <a:sym typeface="Calibri"/>
              </a:rPr>
              <a:t>CF, </a:t>
            </a:r>
            <a:r>
              <a:rPr lang="en-GB" sz="3600" dirty="0">
                <a:solidFill>
                  <a:schemeClr val="dk1"/>
                </a:solidFill>
                <a:highlight>
                  <a:srgbClr val="00FF00"/>
                </a:highlight>
                <a:latin typeface="Calibri"/>
                <a:ea typeface="Calibri"/>
                <a:cs typeface="Calibri"/>
                <a:sym typeface="Calibri"/>
              </a:rPr>
              <a:t>EQ</a:t>
            </a:r>
            <a:r>
              <a:rPr lang="en-GB" sz="3600" dirty="0">
                <a:solidFill>
                  <a:schemeClr val="dk1"/>
                </a:solidFill>
                <a:latin typeface="Calibri"/>
                <a:ea typeface="Calibri"/>
                <a:cs typeface="Calibri"/>
                <a:sym typeface="Calibri"/>
              </a:rPr>
              <a:t>, </a:t>
            </a:r>
            <a:r>
              <a:rPr lang="en-GB" sz="3600" dirty="0">
                <a:solidFill>
                  <a:schemeClr val="dk1"/>
                </a:solidFill>
                <a:highlight>
                  <a:srgbClr val="FF9900"/>
                </a:highlight>
                <a:latin typeface="Calibri"/>
                <a:ea typeface="Calibri"/>
                <a:cs typeface="Calibri"/>
                <a:sym typeface="Calibri"/>
              </a:rPr>
              <a:t>AQ</a:t>
            </a:r>
            <a:r>
              <a:rPr lang="en-GB" sz="3600" dirty="0">
                <a:solidFill>
                  <a:schemeClr val="dk1"/>
                </a:solidFill>
                <a:latin typeface="Calibri"/>
                <a:ea typeface="Calibri"/>
                <a:cs typeface="Calibri"/>
                <a:sym typeface="Calibri"/>
              </a:rPr>
              <a:t>, </a:t>
            </a:r>
            <a:r>
              <a:rPr lang="en-GB" sz="3600" dirty="0">
                <a:solidFill>
                  <a:schemeClr val="dk1"/>
                </a:solidFill>
                <a:highlight>
                  <a:srgbClr val="00FFFF"/>
                </a:highlight>
                <a:latin typeface="Calibri"/>
                <a:ea typeface="Calibri"/>
                <a:cs typeface="Calibri"/>
                <a:sym typeface="Calibri"/>
              </a:rPr>
              <a:t>CO</a:t>
            </a:r>
            <a:r>
              <a:rPr lang="en-GB" sz="3600" dirty="0">
                <a:solidFill>
                  <a:schemeClr val="dk1"/>
                </a:solidFill>
                <a:latin typeface="Calibri"/>
                <a:ea typeface="Calibri"/>
                <a:cs typeface="Calibri"/>
                <a:sym typeface="Calibri"/>
              </a:rPr>
              <a:t>)</a:t>
            </a:r>
            <a:endParaRPr sz="1467" dirty="0"/>
          </a:p>
          <a:p>
            <a:pPr algn="ctr">
              <a:buSzPts val="2700"/>
            </a:pPr>
            <a:endParaRPr sz="3600" i="1" dirty="0">
              <a:solidFill>
                <a:schemeClr val="dk1"/>
              </a:solidFill>
              <a:latin typeface="Calibri"/>
              <a:ea typeface="Calibri"/>
              <a:cs typeface="Calibri"/>
              <a:sym typeface="Calibri"/>
            </a:endParaRPr>
          </a:p>
          <a:p>
            <a:pPr>
              <a:buSzPts val="2700"/>
            </a:pPr>
            <a:r>
              <a:rPr lang="en-GB" sz="2800" i="1" dirty="0">
                <a:solidFill>
                  <a:schemeClr val="dk1"/>
                </a:solidFill>
                <a:highlight>
                  <a:srgbClr val="FFFF00"/>
                </a:highlight>
                <a:latin typeface="Calibri"/>
                <a:ea typeface="Calibri"/>
                <a:cs typeface="Calibri"/>
                <a:sym typeface="Calibri"/>
              </a:rPr>
              <a:t>District 12 from the Hunger Games is presented as dystopian when Katniss approaches the </a:t>
            </a:r>
            <a:r>
              <a:rPr lang="en-GB" sz="2800" i="1" dirty="0">
                <a:solidFill>
                  <a:schemeClr val="dk1"/>
                </a:solidFill>
                <a:highlight>
                  <a:srgbClr val="00FF00"/>
                </a:highlight>
                <a:latin typeface="Calibri"/>
                <a:ea typeface="Calibri"/>
                <a:cs typeface="Calibri"/>
                <a:sym typeface="Calibri"/>
              </a:rPr>
              <a:t>‘high chain-link fence topped with barbed-wire loops’ that surrounds District 12. </a:t>
            </a:r>
            <a:r>
              <a:rPr lang="en-GB" sz="2800" i="1" dirty="0">
                <a:solidFill>
                  <a:schemeClr val="dk1"/>
                </a:solidFill>
                <a:highlight>
                  <a:srgbClr val="FF911B"/>
                </a:highlight>
                <a:latin typeface="Calibri"/>
                <a:ea typeface="Calibri"/>
                <a:cs typeface="Calibri"/>
                <a:sym typeface="Calibri"/>
              </a:rPr>
              <a:t>This is dystopian since it suggests that the residents of District 12 have a lack of freedom because </a:t>
            </a:r>
            <a:r>
              <a:rPr lang="en-GB" sz="2800" i="1" dirty="0">
                <a:solidFill>
                  <a:schemeClr val="dk1"/>
                </a:solidFill>
                <a:highlight>
                  <a:srgbClr val="00FF00"/>
                </a:highlight>
                <a:latin typeface="Calibri"/>
                <a:ea typeface="Calibri"/>
                <a:cs typeface="Calibri"/>
                <a:sym typeface="Calibri"/>
              </a:rPr>
              <a:t>‘chain-link fence’ </a:t>
            </a:r>
            <a:r>
              <a:rPr lang="en-GB" sz="2800" i="1" dirty="0">
                <a:solidFill>
                  <a:schemeClr val="dk1"/>
                </a:solidFill>
                <a:highlight>
                  <a:srgbClr val="FF911B"/>
                </a:highlight>
                <a:latin typeface="Calibri"/>
                <a:ea typeface="Calibri"/>
                <a:cs typeface="Calibri"/>
                <a:sym typeface="Calibri"/>
              </a:rPr>
              <a:t>has </a:t>
            </a:r>
            <a:r>
              <a:rPr lang="en-GB" sz="2800" i="1" dirty="0">
                <a:solidFill>
                  <a:schemeClr val="dk1"/>
                </a:solidFill>
                <a:highlight>
                  <a:srgbClr val="FF9900"/>
                </a:highlight>
                <a:latin typeface="Calibri"/>
                <a:ea typeface="Calibri"/>
                <a:cs typeface="Calibri"/>
                <a:sym typeface="Calibri"/>
              </a:rPr>
              <a:t>connotations of prison</a:t>
            </a:r>
            <a:r>
              <a:rPr lang="en-GB" sz="2800" i="1" dirty="0">
                <a:solidFill>
                  <a:schemeClr val="dk1"/>
                </a:solidFill>
                <a:latin typeface="Calibri"/>
                <a:ea typeface="Calibri"/>
                <a:cs typeface="Calibri"/>
                <a:sym typeface="Calibri"/>
              </a:rPr>
              <a:t>. </a:t>
            </a:r>
            <a:r>
              <a:rPr lang="en-GB" sz="2800" i="1" dirty="0">
                <a:solidFill>
                  <a:schemeClr val="dk1"/>
                </a:solidFill>
                <a:highlight>
                  <a:srgbClr val="00FFFF"/>
                </a:highlight>
                <a:latin typeface="Calibri"/>
                <a:ea typeface="Calibri"/>
                <a:cs typeface="Calibri"/>
                <a:sym typeface="Calibri"/>
              </a:rPr>
              <a:t>Similarly</a:t>
            </a:r>
            <a:r>
              <a:rPr lang="en-GB" sz="2800" i="1" dirty="0">
                <a:solidFill>
                  <a:schemeClr val="dk1"/>
                </a:solidFill>
                <a:highlight>
                  <a:srgbClr val="FFFF00"/>
                </a:highlight>
                <a:latin typeface="Calibri"/>
                <a:ea typeface="Calibri"/>
                <a:cs typeface="Calibri"/>
                <a:sym typeface="Calibri"/>
              </a:rPr>
              <a:t>, Airstrip One from 1984 is dystopian when </a:t>
            </a:r>
            <a:r>
              <a:rPr lang="en-GB" sz="2800" i="1" dirty="0">
                <a:solidFill>
                  <a:schemeClr val="dk1"/>
                </a:solidFill>
                <a:highlight>
                  <a:srgbClr val="00FF00"/>
                </a:highlight>
                <a:latin typeface="Calibri"/>
                <a:ea typeface="Calibri"/>
                <a:cs typeface="Calibri"/>
                <a:sym typeface="Calibri"/>
              </a:rPr>
              <a:t>‘the streets… were roamed by gorilla-faced guards in black uniforms’. The phrase, ‘Black uniforms</a:t>
            </a:r>
            <a:r>
              <a:rPr lang="en-GB" sz="2800" i="1" dirty="0">
                <a:solidFill>
                  <a:schemeClr val="dk1"/>
                </a:solidFill>
                <a:highlight>
                  <a:srgbClr val="FF911B"/>
                </a:highlight>
                <a:latin typeface="Calibri"/>
                <a:ea typeface="Calibri"/>
                <a:cs typeface="Calibri"/>
                <a:sym typeface="Calibri"/>
              </a:rPr>
              <a:t>’ has connotations of prison guards and again suggests that, </a:t>
            </a:r>
            <a:r>
              <a:rPr lang="en-GB" sz="2800" i="1" dirty="0">
                <a:solidFill>
                  <a:schemeClr val="dk1"/>
                </a:solidFill>
                <a:highlight>
                  <a:srgbClr val="00FFFF"/>
                </a:highlight>
                <a:latin typeface="Calibri"/>
                <a:ea typeface="Calibri"/>
                <a:cs typeface="Calibri"/>
                <a:sym typeface="Calibri"/>
              </a:rPr>
              <a:t>in the same way as in District 12</a:t>
            </a:r>
            <a:r>
              <a:rPr lang="en-GB" sz="2800" i="1" dirty="0">
                <a:solidFill>
                  <a:schemeClr val="dk1"/>
                </a:solidFill>
                <a:highlight>
                  <a:srgbClr val="FF911B"/>
                </a:highlight>
                <a:latin typeface="Calibri"/>
                <a:ea typeface="Calibri"/>
                <a:cs typeface="Calibri"/>
                <a:sym typeface="Calibri"/>
              </a:rPr>
              <a:t>, independent thought and freedom is restricted.</a:t>
            </a:r>
            <a:endParaRPr sz="3600" i="1" dirty="0">
              <a:solidFill>
                <a:schemeClr val="dk1"/>
              </a:solidFill>
              <a:highlight>
                <a:srgbClr val="FF911B"/>
              </a:highlight>
              <a:latin typeface="Calibri"/>
              <a:ea typeface="Calibri"/>
              <a:cs typeface="Calibri"/>
              <a:sym typeface="Calibri"/>
            </a:endParaRPr>
          </a:p>
        </p:txBody>
      </p:sp>
      <p:pic>
        <p:nvPicPr>
          <p:cNvPr id="75" name="Google Shape;75;p15"/>
          <p:cNvPicPr preferRelativeResize="0"/>
          <p:nvPr/>
        </p:nvPicPr>
        <p:blipFill rotWithShape="1">
          <a:blip r:embed="rId5">
            <a:alphaModFix/>
          </a:blip>
          <a:srcRect t="25054" b="25174"/>
          <a:stretch/>
        </p:blipFill>
        <p:spPr>
          <a:xfrm>
            <a:off x="11134767" y="31533"/>
            <a:ext cx="1062253" cy="1059080"/>
          </a:xfrm>
          <a:prstGeom prst="rect">
            <a:avLst/>
          </a:prstGeom>
          <a:noFill/>
          <a:ln>
            <a:noFill/>
          </a:ln>
        </p:spPr>
      </p:pic>
      <p:sp>
        <p:nvSpPr>
          <p:cNvPr id="76" name="Google Shape;76;p15"/>
          <p:cNvSpPr/>
          <p:nvPr/>
        </p:nvSpPr>
        <p:spPr>
          <a:xfrm>
            <a:off x="101340" y="12957"/>
            <a:ext cx="6066000" cy="1226400"/>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33" tIns="45700" rIns="91433" bIns="45700" anchor="ctr" anchorCtr="0">
            <a:noAutofit/>
          </a:bodyPr>
          <a:lstStyle/>
          <a:p>
            <a:pPr>
              <a:buSzPts val="1100"/>
            </a:pPr>
            <a:endParaRPr sz="1467" b="1">
              <a:solidFill>
                <a:schemeClr val="dk1"/>
              </a:solidFill>
              <a:latin typeface="Calibri"/>
              <a:ea typeface="Calibri"/>
              <a:cs typeface="Calibri"/>
              <a:sym typeface="Calibri"/>
            </a:endParaRPr>
          </a:p>
          <a:p>
            <a:pPr>
              <a:buSzPts val="1100"/>
            </a:pPr>
            <a:r>
              <a:rPr lang="en-GB" sz="1467" b="1" u="sng">
                <a:solidFill>
                  <a:schemeClr val="dk1"/>
                </a:solidFill>
                <a:latin typeface="Calibri"/>
                <a:ea typeface="Calibri"/>
                <a:cs typeface="Calibri"/>
                <a:sym typeface="Calibri"/>
              </a:rPr>
              <a:t>Learning outcomes:</a:t>
            </a:r>
            <a:endParaRPr sz="1467"/>
          </a:p>
          <a:p>
            <a:r>
              <a:rPr lang="en-GB" sz="1867" b="1" i="1"/>
              <a:t>To know</a:t>
            </a:r>
            <a:r>
              <a:rPr lang="en-GB" sz="1867" i="1"/>
              <a:t> how to compare two dystopian settings.  </a:t>
            </a:r>
            <a:endParaRPr sz="1467"/>
          </a:p>
          <a:p>
            <a:r>
              <a:rPr lang="en-GB" sz="1867" b="1" i="1"/>
              <a:t>To be able</a:t>
            </a:r>
            <a:r>
              <a:rPr lang="en-GB" sz="1867" i="1"/>
              <a:t> to consider the connotations of key words within quotations. (EQ) (CT)</a:t>
            </a:r>
            <a:endParaRPr sz="1467" b="1">
              <a:solidFill>
                <a:schemeClr val="dk1"/>
              </a:solidFill>
              <a:latin typeface="Calibri"/>
              <a:ea typeface="Calibri"/>
              <a:cs typeface="Calibri"/>
              <a:sym typeface="Calibri"/>
            </a:endParaRPr>
          </a:p>
        </p:txBody>
      </p:sp>
      <p:sp>
        <p:nvSpPr>
          <p:cNvPr id="2" name="Google Shape;650;p73">
            <a:extLst>
              <a:ext uri="{FF2B5EF4-FFF2-40B4-BE49-F238E27FC236}">
                <a16:creationId xmlns:a16="http://schemas.microsoft.com/office/drawing/2014/main" id="{E03C8BC5-19BF-94D6-60B0-9A602CC55CBF}"/>
              </a:ext>
            </a:extLst>
          </p:cNvPr>
          <p:cNvSpPr/>
          <p:nvPr/>
        </p:nvSpPr>
        <p:spPr>
          <a:xfrm>
            <a:off x="6262513" y="83038"/>
            <a:ext cx="4872253" cy="1226493"/>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r">
              <a:buClr>
                <a:srgbClr val="000000"/>
              </a:buClr>
              <a:buSzPts val="2000"/>
            </a:pPr>
            <a:r>
              <a:rPr lang="en-GB" sz="2000" b="1" u="sng" dirty="0">
                <a:solidFill>
                  <a:schemeClr val="dk1"/>
                </a:solidFill>
                <a:latin typeface="Calibri"/>
                <a:ea typeface="Calibri"/>
                <a:cs typeface="Calibri"/>
                <a:sym typeface="Calibri"/>
              </a:rPr>
              <a:t>10</a:t>
            </a:r>
            <a:r>
              <a:rPr lang="en-GB" sz="2000" b="1" u="sng" baseline="30000" dirty="0">
                <a:solidFill>
                  <a:schemeClr val="dk1"/>
                </a:solidFill>
                <a:latin typeface="Calibri"/>
                <a:ea typeface="Calibri"/>
                <a:cs typeface="Calibri"/>
                <a:sym typeface="Calibri"/>
              </a:rPr>
              <a:t>th</a:t>
            </a:r>
            <a:r>
              <a:rPr lang="en-GB" sz="2000" b="1" u="sng" dirty="0">
                <a:solidFill>
                  <a:schemeClr val="dk1"/>
                </a:solidFill>
                <a:latin typeface="Calibri"/>
                <a:ea typeface="Calibri"/>
                <a:cs typeface="Calibri"/>
                <a:sym typeface="Calibri"/>
              </a:rPr>
              <a:t> January 2025</a:t>
            </a:r>
            <a:endParaRPr sz="2000" b="1" i="0" u="sng"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dirty="0">
                <a:solidFill>
                  <a:schemeClr val="dk1"/>
                </a:solidFill>
                <a:latin typeface="Calibri"/>
                <a:ea typeface="Calibri"/>
                <a:cs typeface="Calibri"/>
                <a:sym typeface="Calibri"/>
              </a:rPr>
              <a:t>Dystopian Settings</a:t>
            </a:r>
            <a:endParaRPr sz="2000" b="0" i="0" u="sng" strike="noStrike" cap="none" dirty="0">
              <a:solidFill>
                <a:schemeClr val="dk1"/>
              </a:solidFill>
              <a:latin typeface="Calibri"/>
              <a:ea typeface="Calibri"/>
              <a:cs typeface="Calibri"/>
              <a:sym typeface="Calibri"/>
            </a:endParaRPr>
          </a:p>
        </p:txBody>
      </p:sp>
      <p:pic>
        <p:nvPicPr>
          <p:cNvPr id="3" name="Audio Recording 9 Jan 2025 at 14:21:41">
            <a:hlinkClick r:id="" action="ppaction://media"/>
            <a:extLst>
              <a:ext uri="{FF2B5EF4-FFF2-40B4-BE49-F238E27FC236}">
                <a16:creationId xmlns:a16="http://schemas.microsoft.com/office/drawing/2014/main" id="{9343B0AE-ACE2-42AE-DC15-0A225252943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1814" y="2189976"/>
            <a:ext cx="812800" cy="812800"/>
          </a:xfrm>
          <a:prstGeom prst="rect">
            <a:avLst/>
          </a:prstGeom>
        </p:spPr>
      </p:pic>
    </p:spTree>
    <p:extLst>
      <p:ext uri="{BB962C8B-B14F-4D97-AF65-F5344CB8AC3E}">
        <p14:creationId xmlns:p14="http://schemas.microsoft.com/office/powerpoint/2010/main" val="92946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0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p:nvPr/>
        </p:nvSpPr>
        <p:spPr>
          <a:xfrm>
            <a:off x="186813" y="1452481"/>
            <a:ext cx="11914400" cy="5332400"/>
          </a:xfrm>
          <a:prstGeom prst="roundRect">
            <a:avLst>
              <a:gd name="adj" fmla="val 16667"/>
            </a:avLst>
          </a:prstGeom>
          <a:solidFill>
            <a:srgbClr val="D8E2F3"/>
          </a:solidFill>
          <a:ln w="50800"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a:buSzPts val="2700"/>
            </a:pPr>
            <a:r>
              <a:rPr lang="en-GB" sz="2400" dirty="0">
                <a:solidFill>
                  <a:schemeClr val="dk1"/>
                </a:solidFill>
                <a:latin typeface="Calibri"/>
                <a:ea typeface="Calibri"/>
                <a:cs typeface="Calibri"/>
                <a:sym typeface="Calibri"/>
              </a:rPr>
              <a:t>Compare the settings of Airstrip One and District 12. How are they dystopian? </a:t>
            </a:r>
          </a:p>
          <a:p>
            <a:pPr>
              <a:buSzPts val="2700"/>
            </a:pPr>
            <a:r>
              <a:rPr lang="en-GB" sz="2400" dirty="0">
                <a:solidFill>
                  <a:schemeClr val="dk1"/>
                </a:solidFill>
                <a:latin typeface="Calibri"/>
                <a:ea typeface="Calibri"/>
                <a:cs typeface="Calibri"/>
                <a:sym typeface="Calibri"/>
              </a:rPr>
              <a:t>(</a:t>
            </a:r>
            <a:r>
              <a:rPr lang="en-GB" sz="2400" dirty="0">
                <a:solidFill>
                  <a:schemeClr val="dk1"/>
                </a:solidFill>
                <a:highlight>
                  <a:srgbClr val="FFFF00"/>
                </a:highlight>
                <a:latin typeface="Calibri"/>
                <a:ea typeface="Calibri"/>
                <a:cs typeface="Calibri"/>
                <a:sym typeface="Calibri"/>
              </a:rPr>
              <a:t>CF</a:t>
            </a:r>
            <a:r>
              <a:rPr lang="en-GB" sz="2400" dirty="0">
                <a:solidFill>
                  <a:schemeClr val="dk1"/>
                </a:solidFill>
                <a:latin typeface="Calibri"/>
                <a:ea typeface="Calibri"/>
                <a:cs typeface="Calibri"/>
                <a:sym typeface="Calibri"/>
              </a:rPr>
              <a:t>, </a:t>
            </a:r>
            <a:r>
              <a:rPr lang="en-GB" sz="2400" dirty="0">
                <a:solidFill>
                  <a:schemeClr val="dk1"/>
                </a:solidFill>
                <a:highlight>
                  <a:srgbClr val="00FF00"/>
                </a:highlight>
                <a:latin typeface="Calibri"/>
                <a:ea typeface="Calibri"/>
                <a:cs typeface="Calibri"/>
                <a:sym typeface="Calibri"/>
              </a:rPr>
              <a:t>EQ</a:t>
            </a:r>
            <a:r>
              <a:rPr lang="en-GB" sz="2400" dirty="0">
                <a:solidFill>
                  <a:schemeClr val="dk1"/>
                </a:solidFill>
                <a:latin typeface="Calibri"/>
                <a:ea typeface="Calibri"/>
                <a:cs typeface="Calibri"/>
                <a:sym typeface="Calibri"/>
              </a:rPr>
              <a:t>, </a:t>
            </a:r>
            <a:r>
              <a:rPr lang="en-GB" sz="2400" dirty="0">
                <a:solidFill>
                  <a:schemeClr val="dk1"/>
                </a:solidFill>
                <a:highlight>
                  <a:srgbClr val="FF9900"/>
                </a:highlight>
                <a:latin typeface="Calibri"/>
                <a:ea typeface="Calibri"/>
                <a:cs typeface="Calibri"/>
                <a:sym typeface="Calibri"/>
              </a:rPr>
              <a:t>AQ</a:t>
            </a:r>
            <a:r>
              <a:rPr lang="en-GB" sz="2400" dirty="0">
                <a:solidFill>
                  <a:schemeClr val="dk1"/>
                </a:solidFill>
                <a:latin typeface="Calibri"/>
                <a:ea typeface="Calibri"/>
                <a:cs typeface="Calibri"/>
                <a:sym typeface="Calibri"/>
              </a:rPr>
              <a:t>, </a:t>
            </a:r>
            <a:r>
              <a:rPr lang="en-GB" sz="2400" dirty="0">
                <a:solidFill>
                  <a:schemeClr val="dk1"/>
                </a:solidFill>
                <a:highlight>
                  <a:srgbClr val="00FFFF"/>
                </a:highlight>
                <a:latin typeface="Calibri"/>
                <a:ea typeface="Calibri"/>
                <a:cs typeface="Calibri"/>
                <a:sym typeface="Calibri"/>
              </a:rPr>
              <a:t>CO</a:t>
            </a:r>
            <a:r>
              <a:rPr lang="en-GB" sz="2400" dirty="0">
                <a:solidFill>
                  <a:schemeClr val="dk1"/>
                </a:solidFill>
                <a:latin typeface="Calibri"/>
                <a:ea typeface="Calibri"/>
                <a:cs typeface="Calibri"/>
                <a:sym typeface="Calibri"/>
              </a:rPr>
              <a:t>)</a:t>
            </a:r>
            <a:endParaRPr sz="2400" dirty="0">
              <a:solidFill>
                <a:schemeClr val="dk1"/>
              </a:solidFill>
            </a:endParaRPr>
          </a:p>
          <a:p>
            <a:pPr>
              <a:buSzPts val="2700"/>
            </a:pPr>
            <a:endParaRPr sz="2400" i="1" dirty="0">
              <a:solidFill>
                <a:schemeClr val="dk1"/>
              </a:solidFill>
              <a:latin typeface="Calibri"/>
              <a:ea typeface="Calibri"/>
              <a:cs typeface="Calibri"/>
              <a:sym typeface="Calibri"/>
            </a:endParaRPr>
          </a:p>
          <a:p>
            <a:pPr>
              <a:buSzPts val="2700"/>
            </a:pPr>
            <a:r>
              <a:rPr lang="en-GB" sz="2400" i="1" dirty="0">
                <a:solidFill>
                  <a:schemeClr val="dk1"/>
                </a:solidFill>
                <a:latin typeface="Calibri"/>
                <a:ea typeface="Calibri"/>
                <a:cs typeface="Calibri"/>
                <a:sym typeface="Calibri"/>
              </a:rPr>
              <a:t>Now you need to write up another paragraph using the following quotes:</a:t>
            </a:r>
          </a:p>
          <a:p>
            <a:pPr>
              <a:buSzPts val="2700"/>
            </a:pPr>
            <a:endParaRPr lang="en-GB" sz="2400" i="1" dirty="0">
              <a:solidFill>
                <a:schemeClr val="dk1"/>
              </a:solidFill>
              <a:latin typeface="Calibri"/>
              <a:ea typeface="Calibri"/>
              <a:cs typeface="Calibri"/>
              <a:sym typeface="Calibri"/>
            </a:endParaRPr>
          </a:p>
          <a:p>
            <a:pPr>
              <a:buSzPts val="2700"/>
            </a:pPr>
            <a:r>
              <a:rPr lang="en-GB" sz="2400" i="1" dirty="0">
                <a:solidFill>
                  <a:schemeClr val="dk1"/>
                </a:solidFill>
                <a:highlight>
                  <a:srgbClr val="FFFF00"/>
                </a:highlight>
                <a:latin typeface="Calibri"/>
                <a:ea typeface="Calibri"/>
                <a:cs typeface="Calibri"/>
                <a:sym typeface="Calibri"/>
              </a:rPr>
              <a:t>‘</a:t>
            </a:r>
            <a:r>
              <a:rPr lang="en-GB" sz="2400" b="0" i="0" dirty="0">
                <a:solidFill>
                  <a:srgbClr val="000000"/>
                </a:solidFill>
                <a:effectLst/>
                <a:highlight>
                  <a:srgbClr val="FFFF00"/>
                </a:highlight>
                <a:latin typeface="WordVisi_MSFontService"/>
              </a:rPr>
              <a:t>the fence has been successful at keeping the flesh-eaters out of District 12</a:t>
            </a:r>
            <a:r>
              <a:rPr lang="en-GB" sz="2400" b="0" i="1" dirty="0">
                <a:solidFill>
                  <a:schemeClr val="dk1"/>
                </a:solidFill>
                <a:effectLst/>
                <a:highlight>
                  <a:srgbClr val="FFFF00"/>
                </a:highlight>
                <a:latin typeface="Calibri"/>
                <a:cs typeface="Calibri"/>
                <a:sym typeface="Calibri"/>
              </a:rPr>
              <a:t>’</a:t>
            </a:r>
            <a:r>
              <a:rPr lang="en-GB" sz="2400" i="1" dirty="0">
                <a:solidFill>
                  <a:schemeClr val="dk1"/>
                </a:solidFill>
                <a:highlight>
                  <a:srgbClr val="FFFF00"/>
                </a:highlight>
                <a:latin typeface="Calibri"/>
                <a:ea typeface="Calibri"/>
                <a:cs typeface="Calibri"/>
                <a:sym typeface="Calibri"/>
              </a:rPr>
              <a:t> - the hunger games</a:t>
            </a:r>
          </a:p>
          <a:p>
            <a:pPr>
              <a:buSzPts val="2700"/>
            </a:pPr>
            <a:endParaRPr lang="en-GB" sz="2400" i="1" dirty="0">
              <a:solidFill>
                <a:schemeClr val="dk1"/>
              </a:solidFill>
              <a:highlight>
                <a:srgbClr val="FFFF00"/>
              </a:highlight>
              <a:latin typeface="Calibri"/>
              <a:cs typeface="Calibri"/>
              <a:sym typeface="Calibri"/>
            </a:endParaRPr>
          </a:p>
          <a:p>
            <a:pPr>
              <a:buSzPts val="2700"/>
            </a:pPr>
            <a:r>
              <a:rPr lang="en-GB" sz="2400" b="0" i="0" dirty="0">
                <a:solidFill>
                  <a:srgbClr val="000000"/>
                </a:solidFill>
                <a:effectLst/>
                <a:highlight>
                  <a:srgbClr val="FFFF00"/>
                </a:highlight>
                <a:latin typeface="WordVisi_MSFontService"/>
              </a:rPr>
              <a:t>‘it was the police patrol, snooping into people's windows.’ - 1984</a:t>
            </a:r>
            <a:endParaRPr sz="2400" dirty="0">
              <a:solidFill>
                <a:schemeClr val="dk1"/>
              </a:solidFill>
              <a:highlight>
                <a:srgbClr val="FFFF00"/>
              </a:highlight>
            </a:endParaRPr>
          </a:p>
        </p:txBody>
      </p:sp>
      <p:pic>
        <p:nvPicPr>
          <p:cNvPr id="93" name="Google Shape;93;p17"/>
          <p:cNvPicPr preferRelativeResize="0"/>
          <p:nvPr/>
        </p:nvPicPr>
        <p:blipFill rotWithShape="1">
          <a:blip r:embed="rId3">
            <a:alphaModFix/>
          </a:blip>
          <a:srcRect t="25054" b="25174"/>
          <a:stretch/>
        </p:blipFill>
        <p:spPr>
          <a:xfrm>
            <a:off x="11134767" y="31533"/>
            <a:ext cx="1062253" cy="1059080"/>
          </a:xfrm>
          <a:prstGeom prst="rect">
            <a:avLst/>
          </a:prstGeom>
          <a:noFill/>
          <a:ln>
            <a:noFill/>
          </a:ln>
        </p:spPr>
      </p:pic>
      <p:sp>
        <p:nvSpPr>
          <p:cNvPr id="94" name="Google Shape;94;p17"/>
          <p:cNvSpPr/>
          <p:nvPr/>
        </p:nvSpPr>
        <p:spPr>
          <a:xfrm>
            <a:off x="101340" y="12957"/>
            <a:ext cx="6066000" cy="1226400"/>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33" tIns="45700" rIns="91433" bIns="45700" anchor="ctr" anchorCtr="0">
            <a:noAutofit/>
          </a:bodyPr>
          <a:lstStyle/>
          <a:p>
            <a:pPr>
              <a:buSzPts val="1100"/>
            </a:pPr>
            <a:endParaRPr sz="1467" b="1">
              <a:solidFill>
                <a:schemeClr val="dk1"/>
              </a:solidFill>
              <a:latin typeface="Calibri"/>
              <a:ea typeface="Calibri"/>
              <a:cs typeface="Calibri"/>
              <a:sym typeface="Calibri"/>
            </a:endParaRPr>
          </a:p>
          <a:p>
            <a:pPr>
              <a:buSzPts val="1100"/>
            </a:pPr>
            <a:r>
              <a:rPr lang="en-GB" sz="1467" b="1" u="sng">
                <a:solidFill>
                  <a:schemeClr val="dk1"/>
                </a:solidFill>
                <a:latin typeface="Calibri"/>
                <a:ea typeface="Calibri"/>
                <a:cs typeface="Calibri"/>
                <a:sym typeface="Calibri"/>
              </a:rPr>
              <a:t>Learning outcomes:</a:t>
            </a:r>
            <a:endParaRPr sz="1467"/>
          </a:p>
          <a:p>
            <a:r>
              <a:rPr lang="en-GB" sz="1867" b="1" i="1"/>
              <a:t>To know</a:t>
            </a:r>
            <a:r>
              <a:rPr lang="en-GB" sz="1867" i="1"/>
              <a:t> how to compare two dystopian settings.  </a:t>
            </a:r>
            <a:endParaRPr sz="1467"/>
          </a:p>
          <a:p>
            <a:r>
              <a:rPr lang="en-GB" sz="1867" b="1" i="1"/>
              <a:t>To be able</a:t>
            </a:r>
            <a:r>
              <a:rPr lang="en-GB" sz="1867" i="1"/>
              <a:t> to consider the connotations of key words within quotations. (EQ) (CT)</a:t>
            </a:r>
            <a:endParaRPr sz="1467" b="1">
              <a:solidFill>
                <a:schemeClr val="dk1"/>
              </a:solidFill>
              <a:latin typeface="Calibri"/>
              <a:ea typeface="Calibri"/>
              <a:cs typeface="Calibri"/>
              <a:sym typeface="Calibri"/>
            </a:endParaRPr>
          </a:p>
        </p:txBody>
      </p:sp>
      <p:sp>
        <p:nvSpPr>
          <p:cNvPr id="2" name="Google Shape;650;p73">
            <a:extLst>
              <a:ext uri="{FF2B5EF4-FFF2-40B4-BE49-F238E27FC236}">
                <a16:creationId xmlns:a16="http://schemas.microsoft.com/office/drawing/2014/main" id="{8C8FFB1C-2700-7366-3538-EF0D8ABCD0FD}"/>
              </a:ext>
            </a:extLst>
          </p:cNvPr>
          <p:cNvSpPr/>
          <p:nvPr/>
        </p:nvSpPr>
        <p:spPr>
          <a:xfrm>
            <a:off x="6262513" y="83038"/>
            <a:ext cx="4872253" cy="1226493"/>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r">
              <a:buClr>
                <a:srgbClr val="000000"/>
              </a:buClr>
              <a:buSzPts val="2000"/>
            </a:pPr>
            <a:r>
              <a:rPr lang="en-GB" sz="2000" b="1" u="sng" dirty="0">
                <a:solidFill>
                  <a:schemeClr val="dk1"/>
                </a:solidFill>
                <a:latin typeface="Calibri"/>
                <a:ea typeface="Calibri"/>
                <a:cs typeface="Calibri"/>
                <a:sym typeface="Calibri"/>
              </a:rPr>
              <a:t>10</a:t>
            </a:r>
            <a:r>
              <a:rPr lang="en-GB" sz="2000" b="1" u="sng" baseline="30000" dirty="0">
                <a:solidFill>
                  <a:schemeClr val="dk1"/>
                </a:solidFill>
                <a:latin typeface="Calibri"/>
                <a:ea typeface="Calibri"/>
                <a:cs typeface="Calibri"/>
                <a:sym typeface="Calibri"/>
              </a:rPr>
              <a:t>th</a:t>
            </a:r>
            <a:r>
              <a:rPr lang="en-GB" sz="2000" b="1" u="sng" dirty="0">
                <a:solidFill>
                  <a:schemeClr val="dk1"/>
                </a:solidFill>
                <a:latin typeface="Calibri"/>
                <a:ea typeface="Calibri"/>
                <a:cs typeface="Calibri"/>
                <a:sym typeface="Calibri"/>
              </a:rPr>
              <a:t> January 2025</a:t>
            </a:r>
            <a:endParaRPr sz="2000" b="1" i="0" u="sng"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dirty="0">
                <a:solidFill>
                  <a:schemeClr val="dk1"/>
                </a:solidFill>
                <a:latin typeface="Calibri"/>
                <a:ea typeface="Calibri"/>
                <a:cs typeface="Calibri"/>
                <a:sym typeface="Calibri"/>
              </a:rPr>
              <a:t>Dystopian Settings</a:t>
            </a:r>
            <a:endParaRPr sz="2000" b="0" i="0" u="sng"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0856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p:nvPr/>
        </p:nvSpPr>
        <p:spPr>
          <a:xfrm>
            <a:off x="186813" y="1452481"/>
            <a:ext cx="11914400" cy="5332400"/>
          </a:xfrm>
          <a:prstGeom prst="roundRect">
            <a:avLst>
              <a:gd name="adj" fmla="val 16667"/>
            </a:avLst>
          </a:prstGeom>
          <a:solidFill>
            <a:srgbClr val="D8E2F3"/>
          </a:solidFill>
          <a:ln w="50800"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algn="ctr">
              <a:buSzPts val="2700"/>
            </a:pPr>
            <a:r>
              <a:rPr lang="en-GB" sz="3600" dirty="0">
                <a:solidFill>
                  <a:schemeClr val="dk1"/>
                </a:solidFill>
                <a:latin typeface="Calibri"/>
                <a:ea typeface="Calibri"/>
                <a:cs typeface="Calibri"/>
                <a:sym typeface="Calibri"/>
              </a:rPr>
              <a:t>Exit Ticket:</a:t>
            </a:r>
          </a:p>
          <a:p>
            <a:pPr algn="ctr">
              <a:buSzPts val="2700"/>
            </a:pPr>
            <a:endParaRPr lang="en-GB" sz="3600" dirty="0">
              <a:solidFill>
                <a:schemeClr val="dk1"/>
              </a:solidFill>
              <a:latin typeface="Calibri"/>
              <a:ea typeface="Calibri"/>
              <a:cs typeface="Calibri"/>
              <a:sym typeface="Calibri"/>
            </a:endParaRPr>
          </a:p>
          <a:p>
            <a:pPr algn="ctr">
              <a:buSzPts val="2700"/>
            </a:pPr>
            <a:r>
              <a:rPr lang="en-GB" sz="3600" dirty="0">
                <a:solidFill>
                  <a:schemeClr val="dk1"/>
                </a:solidFill>
                <a:latin typeface="Calibri"/>
                <a:ea typeface="Calibri"/>
                <a:cs typeface="Calibri"/>
                <a:sym typeface="Calibri"/>
              </a:rPr>
              <a:t>Where would you rather live: Airstrip One or District 12? Justify your opinion.</a:t>
            </a:r>
            <a:endParaRPr sz="1467" dirty="0"/>
          </a:p>
        </p:txBody>
      </p:sp>
      <p:pic>
        <p:nvPicPr>
          <p:cNvPr id="102" name="Google Shape;102;p18"/>
          <p:cNvPicPr preferRelativeResize="0"/>
          <p:nvPr/>
        </p:nvPicPr>
        <p:blipFill rotWithShape="1">
          <a:blip r:embed="rId5">
            <a:alphaModFix/>
          </a:blip>
          <a:srcRect t="25054" b="25174"/>
          <a:stretch/>
        </p:blipFill>
        <p:spPr>
          <a:xfrm>
            <a:off x="11134767" y="31533"/>
            <a:ext cx="1062253" cy="1059080"/>
          </a:xfrm>
          <a:prstGeom prst="rect">
            <a:avLst/>
          </a:prstGeom>
          <a:noFill/>
          <a:ln>
            <a:noFill/>
          </a:ln>
        </p:spPr>
      </p:pic>
      <p:sp>
        <p:nvSpPr>
          <p:cNvPr id="103" name="Google Shape;103;p18"/>
          <p:cNvSpPr/>
          <p:nvPr/>
        </p:nvSpPr>
        <p:spPr>
          <a:xfrm>
            <a:off x="101340" y="12957"/>
            <a:ext cx="6066000" cy="1226400"/>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33" tIns="45700" rIns="91433" bIns="45700" anchor="ctr" anchorCtr="0">
            <a:noAutofit/>
          </a:bodyPr>
          <a:lstStyle/>
          <a:p>
            <a:pPr>
              <a:buSzPts val="1100"/>
            </a:pPr>
            <a:endParaRPr sz="1467" b="1">
              <a:solidFill>
                <a:schemeClr val="dk1"/>
              </a:solidFill>
              <a:latin typeface="Calibri"/>
              <a:ea typeface="Calibri"/>
              <a:cs typeface="Calibri"/>
              <a:sym typeface="Calibri"/>
            </a:endParaRPr>
          </a:p>
          <a:p>
            <a:pPr>
              <a:buSzPts val="1100"/>
            </a:pPr>
            <a:r>
              <a:rPr lang="en-GB" sz="1467" b="1" u="sng">
                <a:solidFill>
                  <a:schemeClr val="dk1"/>
                </a:solidFill>
                <a:latin typeface="Calibri"/>
                <a:ea typeface="Calibri"/>
                <a:cs typeface="Calibri"/>
                <a:sym typeface="Calibri"/>
              </a:rPr>
              <a:t>Learning outcomes:</a:t>
            </a:r>
            <a:endParaRPr sz="1467"/>
          </a:p>
          <a:p>
            <a:r>
              <a:rPr lang="en-GB" sz="1867" b="1" i="1"/>
              <a:t>To know</a:t>
            </a:r>
            <a:r>
              <a:rPr lang="en-GB" sz="1867" i="1"/>
              <a:t> how to compare two dystopian settings.  </a:t>
            </a:r>
            <a:endParaRPr sz="1467"/>
          </a:p>
          <a:p>
            <a:r>
              <a:rPr lang="en-GB" sz="1867" b="1" i="1"/>
              <a:t>To be able</a:t>
            </a:r>
            <a:r>
              <a:rPr lang="en-GB" sz="1867" i="1"/>
              <a:t> to consider the connotations of key words within quotations. (EQ) (CT)</a:t>
            </a:r>
            <a:endParaRPr sz="1467" b="1">
              <a:solidFill>
                <a:schemeClr val="dk1"/>
              </a:solidFill>
              <a:latin typeface="Calibri"/>
              <a:ea typeface="Calibri"/>
              <a:cs typeface="Calibri"/>
              <a:sym typeface="Calibri"/>
            </a:endParaRPr>
          </a:p>
        </p:txBody>
      </p:sp>
      <p:sp>
        <p:nvSpPr>
          <p:cNvPr id="2" name="Google Shape;650;p73">
            <a:extLst>
              <a:ext uri="{FF2B5EF4-FFF2-40B4-BE49-F238E27FC236}">
                <a16:creationId xmlns:a16="http://schemas.microsoft.com/office/drawing/2014/main" id="{7DDF472B-B14A-24E0-B319-CC09C426DA81}"/>
              </a:ext>
            </a:extLst>
          </p:cNvPr>
          <p:cNvSpPr/>
          <p:nvPr/>
        </p:nvSpPr>
        <p:spPr>
          <a:xfrm>
            <a:off x="6262513" y="83038"/>
            <a:ext cx="4872253" cy="1226493"/>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r">
              <a:buClr>
                <a:srgbClr val="000000"/>
              </a:buClr>
              <a:buSzPts val="2000"/>
            </a:pPr>
            <a:r>
              <a:rPr lang="en-GB" sz="2000" b="1" u="sng" dirty="0">
                <a:solidFill>
                  <a:schemeClr val="dk1"/>
                </a:solidFill>
                <a:latin typeface="Calibri"/>
                <a:ea typeface="Calibri"/>
                <a:cs typeface="Calibri"/>
                <a:sym typeface="Calibri"/>
              </a:rPr>
              <a:t>10</a:t>
            </a:r>
            <a:r>
              <a:rPr lang="en-GB" sz="2000" b="1" u="sng" baseline="30000" dirty="0">
                <a:solidFill>
                  <a:schemeClr val="dk1"/>
                </a:solidFill>
                <a:latin typeface="Calibri"/>
                <a:ea typeface="Calibri"/>
                <a:cs typeface="Calibri"/>
                <a:sym typeface="Calibri"/>
              </a:rPr>
              <a:t>th</a:t>
            </a:r>
            <a:r>
              <a:rPr lang="en-GB" sz="2000" b="1" u="sng" dirty="0">
                <a:solidFill>
                  <a:schemeClr val="dk1"/>
                </a:solidFill>
                <a:latin typeface="Calibri"/>
                <a:ea typeface="Calibri"/>
                <a:cs typeface="Calibri"/>
                <a:sym typeface="Calibri"/>
              </a:rPr>
              <a:t> January 2025</a:t>
            </a:r>
            <a:endParaRPr sz="2000" b="1" i="0" u="sng"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dirty="0">
                <a:solidFill>
                  <a:schemeClr val="dk1"/>
                </a:solidFill>
                <a:latin typeface="Calibri"/>
                <a:ea typeface="Calibri"/>
                <a:cs typeface="Calibri"/>
                <a:sym typeface="Calibri"/>
              </a:rPr>
              <a:t>Dystopian Settings</a:t>
            </a:r>
            <a:endParaRPr sz="2000" b="0" i="0" u="sng" strike="noStrike" cap="none" dirty="0">
              <a:solidFill>
                <a:schemeClr val="dk1"/>
              </a:solidFill>
              <a:latin typeface="Calibri"/>
              <a:ea typeface="Calibri"/>
              <a:cs typeface="Calibri"/>
              <a:sym typeface="Calibri"/>
            </a:endParaRPr>
          </a:p>
        </p:txBody>
      </p:sp>
      <p:pic>
        <p:nvPicPr>
          <p:cNvPr id="3" name="Audio Recording 9 Jan 2025 at 14:22:06">
            <a:hlinkClick r:id="" action="ppaction://media"/>
            <a:extLst>
              <a:ext uri="{FF2B5EF4-FFF2-40B4-BE49-F238E27FC236}">
                <a16:creationId xmlns:a16="http://schemas.microsoft.com/office/drawing/2014/main" id="{A7769A4F-F07F-3ED8-F577-A38B37E293F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016917" y="2836746"/>
            <a:ext cx="812800" cy="812800"/>
          </a:xfrm>
          <a:prstGeom prst="rect">
            <a:avLst/>
          </a:prstGeom>
        </p:spPr>
      </p:pic>
    </p:spTree>
    <p:extLst>
      <p:ext uri="{BB962C8B-B14F-4D97-AF65-F5344CB8AC3E}">
        <p14:creationId xmlns:p14="http://schemas.microsoft.com/office/powerpoint/2010/main" val="227202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76"/>
          <p:cNvSpPr/>
          <p:nvPr/>
        </p:nvSpPr>
        <p:spPr>
          <a:xfrm>
            <a:off x="101340" y="1361035"/>
            <a:ext cx="11914615" cy="5332312"/>
          </a:xfrm>
          <a:prstGeom prst="roundRect">
            <a:avLst>
              <a:gd name="adj" fmla="val 16667"/>
            </a:avLst>
          </a:prstGeom>
          <a:solidFill>
            <a:srgbClr val="D8E2F3"/>
          </a:solidFill>
          <a:ln w="508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1" i="0" u="sng" strike="noStrike" cap="none">
                <a:solidFill>
                  <a:schemeClr val="dk1"/>
                </a:solidFill>
                <a:latin typeface="Calibri"/>
                <a:ea typeface="Calibri"/>
                <a:cs typeface="Calibri"/>
                <a:sym typeface="Calibri"/>
              </a:rPr>
              <a:t>Key Vocabulary: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400"/>
              <a:buFont typeface="Arial"/>
              <a:buNone/>
            </a:pPr>
            <a:r>
              <a:rPr lang="en-GB" sz="4400" b="0" i="1" u="none" strike="noStrike" cap="none">
                <a:solidFill>
                  <a:schemeClr val="dk1"/>
                </a:solidFill>
                <a:latin typeface="Calibri"/>
                <a:ea typeface="Calibri"/>
                <a:cs typeface="Calibri"/>
                <a:sym typeface="Calibri"/>
              </a:rPr>
              <a:t>Disparity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alibri"/>
                <a:ea typeface="Calibri"/>
                <a:cs typeface="Calibri"/>
                <a:sym typeface="Calibri"/>
              </a:rPr>
              <a:t>Say it: </a:t>
            </a:r>
            <a:r>
              <a:rPr lang="en-GB" sz="2800" b="0" i="0" u="none" strike="noStrike" cap="none">
                <a:solidFill>
                  <a:schemeClr val="dk1"/>
                </a:solidFill>
                <a:latin typeface="Calibri"/>
                <a:ea typeface="Calibri"/>
                <a:cs typeface="Calibri"/>
                <a:sym typeface="Calibri"/>
              </a:rPr>
              <a:t>Diss-Parr-it-ee</a:t>
            </a:r>
            <a:endParaRPr sz="2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alibri"/>
                <a:ea typeface="Calibri"/>
                <a:cs typeface="Calibri"/>
                <a:sym typeface="Calibri"/>
              </a:rPr>
              <a:t>Spell it: </a:t>
            </a:r>
            <a:r>
              <a:rPr lang="en-GB" sz="2800" b="0" i="0" u="none" strike="noStrike" cap="none">
                <a:solidFill>
                  <a:schemeClr val="dk1"/>
                </a:solidFill>
                <a:latin typeface="Calibri"/>
                <a:ea typeface="Calibri"/>
                <a:cs typeface="Calibri"/>
                <a:sym typeface="Calibri"/>
              </a:rPr>
              <a:t>Dis-par-ity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alibri"/>
                <a:ea typeface="Calibri"/>
                <a:cs typeface="Calibri"/>
                <a:sym typeface="Calibri"/>
              </a:rPr>
              <a:t>Define it: </a:t>
            </a:r>
            <a:r>
              <a:rPr lang="en-GB" sz="2800" b="0" i="0" u="none" strike="noStrike" cap="none">
                <a:solidFill>
                  <a:schemeClr val="dk1"/>
                </a:solidFill>
                <a:latin typeface="Calibri"/>
                <a:ea typeface="Calibri"/>
                <a:cs typeface="Calibri"/>
                <a:sym typeface="Calibri"/>
              </a:rPr>
              <a:t>It is when there is a great difference between things.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2800"/>
              <a:buFont typeface="Arial"/>
              <a:buNone/>
            </a:pPr>
            <a:r>
              <a:rPr lang="en-GB" sz="2800" b="1" i="0" u="none" strike="noStrike" cap="none">
                <a:solidFill>
                  <a:schemeClr val="dk1"/>
                </a:solidFill>
                <a:latin typeface="Calibri"/>
                <a:ea typeface="Calibri"/>
                <a:cs typeface="Calibri"/>
                <a:sym typeface="Calibri"/>
              </a:rPr>
              <a:t>Example: </a:t>
            </a:r>
            <a:r>
              <a:rPr lang="en-GB" sz="2800" b="0" i="0" u="none" strike="noStrike" cap="none">
                <a:solidFill>
                  <a:schemeClr val="dk1"/>
                </a:solidFill>
                <a:latin typeface="Calibri"/>
                <a:ea typeface="Calibri"/>
                <a:cs typeface="Calibri"/>
                <a:sym typeface="Calibri"/>
              </a:rPr>
              <a:t>There are some disparities between the different classes in the country.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2800"/>
              <a:buFont typeface="Arial"/>
              <a:buNone/>
            </a:pPr>
            <a:r>
              <a:rPr lang="en-GB" sz="2800" b="1" i="1" u="none" strike="noStrike" cap="none">
                <a:solidFill>
                  <a:schemeClr val="dk1"/>
                </a:solidFill>
                <a:latin typeface="Calibri"/>
                <a:ea typeface="Calibri"/>
                <a:cs typeface="Calibri"/>
                <a:sym typeface="Calibri"/>
              </a:rPr>
              <a:t>Noun</a:t>
            </a:r>
            <a:endParaRPr sz="1400" b="0" i="0" u="none" strike="noStrike" cap="none">
              <a:solidFill>
                <a:srgbClr val="000000"/>
              </a:solidFill>
              <a:latin typeface="Arial"/>
              <a:ea typeface="Arial"/>
              <a:cs typeface="Arial"/>
              <a:sym typeface="Arial"/>
            </a:endParaRPr>
          </a:p>
        </p:txBody>
      </p:sp>
      <p:pic>
        <p:nvPicPr>
          <p:cNvPr id="676" name="Google Shape;676;p76"/>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sp>
        <p:nvSpPr>
          <p:cNvPr id="678" name="Google Shape;678;p76"/>
          <p:cNvSpPr/>
          <p:nvPr/>
        </p:nvSpPr>
        <p:spPr>
          <a:xfrm>
            <a:off x="101340" y="12958"/>
            <a:ext cx="6066097" cy="1059080"/>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sng" strike="noStrike" cap="none">
                <a:solidFill>
                  <a:schemeClr val="dk1"/>
                </a:solidFill>
                <a:latin typeface="Calibri"/>
                <a:ea typeface="Calibri"/>
                <a:cs typeface="Calibri"/>
                <a:sym typeface="Calibri"/>
              </a:rPr>
              <a:t>Learning outcomes: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1" i="1" u="none" strike="noStrike" cap="none">
                <a:solidFill>
                  <a:schemeClr val="dk1"/>
                </a:solidFill>
                <a:latin typeface="Calibri"/>
                <a:ea typeface="Calibri"/>
                <a:cs typeface="Calibri"/>
                <a:sym typeface="Calibri"/>
              </a:rPr>
              <a:t>To know</a:t>
            </a:r>
            <a:r>
              <a:rPr lang="en-GB" sz="1800" b="0" i="1" u="none" strike="noStrike" cap="none">
                <a:solidFill>
                  <a:schemeClr val="dk1"/>
                </a:solidFill>
                <a:latin typeface="Calibri"/>
                <a:ea typeface="Calibri"/>
                <a:cs typeface="Calibri"/>
                <a:sym typeface="Calibri"/>
              </a:rPr>
              <a:t> what is meant by mood and atmosphere.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1800" b="1" i="1" u="none" strike="noStrike" cap="none">
                <a:solidFill>
                  <a:schemeClr val="dk1"/>
                </a:solidFill>
                <a:latin typeface="Calibri"/>
                <a:ea typeface="Calibri"/>
                <a:cs typeface="Calibri"/>
                <a:sym typeface="Calibri"/>
              </a:rPr>
              <a:t>To be able</a:t>
            </a:r>
            <a:r>
              <a:rPr lang="en-GB" sz="1800" b="0" i="1" u="none" strike="noStrike" cap="none">
                <a:solidFill>
                  <a:schemeClr val="dk1"/>
                </a:solidFill>
                <a:latin typeface="Calibri"/>
                <a:ea typeface="Calibri"/>
                <a:cs typeface="Calibri"/>
                <a:sym typeface="Calibri"/>
              </a:rPr>
              <a:t> to be able to analyse how the mood and atmosphere is created in the text (AQ).</a:t>
            </a:r>
            <a:endParaRPr sz="1600" b="1" i="0" u="none" strike="noStrike" cap="none">
              <a:solidFill>
                <a:schemeClr val="dk1"/>
              </a:solidFill>
              <a:latin typeface="Calibri"/>
              <a:ea typeface="Calibri"/>
              <a:cs typeface="Calibri"/>
              <a:sym typeface="Calibri"/>
            </a:endParaRPr>
          </a:p>
        </p:txBody>
      </p:sp>
      <p:pic>
        <p:nvPicPr>
          <p:cNvPr id="679" name="Google Shape;679;p76"/>
          <p:cNvPicPr preferRelativeResize="0"/>
          <p:nvPr/>
        </p:nvPicPr>
        <p:blipFill rotWithShape="1">
          <a:blip r:embed="rId4">
            <a:alphaModFix/>
          </a:blip>
          <a:srcRect/>
          <a:stretch/>
        </p:blipFill>
        <p:spPr>
          <a:xfrm>
            <a:off x="7117141" y="1768676"/>
            <a:ext cx="2028057" cy="2028057"/>
          </a:xfrm>
          <a:prstGeom prst="rect">
            <a:avLst/>
          </a:prstGeom>
          <a:noFill/>
          <a:ln>
            <a:noFill/>
          </a:ln>
        </p:spPr>
      </p:pic>
      <p:sp>
        <p:nvSpPr>
          <p:cNvPr id="2" name="Google Shape;650;p73">
            <a:extLst>
              <a:ext uri="{FF2B5EF4-FFF2-40B4-BE49-F238E27FC236}">
                <a16:creationId xmlns:a16="http://schemas.microsoft.com/office/drawing/2014/main" id="{FF1E859C-78B9-11BA-8006-E23D715C2693}"/>
              </a:ext>
            </a:extLst>
          </p:cNvPr>
          <p:cNvSpPr/>
          <p:nvPr/>
        </p:nvSpPr>
        <p:spPr>
          <a:xfrm>
            <a:off x="6262513" y="83038"/>
            <a:ext cx="4872253" cy="1226493"/>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r">
              <a:buClr>
                <a:srgbClr val="000000"/>
              </a:buClr>
              <a:buSzPts val="2000"/>
            </a:pPr>
            <a:r>
              <a:rPr lang="en-GB" sz="2000" b="1" u="sng" dirty="0">
                <a:solidFill>
                  <a:schemeClr val="dk1"/>
                </a:solidFill>
                <a:latin typeface="Calibri"/>
                <a:ea typeface="Calibri"/>
                <a:cs typeface="Calibri"/>
                <a:sym typeface="Calibri"/>
              </a:rPr>
              <a:t>10</a:t>
            </a:r>
            <a:r>
              <a:rPr lang="en-GB" sz="2000" b="1" u="sng" baseline="30000" dirty="0">
                <a:solidFill>
                  <a:schemeClr val="dk1"/>
                </a:solidFill>
                <a:latin typeface="Calibri"/>
                <a:ea typeface="Calibri"/>
                <a:cs typeface="Calibri"/>
                <a:sym typeface="Calibri"/>
              </a:rPr>
              <a:t>th</a:t>
            </a:r>
            <a:r>
              <a:rPr lang="en-GB" sz="2000" b="1" u="sng" dirty="0">
                <a:solidFill>
                  <a:schemeClr val="dk1"/>
                </a:solidFill>
                <a:latin typeface="Calibri"/>
                <a:ea typeface="Calibri"/>
                <a:cs typeface="Calibri"/>
                <a:sym typeface="Calibri"/>
              </a:rPr>
              <a:t> January 2025</a:t>
            </a:r>
            <a:endParaRPr sz="2000" b="1" i="0" u="sng"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dirty="0">
                <a:solidFill>
                  <a:schemeClr val="dk1"/>
                </a:solidFill>
                <a:latin typeface="Calibri"/>
                <a:ea typeface="Calibri"/>
                <a:cs typeface="Calibri"/>
                <a:sym typeface="Calibri"/>
              </a:rPr>
              <a:t>Dystopian Settings</a:t>
            </a:r>
            <a:endParaRPr sz="2000" b="0" i="0" u="sng"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2138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77"/>
          <p:cNvSpPr/>
          <p:nvPr/>
        </p:nvSpPr>
        <p:spPr>
          <a:xfrm>
            <a:off x="186813" y="1452482"/>
            <a:ext cx="11914615" cy="5332312"/>
          </a:xfrm>
          <a:prstGeom prst="roundRect">
            <a:avLst>
              <a:gd name="adj" fmla="val 16667"/>
            </a:avLst>
          </a:prstGeom>
          <a:solidFill>
            <a:srgbClr val="D8E2F3"/>
          </a:solidFill>
          <a:ln w="508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chemeClr val="dk1"/>
                </a:solidFill>
                <a:latin typeface="Calibri"/>
                <a:ea typeface="Calibri"/>
                <a:cs typeface="Calibri"/>
                <a:sym typeface="Calibri"/>
              </a:rPr>
              <a:t>The Hunger Games </a:t>
            </a:r>
            <a:endParaRPr/>
          </a:p>
          <a:p>
            <a:pPr marL="0" marR="0" lvl="0" indent="0" algn="ctr" rtl="0">
              <a:lnSpc>
                <a:spcPct val="100000"/>
              </a:lnSpc>
              <a:spcBef>
                <a:spcPts val="0"/>
              </a:spcBef>
              <a:spcAft>
                <a:spcPts val="0"/>
              </a:spcAft>
              <a:buClr>
                <a:srgbClr val="000000"/>
              </a:buClr>
              <a:buSzPts val="2000"/>
              <a:buFont typeface="Arial"/>
              <a:buNone/>
            </a:pPr>
            <a:r>
              <a:rPr lang="en-GB" sz="2000" b="1" i="1" u="sng" strike="noStrike" cap="none">
                <a:solidFill>
                  <a:schemeClr val="dk1"/>
                </a:solidFill>
                <a:latin typeface="Calibri"/>
                <a:ea typeface="Calibri"/>
                <a:cs typeface="Calibri"/>
                <a:sym typeface="Calibri"/>
              </a:rPr>
              <a:t>The Hunger Games – Suzanne Collins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1" u="none" strike="noStrike" cap="none">
                <a:solidFill>
                  <a:schemeClr val="dk1"/>
                </a:solidFill>
                <a:latin typeface="Calibri"/>
                <a:ea typeface="Calibri"/>
                <a:cs typeface="Calibri"/>
                <a:sym typeface="Calibri"/>
              </a:rPr>
              <a:t>The Hunger Games </a:t>
            </a:r>
            <a:r>
              <a:rPr lang="en-GB" sz="2000" b="0" i="0" u="none" strike="noStrike" cap="none">
                <a:solidFill>
                  <a:schemeClr val="dk1"/>
                </a:solidFill>
                <a:latin typeface="Calibri"/>
                <a:ea typeface="Calibri"/>
                <a:cs typeface="Calibri"/>
                <a:sym typeface="Calibri"/>
              </a:rPr>
              <a:t>is narrated by 16 year old Katniss Everdeen, and  takes place in a nation known as Panem, established in North America after the destruction of the continent's civilization by an unknown apocalyptic event. The nation consists of the wealthy Capitol and twelve surrounding, poorer districts united under the Capitol's control.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Calibri"/>
                <a:ea typeface="Calibri"/>
                <a:cs typeface="Calibri"/>
                <a:sym typeface="Calibri"/>
              </a:rPr>
              <a:t>As punishment for a past rebellion against the Capitol, in which a 13th district was destroyed, one boy and one girl between the ages of 12 and 18 from each district are selected by an annual lottery to participate in the Hunger Games, an event in which the participants, the "tributes", must fight to the death in an outdoor arena controlled by the Capitol, until only one individual remains.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2000"/>
              <a:buFont typeface="Calibri"/>
              <a:buNone/>
            </a:pPr>
            <a:endParaRPr sz="2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endParaRPr sz="2000" b="1" i="0" u="sng" strike="noStrike" cap="none">
              <a:solidFill>
                <a:schemeClr val="dk1"/>
              </a:solidFill>
              <a:latin typeface="Calibri"/>
              <a:ea typeface="Calibri"/>
              <a:cs typeface="Calibri"/>
              <a:sym typeface="Calibri"/>
            </a:endParaRPr>
          </a:p>
        </p:txBody>
      </p:sp>
      <p:pic>
        <p:nvPicPr>
          <p:cNvPr id="686" name="Google Shape;686;p77"/>
          <p:cNvPicPr preferRelativeResize="0"/>
          <p:nvPr/>
        </p:nvPicPr>
        <p:blipFill rotWithShape="1">
          <a:blip r:embed="rId5">
            <a:alphaModFix/>
          </a:blip>
          <a:srcRect t="25057" b="25171"/>
          <a:stretch/>
        </p:blipFill>
        <p:spPr>
          <a:xfrm>
            <a:off x="11134766" y="31534"/>
            <a:ext cx="1062254" cy="1059079"/>
          </a:xfrm>
          <a:prstGeom prst="rect">
            <a:avLst/>
          </a:prstGeom>
          <a:noFill/>
          <a:ln>
            <a:noFill/>
          </a:ln>
        </p:spPr>
      </p:pic>
      <p:sp>
        <p:nvSpPr>
          <p:cNvPr id="687" name="Google Shape;687;p77"/>
          <p:cNvSpPr/>
          <p:nvPr/>
        </p:nvSpPr>
        <p:spPr>
          <a:xfrm>
            <a:off x="101340" y="12957"/>
            <a:ext cx="6066097" cy="1226493"/>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400" b="1" i="0" u="sng" strike="noStrike" cap="none">
                <a:solidFill>
                  <a:schemeClr val="dk1"/>
                </a:solidFill>
                <a:latin typeface="Calibri"/>
                <a:ea typeface="Calibri"/>
                <a:cs typeface="Calibri"/>
                <a:sym typeface="Calibri"/>
              </a:rPr>
              <a:t>Learning outcomes: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800" b="1" i="1" u="none" strike="noStrike" cap="none">
                <a:solidFill>
                  <a:srgbClr val="000000"/>
                </a:solidFill>
                <a:latin typeface="Arial"/>
                <a:ea typeface="Arial"/>
                <a:cs typeface="Arial"/>
                <a:sym typeface="Arial"/>
              </a:rPr>
              <a:t>To know</a:t>
            </a:r>
            <a:r>
              <a:rPr lang="en-GB" sz="1800" b="0" i="1" u="none" strike="noStrike" cap="none">
                <a:solidFill>
                  <a:srgbClr val="000000"/>
                </a:solidFill>
                <a:latin typeface="Arial"/>
                <a:ea typeface="Arial"/>
                <a:cs typeface="Arial"/>
                <a:sym typeface="Arial"/>
              </a:rPr>
              <a:t> how to compare two dystopian settings.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800" b="1" i="1" u="none" strike="noStrike" cap="none">
                <a:solidFill>
                  <a:srgbClr val="000000"/>
                </a:solidFill>
                <a:latin typeface="Arial"/>
                <a:ea typeface="Arial"/>
                <a:cs typeface="Arial"/>
                <a:sym typeface="Arial"/>
              </a:rPr>
              <a:t>To be able</a:t>
            </a:r>
            <a:r>
              <a:rPr lang="en-GB" sz="1800" b="0" i="1" u="none" strike="noStrike" cap="none">
                <a:solidFill>
                  <a:srgbClr val="000000"/>
                </a:solidFill>
                <a:latin typeface="Arial"/>
                <a:ea typeface="Arial"/>
                <a:cs typeface="Arial"/>
                <a:sym typeface="Arial"/>
              </a:rPr>
              <a:t> to consider the connotations of key words within quotations. (EQ) (CT)</a:t>
            </a:r>
            <a:endParaRPr sz="1400" b="1" i="0" u="none" strike="noStrike" cap="none">
              <a:solidFill>
                <a:schemeClr val="dk1"/>
              </a:solidFill>
              <a:latin typeface="Calibri"/>
              <a:ea typeface="Calibri"/>
              <a:cs typeface="Calibri"/>
              <a:sym typeface="Calibri"/>
            </a:endParaRPr>
          </a:p>
        </p:txBody>
      </p:sp>
      <p:sp>
        <p:nvSpPr>
          <p:cNvPr id="689" name="Google Shape;689;p77"/>
          <p:cNvSpPr txBox="1"/>
          <p:nvPr/>
        </p:nvSpPr>
        <p:spPr>
          <a:xfrm>
            <a:off x="8859241" y="5956861"/>
            <a:ext cx="611074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sng" strike="noStrike" cap="none">
                <a:solidFill>
                  <a:schemeClr val="hlink"/>
                </a:solidFill>
                <a:latin typeface="Calibri"/>
                <a:ea typeface="Calibri"/>
                <a:cs typeface="Calibri"/>
                <a:sym typeface="Calibri"/>
                <a:hlinkClick r:id="rId6"/>
              </a:rPr>
              <a:t>The Hunger Games Trailer</a:t>
            </a:r>
            <a:endParaRPr sz="1400" b="0" i="0" u="none" strike="noStrike" cap="none">
              <a:solidFill>
                <a:schemeClr val="dk1"/>
              </a:solidFill>
              <a:latin typeface="Calibri"/>
              <a:ea typeface="Calibri"/>
              <a:cs typeface="Calibri"/>
              <a:sym typeface="Calibri"/>
            </a:endParaRPr>
          </a:p>
        </p:txBody>
      </p:sp>
      <p:sp>
        <p:nvSpPr>
          <p:cNvPr id="2" name="Google Shape;650;p73">
            <a:extLst>
              <a:ext uri="{FF2B5EF4-FFF2-40B4-BE49-F238E27FC236}">
                <a16:creationId xmlns:a16="http://schemas.microsoft.com/office/drawing/2014/main" id="{42568629-0440-3C88-1B8D-ADD203F4E008}"/>
              </a:ext>
            </a:extLst>
          </p:cNvPr>
          <p:cNvSpPr/>
          <p:nvPr/>
        </p:nvSpPr>
        <p:spPr>
          <a:xfrm>
            <a:off x="6262513" y="83038"/>
            <a:ext cx="4872253" cy="1226493"/>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r">
              <a:buClr>
                <a:srgbClr val="000000"/>
              </a:buClr>
              <a:buSzPts val="2000"/>
            </a:pPr>
            <a:r>
              <a:rPr lang="en-GB" sz="2000" b="1" u="sng" dirty="0">
                <a:solidFill>
                  <a:schemeClr val="dk1"/>
                </a:solidFill>
                <a:latin typeface="Calibri"/>
                <a:ea typeface="Calibri"/>
                <a:cs typeface="Calibri"/>
                <a:sym typeface="Calibri"/>
              </a:rPr>
              <a:t>10</a:t>
            </a:r>
            <a:r>
              <a:rPr lang="en-GB" sz="2000" b="1" u="sng" baseline="30000" dirty="0">
                <a:solidFill>
                  <a:schemeClr val="dk1"/>
                </a:solidFill>
                <a:latin typeface="Calibri"/>
                <a:ea typeface="Calibri"/>
                <a:cs typeface="Calibri"/>
                <a:sym typeface="Calibri"/>
              </a:rPr>
              <a:t>th</a:t>
            </a:r>
            <a:r>
              <a:rPr lang="en-GB" sz="2000" b="1" u="sng" dirty="0">
                <a:solidFill>
                  <a:schemeClr val="dk1"/>
                </a:solidFill>
                <a:latin typeface="Calibri"/>
                <a:ea typeface="Calibri"/>
                <a:cs typeface="Calibri"/>
                <a:sym typeface="Calibri"/>
              </a:rPr>
              <a:t> January 2025</a:t>
            </a:r>
            <a:endParaRPr sz="2000" b="1" i="0" u="sng"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dirty="0">
                <a:solidFill>
                  <a:schemeClr val="dk1"/>
                </a:solidFill>
                <a:latin typeface="Calibri"/>
                <a:ea typeface="Calibri"/>
                <a:cs typeface="Calibri"/>
                <a:sym typeface="Calibri"/>
              </a:rPr>
              <a:t>Dystopian Settings</a:t>
            </a:r>
            <a:endParaRPr sz="2000" b="0" i="0" u="sng" strike="noStrike" cap="none" dirty="0">
              <a:solidFill>
                <a:schemeClr val="dk1"/>
              </a:solidFill>
              <a:latin typeface="Calibri"/>
              <a:ea typeface="Calibri"/>
              <a:cs typeface="Calibri"/>
              <a:sym typeface="Calibri"/>
            </a:endParaRPr>
          </a:p>
        </p:txBody>
      </p:sp>
      <p:pic>
        <p:nvPicPr>
          <p:cNvPr id="3" name="Audio Recording 9 Jan 2025 at 14:14:17">
            <a:hlinkClick r:id="" action="ppaction://media"/>
            <a:extLst>
              <a:ext uri="{FF2B5EF4-FFF2-40B4-BE49-F238E27FC236}">
                <a16:creationId xmlns:a16="http://schemas.microsoft.com/office/drawing/2014/main" id="{196ED89D-C3FE-3A50-95BA-EA9520ADE24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89054" y="1601319"/>
            <a:ext cx="812800" cy="812800"/>
          </a:xfrm>
          <a:prstGeom prst="rect">
            <a:avLst/>
          </a:prstGeom>
        </p:spPr>
      </p:pic>
    </p:spTree>
    <p:extLst>
      <p:ext uri="{BB962C8B-B14F-4D97-AF65-F5344CB8AC3E}">
        <p14:creationId xmlns:p14="http://schemas.microsoft.com/office/powerpoint/2010/main" val="173388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4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78"/>
          <p:cNvSpPr/>
          <p:nvPr/>
        </p:nvSpPr>
        <p:spPr>
          <a:xfrm>
            <a:off x="186813" y="1452482"/>
            <a:ext cx="11914615" cy="5332312"/>
          </a:xfrm>
          <a:prstGeom prst="roundRect">
            <a:avLst>
              <a:gd name="adj" fmla="val 16667"/>
            </a:avLst>
          </a:prstGeom>
          <a:solidFill>
            <a:srgbClr val="D8E2F3"/>
          </a:solidFill>
          <a:ln w="508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3600" b="1" i="0" u="sng" strike="noStrike" cap="none">
                <a:solidFill>
                  <a:schemeClr val="dk1"/>
                </a:solidFill>
                <a:latin typeface="Calibri"/>
                <a:ea typeface="Calibri"/>
                <a:cs typeface="Calibri"/>
                <a:sym typeface="Calibri"/>
              </a:rPr>
              <a:t>Read the extract: </a:t>
            </a:r>
            <a:endParaRPr/>
          </a:p>
          <a:p>
            <a:pPr marL="0" marR="0" lvl="0" indent="0" algn="ctr" rtl="0">
              <a:lnSpc>
                <a:spcPct val="100000"/>
              </a:lnSpc>
              <a:spcBef>
                <a:spcPts val="0"/>
              </a:spcBef>
              <a:spcAft>
                <a:spcPts val="0"/>
              </a:spcAft>
              <a:buClr>
                <a:srgbClr val="000000"/>
              </a:buClr>
              <a:buSzPts val="3600"/>
              <a:buFont typeface="Arial"/>
              <a:buNone/>
            </a:pPr>
            <a:endParaRPr sz="3600" b="1" i="0" u="sng"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r>
              <a:rPr lang="en-GB" sz="3600" b="0" i="0" u="none" strike="noStrike" cap="none">
                <a:solidFill>
                  <a:schemeClr val="dk1"/>
                </a:solidFill>
                <a:latin typeface="Calibri"/>
                <a:ea typeface="Calibri"/>
                <a:cs typeface="Calibri"/>
                <a:sym typeface="Calibri"/>
              </a:rPr>
              <a:t>We are now going to read the extract from The Hunger Games. </a:t>
            </a:r>
            <a:endParaRPr/>
          </a:p>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r>
              <a:rPr lang="en-GB" sz="3600" b="0" i="1" u="none" strike="noStrike" cap="none">
                <a:solidFill>
                  <a:schemeClr val="dk1"/>
                </a:solidFill>
                <a:latin typeface="Calibri"/>
                <a:ea typeface="Calibri"/>
                <a:cs typeface="Calibri"/>
                <a:sym typeface="Calibri"/>
              </a:rPr>
              <a:t>As we read the extract, can you highlight any quotations that demonstrate that this is a dystopian society?</a:t>
            </a:r>
            <a:endParaRPr sz="3600" b="0" i="0" u="none" strike="noStrike" cap="none">
              <a:solidFill>
                <a:srgbClr val="000000"/>
              </a:solidFill>
              <a:latin typeface="Arial"/>
              <a:ea typeface="Arial"/>
              <a:cs typeface="Arial"/>
              <a:sym typeface="Arial"/>
            </a:endParaRPr>
          </a:p>
        </p:txBody>
      </p:sp>
      <p:pic>
        <p:nvPicPr>
          <p:cNvPr id="696" name="Google Shape;696;p78"/>
          <p:cNvPicPr preferRelativeResize="0"/>
          <p:nvPr/>
        </p:nvPicPr>
        <p:blipFill rotWithShape="1">
          <a:blip r:embed="rId5">
            <a:alphaModFix/>
          </a:blip>
          <a:srcRect t="25057" b="25171"/>
          <a:stretch/>
        </p:blipFill>
        <p:spPr>
          <a:xfrm>
            <a:off x="11134766" y="31534"/>
            <a:ext cx="1062254" cy="1059079"/>
          </a:xfrm>
          <a:prstGeom prst="rect">
            <a:avLst/>
          </a:prstGeom>
          <a:noFill/>
          <a:ln>
            <a:noFill/>
          </a:ln>
        </p:spPr>
      </p:pic>
      <p:sp>
        <p:nvSpPr>
          <p:cNvPr id="697" name="Google Shape;697;p78"/>
          <p:cNvSpPr/>
          <p:nvPr/>
        </p:nvSpPr>
        <p:spPr>
          <a:xfrm>
            <a:off x="101340" y="12957"/>
            <a:ext cx="6066097" cy="1226493"/>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400" b="1" i="0" u="sng" strike="noStrike" cap="none">
                <a:solidFill>
                  <a:schemeClr val="dk1"/>
                </a:solidFill>
                <a:latin typeface="Calibri"/>
                <a:ea typeface="Calibri"/>
                <a:cs typeface="Calibri"/>
                <a:sym typeface="Calibri"/>
              </a:rPr>
              <a:t>Learning outcomes: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800" b="1" i="1" u="none" strike="noStrike" cap="none">
                <a:solidFill>
                  <a:srgbClr val="000000"/>
                </a:solidFill>
                <a:latin typeface="Arial"/>
                <a:ea typeface="Arial"/>
                <a:cs typeface="Arial"/>
                <a:sym typeface="Arial"/>
              </a:rPr>
              <a:t>To know</a:t>
            </a:r>
            <a:r>
              <a:rPr lang="en-GB" sz="1800" b="0" i="1" u="none" strike="noStrike" cap="none">
                <a:solidFill>
                  <a:srgbClr val="000000"/>
                </a:solidFill>
                <a:latin typeface="Arial"/>
                <a:ea typeface="Arial"/>
                <a:cs typeface="Arial"/>
                <a:sym typeface="Arial"/>
              </a:rPr>
              <a:t> how to compare two dystopian settings.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800" b="1" i="1" u="none" strike="noStrike" cap="none">
                <a:solidFill>
                  <a:srgbClr val="000000"/>
                </a:solidFill>
                <a:latin typeface="Arial"/>
                <a:ea typeface="Arial"/>
                <a:cs typeface="Arial"/>
                <a:sym typeface="Arial"/>
              </a:rPr>
              <a:t>To be able</a:t>
            </a:r>
            <a:r>
              <a:rPr lang="en-GB" sz="1800" b="0" i="1" u="none" strike="noStrike" cap="none">
                <a:solidFill>
                  <a:srgbClr val="000000"/>
                </a:solidFill>
                <a:latin typeface="Arial"/>
                <a:ea typeface="Arial"/>
                <a:cs typeface="Arial"/>
                <a:sym typeface="Arial"/>
              </a:rPr>
              <a:t> to consider the connotations of key words within quotations. (EQ) (CT)</a:t>
            </a:r>
            <a:endParaRPr sz="1400" b="1" i="0" u="none" strike="noStrike" cap="none">
              <a:solidFill>
                <a:schemeClr val="dk1"/>
              </a:solidFill>
              <a:latin typeface="Calibri"/>
              <a:ea typeface="Calibri"/>
              <a:cs typeface="Calibri"/>
              <a:sym typeface="Calibri"/>
            </a:endParaRPr>
          </a:p>
        </p:txBody>
      </p:sp>
      <p:sp>
        <p:nvSpPr>
          <p:cNvPr id="2" name="Google Shape;650;p73">
            <a:extLst>
              <a:ext uri="{FF2B5EF4-FFF2-40B4-BE49-F238E27FC236}">
                <a16:creationId xmlns:a16="http://schemas.microsoft.com/office/drawing/2014/main" id="{2BABCF96-178E-0A36-083D-7EC6514C3917}"/>
              </a:ext>
            </a:extLst>
          </p:cNvPr>
          <p:cNvSpPr/>
          <p:nvPr/>
        </p:nvSpPr>
        <p:spPr>
          <a:xfrm>
            <a:off x="6262513" y="83038"/>
            <a:ext cx="4872253" cy="1226493"/>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r">
              <a:buClr>
                <a:srgbClr val="000000"/>
              </a:buClr>
              <a:buSzPts val="2000"/>
            </a:pPr>
            <a:r>
              <a:rPr lang="en-GB" sz="2000" b="1" u="sng" dirty="0">
                <a:solidFill>
                  <a:schemeClr val="dk1"/>
                </a:solidFill>
                <a:latin typeface="Calibri"/>
                <a:ea typeface="Calibri"/>
                <a:cs typeface="Calibri"/>
                <a:sym typeface="Calibri"/>
              </a:rPr>
              <a:t>10</a:t>
            </a:r>
            <a:r>
              <a:rPr lang="en-GB" sz="2000" b="1" u="sng" baseline="30000" dirty="0">
                <a:solidFill>
                  <a:schemeClr val="dk1"/>
                </a:solidFill>
                <a:latin typeface="Calibri"/>
                <a:ea typeface="Calibri"/>
                <a:cs typeface="Calibri"/>
                <a:sym typeface="Calibri"/>
              </a:rPr>
              <a:t>th</a:t>
            </a:r>
            <a:r>
              <a:rPr lang="en-GB" sz="2000" b="1" u="sng" dirty="0">
                <a:solidFill>
                  <a:schemeClr val="dk1"/>
                </a:solidFill>
                <a:latin typeface="Calibri"/>
                <a:ea typeface="Calibri"/>
                <a:cs typeface="Calibri"/>
                <a:sym typeface="Calibri"/>
              </a:rPr>
              <a:t> January 2025</a:t>
            </a:r>
            <a:endParaRPr sz="2000" b="1" i="0" u="sng"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dirty="0">
                <a:solidFill>
                  <a:schemeClr val="dk1"/>
                </a:solidFill>
                <a:latin typeface="Calibri"/>
                <a:ea typeface="Calibri"/>
                <a:cs typeface="Calibri"/>
                <a:sym typeface="Calibri"/>
              </a:rPr>
              <a:t>Dystopian Settings</a:t>
            </a:r>
            <a:endParaRPr sz="2000" b="0" i="0" u="sng" strike="noStrike" cap="none" dirty="0">
              <a:solidFill>
                <a:schemeClr val="dk1"/>
              </a:solidFill>
              <a:latin typeface="Calibri"/>
              <a:ea typeface="Calibri"/>
              <a:cs typeface="Calibri"/>
              <a:sym typeface="Calibri"/>
            </a:endParaRPr>
          </a:p>
        </p:txBody>
      </p:sp>
      <p:pic>
        <p:nvPicPr>
          <p:cNvPr id="3" name="Audio Recording 9 Jan 2025 at 14:15:02">
            <a:hlinkClick r:id="" action="ppaction://media"/>
            <a:extLst>
              <a:ext uri="{FF2B5EF4-FFF2-40B4-BE49-F238E27FC236}">
                <a16:creationId xmlns:a16="http://schemas.microsoft.com/office/drawing/2014/main" id="{1B4DCBC6-1873-288F-5559-9FEE591FB0D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886927" y="2018990"/>
            <a:ext cx="812800" cy="812800"/>
          </a:xfrm>
          <a:prstGeom prst="rect">
            <a:avLst/>
          </a:prstGeom>
        </p:spPr>
      </p:pic>
    </p:spTree>
    <p:extLst>
      <p:ext uri="{BB962C8B-B14F-4D97-AF65-F5344CB8AC3E}">
        <p14:creationId xmlns:p14="http://schemas.microsoft.com/office/powerpoint/2010/main" val="215943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2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79"/>
          <p:cNvSpPr/>
          <p:nvPr/>
        </p:nvSpPr>
        <p:spPr>
          <a:xfrm>
            <a:off x="186813" y="1452482"/>
            <a:ext cx="11914615" cy="5332312"/>
          </a:xfrm>
          <a:prstGeom prst="roundRect">
            <a:avLst>
              <a:gd name="adj" fmla="val 16667"/>
            </a:avLst>
          </a:prstGeom>
          <a:solidFill>
            <a:srgbClr val="D8E2F3"/>
          </a:solidFill>
          <a:ln w="508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3600" b="1" i="0" u="sng" strike="noStrike" cap="none" dirty="0">
                <a:solidFill>
                  <a:schemeClr val="dk1"/>
                </a:solidFill>
                <a:latin typeface="Calibri"/>
                <a:ea typeface="Calibri"/>
                <a:cs typeface="Calibri"/>
                <a:sym typeface="Calibri"/>
              </a:rPr>
              <a:t>YOU DO </a:t>
            </a:r>
          </a:p>
          <a:p>
            <a:pPr marL="0" marR="0" lvl="0" indent="0" algn="ctr" rtl="0">
              <a:lnSpc>
                <a:spcPct val="100000"/>
              </a:lnSpc>
              <a:spcBef>
                <a:spcPts val="0"/>
              </a:spcBef>
              <a:spcAft>
                <a:spcPts val="0"/>
              </a:spcAft>
              <a:buClr>
                <a:srgbClr val="000000"/>
              </a:buClr>
              <a:buSzPts val="3600"/>
              <a:buFont typeface="Arial"/>
              <a:buNone/>
            </a:pPr>
            <a:endParaRPr lang="en-GB" sz="3600" b="1" u="sng" dirty="0">
              <a:solidFill>
                <a:schemeClr val="dk1"/>
              </a:solidFill>
              <a:latin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r>
              <a:rPr lang="en-GB" sz="3600" b="1" u="sng" dirty="0">
                <a:solidFill>
                  <a:schemeClr val="dk1"/>
                </a:solidFill>
                <a:latin typeface="Calibri"/>
                <a:cs typeface="Calibri"/>
                <a:sym typeface="Calibri"/>
              </a:rPr>
              <a:t>Write down three quotations that describe the setting and HOW it is presented.</a:t>
            </a:r>
          </a:p>
          <a:p>
            <a:pPr marL="0" marR="0" lvl="0" indent="0" algn="ctr" rtl="0">
              <a:lnSpc>
                <a:spcPct val="100000"/>
              </a:lnSpc>
              <a:spcBef>
                <a:spcPts val="0"/>
              </a:spcBef>
              <a:spcAft>
                <a:spcPts val="0"/>
              </a:spcAft>
              <a:buClr>
                <a:srgbClr val="000000"/>
              </a:buClr>
              <a:buSzPts val="3600"/>
              <a:buFont typeface="Arial"/>
              <a:buNone/>
            </a:pPr>
            <a:endParaRPr lang="en-GB" sz="3600" b="1" u="sng" dirty="0">
              <a:solidFill>
                <a:schemeClr val="dk1"/>
              </a:solidFill>
              <a:latin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r>
              <a:rPr lang="en-GB" sz="3600" b="1" u="sng" dirty="0">
                <a:solidFill>
                  <a:schemeClr val="dk1"/>
                </a:solidFill>
                <a:latin typeface="Calibri"/>
                <a:cs typeface="Calibri"/>
                <a:sym typeface="Calibri"/>
              </a:rPr>
              <a:t>Ensure you analyse key words.</a:t>
            </a:r>
            <a:endParaRPr dirty="0"/>
          </a:p>
          <a:p>
            <a:pPr marL="0" marR="0" lvl="0" indent="0" algn="ctr" rtl="0">
              <a:lnSpc>
                <a:spcPct val="100000"/>
              </a:lnSpc>
              <a:spcBef>
                <a:spcPts val="0"/>
              </a:spcBef>
              <a:spcAft>
                <a:spcPts val="0"/>
              </a:spcAft>
              <a:buClr>
                <a:srgbClr val="000000"/>
              </a:buClr>
              <a:buSzPts val="3600"/>
              <a:buFont typeface="Arial"/>
              <a:buNone/>
            </a:pPr>
            <a:endParaRPr sz="3600" b="0" i="1" u="none" strike="noStrike" cap="none" dirty="0">
              <a:solidFill>
                <a:schemeClr val="dk1"/>
              </a:solidFill>
              <a:latin typeface="Calibri"/>
              <a:ea typeface="Calibri"/>
              <a:cs typeface="Calibri"/>
              <a:sym typeface="Calibri"/>
            </a:endParaRPr>
          </a:p>
        </p:txBody>
      </p:sp>
      <p:pic>
        <p:nvPicPr>
          <p:cNvPr id="705" name="Google Shape;705;p79"/>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sp>
        <p:nvSpPr>
          <p:cNvPr id="706" name="Google Shape;706;p79"/>
          <p:cNvSpPr/>
          <p:nvPr/>
        </p:nvSpPr>
        <p:spPr>
          <a:xfrm>
            <a:off x="101340" y="12957"/>
            <a:ext cx="6066097" cy="1226493"/>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400" b="1" i="0" u="sng" strike="noStrike" cap="none">
                <a:solidFill>
                  <a:schemeClr val="dk1"/>
                </a:solidFill>
                <a:latin typeface="Calibri"/>
                <a:ea typeface="Calibri"/>
                <a:cs typeface="Calibri"/>
                <a:sym typeface="Calibri"/>
              </a:rPr>
              <a:t>Learning outcomes: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800" b="1" i="1" u="none" strike="noStrike" cap="none">
                <a:solidFill>
                  <a:srgbClr val="000000"/>
                </a:solidFill>
                <a:latin typeface="Arial"/>
                <a:ea typeface="Arial"/>
                <a:cs typeface="Arial"/>
                <a:sym typeface="Arial"/>
              </a:rPr>
              <a:t>To know</a:t>
            </a:r>
            <a:r>
              <a:rPr lang="en-GB" sz="1800" b="0" i="1" u="none" strike="noStrike" cap="none">
                <a:solidFill>
                  <a:srgbClr val="000000"/>
                </a:solidFill>
                <a:latin typeface="Arial"/>
                <a:ea typeface="Arial"/>
                <a:cs typeface="Arial"/>
                <a:sym typeface="Arial"/>
              </a:rPr>
              <a:t> how to compare two dystopian settings.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800" b="1" i="1" u="none" strike="noStrike" cap="none">
                <a:solidFill>
                  <a:srgbClr val="000000"/>
                </a:solidFill>
                <a:latin typeface="Arial"/>
                <a:ea typeface="Arial"/>
                <a:cs typeface="Arial"/>
                <a:sym typeface="Arial"/>
              </a:rPr>
              <a:t>To be able</a:t>
            </a:r>
            <a:r>
              <a:rPr lang="en-GB" sz="1800" b="0" i="1" u="none" strike="noStrike" cap="none">
                <a:solidFill>
                  <a:srgbClr val="000000"/>
                </a:solidFill>
                <a:latin typeface="Arial"/>
                <a:ea typeface="Arial"/>
                <a:cs typeface="Arial"/>
                <a:sym typeface="Arial"/>
              </a:rPr>
              <a:t> to consider the connotations of key words within quotations. (EQ) (CT)</a:t>
            </a:r>
            <a:endParaRPr sz="1400" b="1" i="0" u="none" strike="noStrike" cap="none">
              <a:solidFill>
                <a:schemeClr val="dk1"/>
              </a:solidFill>
              <a:latin typeface="Calibri"/>
              <a:ea typeface="Calibri"/>
              <a:cs typeface="Calibri"/>
              <a:sym typeface="Calibri"/>
            </a:endParaRPr>
          </a:p>
        </p:txBody>
      </p:sp>
      <p:sp>
        <p:nvSpPr>
          <p:cNvPr id="2" name="Google Shape;650;p73">
            <a:extLst>
              <a:ext uri="{FF2B5EF4-FFF2-40B4-BE49-F238E27FC236}">
                <a16:creationId xmlns:a16="http://schemas.microsoft.com/office/drawing/2014/main" id="{8C6CA0A7-0F68-A834-686E-BE8DB690E9D4}"/>
              </a:ext>
            </a:extLst>
          </p:cNvPr>
          <p:cNvSpPr/>
          <p:nvPr/>
        </p:nvSpPr>
        <p:spPr>
          <a:xfrm>
            <a:off x="6262513" y="83038"/>
            <a:ext cx="4872253" cy="1226493"/>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r">
              <a:buClr>
                <a:srgbClr val="000000"/>
              </a:buClr>
              <a:buSzPts val="2000"/>
            </a:pPr>
            <a:r>
              <a:rPr lang="en-GB" sz="2000" b="1" u="sng" dirty="0">
                <a:solidFill>
                  <a:schemeClr val="dk1"/>
                </a:solidFill>
                <a:latin typeface="Calibri"/>
                <a:ea typeface="Calibri"/>
                <a:cs typeface="Calibri"/>
                <a:sym typeface="Calibri"/>
              </a:rPr>
              <a:t>10</a:t>
            </a:r>
            <a:r>
              <a:rPr lang="en-GB" sz="2000" b="1" u="sng" baseline="30000" dirty="0">
                <a:solidFill>
                  <a:schemeClr val="dk1"/>
                </a:solidFill>
                <a:latin typeface="Calibri"/>
                <a:ea typeface="Calibri"/>
                <a:cs typeface="Calibri"/>
                <a:sym typeface="Calibri"/>
              </a:rPr>
              <a:t>th</a:t>
            </a:r>
            <a:r>
              <a:rPr lang="en-GB" sz="2000" b="1" u="sng" dirty="0">
                <a:solidFill>
                  <a:schemeClr val="dk1"/>
                </a:solidFill>
                <a:latin typeface="Calibri"/>
                <a:ea typeface="Calibri"/>
                <a:cs typeface="Calibri"/>
                <a:sym typeface="Calibri"/>
              </a:rPr>
              <a:t> January 2025</a:t>
            </a:r>
            <a:endParaRPr sz="2000" b="1" i="0" u="sng"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dirty="0">
                <a:solidFill>
                  <a:schemeClr val="dk1"/>
                </a:solidFill>
                <a:latin typeface="Calibri"/>
                <a:ea typeface="Calibri"/>
                <a:cs typeface="Calibri"/>
                <a:sym typeface="Calibri"/>
              </a:rPr>
              <a:t>Dystopian Settings</a:t>
            </a:r>
            <a:endParaRPr sz="2000" b="0" i="0" u="sng"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8777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81"/>
          <p:cNvSpPr/>
          <p:nvPr/>
        </p:nvSpPr>
        <p:spPr>
          <a:xfrm>
            <a:off x="186813" y="1452482"/>
            <a:ext cx="11914615" cy="5332312"/>
          </a:xfrm>
          <a:prstGeom prst="roundRect">
            <a:avLst>
              <a:gd name="adj" fmla="val 16667"/>
            </a:avLst>
          </a:prstGeom>
          <a:solidFill>
            <a:srgbClr val="D8E2F3"/>
          </a:solidFill>
          <a:ln w="508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en-GB" sz="2400" b="1" i="1"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lang="en-GB" sz="2400" b="1" i="1"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GB" sz="2400" b="1" i="1" u="none" strike="noStrike" cap="none" dirty="0">
                <a:solidFill>
                  <a:schemeClr val="dk1"/>
                </a:solidFill>
                <a:latin typeface="Calibri"/>
                <a:ea typeface="Calibri"/>
                <a:cs typeface="Calibri"/>
                <a:sym typeface="Calibri"/>
              </a:rPr>
              <a:t>Which place am I describing? Sort the quotes below.</a:t>
            </a:r>
            <a:endParaRPr sz="2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000"/>
              <a:buFont typeface="Arial"/>
              <a:buAutoNum type="arabicPeriod"/>
            </a:pPr>
            <a:r>
              <a:rPr lang="en-GB" sz="2400" b="0" i="0" u="none" strike="noStrike" cap="none" dirty="0">
                <a:solidFill>
                  <a:schemeClr val="dk1"/>
                </a:solidFill>
                <a:latin typeface="Calibri"/>
                <a:ea typeface="Calibri"/>
                <a:cs typeface="Calibri"/>
                <a:sym typeface="Calibri"/>
              </a:rPr>
              <a:t>The hallway smelt of boiled cabbage and old rag mats.</a:t>
            </a:r>
            <a:endParaRPr sz="2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000"/>
              <a:buFont typeface="Arial"/>
              <a:buAutoNum type="arabicPeriod"/>
            </a:pPr>
            <a:r>
              <a:rPr lang="en-GB" sz="2400" b="0" i="0" u="none" strike="noStrike" cap="none" dirty="0">
                <a:solidFill>
                  <a:schemeClr val="dk1"/>
                </a:solidFill>
                <a:latin typeface="Calibri"/>
                <a:ea typeface="Calibri"/>
                <a:cs typeface="Calibri"/>
                <a:sym typeface="Calibri"/>
              </a:rPr>
              <a:t>A high chain-link fence topped with barbed-wire loops.</a:t>
            </a:r>
            <a:endParaRPr sz="2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000"/>
              <a:buFont typeface="Arial"/>
              <a:buAutoNum type="arabicPeriod"/>
            </a:pPr>
            <a:r>
              <a:rPr lang="en-GB" sz="2400" b="0" i="0" u="none" strike="noStrike" cap="none" dirty="0">
                <a:solidFill>
                  <a:schemeClr val="dk1"/>
                </a:solidFill>
                <a:latin typeface="Calibri"/>
                <a:ea typeface="Calibri"/>
                <a:cs typeface="Calibri"/>
                <a:sym typeface="Calibri"/>
              </a:rPr>
              <a:t>Outside, even through the shut window-pane, the world looked cold. </a:t>
            </a:r>
            <a:endParaRPr sz="2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000"/>
              <a:buFont typeface="Arial"/>
              <a:buAutoNum type="arabicPeriod"/>
            </a:pPr>
            <a:r>
              <a:rPr lang="en-GB" sz="2400" b="0" i="0" u="none" strike="noStrike" cap="none" dirty="0">
                <a:solidFill>
                  <a:schemeClr val="dk1"/>
                </a:solidFill>
                <a:latin typeface="Calibri"/>
                <a:ea typeface="Calibri"/>
                <a:cs typeface="Calibri"/>
                <a:sym typeface="Calibri"/>
              </a:rPr>
              <a:t>The bombed sites where the plaster dust swirled in the air and the willow-herb straggled over the heaps of rubble.</a:t>
            </a:r>
            <a:endParaRPr sz="2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000"/>
              <a:buFont typeface="Arial"/>
              <a:buAutoNum type="arabicPeriod"/>
            </a:pPr>
            <a:r>
              <a:rPr lang="en-GB" sz="2400" b="0" i="0" u="none" strike="noStrike" cap="none" dirty="0">
                <a:solidFill>
                  <a:schemeClr val="dk1"/>
                </a:solidFill>
                <a:latin typeface="Calibri"/>
                <a:ea typeface="Calibri"/>
                <a:cs typeface="Calibri"/>
                <a:sym typeface="Calibri"/>
              </a:rPr>
              <a:t>The black cinder streets are empty. </a:t>
            </a:r>
            <a:endParaRPr sz="2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000"/>
              <a:buFont typeface="Arial"/>
              <a:buAutoNum type="arabicPeriod"/>
            </a:pPr>
            <a:r>
              <a:rPr lang="en-GB" sz="2400" b="0" i="0" u="none" strike="noStrike" cap="none" dirty="0">
                <a:solidFill>
                  <a:schemeClr val="dk1"/>
                </a:solidFill>
                <a:latin typeface="Calibri"/>
                <a:ea typeface="Calibri"/>
                <a:cs typeface="Calibri"/>
                <a:sym typeface="Calibri"/>
              </a:rPr>
              <a:t>Even the streets leading up to its outer barriers were roamed by gorilla-faced guards in black uniforms.</a:t>
            </a:r>
            <a:endParaRPr sz="2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000"/>
              <a:buFont typeface="Arial"/>
              <a:buAutoNum type="arabicPeriod"/>
            </a:pPr>
            <a:r>
              <a:rPr lang="en-GB" sz="2400" b="0" i="0" u="none" strike="noStrike" cap="none" dirty="0">
                <a:solidFill>
                  <a:schemeClr val="dk1"/>
                </a:solidFill>
                <a:latin typeface="Calibri"/>
                <a:ea typeface="Calibri"/>
                <a:cs typeface="Calibri"/>
                <a:sym typeface="Calibri"/>
              </a:rPr>
              <a:t>I only have to pass a few gates to reach the scruffy field called the Meadow.</a:t>
            </a:r>
            <a:endParaRPr sz="2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000"/>
              <a:buFont typeface="Arial"/>
              <a:buAutoNum type="arabicPeriod"/>
            </a:pPr>
            <a:r>
              <a:rPr lang="en-GB" sz="2400" b="0" i="0" u="none" strike="noStrike" cap="none" dirty="0">
                <a:solidFill>
                  <a:schemeClr val="dk1"/>
                </a:solidFill>
                <a:latin typeface="Calibri"/>
                <a:ea typeface="Calibri"/>
                <a:cs typeface="Calibri"/>
                <a:sym typeface="Calibri"/>
              </a:rPr>
              <a:t>Shutters on the squat grey houses are closed.</a:t>
            </a:r>
            <a:endParaRPr sz="2400" b="0" i="1"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0" i="1"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GB" sz="2400" b="0" i="1" u="none" strike="noStrike" cap="none" dirty="0">
                <a:solidFill>
                  <a:schemeClr val="dk1"/>
                </a:solidFill>
                <a:latin typeface="Calibri"/>
                <a:ea typeface="Calibri"/>
                <a:cs typeface="Calibri"/>
                <a:sym typeface="Calibri"/>
              </a:rPr>
              <a:t> </a:t>
            </a:r>
            <a:endParaRPr sz="2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1" u="none" strike="noStrike" cap="none" dirty="0">
              <a:solidFill>
                <a:schemeClr val="dk1"/>
              </a:solidFill>
              <a:latin typeface="Calibri"/>
              <a:ea typeface="Calibri"/>
              <a:cs typeface="Calibri"/>
              <a:sym typeface="Calibri"/>
            </a:endParaRPr>
          </a:p>
        </p:txBody>
      </p:sp>
      <p:pic>
        <p:nvPicPr>
          <p:cNvPr id="723" name="Google Shape;723;p81"/>
          <p:cNvPicPr preferRelativeResize="0"/>
          <p:nvPr/>
        </p:nvPicPr>
        <p:blipFill rotWithShape="1">
          <a:blip r:embed="rId5">
            <a:alphaModFix/>
          </a:blip>
          <a:srcRect t="25057" b="25171"/>
          <a:stretch/>
        </p:blipFill>
        <p:spPr>
          <a:xfrm>
            <a:off x="11134766" y="31534"/>
            <a:ext cx="1062254" cy="1059079"/>
          </a:xfrm>
          <a:prstGeom prst="rect">
            <a:avLst/>
          </a:prstGeom>
          <a:noFill/>
          <a:ln>
            <a:noFill/>
          </a:ln>
        </p:spPr>
      </p:pic>
      <p:sp>
        <p:nvSpPr>
          <p:cNvPr id="724" name="Google Shape;724;p81"/>
          <p:cNvSpPr/>
          <p:nvPr/>
        </p:nvSpPr>
        <p:spPr>
          <a:xfrm>
            <a:off x="101340" y="12957"/>
            <a:ext cx="6066097" cy="1226493"/>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400" b="1" i="0" u="sng" strike="noStrike" cap="none">
                <a:solidFill>
                  <a:schemeClr val="dk1"/>
                </a:solidFill>
                <a:latin typeface="Calibri"/>
                <a:ea typeface="Calibri"/>
                <a:cs typeface="Calibri"/>
                <a:sym typeface="Calibri"/>
              </a:rPr>
              <a:t>Learning outcomes: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800" b="1" i="1" u="none" strike="noStrike" cap="none">
                <a:solidFill>
                  <a:srgbClr val="000000"/>
                </a:solidFill>
                <a:latin typeface="Arial"/>
                <a:ea typeface="Arial"/>
                <a:cs typeface="Arial"/>
                <a:sym typeface="Arial"/>
              </a:rPr>
              <a:t>To know</a:t>
            </a:r>
            <a:r>
              <a:rPr lang="en-GB" sz="1800" b="0" i="1" u="none" strike="noStrike" cap="none">
                <a:solidFill>
                  <a:srgbClr val="000000"/>
                </a:solidFill>
                <a:latin typeface="Arial"/>
                <a:ea typeface="Arial"/>
                <a:cs typeface="Arial"/>
                <a:sym typeface="Arial"/>
              </a:rPr>
              <a:t> how to compare two dystopian settings.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800" b="1" i="1" u="none" strike="noStrike" cap="none">
                <a:solidFill>
                  <a:srgbClr val="000000"/>
                </a:solidFill>
                <a:latin typeface="Arial"/>
                <a:ea typeface="Arial"/>
                <a:cs typeface="Arial"/>
                <a:sym typeface="Arial"/>
              </a:rPr>
              <a:t>To be able</a:t>
            </a:r>
            <a:r>
              <a:rPr lang="en-GB" sz="1800" b="0" i="1" u="none" strike="noStrike" cap="none">
                <a:solidFill>
                  <a:srgbClr val="000000"/>
                </a:solidFill>
                <a:latin typeface="Arial"/>
                <a:ea typeface="Arial"/>
                <a:cs typeface="Arial"/>
                <a:sym typeface="Arial"/>
              </a:rPr>
              <a:t> to consider the connotations of key words within quotations. (EQ) (CT)</a:t>
            </a:r>
            <a:endParaRPr sz="1400" b="1" i="0" u="none" strike="noStrike" cap="none">
              <a:solidFill>
                <a:schemeClr val="dk1"/>
              </a:solidFill>
              <a:latin typeface="Calibri"/>
              <a:ea typeface="Calibri"/>
              <a:cs typeface="Calibri"/>
              <a:sym typeface="Calibri"/>
            </a:endParaRPr>
          </a:p>
        </p:txBody>
      </p:sp>
      <p:sp>
        <p:nvSpPr>
          <p:cNvPr id="2" name="Google Shape;650;p73">
            <a:extLst>
              <a:ext uri="{FF2B5EF4-FFF2-40B4-BE49-F238E27FC236}">
                <a16:creationId xmlns:a16="http://schemas.microsoft.com/office/drawing/2014/main" id="{CDE48679-657C-946A-14BC-00D0B25B5D70}"/>
              </a:ext>
            </a:extLst>
          </p:cNvPr>
          <p:cNvSpPr/>
          <p:nvPr/>
        </p:nvSpPr>
        <p:spPr>
          <a:xfrm>
            <a:off x="6262513" y="83038"/>
            <a:ext cx="4872253" cy="1226493"/>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r">
              <a:buClr>
                <a:srgbClr val="000000"/>
              </a:buClr>
              <a:buSzPts val="2000"/>
            </a:pPr>
            <a:r>
              <a:rPr lang="en-GB" sz="2000" b="1" u="sng" dirty="0">
                <a:solidFill>
                  <a:schemeClr val="dk1"/>
                </a:solidFill>
                <a:latin typeface="Calibri"/>
                <a:ea typeface="Calibri"/>
                <a:cs typeface="Calibri"/>
                <a:sym typeface="Calibri"/>
              </a:rPr>
              <a:t>10</a:t>
            </a:r>
            <a:r>
              <a:rPr lang="en-GB" sz="2000" b="1" u="sng" baseline="30000" dirty="0">
                <a:solidFill>
                  <a:schemeClr val="dk1"/>
                </a:solidFill>
                <a:latin typeface="Calibri"/>
                <a:ea typeface="Calibri"/>
                <a:cs typeface="Calibri"/>
                <a:sym typeface="Calibri"/>
              </a:rPr>
              <a:t>th</a:t>
            </a:r>
            <a:r>
              <a:rPr lang="en-GB" sz="2000" b="1" u="sng" dirty="0">
                <a:solidFill>
                  <a:schemeClr val="dk1"/>
                </a:solidFill>
                <a:latin typeface="Calibri"/>
                <a:ea typeface="Calibri"/>
                <a:cs typeface="Calibri"/>
                <a:sym typeface="Calibri"/>
              </a:rPr>
              <a:t> January 2025</a:t>
            </a:r>
            <a:endParaRPr sz="2000" b="1" i="0" u="sng"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dirty="0">
                <a:solidFill>
                  <a:schemeClr val="dk1"/>
                </a:solidFill>
                <a:latin typeface="Calibri"/>
                <a:ea typeface="Calibri"/>
                <a:cs typeface="Calibri"/>
                <a:sym typeface="Calibri"/>
              </a:rPr>
              <a:t>Dystopian Settings</a:t>
            </a:r>
            <a:endParaRPr sz="2000" b="0" i="0" u="sng" strike="noStrike" cap="none" dirty="0">
              <a:solidFill>
                <a:schemeClr val="dk1"/>
              </a:solidFill>
              <a:latin typeface="Calibri"/>
              <a:ea typeface="Calibri"/>
              <a:cs typeface="Calibri"/>
              <a:sym typeface="Calibri"/>
            </a:endParaRPr>
          </a:p>
        </p:txBody>
      </p:sp>
      <p:pic>
        <p:nvPicPr>
          <p:cNvPr id="3" name="Audio Recording 9 Jan 2025 at 14:16:49">
            <a:hlinkClick r:id="" action="ppaction://media"/>
            <a:extLst>
              <a:ext uri="{FF2B5EF4-FFF2-40B4-BE49-F238E27FC236}">
                <a16:creationId xmlns:a16="http://schemas.microsoft.com/office/drawing/2014/main" id="{50190791-996A-40DA-4F22-DE87E3D238D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001405" y="2033859"/>
            <a:ext cx="812800" cy="812800"/>
          </a:xfrm>
          <a:prstGeom prst="rect">
            <a:avLst/>
          </a:prstGeom>
        </p:spPr>
      </p:pic>
    </p:spTree>
    <p:extLst>
      <p:ext uri="{BB962C8B-B14F-4D97-AF65-F5344CB8AC3E}">
        <p14:creationId xmlns:p14="http://schemas.microsoft.com/office/powerpoint/2010/main" val="424764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4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83"/>
          <p:cNvSpPr/>
          <p:nvPr/>
        </p:nvSpPr>
        <p:spPr>
          <a:xfrm>
            <a:off x="186813" y="1452482"/>
            <a:ext cx="11914615" cy="5332312"/>
          </a:xfrm>
          <a:prstGeom prst="roundRect">
            <a:avLst>
              <a:gd name="adj" fmla="val 16667"/>
            </a:avLst>
          </a:prstGeom>
          <a:solidFill>
            <a:srgbClr val="D8E2F3"/>
          </a:solidFill>
          <a:ln w="508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en-GB" sz="2400" b="1" i="1"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lang="en-GB" sz="2400" b="1" i="1"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GB" sz="2400" b="1" i="1" u="none" strike="noStrike" cap="none" dirty="0">
                <a:solidFill>
                  <a:schemeClr val="dk1"/>
                </a:solidFill>
                <a:latin typeface="Calibri"/>
                <a:ea typeface="Calibri"/>
                <a:cs typeface="Calibri"/>
                <a:sym typeface="Calibri"/>
              </a:rPr>
              <a:t>Which place am I describing? Sort the quotes below.</a:t>
            </a:r>
            <a:endParaRPr sz="2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1800"/>
              <a:buFont typeface="Arial"/>
              <a:buChar char="•"/>
            </a:pPr>
            <a:r>
              <a:rPr lang="en-GB" sz="2400" b="0" i="0" u="none" strike="noStrike" cap="none" dirty="0">
                <a:solidFill>
                  <a:schemeClr val="dk1"/>
                </a:solidFill>
                <a:latin typeface="Calibri"/>
                <a:ea typeface="Calibri"/>
                <a:cs typeface="Calibri"/>
                <a:sym typeface="Calibri"/>
              </a:rPr>
              <a:t>The hallway smelt of boiled cabbage and old rag mats. </a:t>
            </a:r>
            <a:r>
              <a:rPr lang="en-GB" sz="2400" b="1" i="0" u="none" strike="noStrike" cap="none" dirty="0">
                <a:solidFill>
                  <a:schemeClr val="dk1"/>
                </a:solidFill>
                <a:latin typeface="Calibri"/>
                <a:ea typeface="Calibri"/>
                <a:cs typeface="Calibri"/>
                <a:sym typeface="Calibri"/>
              </a:rPr>
              <a:t>1984</a:t>
            </a:r>
            <a:endParaRPr sz="2400" b="0" i="0" u="none" strike="noStrike" cap="none" dirty="0">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1800"/>
              <a:buFont typeface="Arial"/>
              <a:buChar char="•"/>
            </a:pPr>
            <a:r>
              <a:rPr lang="en-GB" sz="2400" b="0" i="0" u="none" strike="noStrike" cap="none" dirty="0">
                <a:solidFill>
                  <a:schemeClr val="dk1"/>
                </a:solidFill>
                <a:latin typeface="Calibri"/>
                <a:ea typeface="Calibri"/>
                <a:cs typeface="Calibri"/>
                <a:sym typeface="Calibri"/>
              </a:rPr>
              <a:t>A high chain-link fence topped with barbed-wire loops. </a:t>
            </a:r>
            <a:r>
              <a:rPr lang="en-GB" sz="2400" b="1" i="0" u="none" strike="noStrike" cap="none" dirty="0">
                <a:solidFill>
                  <a:schemeClr val="dk1"/>
                </a:solidFill>
                <a:latin typeface="Calibri"/>
                <a:ea typeface="Calibri"/>
                <a:cs typeface="Calibri"/>
                <a:sym typeface="Calibri"/>
              </a:rPr>
              <a:t>HUNGER GAMES</a:t>
            </a:r>
            <a:endParaRPr sz="2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1800"/>
              <a:buFont typeface="Arial"/>
              <a:buChar char="•"/>
            </a:pPr>
            <a:r>
              <a:rPr lang="en-GB" sz="2400" b="0" i="0" u="none" strike="noStrike" cap="none" dirty="0">
                <a:solidFill>
                  <a:schemeClr val="dk1"/>
                </a:solidFill>
                <a:latin typeface="Calibri"/>
                <a:ea typeface="Calibri"/>
                <a:cs typeface="Calibri"/>
                <a:sym typeface="Calibri"/>
              </a:rPr>
              <a:t>Outside, even through the shut window-pane, the world looked cold. </a:t>
            </a:r>
            <a:r>
              <a:rPr lang="en-GB" sz="2400" b="1" i="0" u="none" strike="noStrike" cap="none" dirty="0">
                <a:solidFill>
                  <a:schemeClr val="dk1"/>
                </a:solidFill>
                <a:latin typeface="Calibri"/>
                <a:ea typeface="Calibri"/>
                <a:cs typeface="Calibri"/>
                <a:sym typeface="Calibri"/>
              </a:rPr>
              <a:t>1984</a:t>
            </a:r>
            <a:endParaRPr sz="2400" b="0" i="0" u="none" strike="noStrike" cap="none" dirty="0">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1800"/>
              <a:buFont typeface="Arial"/>
              <a:buChar char="•"/>
            </a:pPr>
            <a:r>
              <a:rPr lang="en-GB" sz="2400" b="0" i="0" u="none" strike="noStrike" cap="none" dirty="0">
                <a:solidFill>
                  <a:schemeClr val="dk1"/>
                </a:solidFill>
                <a:latin typeface="Calibri"/>
                <a:ea typeface="Calibri"/>
                <a:cs typeface="Calibri"/>
                <a:sym typeface="Calibri"/>
              </a:rPr>
              <a:t>The bombed sites where the plaster dust swirled in the air and the willow-herb straggled over the heaps of rubble. </a:t>
            </a:r>
            <a:r>
              <a:rPr lang="en-GB" sz="2400" b="1" i="0" u="none" strike="noStrike" cap="none" dirty="0">
                <a:solidFill>
                  <a:schemeClr val="dk1"/>
                </a:solidFill>
                <a:latin typeface="Calibri"/>
                <a:ea typeface="Calibri"/>
                <a:cs typeface="Calibri"/>
                <a:sym typeface="Calibri"/>
              </a:rPr>
              <a:t>1984</a:t>
            </a:r>
            <a:endParaRPr sz="2400" b="0" i="0" u="none" strike="noStrike" cap="none" dirty="0">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1800"/>
              <a:buFont typeface="Arial"/>
              <a:buChar char="•"/>
            </a:pPr>
            <a:r>
              <a:rPr lang="en-GB" sz="2400" b="0" i="0" u="none" strike="noStrike" cap="none" dirty="0">
                <a:solidFill>
                  <a:schemeClr val="dk1"/>
                </a:solidFill>
                <a:latin typeface="Calibri"/>
                <a:ea typeface="Calibri"/>
                <a:cs typeface="Calibri"/>
                <a:sym typeface="Calibri"/>
              </a:rPr>
              <a:t>The black cinder streets are empty. </a:t>
            </a:r>
            <a:r>
              <a:rPr lang="en-GB" sz="2400" b="1" i="0" u="none" strike="noStrike" cap="none" dirty="0">
                <a:solidFill>
                  <a:schemeClr val="dk1"/>
                </a:solidFill>
                <a:latin typeface="Calibri"/>
                <a:ea typeface="Calibri"/>
                <a:cs typeface="Calibri"/>
                <a:sym typeface="Calibri"/>
              </a:rPr>
              <a:t>HUNGER GAMES</a:t>
            </a:r>
            <a:endParaRPr sz="2400" b="0" i="0" u="none" strike="noStrike" cap="none" dirty="0">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1800"/>
              <a:buFont typeface="Arial"/>
              <a:buChar char="•"/>
            </a:pPr>
            <a:r>
              <a:rPr lang="en-GB" sz="2400" b="0" i="0" u="none" strike="noStrike" cap="none" dirty="0">
                <a:solidFill>
                  <a:schemeClr val="dk1"/>
                </a:solidFill>
                <a:latin typeface="Calibri"/>
                <a:ea typeface="Calibri"/>
                <a:cs typeface="Calibri"/>
                <a:sym typeface="Calibri"/>
              </a:rPr>
              <a:t>Even the streets leading up to its outer barriers were roamed by gorilla-faced guards in black uniforms. </a:t>
            </a:r>
            <a:r>
              <a:rPr lang="en-GB" sz="2400" b="1" i="0" u="none" strike="noStrike" cap="none" dirty="0">
                <a:solidFill>
                  <a:schemeClr val="dk1"/>
                </a:solidFill>
                <a:latin typeface="Calibri"/>
                <a:ea typeface="Calibri"/>
                <a:cs typeface="Calibri"/>
                <a:sym typeface="Calibri"/>
              </a:rPr>
              <a:t>1984</a:t>
            </a:r>
            <a:endParaRPr sz="2400" b="0" i="0" u="none" strike="noStrike" cap="none" dirty="0">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1800"/>
              <a:buFont typeface="Arial"/>
              <a:buChar char="•"/>
            </a:pPr>
            <a:r>
              <a:rPr lang="en-GB" sz="2400" b="0" i="0" u="none" strike="noStrike" cap="none" dirty="0">
                <a:solidFill>
                  <a:schemeClr val="dk1"/>
                </a:solidFill>
                <a:latin typeface="Calibri"/>
                <a:ea typeface="Calibri"/>
                <a:cs typeface="Calibri"/>
                <a:sym typeface="Calibri"/>
              </a:rPr>
              <a:t>I only have to pass a few gates to reach the scruffy field called the Meadow. </a:t>
            </a:r>
            <a:r>
              <a:rPr lang="en-GB" sz="2400" b="1" i="0" u="none" strike="noStrike" cap="none" dirty="0">
                <a:solidFill>
                  <a:schemeClr val="dk1"/>
                </a:solidFill>
                <a:latin typeface="Calibri"/>
                <a:ea typeface="Calibri"/>
                <a:cs typeface="Calibri"/>
                <a:sym typeface="Calibri"/>
              </a:rPr>
              <a:t>HUNGER GAMES</a:t>
            </a:r>
            <a:endParaRPr sz="2400" b="0" i="0" u="none" strike="noStrike" cap="none" dirty="0">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1800"/>
              <a:buFont typeface="Arial"/>
              <a:buChar char="•"/>
            </a:pPr>
            <a:r>
              <a:rPr lang="en-GB" sz="2400" b="0" i="0" u="none" strike="noStrike" cap="none" dirty="0">
                <a:solidFill>
                  <a:schemeClr val="dk1"/>
                </a:solidFill>
                <a:latin typeface="Calibri"/>
                <a:ea typeface="Calibri"/>
                <a:cs typeface="Calibri"/>
                <a:sym typeface="Calibri"/>
              </a:rPr>
              <a:t>Shutters on the squat grey houses are closed. </a:t>
            </a:r>
            <a:r>
              <a:rPr lang="en-GB" sz="2400" b="1" i="0" u="none" strike="noStrike" cap="none" dirty="0">
                <a:solidFill>
                  <a:schemeClr val="dk1"/>
                </a:solidFill>
                <a:latin typeface="Calibri"/>
                <a:ea typeface="Calibri"/>
                <a:cs typeface="Calibri"/>
                <a:sym typeface="Calibri"/>
              </a:rPr>
              <a:t>HUNGER GAMES</a:t>
            </a:r>
            <a:endParaRPr sz="2400" b="0" i="1"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0" i="1"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GB" sz="2400" b="0" i="1" u="none" strike="noStrike" cap="none" dirty="0">
                <a:solidFill>
                  <a:schemeClr val="dk1"/>
                </a:solidFill>
                <a:latin typeface="Calibri"/>
                <a:ea typeface="Calibri"/>
                <a:cs typeface="Calibri"/>
                <a:sym typeface="Calibri"/>
              </a:rPr>
              <a:t> </a:t>
            </a:r>
            <a:endParaRPr sz="2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1" u="none" strike="noStrike" cap="none" dirty="0">
              <a:solidFill>
                <a:schemeClr val="dk1"/>
              </a:solidFill>
              <a:latin typeface="Calibri"/>
              <a:ea typeface="Calibri"/>
              <a:cs typeface="Calibri"/>
              <a:sym typeface="Calibri"/>
            </a:endParaRPr>
          </a:p>
        </p:txBody>
      </p:sp>
      <p:pic>
        <p:nvPicPr>
          <p:cNvPr id="738" name="Google Shape;738;p83"/>
          <p:cNvPicPr preferRelativeResize="0"/>
          <p:nvPr/>
        </p:nvPicPr>
        <p:blipFill rotWithShape="1">
          <a:blip r:embed="rId3">
            <a:alphaModFix/>
          </a:blip>
          <a:srcRect t="25057" b="25171"/>
          <a:stretch/>
        </p:blipFill>
        <p:spPr>
          <a:xfrm>
            <a:off x="11134766" y="31534"/>
            <a:ext cx="1062254" cy="1059079"/>
          </a:xfrm>
          <a:prstGeom prst="rect">
            <a:avLst/>
          </a:prstGeom>
          <a:noFill/>
          <a:ln>
            <a:noFill/>
          </a:ln>
        </p:spPr>
      </p:pic>
      <p:sp>
        <p:nvSpPr>
          <p:cNvPr id="739" name="Google Shape;739;p83"/>
          <p:cNvSpPr/>
          <p:nvPr/>
        </p:nvSpPr>
        <p:spPr>
          <a:xfrm>
            <a:off x="101340" y="12957"/>
            <a:ext cx="6066097" cy="1226493"/>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400" b="1" i="0" u="sng" strike="noStrike" cap="none">
                <a:solidFill>
                  <a:schemeClr val="dk1"/>
                </a:solidFill>
                <a:latin typeface="Calibri"/>
                <a:ea typeface="Calibri"/>
                <a:cs typeface="Calibri"/>
                <a:sym typeface="Calibri"/>
              </a:rPr>
              <a:t>Learning outcomes: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800" b="1" i="1" u="none" strike="noStrike" cap="none">
                <a:solidFill>
                  <a:srgbClr val="000000"/>
                </a:solidFill>
                <a:latin typeface="Arial"/>
                <a:ea typeface="Arial"/>
                <a:cs typeface="Arial"/>
                <a:sym typeface="Arial"/>
              </a:rPr>
              <a:t>To know</a:t>
            </a:r>
            <a:r>
              <a:rPr lang="en-GB" sz="1800" b="0" i="1" u="none" strike="noStrike" cap="none">
                <a:solidFill>
                  <a:srgbClr val="000000"/>
                </a:solidFill>
                <a:latin typeface="Arial"/>
                <a:ea typeface="Arial"/>
                <a:cs typeface="Arial"/>
                <a:sym typeface="Arial"/>
              </a:rPr>
              <a:t> how to compare two dystopian settings.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800" b="1" i="1" u="none" strike="noStrike" cap="none">
                <a:solidFill>
                  <a:srgbClr val="000000"/>
                </a:solidFill>
                <a:latin typeface="Arial"/>
                <a:ea typeface="Arial"/>
                <a:cs typeface="Arial"/>
                <a:sym typeface="Arial"/>
              </a:rPr>
              <a:t>To be able</a:t>
            </a:r>
            <a:r>
              <a:rPr lang="en-GB" sz="1800" b="0" i="1" u="none" strike="noStrike" cap="none">
                <a:solidFill>
                  <a:srgbClr val="000000"/>
                </a:solidFill>
                <a:latin typeface="Arial"/>
                <a:ea typeface="Arial"/>
                <a:cs typeface="Arial"/>
                <a:sym typeface="Arial"/>
              </a:rPr>
              <a:t> to consider the connotations of key words within quotations. (EQ) (CT)</a:t>
            </a:r>
            <a:endParaRPr sz="1400" b="1" i="0" u="none" strike="noStrike" cap="none">
              <a:solidFill>
                <a:schemeClr val="dk1"/>
              </a:solidFill>
              <a:latin typeface="Calibri"/>
              <a:ea typeface="Calibri"/>
              <a:cs typeface="Calibri"/>
              <a:sym typeface="Calibri"/>
            </a:endParaRPr>
          </a:p>
        </p:txBody>
      </p:sp>
      <p:sp>
        <p:nvSpPr>
          <p:cNvPr id="2" name="Google Shape;650;p73">
            <a:extLst>
              <a:ext uri="{FF2B5EF4-FFF2-40B4-BE49-F238E27FC236}">
                <a16:creationId xmlns:a16="http://schemas.microsoft.com/office/drawing/2014/main" id="{AE9378AC-E69F-C511-97DE-6CDA3463F5B8}"/>
              </a:ext>
            </a:extLst>
          </p:cNvPr>
          <p:cNvSpPr/>
          <p:nvPr/>
        </p:nvSpPr>
        <p:spPr>
          <a:xfrm>
            <a:off x="6262513" y="83038"/>
            <a:ext cx="4872253" cy="1226493"/>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r">
              <a:buClr>
                <a:srgbClr val="000000"/>
              </a:buClr>
              <a:buSzPts val="2000"/>
            </a:pPr>
            <a:r>
              <a:rPr lang="en-GB" sz="2000" b="1" u="sng" dirty="0">
                <a:solidFill>
                  <a:schemeClr val="dk1"/>
                </a:solidFill>
                <a:latin typeface="Calibri"/>
                <a:ea typeface="Calibri"/>
                <a:cs typeface="Calibri"/>
                <a:sym typeface="Calibri"/>
              </a:rPr>
              <a:t>10</a:t>
            </a:r>
            <a:r>
              <a:rPr lang="en-GB" sz="2000" b="1" u="sng" baseline="30000" dirty="0">
                <a:solidFill>
                  <a:schemeClr val="dk1"/>
                </a:solidFill>
                <a:latin typeface="Calibri"/>
                <a:ea typeface="Calibri"/>
                <a:cs typeface="Calibri"/>
                <a:sym typeface="Calibri"/>
              </a:rPr>
              <a:t>th</a:t>
            </a:r>
            <a:r>
              <a:rPr lang="en-GB" sz="2000" b="1" u="sng" dirty="0">
                <a:solidFill>
                  <a:schemeClr val="dk1"/>
                </a:solidFill>
                <a:latin typeface="Calibri"/>
                <a:ea typeface="Calibri"/>
                <a:cs typeface="Calibri"/>
                <a:sym typeface="Calibri"/>
              </a:rPr>
              <a:t> January 2025</a:t>
            </a:r>
            <a:endParaRPr sz="2000" b="1" i="0" u="sng"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dirty="0">
                <a:solidFill>
                  <a:schemeClr val="dk1"/>
                </a:solidFill>
                <a:latin typeface="Calibri"/>
                <a:ea typeface="Calibri"/>
                <a:cs typeface="Calibri"/>
                <a:sym typeface="Calibri"/>
              </a:rPr>
              <a:t>Dystopian Settings</a:t>
            </a:r>
            <a:endParaRPr sz="2000" b="0" i="0" u="sng"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9662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86"/>
          <p:cNvSpPr/>
          <p:nvPr/>
        </p:nvSpPr>
        <p:spPr>
          <a:xfrm>
            <a:off x="186813" y="1452482"/>
            <a:ext cx="11914615" cy="5332312"/>
          </a:xfrm>
          <a:prstGeom prst="roundRect">
            <a:avLst>
              <a:gd name="adj" fmla="val 16667"/>
            </a:avLst>
          </a:prstGeom>
          <a:solidFill>
            <a:srgbClr val="D8E2F3"/>
          </a:solidFill>
          <a:ln w="508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1" u="none" strike="noStrike" cap="none" dirty="0">
                <a:solidFill>
                  <a:schemeClr val="dk1"/>
                </a:solidFill>
                <a:latin typeface="Calibri"/>
                <a:ea typeface="Calibri"/>
                <a:cs typeface="Calibri"/>
                <a:sym typeface="Calibri"/>
              </a:rPr>
              <a:t>Connotations are related to the meanings of words. </a:t>
            </a:r>
          </a:p>
          <a:p>
            <a:pPr marL="0" marR="0" lvl="0" indent="0" algn="ctr" rtl="0">
              <a:lnSpc>
                <a:spcPct val="100000"/>
              </a:lnSpc>
              <a:spcBef>
                <a:spcPts val="0"/>
              </a:spcBef>
              <a:spcAft>
                <a:spcPts val="0"/>
              </a:spcAft>
              <a:buClr>
                <a:srgbClr val="000000"/>
              </a:buClr>
              <a:buSzPts val="2400"/>
              <a:buFont typeface="Arial"/>
              <a:buNone/>
            </a:pPr>
            <a:endParaRPr lang="en-GB" sz="2400" i="1"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GB" sz="2400" b="0" i="1" u="none" strike="noStrike" cap="none" dirty="0">
                <a:solidFill>
                  <a:schemeClr val="dk1"/>
                </a:solidFill>
                <a:latin typeface="Calibri"/>
                <a:ea typeface="Calibri"/>
                <a:cs typeface="Calibri"/>
                <a:sym typeface="Calibri"/>
              </a:rPr>
              <a:t>They are things that are implied. So when you see a key word, what are all the things you think of when you see that word? </a:t>
            </a:r>
            <a:endParaRPr sz="2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0" i="1" u="none" strike="noStrike" cap="none" dirty="0">
                <a:solidFill>
                  <a:schemeClr val="dk1"/>
                </a:solidFill>
                <a:latin typeface="Calibri"/>
                <a:ea typeface="Calibri"/>
                <a:cs typeface="Calibri"/>
                <a:sym typeface="Calibri"/>
              </a:rPr>
              <a:t>For example: </a:t>
            </a:r>
            <a:endParaRPr sz="2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1"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GB" sz="2400" b="0" i="1" u="none" strike="noStrike" cap="none" dirty="0">
                <a:solidFill>
                  <a:schemeClr val="dk1"/>
                </a:solidFill>
                <a:latin typeface="Calibri"/>
                <a:ea typeface="Calibri"/>
                <a:cs typeface="Calibri"/>
                <a:sym typeface="Calibri"/>
              </a:rPr>
              <a:t>‘Knife’</a:t>
            </a:r>
            <a:endParaRPr sz="2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1"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GB" sz="2400" b="0" i="1" u="none" strike="noStrike" cap="none" dirty="0">
                <a:solidFill>
                  <a:schemeClr val="dk1"/>
                </a:solidFill>
                <a:latin typeface="Calibri"/>
                <a:ea typeface="Calibri"/>
                <a:cs typeface="Calibri"/>
                <a:sym typeface="Calibri"/>
              </a:rPr>
              <a:t>What do you think of? What do you associate ‘knife’ with? </a:t>
            </a:r>
            <a:endParaRPr sz="2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1" u="none" strike="noStrike" cap="none" dirty="0">
              <a:solidFill>
                <a:schemeClr val="dk1"/>
              </a:solidFill>
              <a:latin typeface="Calibri"/>
              <a:ea typeface="Calibri"/>
              <a:cs typeface="Calibri"/>
              <a:sym typeface="Calibri"/>
            </a:endParaRPr>
          </a:p>
        </p:txBody>
      </p:sp>
      <p:pic>
        <p:nvPicPr>
          <p:cNvPr id="765" name="Google Shape;765;p86"/>
          <p:cNvPicPr preferRelativeResize="0"/>
          <p:nvPr/>
        </p:nvPicPr>
        <p:blipFill rotWithShape="1">
          <a:blip r:embed="rId5">
            <a:alphaModFix/>
          </a:blip>
          <a:srcRect t="25057" b="25171"/>
          <a:stretch/>
        </p:blipFill>
        <p:spPr>
          <a:xfrm>
            <a:off x="11134766" y="31534"/>
            <a:ext cx="1062254" cy="1059079"/>
          </a:xfrm>
          <a:prstGeom prst="rect">
            <a:avLst/>
          </a:prstGeom>
          <a:noFill/>
          <a:ln>
            <a:noFill/>
          </a:ln>
        </p:spPr>
      </p:pic>
      <p:sp>
        <p:nvSpPr>
          <p:cNvPr id="766" name="Google Shape;766;p86"/>
          <p:cNvSpPr/>
          <p:nvPr/>
        </p:nvSpPr>
        <p:spPr>
          <a:xfrm>
            <a:off x="101340" y="12957"/>
            <a:ext cx="6066097" cy="1226493"/>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400" b="1" i="0" u="sng" strike="noStrike" cap="none">
                <a:solidFill>
                  <a:schemeClr val="dk1"/>
                </a:solidFill>
                <a:latin typeface="Calibri"/>
                <a:ea typeface="Calibri"/>
                <a:cs typeface="Calibri"/>
                <a:sym typeface="Calibri"/>
              </a:rPr>
              <a:t>Learning outcomes: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800" b="1" i="1" u="none" strike="noStrike" cap="none">
                <a:solidFill>
                  <a:srgbClr val="000000"/>
                </a:solidFill>
                <a:latin typeface="Arial"/>
                <a:ea typeface="Arial"/>
                <a:cs typeface="Arial"/>
                <a:sym typeface="Arial"/>
              </a:rPr>
              <a:t>To know</a:t>
            </a:r>
            <a:r>
              <a:rPr lang="en-GB" sz="1800" b="0" i="1" u="none" strike="noStrike" cap="none">
                <a:solidFill>
                  <a:srgbClr val="000000"/>
                </a:solidFill>
                <a:latin typeface="Arial"/>
                <a:ea typeface="Arial"/>
                <a:cs typeface="Arial"/>
                <a:sym typeface="Arial"/>
              </a:rPr>
              <a:t> how to compare two dystopian settings.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800" b="1" i="1" u="none" strike="noStrike" cap="none">
                <a:solidFill>
                  <a:srgbClr val="000000"/>
                </a:solidFill>
                <a:latin typeface="Arial"/>
                <a:ea typeface="Arial"/>
                <a:cs typeface="Arial"/>
                <a:sym typeface="Arial"/>
              </a:rPr>
              <a:t>To be able</a:t>
            </a:r>
            <a:r>
              <a:rPr lang="en-GB" sz="1800" b="0" i="1" u="none" strike="noStrike" cap="none">
                <a:solidFill>
                  <a:srgbClr val="000000"/>
                </a:solidFill>
                <a:latin typeface="Arial"/>
                <a:ea typeface="Arial"/>
                <a:cs typeface="Arial"/>
                <a:sym typeface="Arial"/>
              </a:rPr>
              <a:t> to consider the connotations of key words within quotations. (EQ) (CT)</a:t>
            </a:r>
            <a:endParaRPr sz="1400" b="1" i="0" u="none" strike="noStrike" cap="none">
              <a:solidFill>
                <a:schemeClr val="dk1"/>
              </a:solidFill>
              <a:latin typeface="Calibri"/>
              <a:ea typeface="Calibri"/>
              <a:cs typeface="Calibri"/>
              <a:sym typeface="Calibri"/>
            </a:endParaRPr>
          </a:p>
        </p:txBody>
      </p:sp>
      <p:sp>
        <p:nvSpPr>
          <p:cNvPr id="2" name="Google Shape;650;p73">
            <a:extLst>
              <a:ext uri="{FF2B5EF4-FFF2-40B4-BE49-F238E27FC236}">
                <a16:creationId xmlns:a16="http://schemas.microsoft.com/office/drawing/2014/main" id="{AB132F68-E46A-8279-C447-94B9DA9B5FFA}"/>
              </a:ext>
            </a:extLst>
          </p:cNvPr>
          <p:cNvSpPr/>
          <p:nvPr/>
        </p:nvSpPr>
        <p:spPr>
          <a:xfrm>
            <a:off x="6262513" y="83038"/>
            <a:ext cx="4872253" cy="1226493"/>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r">
              <a:buClr>
                <a:srgbClr val="000000"/>
              </a:buClr>
              <a:buSzPts val="2000"/>
            </a:pPr>
            <a:r>
              <a:rPr lang="en-GB" sz="2000" b="1" u="sng" dirty="0">
                <a:solidFill>
                  <a:schemeClr val="dk1"/>
                </a:solidFill>
                <a:latin typeface="Calibri"/>
                <a:ea typeface="Calibri"/>
                <a:cs typeface="Calibri"/>
                <a:sym typeface="Calibri"/>
              </a:rPr>
              <a:t>10</a:t>
            </a:r>
            <a:r>
              <a:rPr lang="en-GB" sz="2000" b="1" u="sng" baseline="30000" dirty="0">
                <a:solidFill>
                  <a:schemeClr val="dk1"/>
                </a:solidFill>
                <a:latin typeface="Calibri"/>
                <a:ea typeface="Calibri"/>
                <a:cs typeface="Calibri"/>
                <a:sym typeface="Calibri"/>
              </a:rPr>
              <a:t>th</a:t>
            </a:r>
            <a:r>
              <a:rPr lang="en-GB" sz="2000" b="1" u="sng" dirty="0">
                <a:solidFill>
                  <a:schemeClr val="dk1"/>
                </a:solidFill>
                <a:latin typeface="Calibri"/>
                <a:ea typeface="Calibri"/>
                <a:cs typeface="Calibri"/>
                <a:sym typeface="Calibri"/>
              </a:rPr>
              <a:t> January 2025</a:t>
            </a:r>
            <a:endParaRPr sz="2000" b="1" i="0" u="sng"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dirty="0">
                <a:solidFill>
                  <a:schemeClr val="dk1"/>
                </a:solidFill>
                <a:latin typeface="Calibri"/>
                <a:ea typeface="Calibri"/>
                <a:cs typeface="Calibri"/>
                <a:sym typeface="Calibri"/>
              </a:rPr>
              <a:t>Dystopian Settings</a:t>
            </a:r>
            <a:endParaRPr sz="2000" b="0" i="0" u="sng" strike="noStrike" cap="none" dirty="0">
              <a:solidFill>
                <a:schemeClr val="dk1"/>
              </a:solidFill>
              <a:latin typeface="Calibri"/>
              <a:ea typeface="Calibri"/>
              <a:cs typeface="Calibri"/>
              <a:sym typeface="Calibri"/>
            </a:endParaRPr>
          </a:p>
        </p:txBody>
      </p:sp>
      <p:pic>
        <p:nvPicPr>
          <p:cNvPr id="3" name="Audio Recording 9 Jan 2025 at 14:17:37">
            <a:hlinkClick r:id="" action="ppaction://media"/>
            <a:extLst>
              <a:ext uri="{FF2B5EF4-FFF2-40B4-BE49-F238E27FC236}">
                <a16:creationId xmlns:a16="http://schemas.microsoft.com/office/drawing/2014/main" id="{F51236AD-AE57-2BF9-A22F-1B8EC799636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45893" y="3974171"/>
            <a:ext cx="812800" cy="812800"/>
          </a:xfrm>
          <a:prstGeom prst="rect">
            <a:avLst/>
          </a:prstGeom>
        </p:spPr>
      </p:pic>
    </p:spTree>
    <p:extLst>
      <p:ext uri="{BB962C8B-B14F-4D97-AF65-F5344CB8AC3E}">
        <p14:creationId xmlns:p14="http://schemas.microsoft.com/office/powerpoint/2010/main" val="23680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2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8"/>
          <p:cNvSpPr/>
          <p:nvPr/>
        </p:nvSpPr>
        <p:spPr>
          <a:xfrm>
            <a:off x="186813" y="1452481"/>
            <a:ext cx="11914400" cy="5332400"/>
          </a:xfrm>
          <a:prstGeom prst="roundRect">
            <a:avLst>
              <a:gd name="adj" fmla="val 16667"/>
            </a:avLst>
          </a:prstGeom>
          <a:solidFill>
            <a:srgbClr val="D8E2F3"/>
          </a:solidFill>
          <a:ln w="50800"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algn="ctr">
              <a:buSzPts val="1800"/>
            </a:pPr>
            <a:r>
              <a:rPr lang="en-GB" sz="2400">
                <a:solidFill>
                  <a:schemeClr val="dk1"/>
                </a:solidFill>
                <a:latin typeface="Calibri"/>
                <a:ea typeface="Calibri"/>
                <a:cs typeface="Calibri"/>
                <a:sym typeface="Calibri"/>
              </a:rPr>
              <a:t>‘A </a:t>
            </a:r>
            <a:r>
              <a:rPr lang="en-GB" sz="2400">
                <a:solidFill>
                  <a:schemeClr val="dk1"/>
                </a:solidFill>
                <a:highlight>
                  <a:srgbClr val="FFFF00"/>
                </a:highlight>
                <a:latin typeface="Calibri"/>
                <a:ea typeface="Calibri"/>
                <a:cs typeface="Calibri"/>
                <a:sym typeface="Calibri"/>
              </a:rPr>
              <a:t>high chain-link fence</a:t>
            </a:r>
            <a:r>
              <a:rPr lang="en-GB" sz="2400">
                <a:solidFill>
                  <a:schemeClr val="dk1"/>
                </a:solidFill>
                <a:latin typeface="Calibri"/>
                <a:ea typeface="Calibri"/>
                <a:cs typeface="Calibri"/>
                <a:sym typeface="Calibri"/>
              </a:rPr>
              <a:t> topped with </a:t>
            </a:r>
            <a:r>
              <a:rPr lang="en-GB" sz="2400">
                <a:solidFill>
                  <a:schemeClr val="dk1"/>
                </a:solidFill>
                <a:highlight>
                  <a:srgbClr val="FFFF00"/>
                </a:highlight>
                <a:latin typeface="Calibri"/>
                <a:ea typeface="Calibri"/>
                <a:cs typeface="Calibri"/>
                <a:sym typeface="Calibri"/>
              </a:rPr>
              <a:t>barbed-wire</a:t>
            </a:r>
            <a:r>
              <a:rPr lang="en-GB" sz="2400">
                <a:solidFill>
                  <a:schemeClr val="dk1"/>
                </a:solidFill>
                <a:latin typeface="Calibri"/>
                <a:ea typeface="Calibri"/>
                <a:cs typeface="Calibri"/>
                <a:sym typeface="Calibri"/>
              </a:rPr>
              <a:t> loops.’</a:t>
            </a:r>
            <a:endParaRPr sz="2400" i="1">
              <a:solidFill>
                <a:schemeClr val="dk1"/>
              </a:solidFill>
              <a:latin typeface="Calibri"/>
              <a:ea typeface="Calibri"/>
              <a:cs typeface="Calibri"/>
              <a:sym typeface="Calibri"/>
            </a:endParaRPr>
          </a:p>
        </p:txBody>
      </p:sp>
      <p:pic>
        <p:nvPicPr>
          <p:cNvPr id="185" name="Google Shape;185;p28"/>
          <p:cNvPicPr preferRelativeResize="0"/>
          <p:nvPr/>
        </p:nvPicPr>
        <p:blipFill rotWithShape="1">
          <a:blip r:embed="rId5">
            <a:alphaModFix/>
          </a:blip>
          <a:srcRect t="25054" b="25174"/>
          <a:stretch/>
        </p:blipFill>
        <p:spPr>
          <a:xfrm>
            <a:off x="11134767" y="31533"/>
            <a:ext cx="1062253" cy="1059080"/>
          </a:xfrm>
          <a:prstGeom prst="rect">
            <a:avLst/>
          </a:prstGeom>
          <a:noFill/>
          <a:ln>
            <a:noFill/>
          </a:ln>
        </p:spPr>
      </p:pic>
      <p:sp>
        <p:nvSpPr>
          <p:cNvPr id="186" name="Google Shape;186;p28"/>
          <p:cNvSpPr/>
          <p:nvPr/>
        </p:nvSpPr>
        <p:spPr>
          <a:xfrm>
            <a:off x="101340" y="12957"/>
            <a:ext cx="6066000" cy="1226400"/>
          </a:xfrm>
          <a:prstGeom prst="roundRect">
            <a:avLst>
              <a:gd name="adj" fmla="val 16667"/>
            </a:avLst>
          </a:prstGeom>
          <a:solidFill>
            <a:schemeClr val="lt1"/>
          </a:solidFill>
          <a:ln w="50800" cap="flat" cmpd="sng">
            <a:solidFill>
              <a:srgbClr val="FF0000"/>
            </a:solidFill>
            <a:prstDash val="solid"/>
            <a:miter lim="800000"/>
            <a:headEnd type="none" w="sm" len="sm"/>
            <a:tailEnd type="none" w="sm" len="sm"/>
          </a:ln>
        </p:spPr>
        <p:txBody>
          <a:bodyPr spcFirstLastPara="1" wrap="square" lIns="91433" tIns="45700" rIns="91433" bIns="45700" anchor="ctr" anchorCtr="0">
            <a:noAutofit/>
          </a:bodyPr>
          <a:lstStyle/>
          <a:p>
            <a:pPr>
              <a:buSzPts val="1100"/>
            </a:pPr>
            <a:endParaRPr sz="1467" b="1">
              <a:solidFill>
                <a:schemeClr val="dk1"/>
              </a:solidFill>
              <a:latin typeface="Calibri"/>
              <a:ea typeface="Calibri"/>
              <a:cs typeface="Calibri"/>
              <a:sym typeface="Calibri"/>
            </a:endParaRPr>
          </a:p>
          <a:p>
            <a:pPr>
              <a:buSzPts val="1100"/>
            </a:pPr>
            <a:r>
              <a:rPr lang="en-GB" sz="1467" b="1" u="sng">
                <a:solidFill>
                  <a:schemeClr val="dk1"/>
                </a:solidFill>
                <a:latin typeface="Calibri"/>
                <a:ea typeface="Calibri"/>
                <a:cs typeface="Calibri"/>
                <a:sym typeface="Calibri"/>
              </a:rPr>
              <a:t>Learning outcomes:</a:t>
            </a:r>
            <a:endParaRPr sz="1467"/>
          </a:p>
          <a:p>
            <a:r>
              <a:rPr lang="en-GB" sz="1867" b="1" i="1"/>
              <a:t>To know</a:t>
            </a:r>
            <a:r>
              <a:rPr lang="en-GB" sz="1867" i="1"/>
              <a:t> how to compare two dystopian settings.  </a:t>
            </a:r>
            <a:endParaRPr sz="1467"/>
          </a:p>
          <a:p>
            <a:r>
              <a:rPr lang="en-GB" sz="1867" b="1" i="1"/>
              <a:t>To be able</a:t>
            </a:r>
            <a:r>
              <a:rPr lang="en-GB" sz="1867" i="1"/>
              <a:t> to consider the connotations of key words within quotations. (EQ) (CT)</a:t>
            </a:r>
            <a:endParaRPr sz="1467" b="1">
              <a:solidFill>
                <a:schemeClr val="dk1"/>
              </a:solidFill>
              <a:latin typeface="Calibri"/>
              <a:ea typeface="Calibri"/>
              <a:cs typeface="Calibri"/>
              <a:sym typeface="Calibri"/>
            </a:endParaRPr>
          </a:p>
        </p:txBody>
      </p:sp>
      <p:sp>
        <p:nvSpPr>
          <p:cNvPr id="187" name="Google Shape;187;p28"/>
          <p:cNvSpPr txBox="1"/>
          <p:nvPr/>
        </p:nvSpPr>
        <p:spPr>
          <a:xfrm>
            <a:off x="6446633" y="2219500"/>
            <a:ext cx="4794000" cy="1025753"/>
          </a:xfrm>
          <a:prstGeom prst="rect">
            <a:avLst/>
          </a:prstGeom>
          <a:noFill/>
          <a:ln>
            <a:noFill/>
          </a:ln>
        </p:spPr>
        <p:txBody>
          <a:bodyPr spcFirstLastPara="1" wrap="square" lIns="121900" tIns="121900" rIns="121900" bIns="121900" anchor="t" anchorCtr="0">
            <a:spAutoFit/>
          </a:bodyPr>
          <a:lstStyle/>
          <a:p>
            <a:pPr algn="ctr"/>
            <a:r>
              <a:rPr lang="en-GB" sz="2533"/>
              <a:t>Sharp &amp; pointed - connotations of danger</a:t>
            </a:r>
            <a:endParaRPr sz="2533"/>
          </a:p>
        </p:txBody>
      </p:sp>
      <p:sp>
        <p:nvSpPr>
          <p:cNvPr id="188" name="Google Shape;188;p28"/>
          <p:cNvSpPr txBox="1"/>
          <p:nvPr/>
        </p:nvSpPr>
        <p:spPr>
          <a:xfrm>
            <a:off x="485833" y="2301367"/>
            <a:ext cx="4004400" cy="1415540"/>
          </a:xfrm>
          <a:prstGeom prst="rect">
            <a:avLst/>
          </a:prstGeom>
          <a:noFill/>
          <a:ln>
            <a:noFill/>
          </a:ln>
        </p:spPr>
        <p:txBody>
          <a:bodyPr spcFirstLastPara="1" wrap="square" lIns="121900" tIns="121900" rIns="121900" bIns="121900" anchor="t" anchorCtr="0">
            <a:spAutoFit/>
          </a:bodyPr>
          <a:lstStyle/>
          <a:p>
            <a:pPr algn="ctr"/>
            <a:r>
              <a:rPr lang="en-GB" sz="2533"/>
              <a:t>Citizens are locked inside District 12 - fear of the outside world</a:t>
            </a:r>
            <a:endParaRPr sz="2533"/>
          </a:p>
        </p:txBody>
      </p:sp>
      <p:cxnSp>
        <p:nvCxnSpPr>
          <p:cNvPr id="189" name="Google Shape;189;p28"/>
          <p:cNvCxnSpPr>
            <a:endCxn id="187" idx="2"/>
          </p:cNvCxnSpPr>
          <p:nvPr/>
        </p:nvCxnSpPr>
        <p:spPr>
          <a:xfrm flipV="1">
            <a:off x="7911633" y="3245253"/>
            <a:ext cx="932000" cy="728247"/>
          </a:xfrm>
          <a:prstGeom prst="straightConnector1">
            <a:avLst/>
          </a:prstGeom>
          <a:noFill/>
          <a:ln w="9525" cap="flat" cmpd="sng">
            <a:solidFill>
              <a:schemeClr val="dk2"/>
            </a:solidFill>
            <a:prstDash val="solid"/>
            <a:round/>
            <a:headEnd type="none" w="med" len="med"/>
            <a:tailEnd type="none" w="med" len="med"/>
          </a:ln>
        </p:spPr>
      </p:cxnSp>
      <p:sp>
        <p:nvSpPr>
          <p:cNvPr id="190" name="Google Shape;190;p28"/>
          <p:cNvSpPr txBox="1"/>
          <p:nvPr/>
        </p:nvSpPr>
        <p:spPr>
          <a:xfrm>
            <a:off x="1314333" y="5293101"/>
            <a:ext cx="4464800" cy="1025753"/>
          </a:xfrm>
          <a:prstGeom prst="rect">
            <a:avLst/>
          </a:prstGeom>
          <a:noFill/>
          <a:ln>
            <a:noFill/>
          </a:ln>
        </p:spPr>
        <p:txBody>
          <a:bodyPr spcFirstLastPara="1" wrap="square" lIns="121900" tIns="121900" rIns="121900" bIns="121900" anchor="t" anchorCtr="0">
            <a:spAutoFit/>
          </a:bodyPr>
          <a:lstStyle/>
          <a:p>
            <a:pPr algn="ctr"/>
            <a:r>
              <a:rPr lang="en-GB" sz="2533"/>
              <a:t>Connotations of prison - lack of freedom</a:t>
            </a:r>
            <a:endParaRPr sz="2533"/>
          </a:p>
        </p:txBody>
      </p:sp>
      <p:cxnSp>
        <p:nvCxnSpPr>
          <p:cNvPr id="191" name="Google Shape;191;p28"/>
          <p:cNvCxnSpPr>
            <a:stCxn id="190" idx="0"/>
          </p:cNvCxnSpPr>
          <p:nvPr/>
        </p:nvCxnSpPr>
        <p:spPr>
          <a:xfrm flipV="1">
            <a:off x="3546733" y="4311100"/>
            <a:ext cx="590400" cy="982001"/>
          </a:xfrm>
          <a:prstGeom prst="straightConnector1">
            <a:avLst/>
          </a:prstGeom>
          <a:noFill/>
          <a:ln w="9525" cap="flat" cmpd="sng">
            <a:solidFill>
              <a:schemeClr val="dk2"/>
            </a:solidFill>
            <a:prstDash val="solid"/>
            <a:round/>
            <a:headEnd type="none" w="med" len="med"/>
            <a:tailEnd type="none" w="med" len="med"/>
          </a:ln>
        </p:spPr>
      </p:cxnSp>
      <p:cxnSp>
        <p:nvCxnSpPr>
          <p:cNvPr id="192" name="Google Shape;192;p28"/>
          <p:cNvCxnSpPr>
            <a:endCxn id="188" idx="2"/>
          </p:cNvCxnSpPr>
          <p:nvPr/>
        </p:nvCxnSpPr>
        <p:spPr>
          <a:xfrm flipH="1" flipV="1">
            <a:off x="2488033" y="3716907"/>
            <a:ext cx="1848800" cy="256860"/>
          </a:xfrm>
          <a:prstGeom prst="straightConnector1">
            <a:avLst/>
          </a:prstGeom>
          <a:noFill/>
          <a:ln w="9525" cap="flat" cmpd="sng">
            <a:solidFill>
              <a:schemeClr val="dk2"/>
            </a:solidFill>
            <a:prstDash val="solid"/>
            <a:round/>
            <a:headEnd type="none" w="med" len="med"/>
            <a:tailEnd type="none" w="med" len="med"/>
          </a:ln>
        </p:spPr>
      </p:cxnSp>
      <p:sp>
        <p:nvSpPr>
          <p:cNvPr id="2" name="Google Shape;650;p73">
            <a:extLst>
              <a:ext uri="{FF2B5EF4-FFF2-40B4-BE49-F238E27FC236}">
                <a16:creationId xmlns:a16="http://schemas.microsoft.com/office/drawing/2014/main" id="{00BF08FA-C292-1A7B-08F7-BDFD90A05CF1}"/>
              </a:ext>
            </a:extLst>
          </p:cNvPr>
          <p:cNvSpPr/>
          <p:nvPr/>
        </p:nvSpPr>
        <p:spPr>
          <a:xfrm>
            <a:off x="6262513" y="83038"/>
            <a:ext cx="4872253" cy="1226493"/>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r">
              <a:buClr>
                <a:srgbClr val="000000"/>
              </a:buClr>
              <a:buSzPts val="2000"/>
            </a:pPr>
            <a:r>
              <a:rPr lang="en-GB" sz="2000" b="1" u="sng" dirty="0">
                <a:solidFill>
                  <a:schemeClr val="dk1"/>
                </a:solidFill>
                <a:latin typeface="Calibri"/>
                <a:ea typeface="Calibri"/>
                <a:cs typeface="Calibri"/>
                <a:sym typeface="Calibri"/>
              </a:rPr>
              <a:t>10</a:t>
            </a:r>
            <a:r>
              <a:rPr lang="en-GB" sz="2000" b="1" u="sng" baseline="30000" dirty="0">
                <a:solidFill>
                  <a:schemeClr val="dk1"/>
                </a:solidFill>
                <a:latin typeface="Calibri"/>
                <a:ea typeface="Calibri"/>
                <a:cs typeface="Calibri"/>
                <a:sym typeface="Calibri"/>
              </a:rPr>
              <a:t>th</a:t>
            </a:r>
            <a:r>
              <a:rPr lang="en-GB" sz="2000" b="1" u="sng" dirty="0">
                <a:solidFill>
                  <a:schemeClr val="dk1"/>
                </a:solidFill>
                <a:latin typeface="Calibri"/>
                <a:ea typeface="Calibri"/>
                <a:cs typeface="Calibri"/>
                <a:sym typeface="Calibri"/>
              </a:rPr>
              <a:t> January 2025</a:t>
            </a:r>
            <a:endParaRPr sz="2000" b="1" i="0" u="sng"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dirty="0">
                <a:solidFill>
                  <a:schemeClr val="dk1"/>
                </a:solidFill>
                <a:latin typeface="Calibri"/>
                <a:ea typeface="Calibri"/>
                <a:cs typeface="Calibri"/>
                <a:sym typeface="Calibri"/>
              </a:rPr>
              <a:t>Dystopian Settings</a:t>
            </a:r>
            <a:endParaRPr sz="2000" b="0" i="0" u="sng" strike="noStrike" cap="none" dirty="0">
              <a:solidFill>
                <a:schemeClr val="dk1"/>
              </a:solidFill>
              <a:latin typeface="Calibri"/>
              <a:ea typeface="Calibri"/>
              <a:cs typeface="Calibri"/>
              <a:sym typeface="Calibri"/>
            </a:endParaRPr>
          </a:p>
        </p:txBody>
      </p:sp>
      <p:pic>
        <p:nvPicPr>
          <p:cNvPr id="3" name="Audio Recording 9 Jan 2025 at 14:18:44">
            <a:hlinkClick r:id="" action="ppaction://media"/>
            <a:extLst>
              <a:ext uri="{FF2B5EF4-FFF2-40B4-BE49-F238E27FC236}">
                <a16:creationId xmlns:a16="http://schemas.microsoft.com/office/drawing/2014/main" id="{A382517E-2B77-1CC9-FF4C-48DB6A981A6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88133" y="2616200"/>
            <a:ext cx="812800" cy="812800"/>
          </a:xfrm>
          <a:prstGeom prst="rect">
            <a:avLst/>
          </a:prstGeom>
        </p:spPr>
      </p:pic>
    </p:spTree>
    <p:extLst>
      <p:ext uri="{BB962C8B-B14F-4D97-AF65-F5344CB8AC3E}">
        <p14:creationId xmlns:p14="http://schemas.microsoft.com/office/powerpoint/2010/main" val="23822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9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TotalTime>
  <Words>1361</Words>
  <Application>Microsoft Macintosh PowerPoint</Application>
  <PresentationFormat>Widescreen</PresentationFormat>
  <Paragraphs>176</Paragraphs>
  <Slides>13</Slides>
  <Notes>13</Notes>
  <HiddenSlides>0</HiddenSlides>
  <MMClips>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Aptos Display</vt:lpstr>
      <vt:lpstr>Arial</vt:lpstr>
      <vt:lpstr>Calibri</vt:lpstr>
      <vt:lpstr>WordVisi_MSFontService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Georgia Conway-Russell</dc:creator>
  <cp:lastModifiedBy>Georgia Conway-Russell</cp:lastModifiedBy>
  <cp:revision>1</cp:revision>
  <dcterms:created xsi:type="dcterms:W3CDTF">2025-01-09T14:00:51Z</dcterms:created>
  <dcterms:modified xsi:type="dcterms:W3CDTF">2025-01-09T14:22:26Z</dcterms:modified>
</cp:coreProperties>
</file>