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67" r:id="rId3"/>
    <p:sldId id="468" r:id="rId4"/>
    <p:sldId id="360" r:id="rId5"/>
    <p:sldId id="371" r:id="rId6"/>
    <p:sldId id="374" r:id="rId7"/>
    <p:sldId id="370" r:id="rId8"/>
    <p:sldId id="373" r:id="rId9"/>
    <p:sldId id="469" r:id="rId10"/>
    <p:sldId id="362" r:id="rId11"/>
    <p:sldId id="363" r:id="rId12"/>
    <p:sldId id="466" r:id="rId13"/>
    <p:sldId id="364" r:id="rId14"/>
    <p:sldId id="375" r:id="rId15"/>
    <p:sldId id="366"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20F9-A2F3-3C59-DED4-A2D52A3449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9A6B391-95FF-EC5B-A192-5A58D4E176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D3C760-0941-DCFF-BBA7-CF951684F703}"/>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5" name="Footer Placeholder 4">
            <a:extLst>
              <a:ext uri="{FF2B5EF4-FFF2-40B4-BE49-F238E27FC236}">
                <a16:creationId xmlns:a16="http://schemas.microsoft.com/office/drawing/2014/main" id="{2CC26FA3-1A9C-2D40-371A-6102A2209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26EFC1-A97E-5DCF-971F-AC1787A7EE42}"/>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398443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A429-4845-D3D9-0AC6-7AD0048312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B0B63A-A943-0631-24A6-2BB87D2886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ADB10E-EE1F-21B2-48F5-03570797312C}"/>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5" name="Footer Placeholder 4">
            <a:extLst>
              <a:ext uri="{FF2B5EF4-FFF2-40B4-BE49-F238E27FC236}">
                <a16:creationId xmlns:a16="http://schemas.microsoft.com/office/drawing/2014/main" id="{EF73FF24-5EFE-AA98-07CD-584EDBAB42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41A0C2-B2ED-217D-45BC-868FEB6988A9}"/>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2109986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E828DC-4259-ECC8-9A17-E24DA4B62B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53A68C-6450-3B4A-5ECD-5002C529CA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40177F-EAE2-E1FE-46FC-BF180F63CFDF}"/>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5" name="Footer Placeholder 4">
            <a:extLst>
              <a:ext uri="{FF2B5EF4-FFF2-40B4-BE49-F238E27FC236}">
                <a16:creationId xmlns:a16="http://schemas.microsoft.com/office/drawing/2014/main" id="{B30E33D4-F81F-12FE-F124-B78A4889B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1A3345-A020-76FC-DEEF-47186665D5BF}"/>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68739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87C2-8F10-0018-2795-D4EEDC474B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477D8F-01D0-F2E8-487C-C345A69C42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5C2528-854D-F1E1-9A37-0C12B7B74669}"/>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5" name="Footer Placeholder 4">
            <a:extLst>
              <a:ext uri="{FF2B5EF4-FFF2-40B4-BE49-F238E27FC236}">
                <a16:creationId xmlns:a16="http://schemas.microsoft.com/office/drawing/2014/main" id="{49FA006E-4068-7733-5D2F-684A96CB59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20647F-CAFD-B7EA-B7F6-AB86D9F80D1A}"/>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113723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B08-CC13-E744-6B0D-818E98C6B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65F6A3-25F4-BD42-0BA5-AF84BB0BB9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2A97A-3141-34E5-320B-24731F81D7F7}"/>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5" name="Footer Placeholder 4">
            <a:extLst>
              <a:ext uri="{FF2B5EF4-FFF2-40B4-BE49-F238E27FC236}">
                <a16:creationId xmlns:a16="http://schemas.microsoft.com/office/drawing/2014/main" id="{30073B2B-5A99-B5F1-6935-BA225BA3C8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8311F2-54B4-ABA7-800A-DD541EC15338}"/>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343540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55C2-3486-B865-F383-3E71FA8A47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85EF3E-C272-BC44-65DB-75A68123D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699A6D-D3D7-EC42-9E16-92139E29F9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CB7452-0770-F01A-CAF3-2F5ACD8F3EBE}"/>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6" name="Footer Placeholder 5">
            <a:extLst>
              <a:ext uri="{FF2B5EF4-FFF2-40B4-BE49-F238E27FC236}">
                <a16:creationId xmlns:a16="http://schemas.microsoft.com/office/drawing/2014/main" id="{7920CCF1-A72E-8A24-70A2-D2B60EEF42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994617-CE67-2E5F-2F35-049477CEAB68}"/>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112688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9F19-B322-ABB7-20E7-63795C0F05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647FEA-0A34-2D0E-89E9-EF1A7244FD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880A5-308C-2BBB-1933-7E69257DEA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B37139-703A-1961-C901-03422EDAC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A9E6F-D752-6ED1-6026-FB29FF80A3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B4B9D2-215D-165B-D95C-0766D299BF8D}"/>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8" name="Footer Placeholder 7">
            <a:extLst>
              <a:ext uri="{FF2B5EF4-FFF2-40B4-BE49-F238E27FC236}">
                <a16:creationId xmlns:a16="http://schemas.microsoft.com/office/drawing/2014/main" id="{A477FF39-5C7D-A8B5-48AB-973371B737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04536A2-3797-CE0C-972D-44B90631F7A7}"/>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128347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6B8F-8D9A-0A62-03AC-9489827090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AC2BF3-309F-BFAC-6945-1D653186811A}"/>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4" name="Footer Placeholder 3">
            <a:extLst>
              <a:ext uri="{FF2B5EF4-FFF2-40B4-BE49-F238E27FC236}">
                <a16:creationId xmlns:a16="http://schemas.microsoft.com/office/drawing/2014/main" id="{4FC08E5D-D0CB-072B-6428-1E53E51019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4ADC9B-44E0-01E7-8478-1739C95607DD}"/>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408533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23744-1D0F-651B-6030-00C7E9FBCC38}"/>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3" name="Footer Placeholder 2">
            <a:extLst>
              <a:ext uri="{FF2B5EF4-FFF2-40B4-BE49-F238E27FC236}">
                <a16:creationId xmlns:a16="http://schemas.microsoft.com/office/drawing/2014/main" id="{B9906CA5-C662-A925-5474-8D183CCBD7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037717-E198-91CC-F08C-0C4522A7E103}"/>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214844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80EC-908E-EB33-C32A-F3317B78B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82FE97-23C1-A336-6A91-7FAD8C8F4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671AD5-A502-2697-E677-B1A57804B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CC953-9610-D4C4-6284-DD23CBEC66E4}"/>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6" name="Footer Placeholder 5">
            <a:extLst>
              <a:ext uri="{FF2B5EF4-FFF2-40B4-BE49-F238E27FC236}">
                <a16:creationId xmlns:a16="http://schemas.microsoft.com/office/drawing/2014/main" id="{6748D296-2D81-99A2-958F-60E330EFC5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3D638-E195-DC52-03B1-852A68507686}"/>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365908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59DE-0E71-7DF0-377A-406B8AFDA1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37610D-AF5D-C612-EC59-AA378345C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B0D638-CA5B-DE64-061A-64909ABF9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F02B7-7F03-008A-14BD-BA7F2C4485BB}"/>
              </a:ext>
            </a:extLst>
          </p:cNvPr>
          <p:cNvSpPr>
            <a:spLocks noGrp="1"/>
          </p:cNvSpPr>
          <p:nvPr>
            <p:ph type="dt" sz="half" idx="10"/>
          </p:nvPr>
        </p:nvSpPr>
        <p:spPr/>
        <p:txBody>
          <a:bodyPr/>
          <a:lstStyle/>
          <a:p>
            <a:fld id="{1D06E35E-0DE2-48FD-8656-8D6BFCB587A4}" type="datetimeFigureOut">
              <a:rPr lang="en-GB" smtClean="0"/>
              <a:t>09/01/2025</a:t>
            </a:fld>
            <a:endParaRPr lang="en-GB"/>
          </a:p>
        </p:txBody>
      </p:sp>
      <p:sp>
        <p:nvSpPr>
          <p:cNvPr id="6" name="Footer Placeholder 5">
            <a:extLst>
              <a:ext uri="{FF2B5EF4-FFF2-40B4-BE49-F238E27FC236}">
                <a16:creationId xmlns:a16="http://schemas.microsoft.com/office/drawing/2014/main" id="{86BB9C29-9A99-9A7A-F68D-EDCD6B52D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9B1328-8878-7E77-B048-5D0E1E6586A4}"/>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84436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A96787-1BA8-818D-EBD6-91815AF99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BEF5C4-46C8-DDB8-0DEB-BD338BC9F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6803F-2F14-3997-E693-50FEA53F1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6E35E-0DE2-48FD-8656-8D6BFCB587A4}" type="datetimeFigureOut">
              <a:rPr lang="en-GB" smtClean="0"/>
              <a:t>09/01/2025</a:t>
            </a:fld>
            <a:endParaRPr lang="en-GB"/>
          </a:p>
        </p:txBody>
      </p:sp>
      <p:sp>
        <p:nvSpPr>
          <p:cNvPr id="5" name="Footer Placeholder 4">
            <a:extLst>
              <a:ext uri="{FF2B5EF4-FFF2-40B4-BE49-F238E27FC236}">
                <a16:creationId xmlns:a16="http://schemas.microsoft.com/office/drawing/2014/main" id="{95FA1E16-8ECF-911B-2B91-345FFBE29B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599E267-49CA-440F-BE48-8E5EF8AD3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7DB149-A6D7-4BC2-852B-27DA1CC6E6A1}" type="slidenum">
              <a:rPr lang="en-GB" smtClean="0"/>
              <a:t>‹#›</a:t>
            </a:fld>
            <a:endParaRPr lang="en-GB"/>
          </a:p>
        </p:txBody>
      </p:sp>
    </p:spTree>
    <p:extLst>
      <p:ext uri="{BB962C8B-B14F-4D97-AF65-F5344CB8AC3E}">
        <p14:creationId xmlns:p14="http://schemas.microsoft.com/office/powerpoint/2010/main" val="51788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www.thegoodfoodguide.co.uk/awards" TargetMode="External"/><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27.jpeg"/><Relationship Id="rId4" Type="http://schemas.openxmlformats.org/officeDocument/2006/relationships/image" Target="../media/image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6.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hyperlink" Target="https://www.eater.com/2017/10/2/16395756/michelin-stars-uk-ireland-great-britain-london" TargetMode="External"/><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greatbritishchefs.com/michelin-guide-results" TargetMode="External"/><Relationship Id="rId5" Type="http://schemas.openxmlformats.org/officeDocument/2006/relationships/image" Target="../media/image13.jpe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7BB8-3C03-B922-3A92-32375DB7B6E2}"/>
              </a:ext>
            </a:extLst>
          </p:cNvPr>
          <p:cNvSpPr>
            <a:spLocks noGrp="1"/>
          </p:cNvSpPr>
          <p:nvPr>
            <p:ph type="ctrTitle"/>
          </p:nvPr>
        </p:nvSpPr>
        <p:spPr>
          <a:xfrm>
            <a:off x="1524000" y="2235200"/>
            <a:ext cx="9144000" cy="2387600"/>
          </a:xfrm>
        </p:spPr>
        <p:txBody>
          <a:bodyPr>
            <a:normAutofit fontScale="90000"/>
          </a:bodyPr>
          <a:lstStyle/>
          <a:p>
            <a:br>
              <a:rPr lang="en-GB" dirty="0"/>
            </a:br>
            <a:r>
              <a:rPr lang="en-GB" dirty="0"/>
              <a:t>Level 3 Hospitality and Catering</a:t>
            </a:r>
            <a:br>
              <a:rPr lang="en-GB" dirty="0"/>
            </a:br>
            <a:r>
              <a:rPr lang="en-GB" dirty="0"/>
              <a:t>Unit 1 Assignment 2</a:t>
            </a:r>
            <a:br>
              <a:rPr lang="en-GB" dirty="0"/>
            </a:br>
            <a:r>
              <a:rPr lang="en-GB" dirty="0"/>
              <a:t>Friday 10</a:t>
            </a:r>
            <a:r>
              <a:rPr lang="en-GB" baseline="30000" dirty="0"/>
              <a:t>th</a:t>
            </a:r>
            <a:r>
              <a:rPr lang="en-GB" dirty="0"/>
              <a:t> January</a:t>
            </a:r>
            <a:br>
              <a:rPr lang="en-GB" dirty="0"/>
            </a:br>
            <a:endParaRPr lang="en-GB" dirty="0"/>
          </a:p>
        </p:txBody>
      </p:sp>
      <p:pic>
        <p:nvPicPr>
          <p:cNvPr id="3" name="1">
            <a:hlinkClick r:id="" action="ppaction://media"/>
            <a:extLst>
              <a:ext uri="{FF2B5EF4-FFF2-40B4-BE49-F238E27FC236}">
                <a16:creationId xmlns:a16="http://schemas.microsoft.com/office/drawing/2014/main" id="{30DD116E-7A1E-537A-B23C-A513F0C499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6974" y="3805084"/>
            <a:ext cx="3052916" cy="3052916"/>
          </a:xfrm>
          <a:prstGeom prst="rect">
            <a:avLst/>
          </a:prstGeom>
        </p:spPr>
      </p:pic>
    </p:spTree>
    <p:extLst>
      <p:ext uri="{BB962C8B-B14F-4D97-AF65-F5344CB8AC3E}">
        <p14:creationId xmlns:p14="http://schemas.microsoft.com/office/powerpoint/2010/main" val="579520980"/>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449" y="1434073"/>
            <a:ext cx="6218025" cy="1323439"/>
          </a:xfrm>
          <a:prstGeom prst="rect">
            <a:avLst/>
          </a:prstGeom>
          <a:noFill/>
        </p:spPr>
        <p:txBody>
          <a:bodyPr wrap="square" rtlCol="0">
            <a:spAutoFit/>
          </a:bodyPr>
          <a:lstStyle/>
          <a:p>
            <a:pPr>
              <a:defRPr/>
            </a:pPr>
            <a:r>
              <a:rPr lang="en-GB" sz="2000" dirty="0">
                <a:solidFill>
                  <a:schemeClr val="tx1">
                    <a:lumMod val="75000"/>
                    <a:lumOff val="25000"/>
                  </a:schemeClr>
                </a:solidFill>
              </a:rPr>
              <a:t>Inspectors visit restaurants or hotels and write a review of the establishment. They award rosettes for restaurants and stars for hotels.</a:t>
            </a:r>
            <a:br>
              <a:rPr lang="en-GB" sz="2000" dirty="0">
                <a:solidFill>
                  <a:schemeClr val="tx1">
                    <a:lumMod val="75000"/>
                    <a:lumOff val="25000"/>
                  </a:schemeClr>
                </a:solidFill>
              </a:rPr>
            </a:br>
            <a:r>
              <a:rPr lang="en-GB" sz="2000" b="1" u="sng" dirty="0">
                <a:solidFill>
                  <a:schemeClr val="tx1">
                    <a:lumMod val="75000"/>
                    <a:lumOff val="25000"/>
                  </a:schemeClr>
                </a:solidFill>
              </a:rPr>
              <a:t>They are awards and not classifications.</a:t>
            </a:r>
          </a:p>
        </p:txBody>
      </p:sp>
      <p:pic>
        <p:nvPicPr>
          <p:cNvPr id="4" name="Picture 3"/>
          <p:cNvPicPr>
            <a:picLocks noChangeAspect="1"/>
          </p:cNvPicPr>
          <p:nvPr/>
        </p:nvPicPr>
        <p:blipFill>
          <a:blip r:embed="rId2"/>
          <a:stretch>
            <a:fillRect/>
          </a:stretch>
        </p:blipFill>
        <p:spPr>
          <a:xfrm>
            <a:off x="3460022" y="2907364"/>
            <a:ext cx="2830771" cy="3540235"/>
          </a:xfrm>
          <a:prstGeom prst="rect">
            <a:avLst/>
          </a:prstGeom>
        </p:spPr>
      </p:pic>
      <p:pic>
        <p:nvPicPr>
          <p:cNvPr id="2050" name="Picture 2" descr="http://pictures.abebooks.com/isbn/9780749577216-us-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20" y="2930021"/>
            <a:ext cx="2852089" cy="351757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35" name="Group 34"/>
          <p:cNvGrpSpPr/>
          <p:nvPr/>
        </p:nvGrpSpPr>
        <p:grpSpPr>
          <a:xfrm>
            <a:off x="10831339" y="930485"/>
            <a:ext cx="1000125" cy="1007175"/>
            <a:chOff x="457200" y="1970335"/>
            <a:chExt cx="1000125" cy="1007175"/>
          </a:xfrm>
        </p:grpSpPr>
        <p:pic>
          <p:nvPicPr>
            <p:cNvPr id="36"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2"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139171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83" y="1383582"/>
            <a:ext cx="2985001" cy="538233"/>
          </a:xfrm>
          <a:ln w="38100">
            <a:noFill/>
          </a:ln>
        </p:spPr>
        <p:txBody>
          <a:bodyPr>
            <a:normAutofit/>
          </a:bodyPr>
          <a:lstStyle/>
          <a:p>
            <a:r>
              <a:rPr lang="en-GB" sz="2800" i="1" u="sng" dirty="0">
                <a:solidFill>
                  <a:schemeClr val="accent2"/>
                </a:solidFill>
              </a:rPr>
              <a:t>Good Food Guide</a:t>
            </a:r>
          </a:p>
        </p:txBody>
      </p:sp>
      <p:sp>
        <p:nvSpPr>
          <p:cNvPr id="3" name="TextBox 2"/>
          <p:cNvSpPr txBox="1"/>
          <p:nvPr/>
        </p:nvSpPr>
        <p:spPr>
          <a:xfrm>
            <a:off x="433483" y="1889556"/>
            <a:ext cx="7427817" cy="584775"/>
          </a:xfrm>
          <a:prstGeom prst="rect">
            <a:avLst/>
          </a:prstGeom>
          <a:noFill/>
        </p:spPr>
        <p:txBody>
          <a:bodyPr wrap="square" rtlCol="0">
            <a:spAutoFit/>
          </a:bodyPr>
          <a:lstStyle/>
          <a:p>
            <a:pPr>
              <a:defRPr/>
            </a:pPr>
            <a:r>
              <a:rPr lang="en-GB" sz="1600" dirty="0">
                <a:solidFill>
                  <a:schemeClr val="tx1">
                    <a:lumMod val="75000"/>
                    <a:lumOff val="25000"/>
                  </a:schemeClr>
                </a:solidFill>
              </a:rPr>
              <a:t>Members of the general public who have visited the establishment fill</a:t>
            </a:r>
            <a:br>
              <a:rPr lang="en-GB" sz="1600" dirty="0">
                <a:solidFill>
                  <a:schemeClr val="tx1">
                    <a:lumMod val="75000"/>
                    <a:lumOff val="25000"/>
                  </a:schemeClr>
                </a:solidFill>
              </a:rPr>
            </a:br>
            <a:r>
              <a:rPr lang="en-GB" sz="1600" dirty="0">
                <a:solidFill>
                  <a:schemeClr val="tx1">
                    <a:lumMod val="75000"/>
                    <a:lumOff val="25000"/>
                  </a:schemeClr>
                </a:solidFill>
              </a:rPr>
              <a:t>in a review which is compiled into a guide. Points are awarded for excellence.</a:t>
            </a:r>
          </a:p>
        </p:txBody>
      </p:sp>
      <p:pic>
        <p:nvPicPr>
          <p:cNvPr id="5" name="Picture 4"/>
          <p:cNvPicPr>
            <a:picLocks noChangeAspect="1"/>
          </p:cNvPicPr>
          <p:nvPr/>
        </p:nvPicPr>
        <p:blipFill>
          <a:blip r:embed="rId2"/>
          <a:stretch>
            <a:fillRect/>
          </a:stretch>
        </p:blipFill>
        <p:spPr>
          <a:xfrm>
            <a:off x="433483" y="2534117"/>
            <a:ext cx="7523401" cy="4213105"/>
          </a:xfrm>
          <a:prstGeom prst="rect">
            <a:avLst/>
          </a:prstGeom>
        </p:spPr>
      </p:pic>
      <p:cxnSp>
        <p:nvCxnSpPr>
          <p:cNvPr id="9" name="Straight Connector 8"/>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pic>
        <p:nvPicPr>
          <p:cNvPr id="5122" name="Picture 2" descr="Image result for good food guide 2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21" y="986016"/>
            <a:ext cx="3866309" cy="576120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867510" y="885825"/>
            <a:ext cx="1000125" cy="1007175"/>
            <a:chOff x="457200" y="1970335"/>
            <a:chExt cx="1000125" cy="1007175"/>
          </a:xfrm>
        </p:grpSpPr>
        <p:pic>
          <p:nvPicPr>
            <p:cNvPr id="13"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5" name="Title 1"/>
          <p:cNvSpPr txBox="1">
            <a:spLocks/>
          </p:cNvSpPr>
          <p:nvPr/>
        </p:nvSpPr>
        <p:spPr>
          <a:xfrm>
            <a:off x="433483" y="929043"/>
            <a:ext cx="7259367" cy="439083"/>
          </a:xfrm>
          <a:prstGeom prst="rect">
            <a:avLst/>
          </a:prstGeom>
          <a:no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4042822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12" name="Group 11"/>
          <p:cNvGrpSpPr/>
          <p:nvPr/>
        </p:nvGrpSpPr>
        <p:grpSpPr>
          <a:xfrm>
            <a:off x="10776569" y="986016"/>
            <a:ext cx="1000125" cy="1007175"/>
            <a:chOff x="457200" y="1970335"/>
            <a:chExt cx="1000125" cy="1007175"/>
          </a:xfrm>
        </p:grpSpPr>
        <p:pic>
          <p:nvPicPr>
            <p:cNvPr id="13" name="Picture 2" descr="Image result for connect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graphicFrame>
        <p:nvGraphicFramePr>
          <p:cNvPr id="15" name="Table 14"/>
          <p:cNvGraphicFramePr>
            <a:graphicFrameLocks noGrp="1"/>
          </p:cNvGraphicFramePr>
          <p:nvPr/>
        </p:nvGraphicFramePr>
        <p:xfrm>
          <a:off x="2186083" y="2301576"/>
          <a:ext cx="6591300" cy="4237990"/>
        </p:xfrm>
        <a:graphic>
          <a:graphicData uri="http://schemas.openxmlformats.org/drawingml/2006/table">
            <a:tbl>
              <a:tblPr firstRow="1" bandRow="1">
                <a:tableStyleId>{21E4AEA4-8DFA-4A89-87EB-49C32662AFE0}</a:tableStyleId>
              </a:tblPr>
              <a:tblGrid>
                <a:gridCol w="669429">
                  <a:extLst>
                    <a:ext uri="{9D8B030D-6E8A-4147-A177-3AD203B41FA5}">
                      <a16:colId xmlns:a16="http://schemas.microsoft.com/office/drawing/2014/main" val="3957318814"/>
                    </a:ext>
                  </a:extLst>
                </a:gridCol>
                <a:gridCol w="4893170">
                  <a:extLst>
                    <a:ext uri="{9D8B030D-6E8A-4147-A177-3AD203B41FA5}">
                      <a16:colId xmlns:a16="http://schemas.microsoft.com/office/drawing/2014/main" val="429590373"/>
                    </a:ext>
                  </a:extLst>
                </a:gridCol>
                <a:gridCol w="1028701">
                  <a:extLst>
                    <a:ext uri="{9D8B030D-6E8A-4147-A177-3AD203B41FA5}">
                      <a16:colId xmlns:a16="http://schemas.microsoft.com/office/drawing/2014/main" val="3271493994"/>
                    </a:ext>
                  </a:extLst>
                </a:gridCol>
              </a:tblGrid>
              <a:tr h="370840">
                <a:tc>
                  <a:txBody>
                    <a:bodyPr/>
                    <a:lstStyle/>
                    <a:p>
                      <a:pPr algn="l"/>
                      <a:r>
                        <a:rPr lang="en-GB" sz="1600" dirty="0"/>
                        <a:t>Rank</a:t>
                      </a:r>
                      <a:endParaRPr lang="en-GB" sz="1600" dirty="0">
                        <a:solidFill>
                          <a:schemeClr val="tx1">
                            <a:lumMod val="75000"/>
                            <a:lumOff val="25000"/>
                          </a:schemeClr>
                        </a:solidFill>
                      </a:endParaRPr>
                    </a:p>
                  </a:txBody>
                  <a:tcPr/>
                </a:tc>
                <a:tc>
                  <a:txBody>
                    <a:bodyPr/>
                    <a:lstStyle/>
                    <a:p>
                      <a:pPr algn="l"/>
                      <a:r>
                        <a:rPr lang="en-GB" sz="1600" dirty="0"/>
                        <a:t>Restaurant</a:t>
                      </a:r>
                      <a:endParaRPr lang="en-GB" sz="1600" dirty="0">
                        <a:solidFill>
                          <a:schemeClr val="tx1">
                            <a:lumMod val="75000"/>
                            <a:lumOff val="25000"/>
                          </a:schemeClr>
                        </a:solidFill>
                      </a:endParaRPr>
                    </a:p>
                  </a:txBody>
                  <a:tcPr/>
                </a:tc>
                <a:tc>
                  <a:txBody>
                    <a:bodyPr/>
                    <a:lstStyle/>
                    <a:p>
                      <a:pPr algn="l"/>
                      <a:r>
                        <a:rPr lang="en-GB" sz="1600" dirty="0"/>
                        <a:t>Score</a:t>
                      </a:r>
                      <a:endParaRPr lang="en-GB" sz="1600" dirty="0">
                        <a:solidFill>
                          <a:schemeClr val="tx1">
                            <a:lumMod val="75000"/>
                            <a:lumOff val="25000"/>
                          </a:schemeClr>
                        </a:solidFill>
                      </a:endParaRPr>
                    </a:p>
                  </a:txBody>
                  <a:tcPr/>
                </a:tc>
                <a:extLst>
                  <a:ext uri="{0D108BD9-81ED-4DB2-BD59-A6C34878D82A}">
                    <a16:rowId xmlns:a16="http://schemas.microsoft.com/office/drawing/2014/main" val="2474956285"/>
                  </a:ext>
                </a:extLst>
              </a:tr>
              <a:tr h="370840">
                <a:tc>
                  <a:txBody>
                    <a:bodyPr/>
                    <a:lstStyle/>
                    <a:p>
                      <a:pPr algn="l" fontAlgn="ctr"/>
                      <a:r>
                        <a:rPr lang="en-GB" sz="1600" dirty="0">
                          <a:effectLst/>
                        </a:rPr>
                        <a:t>1</a:t>
                      </a:r>
                      <a:endParaRPr lang="en-GB" sz="1600" dirty="0">
                        <a:solidFill>
                          <a:schemeClr val="tx1">
                            <a:lumMod val="75000"/>
                            <a:lumOff val="25000"/>
                          </a:schemeClr>
                        </a:solidFill>
                        <a:effectLst/>
                      </a:endParaRPr>
                    </a:p>
                  </a:txBody>
                  <a:tcPr marL="142875" marR="142875" marT="142875" marB="142875"/>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1600" dirty="0">
                          <a:effectLst/>
                        </a:rPr>
                        <a:t>Restaurant Nathan Outlaw, Cornwall</a:t>
                      </a:r>
                      <a:endParaRPr lang="en-GB" sz="1600" dirty="0">
                        <a:solidFill>
                          <a:schemeClr val="tx1">
                            <a:lumMod val="75000"/>
                            <a:lumOff val="25000"/>
                          </a:schemeClr>
                        </a:solidFill>
                        <a:effectLst/>
                      </a:endParaRPr>
                    </a:p>
                  </a:txBody>
                  <a:tcPr marL="142875" marR="142875" marT="142875" marB="142875"/>
                </a:tc>
                <a:tc>
                  <a:txBody>
                    <a:bodyPr/>
                    <a:lstStyle/>
                    <a:p>
                      <a:pPr algn="l"/>
                      <a:r>
                        <a:rPr lang="en-GB" sz="1600" dirty="0"/>
                        <a:t>10</a:t>
                      </a:r>
                      <a:endParaRPr lang="en-GB" sz="1600" dirty="0">
                        <a:solidFill>
                          <a:schemeClr val="tx1">
                            <a:lumMod val="75000"/>
                            <a:lumOff val="25000"/>
                          </a:schemeClr>
                        </a:solidFill>
                      </a:endParaRPr>
                    </a:p>
                  </a:txBody>
                  <a:tcPr/>
                </a:tc>
                <a:extLst>
                  <a:ext uri="{0D108BD9-81ED-4DB2-BD59-A6C34878D82A}">
                    <a16:rowId xmlns:a16="http://schemas.microsoft.com/office/drawing/2014/main" val="4201626985"/>
                  </a:ext>
                </a:extLst>
              </a:tr>
              <a:tr h="370840">
                <a:tc>
                  <a:txBody>
                    <a:bodyPr/>
                    <a:lstStyle/>
                    <a:p>
                      <a:pPr algn="l"/>
                      <a:r>
                        <a:rPr lang="en-GB" sz="1600" dirty="0"/>
                        <a:t>2</a:t>
                      </a:r>
                      <a:endParaRPr lang="en-GB" sz="1600" dirty="0">
                        <a:solidFill>
                          <a:schemeClr val="tx1">
                            <a:lumMod val="75000"/>
                            <a:lumOff val="25000"/>
                          </a:schemeClr>
                        </a:solidFill>
                      </a:endParaRPr>
                    </a:p>
                  </a:txBody>
                  <a:tcPr/>
                </a:tc>
                <a:tc>
                  <a:txBody>
                    <a:bodyPr/>
                    <a:lstStyle/>
                    <a:p>
                      <a:pPr algn="l"/>
                      <a:r>
                        <a:rPr lang="en-GB" sz="1600" kern="1200" dirty="0" err="1">
                          <a:effectLst/>
                        </a:rPr>
                        <a:t>L'Enclume</a:t>
                      </a:r>
                      <a:r>
                        <a:rPr lang="en-GB" sz="1600" kern="1200" dirty="0">
                          <a:effectLst/>
                        </a:rPr>
                        <a:t>, Cumbria</a:t>
                      </a:r>
                      <a:endParaRPr lang="en-GB" sz="1600" dirty="0">
                        <a:solidFill>
                          <a:schemeClr val="tx1">
                            <a:lumMod val="75000"/>
                            <a:lumOff val="25000"/>
                          </a:schemeClr>
                        </a:solidFill>
                      </a:endParaRPr>
                    </a:p>
                  </a:txBody>
                  <a:tcPr/>
                </a:tc>
                <a:tc>
                  <a:txBody>
                    <a:bodyPr/>
                    <a:lstStyle/>
                    <a:p>
                      <a:pPr algn="l"/>
                      <a:r>
                        <a:rPr lang="en-GB" sz="1600" dirty="0"/>
                        <a:t>10</a:t>
                      </a:r>
                      <a:endParaRPr lang="en-GB" sz="1600" dirty="0">
                        <a:solidFill>
                          <a:schemeClr val="tx1">
                            <a:lumMod val="75000"/>
                            <a:lumOff val="25000"/>
                          </a:schemeClr>
                        </a:solidFill>
                      </a:endParaRPr>
                    </a:p>
                  </a:txBody>
                  <a:tcPr/>
                </a:tc>
                <a:extLst>
                  <a:ext uri="{0D108BD9-81ED-4DB2-BD59-A6C34878D82A}">
                    <a16:rowId xmlns:a16="http://schemas.microsoft.com/office/drawing/2014/main" val="759432327"/>
                  </a:ext>
                </a:extLst>
              </a:tr>
              <a:tr h="370840">
                <a:tc>
                  <a:txBody>
                    <a:bodyPr/>
                    <a:lstStyle/>
                    <a:p>
                      <a:pPr algn="l"/>
                      <a:r>
                        <a:rPr lang="en-GB" sz="1600" dirty="0"/>
                        <a:t>3</a:t>
                      </a:r>
                      <a:endParaRPr lang="en-GB" sz="1600" dirty="0">
                        <a:solidFill>
                          <a:schemeClr val="tx1">
                            <a:lumMod val="75000"/>
                            <a:lumOff val="25000"/>
                          </a:schemeClr>
                        </a:solidFill>
                      </a:endParaRPr>
                    </a:p>
                  </a:txBody>
                  <a:tcPr/>
                </a:tc>
                <a:tc>
                  <a:txBody>
                    <a:bodyPr/>
                    <a:lstStyle/>
                    <a:p>
                      <a:pPr algn="l"/>
                      <a:r>
                        <a:rPr lang="en-GB" sz="1600" kern="1200" dirty="0">
                          <a:effectLst/>
                        </a:rPr>
                        <a:t>Pollen Street Social, Central London</a:t>
                      </a:r>
                      <a:endParaRPr lang="en-GB" sz="1600" dirty="0">
                        <a:solidFill>
                          <a:schemeClr val="tx1">
                            <a:lumMod val="75000"/>
                            <a:lumOff val="25000"/>
                          </a:schemeClr>
                        </a:solidFill>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1973532309"/>
                  </a:ext>
                </a:extLst>
              </a:tr>
              <a:tr h="370840">
                <a:tc>
                  <a:txBody>
                    <a:bodyPr/>
                    <a:lstStyle/>
                    <a:p>
                      <a:pPr algn="l"/>
                      <a:r>
                        <a:rPr lang="en-GB" sz="1600" dirty="0"/>
                        <a:t>4</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effectLst/>
                        </a:rPr>
                        <a:t>Restaurant Sat </a:t>
                      </a:r>
                      <a:r>
                        <a:rPr lang="en-GB" sz="1600" dirty="0" err="1">
                          <a:effectLst/>
                        </a:rPr>
                        <a:t>Bains</a:t>
                      </a:r>
                      <a:r>
                        <a:rPr lang="en-GB" sz="1600" dirty="0">
                          <a:effectLst/>
                        </a:rPr>
                        <a:t>, Nottinghamshire</a:t>
                      </a:r>
                      <a:endParaRPr lang="en-GB" sz="1600" dirty="0">
                        <a:solidFill>
                          <a:schemeClr val="tx1">
                            <a:lumMod val="75000"/>
                            <a:lumOff val="25000"/>
                          </a:schemeClr>
                        </a:solidFill>
                        <a:effectLst/>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3883741223"/>
                  </a:ext>
                </a:extLst>
              </a:tr>
              <a:tr h="370840">
                <a:tc>
                  <a:txBody>
                    <a:bodyPr/>
                    <a:lstStyle/>
                    <a:p>
                      <a:pPr algn="l"/>
                      <a:r>
                        <a:rPr lang="en-GB" sz="1600" dirty="0"/>
                        <a:t>5</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effectLst/>
                        </a:rPr>
                        <a:t>The Fat Duck, Berkshire</a:t>
                      </a:r>
                      <a:endParaRPr lang="en-GB" sz="1600" dirty="0">
                        <a:solidFill>
                          <a:schemeClr val="tx1">
                            <a:lumMod val="75000"/>
                            <a:lumOff val="25000"/>
                          </a:schemeClr>
                        </a:solidFill>
                        <a:effectLst/>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1809870342"/>
                  </a:ext>
                </a:extLst>
              </a:tr>
              <a:tr h="370840">
                <a:tc>
                  <a:txBody>
                    <a:bodyPr/>
                    <a:lstStyle/>
                    <a:p>
                      <a:pPr algn="l"/>
                      <a:r>
                        <a:rPr lang="en-GB" sz="1600" dirty="0"/>
                        <a:t>6</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effectLst/>
                        </a:rPr>
                        <a:t>Restaurant Gordon Ramsay, West London</a:t>
                      </a:r>
                      <a:endParaRPr lang="en-US" sz="1600" dirty="0">
                        <a:solidFill>
                          <a:schemeClr val="tx1">
                            <a:lumMod val="75000"/>
                            <a:lumOff val="25000"/>
                          </a:schemeClr>
                        </a:solidFill>
                        <a:effectLst/>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1821408200"/>
                  </a:ext>
                </a:extLst>
              </a:tr>
              <a:tr h="370840">
                <a:tc>
                  <a:txBody>
                    <a:bodyPr/>
                    <a:lstStyle/>
                    <a:p>
                      <a:pPr algn="l"/>
                      <a:r>
                        <a:rPr lang="en-GB" sz="1600" dirty="0"/>
                        <a:t>7</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err="1">
                          <a:effectLst/>
                        </a:rPr>
                        <a:t>Hedone</a:t>
                      </a:r>
                      <a:r>
                        <a:rPr lang="en-GB" sz="1600" dirty="0">
                          <a:effectLst/>
                        </a:rPr>
                        <a:t>, West London</a:t>
                      </a:r>
                      <a:endParaRPr lang="en-GB" sz="1600" dirty="0">
                        <a:solidFill>
                          <a:schemeClr val="tx1">
                            <a:lumMod val="75000"/>
                            <a:lumOff val="25000"/>
                          </a:schemeClr>
                        </a:solidFill>
                        <a:effectLst/>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434798368"/>
                  </a:ext>
                </a:extLst>
              </a:tr>
              <a:tr h="370840">
                <a:tc>
                  <a:txBody>
                    <a:bodyPr/>
                    <a:lstStyle/>
                    <a:p>
                      <a:pPr algn="l"/>
                      <a:r>
                        <a:rPr lang="en-GB" sz="1600" dirty="0"/>
                        <a:t>8</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effectLst/>
                        </a:rPr>
                        <a:t>Restaurant Andrew </a:t>
                      </a:r>
                      <a:r>
                        <a:rPr lang="en-US" sz="1600" dirty="0" err="1">
                          <a:effectLst/>
                        </a:rPr>
                        <a:t>Fairlie</a:t>
                      </a:r>
                      <a:r>
                        <a:rPr lang="en-US" sz="1600" dirty="0">
                          <a:effectLst/>
                        </a:rPr>
                        <a:t>, </a:t>
                      </a:r>
                      <a:r>
                        <a:rPr lang="en-US" sz="1600" dirty="0" err="1">
                          <a:effectLst/>
                        </a:rPr>
                        <a:t>Perthshire</a:t>
                      </a:r>
                      <a:r>
                        <a:rPr lang="en-US" sz="1600" dirty="0">
                          <a:effectLst/>
                        </a:rPr>
                        <a:t> &amp; Kinross</a:t>
                      </a:r>
                      <a:endParaRPr lang="en-GB" sz="1600" dirty="0">
                        <a:solidFill>
                          <a:schemeClr val="tx1">
                            <a:lumMod val="75000"/>
                            <a:lumOff val="25000"/>
                          </a:schemeClr>
                        </a:solidFill>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1888880934"/>
                  </a:ext>
                </a:extLst>
              </a:tr>
              <a:tr h="370840">
                <a:tc>
                  <a:txBody>
                    <a:bodyPr/>
                    <a:lstStyle/>
                    <a:p>
                      <a:pPr algn="l"/>
                      <a:r>
                        <a:rPr lang="en-GB" sz="1600" dirty="0"/>
                        <a:t>9</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600" dirty="0">
                          <a:effectLst/>
                        </a:rPr>
                        <a:t>Claude Bosi at Bibendum, London</a:t>
                      </a:r>
                      <a:endParaRPr lang="en-GB" sz="1600" dirty="0">
                        <a:solidFill>
                          <a:schemeClr val="tx1">
                            <a:lumMod val="75000"/>
                            <a:lumOff val="25000"/>
                          </a:schemeClr>
                        </a:solidFill>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301609801"/>
                  </a:ext>
                </a:extLst>
              </a:tr>
              <a:tr h="370840">
                <a:tc>
                  <a:txBody>
                    <a:bodyPr/>
                    <a:lstStyle/>
                    <a:p>
                      <a:pPr algn="l"/>
                      <a:r>
                        <a:rPr lang="en-GB" sz="1600" dirty="0"/>
                        <a:t>10</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err="1">
                          <a:effectLst/>
                        </a:rPr>
                        <a:t>Casamia</a:t>
                      </a:r>
                      <a:r>
                        <a:rPr lang="en-GB" sz="1600" dirty="0">
                          <a:effectLst/>
                        </a:rPr>
                        <a:t>, Bristol</a:t>
                      </a:r>
                      <a:endParaRPr lang="en-GB" sz="1600" dirty="0">
                        <a:solidFill>
                          <a:schemeClr val="tx1">
                            <a:lumMod val="75000"/>
                            <a:lumOff val="25000"/>
                          </a:schemeClr>
                        </a:solidFill>
                        <a:effectLst/>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3994584393"/>
                  </a:ext>
                </a:extLst>
              </a:tr>
            </a:tbl>
          </a:graphicData>
        </a:graphic>
      </p:graphicFrame>
      <p:pic>
        <p:nvPicPr>
          <p:cNvPr id="22" name="Picture 21">
            <a:hlinkClick r:id="rId3"/>
          </p:cNvPr>
          <p:cNvPicPr>
            <a:picLocks noChangeAspect="1"/>
          </p:cNvPicPr>
          <p:nvPr/>
        </p:nvPicPr>
        <p:blipFill rotWithShape="1">
          <a:blip r:embed="rId4"/>
          <a:srcRect l="30478" t="13541" r="48342" b="66667"/>
          <a:stretch/>
        </p:blipFill>
        <p:spPr>
          <a:xfrm>
            <a:off x="4531679" y="1334780"/>
            <a:ext cx="1658184" cy="871120"/>
          </a:xfrm>
          <a:prstGeom prst="rect">
            <a:avLst/>
          </a:prstGeom>
        </p:spPr>
      </p:pic>
      <p:sp>
        <p:nvSpPr>
          <p:cNvPr id="24" name="Title 1"/>
          <p:cNvSpPr>
            <a:spLocks noGrp="1"/>
          </p:cNvSpPr>
          <p:nvPr>
            <p:ph type="title"/>
          </p:nvPr>
        </p:nvSpPr>
        <p:spPr>
          <a:xfrm>
            <a:off x="433483" y="1383582"/>
            <a:ext cx="1446117" cy="538233"/>
          </a:xfrm>
          <a:ln w="38100">
            <a:noFill/>
          </a:ln>
        </p:spPr>
        <p:txBody>
          <a:bodyPr>
            <a:normAutofit/>
          </a:bodyPr>
          <a:lstStyle/>
          <a:p>
            <a:r>
              <a:rPr lang="en-GB" sz="2800" b="1" dirty="0">
                <a:solidFill>
                  <a:schemeClr val="tx1">
                    <a:lumMod val="75000"/>
                    <a:lumOff val="25000"/>
                  </a:schemeClr>
                </a:solidFill>
              </a:rPr>
              <a:t>Top 10:</a:t>
            </a:r>
          </a:p>
        </p:txBody>
      </p:sp>
      <p:sp>
        <p:nvSpPr>
          <p:cNvPr id="16"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330135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84" y="1398861"/>
            <a:ext cx="4924580" cy="631072"/>
          </a:xfrm>
        </p:spPr>
        <p:txBody>
          <a:bodyPr>
            <a:normAutofit/>
          </a:bodyPr>
          <a:lstStyle/>
          <a:p>
            <a:r>
              <a:rPr lang="en-GB" sz="2400" b="1" dirty="0">
                <a:solidFill>
                  <a:schemeClr val="tx1">
                    <a:lumMod val="75000"/>
                    <a:lumOff val="25000"/>
                  </a:schemeClr>
                </a:solidFill>
              </a:rPr>
              <a:t>Le </a:t>
            </a:r>
            <a:r>
              <a:rPr lang="en-GB" sz="2400" b="1" dirty="0" err="1">
                <a:solidFill>
                  <a:schemeClr val="tx1">
                    <a:lumMod val="75000"/>
                    <a:lumOff val="25000"/>
                  </a:schemeClr>
                </a:solidFill>
              </a:rPr>
              <a:t>Gavroche</a:t>
            </a:r>
            <a:r>
              <a:rPr lang="en-GB" sz="2400" b="1" dirty="0">
                <a:solidFill>
                  <a:schemeClr val="tx1">
                    <a:lumMod val="75000"/>
                    <a:lumOff val="25000"/>
                  </a:schemeClr>
                </a:solidFill>
              </a:rPr>
              <a:t> - Michel Roux Jr</a:t>
            </a:r>
          </a:p>
        </p:txBody>
      </p:sp>
      <p:sp>
        <p:nvSpPr>
          <p:cNvPr id="4" name="TextBox 3"/>
          <p:cNvSpPr txBox="1"/>
          <p:nvPr/>
        </p:nvSpPr>
        <p:spPr>
          <a:xfrm>
            <a:off x="3088710" y="2029933"/>
            <a:ext cx="2702489" cy="1815882"/>
          </a:xfrm>
          <a:prstGeom prst="rect">
            <a:avLst/>
          </a:prstGeom>
          <a:noFill/>
        </p:spPr>
        <p:txBody>
          <a:bodyPr wrap="square" rtlCol="0">
            <a:spAutoFit/>
          </a:bodyPr>
          <a:lstStyle/>
          <a:p>
            <a:r>
              <a:rPr lang="en-GB" sz="2000" b="1" dirty="0">
                <a:solidFill>
                  <a:schemeClr val="tx1">
                    <a:lumMod val="75000"/>
                    <a:lumOff val="25000"/>
                  </a:schemeClr>
                </a:solidFill>
              </a:rPr>
              <a:t>Michelin:</a:t>
            </a:r>
          </a:p>
          <a:p>
            <a:endParaRPr lang="en-GB" sz="2000" b="1" dirty="0">
              <a:solidFill>
                <a:schemeClr val="tx1">
                  <a:lumMod val="75000"/>
                  <a:lumOff val="25000"/>
                </a:schemeClr>
              </a:solidFill>
            </a:endParaRPr>
          </a:p>
          <a:p>
            <a:r>
              <a:rPr lang="en-GB" sz="2000" b="1" dirty="0">
                <a:solidFill>
                  <a:schemeClr val="tx1">
                    <a:lumMod val="75000"/>
                    <a:lumOff val="25000"/>
                  </a:schemeClr>
                </a:solidFill>
              </a:rPr>
              <a:t>AA:</a:t>
            </a:r>
          </a:p>
          <a:p>
            <a:endParaRPr lang="en-GB" sz="2000" b="1" dirty="0">
              <a:solidFill>
                <a:schemeClr val="tx1">
                  <a:lumMod val="75000"/>
                  <a:lumOff val="25000"/>
                </a:schemeClr>
              </a:solidFill>
            </a:endParaRPr>
          </a:p>
          <a:p>
            <a:r>
              <a:rPr lang="en-GB" sz="2000" b="1" dirty="0">
                <a:solidFill>
                  <a:schemeClr val="tx1">
                    <a:lumMod val="75000"/>
                    <a:lumOff val="25000"/>
                  </a:schemeClr>
                </a:solidFill>
              </a:rPr>
              <a:t>Good food guide: </a:t>
            </a:r>
            <a:r>
              <a:rPr lang="en-GB" sz="3200" b="1" dirty="0">
                <a:solidFill>
                  <a:srgbClr val="FF0000"/>
                </a:solidFill>
              </a:rPr>
              <a:t>8</a:t>
            </a:r>
          </a:p>
        </p:txBody>
      </p:sp>
      <p:pic>
        <p:nvPicPr>
          <p:cNvPr id="11" name="Picture 10"/>
          <p:cNvPicPr>
            <a:picLocks noChangeAspect="1"/>
          </p:cNvPicPr>
          <p:nvPr/>
        </p:nvPicPr>
        <p:blipFill rotWithShape="1">
          <a:blip r:embed="rId2"/>
          <a:srcRect r="16209" b="9861"/>
          <a:stretch/>
        </p:blipFill>
        <p:spPr>
          <a:xfrm>
            <a:off x="7337500" y="3984626"/>
            <a:ext cx="4493964" cy="2608679"/>
          </a:xfrm>
          <a:prstGeom prst="rect">
            <a:avLst/>
          </a:prstGeom>
        </p:spPr>
      </p:pic>
      <p:pic>
        <p:nvPicPr>
          <p:cNvPr id="12" name="Picture 11"/>
          <p:cNvPicPr>
            <a:picLocks noChangeAspect="1"/>
          </p:cNvPicPr>
          <p:nvPr/>
        </p:nvPicPr>
        <p:blipFill rotWithShape="1">
          <a:blip r:embed="rId3"/>
          <a:srcRect l="28598" r="24238"/>
          <a:stretch/>
        </p:blipFill>
        <p:spPr>
          <a:xfrm>
            <a:off x="523271" y="2029934"/>
            <a:ext cx="2420102" cy="3376256"/>
          </a:xfrm>
          <a:prstGeom prst="rect">
            <a:avLst/>
          </a:prstGeom>
        </p:spPr>
      </p:pic>
      <p:cxnSp>
        <p:nvCxnSpPr>
          <p:cNvPr id="15" name="Straight Connector 14"/>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6"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18" name="Group 17"/>
          <p:cNvGrpSpPr/>
          <p:nvPr/>
        </p:nvGrpSpPr>
        <p:grpSpPr>
          <a:xfrm>
            <a:off x="10831339" y="930485"/>
            <a:ext cx="1000125" cy="1007175"/>
            <a:chOff x="457200" y="1970335"/>
            <a:chExt cx="1000125" cy="1007175"/>
          </a:xfrm>
        </p:grpSpPr>
        <p:pic>
          <p:nvPicPr>
            <p:cNvPr id="19"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pic>
        <p:nvPicPr>
          <p:cNvPr id="97282" name="Picture 2" descr="Image result for angry michel roux"/>
          <p:cNvPicPr>
            <a:picLocks noChangeAspect="1" noChangeArrowheads="1"/>
          </p:cNvPicPr>
          <p:nvPr/>
        </p:nvPicPr>
        <p:blipFill rotWithShape="1">
          <a:blip r:embed="rId5">
            <a:extLst>
              <a:ext uri="{28A0092B-C50C-407E-A947-70E740481C1C}">
                <a14:useLocalDpi xmlns:a14="http://schemas.microsoft.com/office/drawing/2010/main" val="0"/>
              </a:ext>
            </a:extLst>
          </a:blip>
          <a:srcRect l="33769" r="23003"/>
          <a:stretch/>
        </p:blipFill>
        <p:spPr bwMode="auto">
          <a:xfrm>
            <a:off x="7359447" y="1348208"/>
            <a:ext cx="2114402" cy="260867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689737" y="2654286"/>
            <a:ext cx="1651323" cy="382509"/>
            <a:chOff x="2395190" y="5226157"/>
            <a:chExt cx="1651323" cy="382509"/>
          </a:xfrm>
        </p:grpSpPr>
        <p:pic>
          <p:nvPicPr>
            <p:cNvPr id="22"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5190"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8128"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1066"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4004" y="5226157"/>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4382581" y="1992176"/>
            <a:ext cx="865581" cy="462299"/>
            <a:chOff x="529737" y="6073376"/>
            <a:chExt cx="865581" cy="462299"/>
          </a:xfrm>
        </p:grpSpPr>
        <p:pic>
          <p:nvPicPr>
            <p:cNvPr id="27" name="Picture 4" descr="Image result for michelin sta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381" t="14637" r="30643" b="34179"/>
            <a:stretch/>
          </p:blipFill>
          <p:spPr bwMode="auto">
            <a:xfrm>
              <a:off x="529737" y="6073376"/>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michelin sta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381" t="14637" r="30643" b="34179"/>
            <a:stretch/>
          </p:blipFill>
          <p:spPr bwMode="auto">
            <a:xfrm>
              <a:off x="962528" y="6073376"/>
              <a:ext cx="432790" cy="462299"/>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rotWithShape="1">
          <a:blip r:embed="rId8"/>
          <a:srcRect t="21755" b="16116"/>
          <a:stretch/>
        </p:blipFill>
        <p:spPr>
          <a:xfrm>
            <a:off x="9688339" y="2514320"/>
            <a:ext cx="2143125" cy="1331495"/>
          </a:xfrm>
          <a:prstGeom prst="rect">
            <a:avLst/>
          </a:prstGeom>
        </p:spPr>
      </p:pic>
      <p:sp>
        <p:nvSpPr>
          <p:cNvPr id="30" name="TextBox 29"/>
          <p:cNvSpPr txBox="1"/>
          <p:nvPr/>
        </p:nvSpPr>
        <p:spPr>
          <a:xfrm>
            <a:off x="5133862" y="4076899"/>
            <a:ext cx="2036959" cy="1384995"/>
          </a:xfrm>
          <a:prstGeom prst="rect">
            <a:avLst/>
          </a:prstGeom>
          <a:noFill/>
        </p:spPr>
        <p:txBody>
          <a:bodyPr wrap="square" rtlCol="0">
            <a:spAutoFit/>
          </a:bodyPr>
          <a:lstStyle/>
          <a:p>
            <a:r>
              <a:rPr lang="en-GB" sz="2800" dirty="0">
                <a:solidFill>
                  <a:schemeClr val="tx1">
                    <a:lumMod val="75000"/>
                    <a:lumOff val="25000"/>
                  </a:schemeClr>
                </a:solidFill>
              </a:rPr>
              <a:t>But …</a:t>
            </a:r>
            <a:br>
              <a:rPr lang="en-GB" sz="2800" dirty="0">
                <a:solidFill>
                  <a:schemeClr val="tx1">
                    <a:lumMod val="75000"/>
                    <a:lumOff val="25000"/>
                  </a:schemeClr>
                </a:solidFill>
              </a:rPr>
            </a:br>
            <a:r>
              <a:rPr lang="en-GB" sz="2800" dirty="0">
                <a:solidFill>
                  <a:schemeClr val="tx1">
                    <a:lumMod val="75000"/>
                    <a:lumOff val="25000"/>
                  </a:schemeClr>
                </a:solidFill>
              </a:rPr>
              <a:t>Trip Advisor strikes!</a:t>
            </a:r>
            <a:endParaRPr lang="en-GB" sz="4000" dirty="0">
              <a:solidFill>
                <a:srgbClr val="FF0000"/>
              </a:solidFill>
            </a:endParaRPr>
          </a:p>
        </p:txBody>
      </p:sp>
      <p:pic>
        <p:nvPicPr>
          <p:cNvPr id="97284" name="Picture 4"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6760" y="5461894"/>
            <a:ext cx="1235397" cy="1235397"/>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6490887" y="5806876"/>
            <a:ext cx="1019334" cy="545432"/>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216330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1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97284"/>
                                        </p:tgtEl>
                                        <p:attrNameLst>
                                          <p:attrName>style.visibility</p:attrName>
                                        </p:attrNameLst>
                                      </p:cBhvr>
                                      <p:to>
                                        <p:strVal val="visible"/>
                                      </p:to>
                                    </p:set>
                                    <p:animEffect transition="in" filter="barn(inVertical)">
                                      <p:cBhvr>
                                        <p:cTn id="10" dur="1500"/>
                                        <p:tgtEl>
                                          <p:spTgt spid="9728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1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97282"/>
                                        </p:tgtEl>
                                        <p:attrNameLst>
                                          <p:attrName>style.visibility</p:attrName>
                                        </p:attrNameLst>
                                      </p:cBhvr>
                                      <p:to>
                                        <p:strVal val="visible"/>
                                      </p:to>
                                    </p:set>
                                    <p:animEffect transition="in" filter="barn(inVertical)">
                                      <p:cBhvr>
                                        <p:cTn id="19" dur="1500"/>
                                        <p:tgtEl>
                                          <p:spTgt spid="97282"/>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83" y="1408077"/>
            <a:ext cx="4812285" cy="599608"/>
          </a:xfrm>
        </p:spPr>
        <p:txBody>
          <a:bodyPr>
            <a:normAutofit/>
          </a:bodyPr>
          <a:lstStyle/>
          <a:p>
            <a:r>
              <a:rPr lang="en-GB" sz="2400" dirty="0">
                <a:solidFill>
                  <a:schemeClr val="accent2"/>
                </a:solidFill>
              </a:rPr>
              <a:t>Online Review Sites</a:t>
            </a:r>
          </a:p>
        </p:txBody>
      </p:sp>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pic>
        <p:nvPicPr>
          <p:cNvPr id="87042" name="Picture 2" descr="Image result for tripadvisor 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92" t="10647" r="9879" b="9239"/>
          <a:stretch/>
        </p:blipFill>
        <p:spPr bwMode="auto">
          <a:xfrm>
            <a:off x="556340" y="4825307"/>
            <a:ext cx="1618513" cy="10872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4" name="Content Placeholder 2"/>
          <p:cNvSpPr txBox="1">
            <a:spLocks/>
          </p:cNvSpPr>
          <p:nvPr/>
        </p:nvSpPr>
        <p:spPr>
          <a:xfrm>
            <a:off x="433483" y="2032104"/>
            <a:ext cx="6627315" cy="237947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2"/>
              </a:buClr>
            </a:pPr>
            <a:r>
              <a:rPr lang="en-GB" dirty="0"/>
              <a:t>There are a number of online review sites where anyone can post their reviews of an establishment. </a:t>
            </a:r>
          </a:p>
          <a:p>
            <a:pPr>
              <a:buClr>
                <a:schemeClr val="accent2"/>
              </a:buClr>
            </a:pPr>
            <a:r>
              <a:rPr lang="en-GB" dirty="0"/>
              <a:t>With a large number of reviews, a restaurant’s average score is likely to be reasonably accurate.</a:t>
            </a:r>
          </a:p>
          <a:p>
            <a:pPr>
              <a:buClr>
                <a:schemeClr val="accent2"/>
              </a:buClr>
            </a:pPr>
            <a:r>
              <a:rPr lang="en-GB" dirty="0"/>
              <a:t>There are guidelines to clamp down on establishments</a:t>
            </a:r>
            <a:br>
              <a:rPr lang="en-GB" dirty="0"/>
            </a:br>
            <a:r>
              <a:rPr lang="en-GB" dirty="0"/>
              <a:t>that give away freebies for a good review or give themselves good reviews!</a:t>
            </a:r>
          </a:p>
        </p:txBody>
      </p:sp>
      <p:pic>
        <p:nvPicPr>
          <p:cNvPr id="15" name="Picture 14"/>
          <p:cNvPicPr>
            <a:picLocks noChangeAspect="1"/>
          </p:cNvPicPr>
          <p:nvPr/>
        </p:nvPicPr>
        <p:blipFill>
          <a:blip r:embed="rId4"/>
          <a:stretch>
            <a:fillRect/>
          </a:stretch>
        </p:blipFill>
        <p:spPr>
          <a:xfrm>
            <a:off x="2309481" y="4671272"/>
            <a:ext cx="1685055" cy="1241281"/>
          </a:xfrm>
          <a:prstGeom prst="rect">
            <a:avLst/>
          </a:prstGeom>
        </p:spPr>
      </p:pic>
      <p:pic>
        <p:nvPicPr>
          <p:cNvPr id="16" name="Picture 15"/>
          <p:cNvPicPr>
            <a:picLocks noChangeAspect="1"/>
          </p:cNvPicPr>
          <p:nvPr/>
        </p:nvPicPr>
        <p:blipFill>
          <a:blip r:embed="rId5"/>
          <a:stretch>
            <a:fillRect/>
          </a:stretch>
        </p:blipFill>
        <p:spPr>
          <a:xfrm>
            <a:off x="8450963" y="5048660"/>
            <a:ext cx="3385529" cy="863893"/>
          </a:xfrm>
          <a:prstGeom prst="rect">
            <a:avLst/>
          </a:prstGeom>
        </p:spPr>
      </p:pic>
      <p:pic>
        <p:nvPicPr>
          <p:cNvPr id="17" name="Picture 16"/>
          <p:cNvPicPr>
            <a:picLocks noChangeAspect="1"/>
          </p:cNvPicPr>
          <p:nvPr/>
        </p:nvPicPr>
        <p:blipFill rotWithShape="1">
          <a:blip r:embed="rId6"/>
          <a:srcRect b="21255"/>
          <a:stretch/>
        </p:blipFill>
        <p:spPr>
          <a:xfrm>
            <a:off x="6442591" y="5403547"/>
            <a:ext cx="1873745" cy="509006"/>
          </a:xfrm>
          <a:prstGeom prst="rect">
            <a:avLst/>
          </a:prstGeom>
        </p:spPr>
      </p:pic>
      <p:pic>
        <p:nvPicPr>
          <p:cNvPr id="18" name="Picture 17"/>
          <p:cNvPicPr>
            <a:picLocks noChangeAspect="1"/>
          </p:cNvPicPr>
          <p:nvPr/>
        </p:nvPicPr>
        <p:blipFill rotWithShape="1">
          <a:blip r:embed="rId7"/>
          <a:srcRect l="342" t="13505" r="11339" b="1721"/>
          <a:stretch/>
        </p:blipFill>
        <p:spPr>
          <a:xfrm>
            <a:off x="4129164" y="4346043"/>
            <a:ext cx="2178799" cy="1566510"/>
          </a:xfrm>
          <a:prstGeom prst="rect">
            <a:avLst/>
          </a:prstGeom>
        </p:spPr>
      </p:pic>
      <p:sp>
        <p:nvSpPr>
          <p:cNvPr id="19"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1711938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321" y="1908500"/>
            <a:ext cx="4555068" cy="4694659"/>
          </a:xfrm>
          <a:prstGeom prst="rect">
            <a:avLst/>
          </a:prstGeom>
        </p:spPr>
      </p:pic>
      <p:pic>
        <p:nvPicPr>
          <p:cNvPr id="5" name="Picture 4"/>
          <p:cNvPicPr>
            <a:picLocks noChangeAspect="1"/>
          </p:cNvPicPr>
          <p:nvPr/>
        </p:nvPicPr>
        <p:blipFill rotWithShape="1">
          <a:blip r:embed="rId3"/>
          <a:srcRect t="15625" b="17589"/>
          <a:stretch/>
        </p:blipFill>
        <p:spPr>
          <a:xfrm>
            <a:off x="5214227" y="2001853"/>
            <a:ext cx="2037052" cy="1716506"/>
          </a:xfrm>
          <a:prstGeom prst="rect">
            <a:avLst/>
          </a:prstGeom>
        </p:spPr>
      </p:pic>
      <p:pic>
        <p:nvPicPr>
          <p:cNvPr id="6" name="Picture 5"/>
          <p:cNvPicPr>
            <a:picLocks noChangeAspect="1"/>
          </p:cNvPicPr>
          <p:nvPr/>
        </p:nvPicPr>
        <p:blipFill>
          <a:blip r:embed="rId4"/>
          <a:stretch>
            <a:fillRect/>
          </a:stretch>
        </p:blipFill>
        <p:spPr>
          <a:xfrm>
            <a:off x="5216540" y="4078535"/>
            <a:ext cx="3194878" cy="2165249"/>
          </a:xfrm>
          <a:prstGeom prst="rect">
            <a:avLst/>
          </a:prstGeom>
        </p:spPr>
      </p:pic>
      <p:pic>
        <p:nvPicPr>
          <p:cNvPr id="7" name="Picture 6"/>
          <p:cNvPicPr>
            <a:picLocks noChangeAspect="1"/>
          </p:cNvPicPr>
          <p:nvPr/>
        </p:nvPicPr>
        <p:blipFill>
          <a:blip r:embed="rId5"/>
          <a:stretch>
            <a:fillRect/>
          </a:stretch>
        </p:blipFill>
        <p:spPr>
          <a:xfrm>
            <a:off x="7364116" y="2001853"/>
            <a:ext cx="1231407" cy="1716506"/>
          </a:xfrm>
          <a:prstGeom prst="rect">
            <a:avLst/>
          </a:prstGeom>
        </p:spPr>
      </p:pic>
      <p:sp>
        <p:nvSpPr>
          <p:cNvPr id="8" name="Title 1"/>
          <p:cNvSpPr txBox="1">
            <a:spLocks/>
          </p:cNvSpPr>
          <p:nvPr/>
        </p:nvSpPr>
        <p:spPr>
          <a:xfrm>
            <a:off x="433483" y="1408077"/>
            <a:ext cx="4812285" cy="59960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accent2"/>
                </a:solidFill>
              </a:rPr>
              <a:t>Back to Le </a:t>
            </a:r>
            <a:r>
              <a:rPr lang="en-GB" sz="2400" b="1" dirty="0" err="1">
                <a:solidFill>
                  <a:schemeClr val="accent2"/>
                </a:solidFill>
              </a:rPr>
              <a:t>Gavroche</a:t>
            </a:r>
            <a:r>
              <a:rPr lang="en-GB" sz="2400" b="1" dirty="0">
                <a:solidFill>
                  <a:schemeClr val="accent2"/>
                </a:solidFill>
              </a:rPr>
              <a:t> </a:t>
            </a:r>
            <a:r>
              <a:rPr lang="en-GB" sz="2400" dirty="0">
                <a:solidFill>
                  <a:schemeClr val="accent2"/>
                </a:solidFill>
              </a:rPr>
              <a:t>…</a:t>
            </a:r>
          </a:p>
        </p:txBody>
      </p:sp>
      <p:cxnSp>
        <p:nvCxnSpPr>
          <p:cNvPr id="10" name="Straight Connector 9"/>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13" name="Group 12"/>
          <p:cNvGrpSpPr/>
          <p:nvPr/>
        </p:nvGrpSpPr>
        <p:grpSpPr>
          <a:xfrm>
            <a:off x="10858500" y="994678"/>
            <a:ext cx="1000125" cy="1007175"/>
            <a:chOff x="457200" y="1970335"/>
            <a:chExt cx="1000125" cy="1007175"/>
          </a:xfrm>
        </p:grpSpPr>
        <p:pic>
          <p:nvPicPr>
            <p:cNvPr id="14" name="Picture 2" descr="Image result for connec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7"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1914993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609" t="8495" r="4205" b="10414"/>
          <a:stretch/>
        </p:blipFill>
        <p:spPr>
          <a:xfrm>
            <a:off x="4056629" y="2818799"/>
            <a:ext cx="3614842" cy="1998253"/>
          </a:xfrm>
          <a:prstGeom prst="rect">
            <a:avLst/>
          </a:prstGeom>
        </p:spPr>
      </p:pic>
      <p:pic>
        <p:nvPicPr>
          <p:cNvPr id="4" name="Picture 3"/>
          <p:cNvPicPr>
            <a:picLocks noChangeAspect="1"/>
          </p:cNvPicPr>
          <p:nvPr/>
        </p:nvPicPr>
        <p:blipFill rotWithShape="1">
          <a:blip r:embed="rId3"/>
          <a:srcRect l="4698" t="7316" r="18253" b="10514"/>
          <a:stretch/>
        </p:blipFill>
        <p:spPr>
          <a:xfrm>
            <a:off x="7836475" y="2818799"/>
            <a:ext cx="2920361" cy="1998253"/>
          </a:xfrm>
          <a:prstGeom prst="rect">
            <a:avLst/>
          </a:prstGeom>
        </p:spPr>
      </p:pic>
      <p:pic>
        <p:nvPicPr>
          <p:cNvPr id="5" name="Picture 4"/>
          <p:cNvPicPr>
            <a:picLocks noChangeAspect="1"/>
          </p:cNvPicPr>
          <p:nvPr/>
        </p:nvPicPr>
        <p:blipFill rotWithShape="1">
          <a:blip r:embed="rId4"/>
          <a:srcRect l="4266" t="7610" r="19321" b="47664"/>
          <a:stretch/>
        </p:blipFill>
        <p:spPr>
          <a:xfrm>
            <a:off x="4035250" y="4933561"/>
            <a:ext cx="3657600" cy="1218765"/>
          </a:xfrm>
          <a:prstGeom prst="rect">
            <a:avLst/>
          </a:prstGeom>
        </p:spPr>
      </p:pic>
      <p:sp>
        <p:nvSpPr>
          <p:cNvPr id="10" name="Title 1"/>
          <p:cNvSpPr txBox="1">
            <a:spLocks/>
          </p:cNvSpPr>
          <p:nvPr/>
        </p:nvSpPr>
        <p:spPr>
          <a:xfrm>
            <a:off x="433483" y="1408077"/>
            <a:ext cx="4812285" cy="59960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accent2"/>
                </a:solidFill>
              </a:rPr>
              <a:t>Poor Reviews</a:t>
            </a:r>
            <a:endParaRPr lang="en-GB" sz="2400" dirty="0">
              <a:solidFill>
                <a:schemeClr val="accent2"/>
              </a:solidFill>
            </a:endParaRPr>
          </a:p>
        </p:txBody>
      </p:sp>
      <p:cxnSp>
        <p:nvCxnSpPr>
          <p:cNvPr id="12" name="Straight Connector 11"/>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15" name="Group 14"/>
          <p:cNvGrpSpPr/>
          <p:nvPr/>
        </p:nvGrpSpPr>
        <p:grpSpPr>
          <a:xfrm>
            <a:off x="10858500" y="994678"/>
            <a:ext cx="1000125" cy="1007175"/>
            <a:chOff x="457200" y="1970335"/>
            <a:chExt cx="1000125" cy="1007175"/>
          </a:xfrm>
        </p:grpSpPr>
        <p:pic>
          <p:nvPicPr>
            <p:cNvPr id="16" name="Picture 2" descr="Image result for connect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8" name="Content Placeholder 2"/>
          <p:cNvSpPr txBox="1">
            <a:spLocks/>
          </p:cNvSpPr>
          <p:nvPr/>
        </p:nvSpPr>
        <p:spPr>
          <a:xfrm>
            <a:off x="455456" y="1954427"/>
            <a:ext cx="4549681" cy="788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2"/>
              </a:buClr>
            </a:pPr>
            <a:r>
              <a:rPr lang="en-GB" dirty="0"/>
              <a:t>What could this do to your reputation?</a:t>
            </a:r>
          </a:p>
          <a:p>
            <a:pPr>
              <a:buClr>
                <a:schemeClr val="accent2"/>
              </a:buClr>
            </a:pPr>
            <a:r>
              <a:rPr lang="en-GB" dirty="0"/>
              <a:t>How could you address these reviews?</a:t>
            </a:r>
          </a:p>
        </p:txBody>
      </p:sp>
      <p:pic>
        <p:nvPicPr>
          <p:cNvPr id="100354"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6" y="2818799"/>
            <a:ext cx="3362565" cy="2359132"/>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descr="Image result for jay rayner bad revi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2850" y="4911136"/>
            <a:ext cx="4398758" cy="169952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30170" y="5253530"/>
            <a:ext cx="3487852" cy="30907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b="1" dirty="0">
                <a:solidFill>
                  <a:schemeClr val="accent2"/>
                </a:solidFill>
              </a:rPr>
              <a:t>Jay Rayner – The Guardian Food Critic</a:t>
            </a:r>
          </a:p>
        </p:txBody>
      </p:sp>
      <p:pic>
        <p:nvPicPr>
          <p:cNvPr id="100358"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8514" y="4247800"/>
            <a:ext cx="983414" cy="983414"/>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2507286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2B29A2-D176-A401-3363-203D88474DCC}"/>
              </a:ext>
            </a:extLst>
          </p:cNvPr>
          <p:cNvPicPr>
            <a:picLocks noChangeAspect="1"/>
          </p:cNvPicPr>
          <p:nvPr/>
        </p:nvPicPr>
        <p:blipFill>
          <a:blip r:embed="rId4"/>
          <a:stretch>
            <a:fillRect/>
          </a:stretch>
        </p:blipFill>
        <p:spPr>
          <a:xfrm>
            <a:off x="1832273" y="224853"/>
            <a:ext cx="8527454" cy="5838825"/>
          </a:xfrm>
          <a:prstGeom prst="rect">
            <a:avLst/>
          </a:prstGeom>
        </p:spPr>
      </p:pic>
      <p:pic>
        <p:nvPicPr>
          <p:cNvPr id="6" name="2">
            <a:hlinkClick r:id="" action="ppaction://media"/>
            <a:extLst>
              <a:ext uri="{FF2B5EF4-FFF2-40B4-BE49-F238E27FC236}">
                <a16:creationId xmlns:a16="http://schemas.microsoft.com/office/drawing/2014/main" id="{69D2508C-F08B-8181-4F63-9E7943C656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62474681"/>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DC2EF-390D-6881-7846-184B42C38A90}"/>
              </a:ext>
            </a:extLst>
          </p:cNvPr>
          <p:cNvPicPr>
            <a:picLocks noChangeAspect="1"/>
          </p:cNvPicPr>
          <p:nvPr/>
        </p:nvPicPr>
        <p:blipFill>
          <a:blip r:embed="rId4"/>
          <a:stretch>
            <a:fillRect/>
          </a:stretch>
        </p:blipFill>
        <p:spPr>
          <a:xfrm>
            <a:off x="1169233" y="333720"/>
            <a:ext cx="10105401" cy="5901664"/>
          </a:xfrm>
          <a:prstGeom prst="rect">
            <a:avLst/>
          </a:prstGeom>
        </p:spPr>
      </p:pic>
      <p:pic>
        <p:nvPicPr>
          <p:cNvPr id="6" name="3">
            <a:hlinkClick r:id="" action="ppaction://media"/>
            <a:extLst>
              <a:ext uri="{FF2B5EF4-FFF2-40B4-BE49-F238E27FC236}">
                <a16:creationId xmlns:a16="http://schemas.microsoft.com/office/drawing/2014/main" id="{4E2A1714-C014-7A49-B699-488386B3D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0453" y="5930584"/>
            <a:ext cx="609600" cy="609600"/>
          </a:xfrm>
          <a:prstGeom prst="rect">
            <a:avLst/>
          </a:prstGeom>
        </p:spPr>
      </p:pic>
    </p:spTree>
    <p:extLst>
      <p:ext uri="{BB962C8B-B14F-4D97-AF65-F5344CB8AC3E}">
        <p14:creationId xmlns:p14="http://schemas.microsoft.com/office/powerpoint/2010/main" val="2296500980"/>
      </p:ext>
    </p:extLst>
  </p:cSld>
  <p:clrMapOvr>
    <a:masterClrMapping/>
  </p:clrMapOvr>
  <mc:AlternateContent xmlns:mc="http://schemas.openxmlformats.org/markup-compatibility/2006" xmlns:p14="http://schemas.microsoft.com/office/powerpoint/2010/main">
    <mc:Choice Requires="p14">
      <p:transition spd="slow" p14:dur="2000" advTm="44358"/>
    </mc:Choice>
    <mc:Fallback xmlns="">
      <p:transition spd="slow" advTm="4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95598" y="1548416"/>
            <a:ext cx="3360154" cy="514808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3483" y="1568458"/>
            <a:ext cx="4812285" cy="599608"/>
          </a:xfrm>
        </p:spPr>
        <p:txBody>
          <a:bodyPr>
            <a:normAutofit/>
          </a:bodyPr>
          <a:lstStyle/>
          <a:p>
            <a:r>
              <a:rPr lang="en-GB" sz="2400" dirty="0">
                <a:solidFill>
                  <a:schemeClr val="accent2"/>
                </a:solidFill>
              </a:rPr>
              <a:t>What are the benefits of ratings?</a:t>
            </a:r>
          </a:p>
        </p:txBody>
      </p:sp>
      <p:sp>
        <p:nvSpPr>
          <p:cNvPr id="4" name="TextBox 3"/>
          <p:cNvSpPr txBox="1"/>
          <p:nvPr/>
        </p:nvSpPr>
        <p:spPr>
          <a:xfrm>
            <a:off x="7716238" y="1707814"/>
            <a:ext cx="3190009" cy="646331"/>
          </a:xfrm>
          <a:prstGeom prst="rect">
            <a:avLst/>
          </a:prstGeom>
          <a:noFill/>
        </p:spPr>
        <p:txBody>
          <a:bodyPr wrap="square" rtlCol="0">
            <a:spAutoFit/>
          </a:bodyPr>
          <a:lstStyle/>
          <a:p>
            <a:r>
              <a:rPr lang="en-GB" dirty="0"/>
              <a:t>Food hygiene rating is a different topic altogether.</a:t>
            </a:r>
          </a:p>
        </p:txBody>
      </p:sp>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sp>
        <p:nvSpPr>
          <p:cNvPr id="9"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87042" name="Picture 2" descr="Image result for tripadvisor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92" t="10647" r="9879" b="9239"/>
          <a:stretch/>
        </p:blipFill>
        <p:spPr bwMode="auto">
          <a:xfrm>
            <a:off x="547171" y="2181911"/>
            <a:ext cx="1618513" cy="10872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4" name="Content Placeholder 2"/>
          <p:cNvSpPr txBox="1">
            <a:spLocks/>
          </p:cNvSpPr>
          <p:nvPr/>
        </p:nvSpPr>
        <p:spPr>
          <a:xfrm>
            <a:off x="326280" y="3499607"/>
            <a:ext cx="7137056" cy="3196893"/>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2"/>
              </a:buClr>
            </a:pPr>
            <a:r>
              <a:rPr lang="en-GB" sz="2000" dirty="0">
                <a:cs typeface="Arial" panose="020B0604020202020204" pitchFamily="34" charset="0"/>
              </a:rPr>
              <a:t>Reviews can make or break a business! A good review can increase business for establishments, as people will often try an establishment based on a recommendation.</a:t>
            </a:r>
          </a:p>
          <a:p>
            <a:pPr>
              <a:buClr>
                <a:schemeClr val="accent2"/>
              </a:buClr>
            </a:pPr>
            <a:r>
              <a:rPr lang="en-GB" sz="2000" dirty="0">
                <a:cs typeface="Arial" panose="020B0604020202020204" pitchFamily="34" charset="0"/>
              </a:rPr>
              <a:t>Reviews and ratings generate publicity, awards get</a:t>
            </a:r>
            <a:br>
              <a:rPr lang="en-GB" sz="2000" dirty="0">
                <a:cs typeface="Arial" panose="020B0604020202020204" pitchFamily="34" charset="0"/>
              </a:rPr>
            </a:br>
            <a:r>
              <a:rPr lang="en-GB" sz="2000" dirty="0">
                <a:cs typeface="Arial" panose="020B0604020202020204" pitchFamily="34" charset="0"/>
              </a:rPr>
              <a:t>you in the press!</a:t>
            </a:r>
          </a:p>
          <a:p>
            <a:pPr>
              <a:buClr>
                <a:schemeClr val="accent2"/>
              </a:buClr>
            </a:pPr>
            <a:r>
              <a:rPr lang="en-GB" sz="2000" dirty="0">
                <a:cs typeface="Arial" panose="020B0604020202020204" pitchFamily="34" charset="0"/>
              </a:rPr>
              <a:t>Customers might come from further away to dine</a:t>
            </a:r>
            <a:br>
              <a:rPr lang="en-GB" sz="2000" dirty="0">
                <a:cs typeface="Arial" panose="020B0604020202020204" pitchFamily="34" charset="0"/>
              </a:rPr>
            </a:br>
            <a:r>
              <a:rPr lang="en-GB" sz="2000" dirty="0">
                <a:cs typeface="Arial" panose="020B0604020202020204" pitchFamily="34" charset="0"/>
              </a:rPr>
              <a:t>or stay or both based on reviews.</a:t>
            </a:r>
          </a:p>
          <a:p>
            <a:pPr>
              <a:buClr>
                <a:schemeClr val="accent2"/>
              </a:buClr>
            </a:pPr>
            <a:r>
              <a:rPr lang="en-GB" sz="2000" dirty="0">
                <a:cs typeface="Arial" panose="020B0604020202020204" pitchFamily="34" charset="0"/>
              </a:rPr>
              <a:t>Customers can identify less favourable establishments that they will then avoid</a:t>
            </a:r>
            <a:r>
              <a:rPr lang="en-GB" sz="2000" dirty="0"/>
              <a:t>.</a:t>
            </a:r>
            <a:endParaRPr lang="en-GB" sz="1200" dirty="0"/>
          </a:p>
        </p:txBody>
      </p:sp>
      <p:pic>
        <p:nvPicPr>
          <p:cNvPr id="87044" name="Picture 4" descr="Image result for michelin star"/>
          <p:cNvPicPr>
            <a:picLocks noChangeAspect="1" noChangeArrowheads="1"/>
          </p:cNvPicPr>
          <p:nvPr/>
        </p:nvPicPr>
        <p:blipFill rotWithShape="1">
          <a:blip r:embed="rId6">
            <a:extLst>
              <a:ext uri="{28A0092B-C50C-407E-A947-70E740481C1C}">
                <a14:useLocalDpi xmlns:a14="http://schemas.microsoft.com/office/drawing/2010/main" val="0"/>
              </a:ext>
            </a:extLst>
          </a:blip>
          <a:srcRect l="10876" t="12120" r="7359" b="9472"/>
          <a:stretch/>
        </p:blipFill>
        <p:spPr bwMode="auto">
          <a:xfrm>
            <a:off x="2458954" y="2090533"/>
            <a:ext cx="1604212" cy="1155033"/>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8261" y="2148380"/>
            <a:ext cx="1120777" cy="112077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7628" y="3937985"/>
            <a:ext cx="1959307" cy="256172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food hygiene rat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6238" y="2428959"/>
            <a:ext cx="3061881" cy="15090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56500" y="1098035"/>
            <a:ext cx="1618952" cy="400110"/>
          </a:xfrm>
          <a:prstGeom prst="rect">
            <a:avLst/>
          </a:prstGeom>
          <a:noFill/>
        </p:spPr>
        <p:txBody>
          <a:bodyPr wrap="square" rtlCol="0">
            <a:spAutoFit/>
          </a:bodyPr>
          <a:lstStyle/>
          <a:p>
            <a:r>
              <a:rPr lang="en-GB" sz="2000" b="1" dirty="0">
                <a:solidFill>
                  <a:srgbClr val="FF0000"/>
                </a:solidFill>
              </a:rPr>
              <a:t>However …</a:t>
            </a:r>
          </a:p>
        </p:txBody>
      </p:sp>
      <p:pic>
        <p:nvPicPr>
          <p:cNvPr id="5" name="4">
            <a:hlinkClick r:id="" action="ppaction://media"/>
            <a:extLst>
              <a:ext uri="{FF2B5EF4-FFF2-40B4-BE49-F238E27FC236}">
                <a16:creationId xmlns:a16="http://schemas.microsoft.com/office/drawing/2014/main" id="{21942EEE-162B-F22C-CC2E-7B4C8F0AF9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00916" y="1128336"/>
            <a:ext cx="609600" cy="609600"/>
          </a:xfrm>
          <a:prstGeom prst="rect">
            <a:avLst/>
          </a:prstGeom>
        </p:spPr>
      </p:pic>
    </p:spTree>
    <p:extLst>
      <p:ext uri="{BB962C8B-B14F-4D97-AF65-F5344CB8AC3E}">
        <p14:creationId xmlns:p14="http://schemas.microsoft.com/office/powerpoint/2010/main" val="2512845398"/>
      </p:ext>
    </p:extLst>
  </p:cSld>
  <p:clrMapOvr>
    <a:masterClrMapping/>
  </p:clrMapOvr>
  <mc:AlternateContent xmlns:mc="http://schemas.openxmlformats.org/markup-compatibility/2006" xmlns:p14="http://schemas.microsoft.com/office/powerpoint/2010/main">
    <mc:Choice Requires="p14">
      <p:transition spd="slow" p14:dur="2000" advTm="40323"/>
    </mc:Choice>
    <mc:Fallback xmlns="">
      <p:transition spd="slow" advTm="403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403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pic>
        <p:nvPicPr>
          <p:cNvPr id="87044" name="Picture 4" descr="Image result for michelin star"/>
          <p:cNvPicPr>
            <a:picLocks noChangeAspect="1" noChangeArrowheads="1"/>
          </p:cNvPicPr>
          <p:nvPr/>
        </p:nvPicPr>
        <p:blipFill rotWithShape="1">
          <a:blip r:embed="rId5">
            <a:extLst>
              <a:ext uri="{28A0092B-C50C-407E-A947-70E740481C1C}">
                <a14:useLocalDpi xmlns:a14="http://schemas.microsoft.com/office/drawing/2010/main" val="0"/>
              </a:ext>
            </a:extLst>
          </a:blip>
          <a:srcRect l="10876" t="12120" r="7359" b="9472"/>
          <a:stretch/>
        </p:blipFill>
        <p:spPr bwMode="auto">
          <a:xfrm>
            <a:off x="526228" y="1339383"/>
            <a:ext cx="1234896" cy="889125"/>
          </a:xfrm>
          <a:prstGeom prst="rect">
            <a:avLst/>
          </a:prstGeom>
          <a:noFill/>
          <a:extLst>
            <a:ext uri="{909E8E84-426E-40DD-AFC4-6F175D3DCCD1}">
              <a14:hiddenFill xmlns:a14="http://schemas.microsoft.com/office/drawing/2010/main">
                <a:solidFill>
                  <a:srgbClr val="FFFFFF"/>
                </a:solidFill>
              </a14:hiddenFill>
            </a:ext>
          </a:extLst>
        </p:spPr>
      </p:pic>
      <p:pic>
        <p:nvPicPr>
          <p:cNvPr id="94216" name="Picture 8" descr="Image result for michelin"/>
          <p:cNvPicPr>
            <a:picLocks noChangeAspect="1" noChangeArrowheads="1"/>
          </p:cNvPicPr>
          <p:nvPr/>
        </p:nvPicPr>
        <p:blipFill rotWithShape="1">
          <a:blip r:embed="rId6">
            <a:extLst>
              <a:ext uri="{28A0092B-C50C-407E-A947-70E740481C1C}">
                <a14:useLocalDpi xmlns:a14="http://schemas.microsoft.com/office/drawing/2010/main" val="0"/>
              </a:ext>
            </a:extLst>
          </a:blip>
          <a:srcRect t="24342" b="25440"/>
          <a:stretch/>
        </p:blipFill>
        <p:spPr bwMode="auto">
          <a:xfrm>
            <a:off x="1961324" y="1464716"/>
            <a:ext cx="3754505" cy="8220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33483" y="2330210"/>
            <a:ext cx="7557657" cy="1569660"/>
          </a:xfrm>
          <a:prstGeom prst="rect">
            <a:avLst/>
          </a:prstGeom>
        </p:spPr>
        <p:txBody>
          <a:bodyPr wrap="square">
            <a:spAutoFit/>
          </a:bodyPr>
          <a:lstStyle/>
          <a:p>
            <a:r>
              <a:rPr lang="en-US" sz="1600" dirty="0">
                <a:solidFill>
                  <a:schemeClr val="tx1">
                    <a:lumMod val="75000"/>
                    <a:lumOff val="25000"/>
                  </a:schemeClr>
                </a:solidFill>
              </a:rPr>
              <a:t>Michelin Guides are a series of guide books published by the French tire company Michelin for more than a century. The term normally refers to the annually published </a:t>
            </a:r>
            <a:r>
              <a:rPr lang="en-US" sz="1600" b="1" u="sng" dirty="0">
                <a:solidFill>
                  <a:srgbClr val="FF0000"/>
                </a:solidFill>
              </a:rPr>
              <a:t>Michelin Red Guide</a:t>
            </a:r>
            <a:r>
              <a:rPr lang="en-US" sz="1600" b="1" dirty="0">
                <a:solidFill>
                  <a:srgbClr val="FF0000"/>
                </a:solidFill>
              </a:rPr>
              <a:t>, </a:t>
            </a:r>
            <a:r>
              <a:rPr lang="en-US" sz="1600" dirty="0">
                <a:solidFill>
                  <a:schemeClr val="tx1">
                    <a:lumMod val="75000"/>
                    <a:lumOff val="25000"/>
                  </a:schemeClr>
                </a:solidFill>
              </a:rPr>
              <a:t>the oldest European hotel and restaurant reference guide, which awards Michelin stars for excellence to a select few establishments. </a:t>
            </a:r>
            <a:r>
              <a:rPr lang="en-US" sz="1600" b="1" u="sng" dirty="0">
                <a:solidFill>
                  <a:schemeClr val="tx1">
                    <a:lumMod val="75000"/>
                    <a:lumOff val="25000"/>
                  </a:schemeClr>
                </a:solidFill>
              </a:rPr>
              <a:t>The acquisition or loss of a star can have dramatic effects on the success of a restaurant.</a:t>
            </a:r>
            <a:endParaRPr lang="en-GB" sz="1600" b="1" u="sng" dirty="0">
              <a:solidFill>
                <a:schemeClr val="tx1">
                  <a:lumMod val="75000"/>
                  <a:lumOff val="25000"/>
                </a:schemeClr>
              </a:solidFill>
            </a:endParaRPr>
          </a:p>
        </p:txBody>
      </p:sp>
      <p:pic>
        <p:nvPicPr>
          <p:cNvPr id="23" name="Picture 2" descr="http://eatoutmagazine.co.uk/sites/default/files/images/news/1_gbi_2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0692" y="986016"/>
            <a:ext cx="1993614" cy="343294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33484" y="3923804"/>
            <a:ext cx="7766548" cy="1077218"/>
          </a:xfrm>
          <a:prstGeom prst="rect">
            <a:avLst/>
          </a:prstGeom>
        </p:spPr>
        <p:txBody>
          <a:bodyPr wrap="square">
            <a:spAutoFit/>
          </a:bodyPr>
          <a:lstStyle/>
          <a:p>
            <a:r>
              <a:rPr lang="en-US" sz="1600" dirty="0">
                <a:solidFill>
                  <a:schemeClr val="tx1">
                    <a:lumMod val="75000"/>
                    <a:lumOff val="25000"/>
                  </a:schemeClr>
                </a:solidFill>
              </a:rPr>
              <a:t>In 1926, the guide began to award stars for fine dining establishments. Initially, there was only a single star awarded. Then, in 1931, the hierarchy of zero, one, two, and three stars was introduced. Finally, in 1936, the criteria for the starred rankings were published:</a:t>
            </a:r>
            <a:endParaRPr lang="en-GB" sz="1600" dirty="0">
              <a:solidFill>
                <a:schemeClr val="tx1">
                  <a:lumMod val="75000"/>
                  <a:lumOff val="25000"/>
                </a:schemeClr>
              </a:solidFill>
            </a:endParaRPr>
          </a:p>
        </p:txBody>
      </p:sp>
      <p:grpSp>
        <p:nvGrpSpPr>
          <p:cNvPr id="30" name="Group 29"/>
          <p:cNvGrpSpPr/>
          <p:nvPr/>
        </p:nvGrpSpPr>
        <p:grpSpPr>
          <a:xfrm>
            <a:off x="449354" y="5123635"/>
            <a:ext cx="8812455" cy="462299"/>
            <a:chOff x="510014" y="5273850"/>
            <a:chExt cx="8812455" cy="462299"/>
          </a:xfrm>
        </p:grpSpPr>
        <p:pic>
          <p:nvPicPr>
            <p:cNvPr id="33"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510014" y="5273850"/>
              <a:ext cx="432790" cy="46229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962527" y="5273850"/>
              <a:ext cx="8359942" cy="369332"/>
            </a:xfrm>
            <a:prstGeom prst="rect">
              <a:avLst/>
            </a:prstGeom>
          </p:spPr>
          <p:txBody>
            <a:bodyPr wrap="square">
              <a:spAutoFit/>
            </a:bodyPr>
            <a:lstStyle/>
            <a:p>
              <a:r>
                <a:rPr lang="fr-FR" dirty="0">
                  <a:solidFill>
                    <a:srgbClr val="FF0000"/>
                  </a:solidFill>
                </a:rPr>
                <a:t>A </a:t>
              </a:r>
              <a:r>
                <a:rPr lang="fr-FR" dirty="0" err="1">
                  <a:solidFill>
                    <a:srgbClr val="FF0000"/>
                  </a:solidFill>
                </a:rPr>
                <a:t>very</a:t>
              </a:r>
              <a:r>
                <a:rPr lang="fr-FR" dirty="0">
                  <a:solidFill>
                    <a:srgbClr val="FF0000"/>
                  </a:solidFill>
                </a:rPr>
                <a:t> good restaurant in </a:t>
              </a:r>
              <a:r>
                <a:rPr lang="fr-FR" dirty="0" err="1">
                  <a:solidFill>
                    <a:srgbClr val="FF0000"/>
                  </a:solidFill>
                </a:rPr>
                <a:t>its</a:t>
              </a:r>
              <a:r>
                <a:rPr lang="fr-FR" dirty="0">
                  <a:solidFill>
                    <a:srgbClr val="FF0000"/>
                  </a:solidFill>
                </a:rPr>
                <a:t> </a:t>
              </a:r>
              <a:r>
                <a:rPr lang="fr-FR" dirty="0" err="1">
                  <a:solidFill>
                    <a:srgbClr val="FF0000"/>
                  </a:solidFill>
                </a:rPr>
                <a:t>category</a:t>
              </a:r>
              <a:r>
                <a:rPr lang="fr-FR" dirty="0">
                  <a:solidFill>
                    <a:srgbClr val="FF0000"/>
                  </a:solidFill>
                </a:rPr>
                <a:t> (Une très bonne table dans sa catégorie)</a:t>
              </a:r>
              <a:endParaRPr lang="en-GB" dirty="0">
                <a:solidFill>
                  <a:srgbClr val="FF0000"/>
                </a:solidFill>
              </a:endParaRPr>
            </a:p>
          </p:txBody>
        </p:sp>
      </p:grpSp>
      <p:grpSp>
        <p:nvGrpSpPr>
          <p:cNvPr id="29" name="Group 28"/>
          <p:cNvGrpSpPr/>
          <p:nvPr/>
        </p:nvGrpSpPr>
        <p:grpSpPr>
          <a:xfrm>
            <a:off x="449354" y="5688433"/>
            <a:ext cx="9949439" cy="462299"/>
            <a:chOff x="510014" y="5838648"/>
            <a:chExt cx="9949439" cy="462299"/>
          </a:xfrm>
        </p:grpSpPr>
        <p:grpSp>
          <p:nvGrpSpPr>
            <p:cNvPr id="24" name="Group 23"/>
            <p:cNvGrpSpPr/>
            <p:nvPr/>
          </p:nvGrpSpPr>
          <p:grpSpPr>
            <a:xfrm>
              <a:off x="510014" y="5838648"/>
              <a:ext cx="865581" cy="462299"/>
              <a:chOff x="529737" y="6073376"/>
              <a:chExt cx="865581" cy="462299"/>
            </a:xfrm>
          </p:grpSpPr>
          <p:pic>
            <p:nvPicPr>
              <p:cNvPr id="34"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529737" y="6073376"/>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962528" y="6073376"/>
                <a:ext cx="432790" cy="462299"/>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375595" y="5852674"/>
              <a:ext cx="9083858" cy="369332"/>
            </a:xfrm>
            <a:prstGeom prst="rect">
              <a:avLst/>
            </a:prstGeom>
          </p:spPr>
          <p:txBody>
            <a:bodyPr wrap="square">
              <a:spAutoFit/>
            </a:bodyPr>
            <a:lstStyle/>
            <a:p>
              <a:r>
                <a:rPr lang="fr-FR" dirty="0">
                  <a:solidFill>
                    <a:srgbClr val="FF0000"/>
                  </a:solidFill>
                </a:rPr>
                <a:t>Excellent cooking, </a:t>
              </a:r>
              <a:r>
                <a:rPr lang="fr-FR" dirty="0" err="1">
                  <a:solidFill>
                    <a:srgbClr val="FF0000"/>
                  </a:solidFill>
                </a:rPr>
                <a:t>worth</a:t>
              </a:r>
              <a:r>
                <a:rPr lang="fr-FR" dirty="0">
                  <a:solidFill>
                    <a:srgbClr val="FF0000"/>
                  </a:solidFill>
                </a:rPr>
                <a:t> a </a:t>
              </a:r>
              <a:r>
                <a:rPr lang="fr-FR" dirty="0" err="1">
                  <a:solidFill>
                    <a:srgbClr val="FF0000"/>
                  </a:solidFill>
                </a:rPr>
                <a:t>detour</a:t>
              </a:r>
              <a:r>
                <a:rPr lang="fr-FR" dirty="0">
                  <a:solidFill>
                    <a:srgbClr val="FF0000"/>
                  </a:solidFill>
                </a:rPr>
                <a:t> (Table excellente, mérite un détour)</a:t>
              </a:r>
              <a:endParaRPr lang="en-GB" dirty="0">
                <a:solidFill>
                  <a:srgbClr val="FF0000"/>
                </a:solidFill>
              </a:endParaRPr>
            </a:p>
          </p:txBody>
        </p:sp>
      </p:grpSp>
      <p:grpSp>
        <p:nvGrpSpPr>
          <p:cNvPr id="28" name="Group 27"/>
          <p:cNvGrpSpPr/>
          <p:nvPr/>
        </p:nvGrpSpPr>
        <p:grpSpPr>
          <a:xfrm>
            <a:off x="449354" y="6185538"/>
            <a:ext cx="11395873" cy="462299"/>
            <a:chOff x="510014" y="6335753"/>
            <a:chExt cx="11395873" cy="462299"/>
          </a:xfrm>
        </p:grpSpPr>
        <p:grpSp>
          <p:nvGrpSpPr>
            <p:cNvPr id="22" name="Group 21"/>
            <p:cNvGrpSpPr/>
            <p:nvPr/>
          </p:nvGrpSpPr>
          <p:grpSpPr>
            <a:xfrm>
              <a:off x="510014" y="6335753"/>
              <a:ext cx="1298371" cy="462299"/>
              <a:chOff x="3313042" y="5869350"/>
              <a:chExt cx="1298371" cy="462299"/>
            </a:xfrm>
          </p:grpSpPr>
          <p:pic>
            <p:nvPicPr>
              <p:cNvPr id="36"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3313042" y="5869350"/>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3745833" y="5869350"/>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4178623" y="5869350"/>
                <a:ext cx="432790" cy="462299"/>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808385" y="6353330"/>
              <a:ext cx="10097502" cy="369332"/>
            </a:xfrm>
            <a:prstGeom prst="rect">
              <a:avLst/>
            </a:prstGeom>
          </p:spPr>
          <p:txBody>
            <a:bodyPr wrap="square">
              <a:spAutoFit/>
            </a:bodyPr>
            <a:lstStyle/>
            <a:p>
              <a:r>
                <a:rPr lang="fr-FR" dirty="0" err="1">
                  <a:solidFill>
                    <a:srgbClr val="FF0000"/>
                  </a:solidFill>
                </a:rPr>
                <a:t>Exceptional</a:t>
              </a:r>
              <a:r>
                <a:rPr lang="fr-FR" dirty="0">
                  <a:solidFill>
                    <a:srgbClr val="FF0000"/>
                  </a:solidFill>
                </a:rPr>
                <a:t> cuisine, </a:t>
              </a:r>
              <a:r>
                <a:rPr lang="fr-FR" dirty="0" err="1">
                  <a:solidFill>
                    <a:srgbClr val="FF0000"/>
                  </a:solidFill>
                </a:rPr>
                <a:t>worth</a:t>
              </a:r>
              <a:r>
                <a:rPr lang="fr-FR" dirty="0">
                  <a:solidFill>
                    <a:srgbClr val="FF0000"/>
                  </a:solidFill>
                </a:rPr>
                <a:t> a </a:t>
              </a:r>
              <a:r>
                <a:rPr lang="fr-FR" dirty="0" err="1">
                  <a:solidFill>
                    <a:srgbClr val="FF0000"/>
                  </a:solidFill>
                </a:rPr>
                <a:t>special</a:t>
              </a:r>
              <a:r>
                <a:rPr lang="fr-FR" dirty="0">
                  <a:solidFill>
                    <a:srgbClr val="FF0000"/>
                  </a:solidFill>
                </a:rPr>
                <a:t> </a:t>
              </a:r>
              <a:r>
                <a:rPr lang="fr-FR" dirty="0" err="1">
                  <a:solidFill>
                    <a:srgbClr val="FF0000"/>
                  </a:solidFill>
                </a:rPr>
                <a:t>journey</a:t>
              </a:r>
              <a:r>
                <a:rPr lang="fr-FR" dirty="0">
                  <a:solidFill>
                    <a:srgbClr val="FF0000"/>
                  </a:solidFill>
                </a:rPr>
                <a:t> (Une des meilleures tables, vaut le voyage)</a:t>
              </a:r>
              <a:endParaRPr lang="en-GB" dirty="0">
                <a:solidFill>
                  <a:srgbClr val="FF0000"/>
                </a:solidFill>
              </a:endParaRPr>
            </a:p>
          </p:txBody>
        </p:sp>
      </p:grpSp>
      <p:sp>
        <p:nvSpPr>
          <p:cNvPr id="31"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2" name="5">
            <a:hlinkClick r:id="" action="ppaction://media"/>
            <a:extLst>
              <a:ext uri="{FF2B5EF4-FFF2-40B4-BE49-F238E27FC236}">
                <a16:creationId xmlns:a16="http://schemas.microsoft.com/office/drawing/2014/main" id="{7B260BF4-CFA2-2D4A-E97B-FA53A5006D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75119" y="5309982"/>
            <a:ext cx="609600" cy="609600"/>
          </a:xfrm>
          <a:prstGeom prst="rect">
            <a:avLst/>
          </a:prstGeom>
        </p:spPr>
      </p:pic>
    </p:spTree>
    <p:extLst>
      <p:ext uri="{BB962C8B-B14F-4D97-AF65-F5344CB8AC3E}">
        <p14:creationId xmlns:p14="http://schemas.microsoft.com/office/powerpoint/2010/main" val="3959730382"/>
      </p:ext>
    </p:extLst>
  </p:cSld>
  <p:clrMapOvr>
    <a:masterClrMapping/>
  </p:clrMapOvr>
  <mc:AlternateContent xmlns:mc="http://schemas.openxmlformats.org/markup-compatibility/2006" xmlns:p14="http://schemas.microsoft.com/office/powerpoint/2010/main">
    <mc:Choice Requires="p14">
      <p:transition spd="slow" p14:dur="2000" advTm="106005"/>
    </mc:Choice>
    <mc:Fallback xmlns="">
      <p:transition spd="slow" advTm="10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8" name="Rectangle 17"/>
          <p:cNvSpPr/>
          <p:nvPr/>
        </p:nvSpPr>
        <p:spPr>
          <a:xfrm>
            <a:off x="301638" y="3873577"/>
            <a:ext cx="5692761" cy="2554545"/>
          </a:xfrm>
          <a:prstGeom prst="rect">
            <a:avLst/>
          </a:prstGeom>
        </p:spPr>
        <p:txBody>
          <a:bodyPr wrap="square">
            <a:spAutoFit/>
          </a:bodyPr>
          <a:lstStyle/>
          <a:p>
            <a:r>
              <a:rPr lang="en-US" sz="1600" dirty="0">
                <a:solidFill>
                  <a:schemeClr val="tx1">
                    <a:lumMod val="75000"/>
                    <a:lumOff val="25000"/>
                  </a:schemeClr>
                </a:solidFill>
              </a:rPr>
              <a:t>Michelin has gone to extraordinary lengths to maintain the anonymity of its inspectors. Many of the company's top executives have never met an inspector; inspectors themselves are advised not to disclose their line of work, </a:t>
            </a:r>
            <a:r>
              <a:rPr lang="en-US" sz="1600" b="1" u="sng" dirty="0">
                <a:solidFill>
                  <a:schemeClr val="tx1">
                    <a:lumMod val="75000"/>
                    <a:lumOff val="25000"/>
                  </a:schemeClr>
                </a:solidFill>
              </a:rPr>
              <a:t>even to their parents </a:t>
            </a:r>
            <a:r>
              <a:rPr lang="en-US" sz="1600" dirty="0">
                <a:solidFill>
                  <a:schemeClr val="tx1">
                    <a:lumMod val="75000"/>
                    <a:lumOff val="25000"/>
                  </a:schemeClr>
                </a:solidFill>
              </a:rPr>
              <a:t>(who might be tempted to boast about it)!</a:t>
            </a:r>
          </a:p>
          <a:p>
            <a:endParaRPr lang="en-US" sz="1600" dirty="0">
              <a:solidFill>
                <a:schemeClr val="tx1">
                  <a:lumMod val="75000"/>
                  <a:lumOff val="25000"/>
                </a:schemeClr>
              </a:solidFill>
            </a:endParaRPr>
          </a:p>
          <a:p>
            <a:r>
              <a:rPr lang="en-US" sz="1600" dirty="0">
                <a:solidFill>
                  <a:schemeClr val="tx1">
                    <a:lumMod val="75000"/>
                    <a:lumOff val="25000"/>
                  </a:schemeClr>
                </a:solidFill>
              </a:rPr>
              <a:t>Inspectors eat a meal at the restaurant they are reviewing, paid for by the Michelin company, then write a report. Inspectors never speak to journalists.</a:t>
            </a:r>
            <a:endParaRPr lang="en-GB" sz="1600" dirty="0">
              <a:solidFill>
                <a:schemeClr val="tx1">
                  <a:lumMod val="75000"/>
                  <a:lumOff val="25000"/>
                </a:schemeClr>
              </a:solidFill>
            </a:endParaRPr>
          </a:p>
        </p:txBody>
      </p:sp>
      <p:pic>
        <p:nvPicPr>
          <p:cNvPr id="96259" name="Picture 3" descr="Image result for inspector miche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83" y="1368126"/>
            <a:ext cx="5357717" cy="22578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6"/>
          </p:cNvPr>
          <p:cNvSpPr/>
          <p:nvPr/>
        </p:nvSpPr>
        <p:spPr>
          <a:xfrm>
            <a:off x="5940966" y="3860115"/>
            <a:ext cx="2557967" cy="307777"/>
          </a:xfrm>
          <a:prstGeom prst="rect">
            <a:avLst/>
          </a:prstGeom>
          <a:solidFill>
            <a:schemeClr val="bg1"/>
          </a:solidFill>
        </p:spPr>
        <p:txBody>
          <a:bodyPr wrap="square">
            <a:spAutoFit/>
          </a:bodyPr>
          <a:lstStyle/>
          <a:p>
            <a:r>
              <a:rPr lang="en-GB" sz="1400" b="1" dirty="0">
                <a:solidFill>
                  <a:schemeClr val="tx1">
                    <a:lumMod val="75000"/>
                    <a:lumOff val="25000"/>
                  </a:schemeClr>
                </a:solidFill>
              </a:rPr>
              <a:t>See the 2018 results here!</a:t>
            </a:r>
          </a:p>
        </p:txBody>
      </p:sp>
      <p:pic>
        <p:nvPicPr>
          <p:cNvPr id="5" name="Picture 4">
            <a:hlinkClick r:id="rId6"/>
          </p:cNvPr>
          <p:cNvPicPr>
            <a:picLocks noChangeAspect="1"/>
          </p:cNvPicPr>
          <p:nvPr/>
        </p:nvPicPr>
        <p:blipFill rotWithShape="1">
          <a:blip r:embed="rId7"/>
          <a:srcRect l="52147" t="25868" r="22279" b="29340"/>
          <a:stretch/>
        </p:blipFill>
        <p:spPr>
          <a:xfrm>
            <a:off x="5940965" y="1354664"/>
            <a:ext cx="2557967" cy="2518913"/>
          </a:xfrm>
          <a:prstGeom prst="rect">
            <a:avLst/>
          </a:prstGeom>
        </p:spPr>
      </p:pic>
      <p:sp>
        <p:nvSpPr>
          <p:cNvPr id="4" name="Rectangle 3"/>
          <p:cNvSpPr/>
          <p:nvPr/>
        </p:nvSpPr>
        <p:spPr>
          <a:xfrm>
            <a:off x="5940965" y="5491852"/>
            <a:ext cx="2402932" cy="646331"/>
          </a:xfrm>
          <a:prstGeom prst="rect">
            <a:avLst/>
          </a:prstGeom>
        </p:spPr>
        <p:txBody>
          <a:bodyPr wrap="square">
            <a:spAutoFit/>
          </a:bodyPr>
          <a:lstStyle/>
          <a:p>
            <a:r>
              <a:rPr lang="en-GB" sz="1200" dirty="0">
                <a:hlinkClick r:id="rId8"/>
              </a:rPr>
              <a:t>https://www.eater.com/2017/10/2/16395756/michelin-stars-uk-ireland-great-britain-london</a:t>
            </a:r>
            <a:endParaRPr lang="en-GB" sz="1200" dirty="0"/>
          </a:p>
        </p:txBody>
      </p:sp>
      <p:pic>
        <p:nvPicPr>
          <p:cNvPr id="3074" name="Picture 2" descr="Image result for eater logo">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7439" y="4768491"/>
            <a:ext cx="2340882" cy="63455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hlinkClick r:id="rId6"/>
          </p:cNvPr>
          <p:cNvSpPr/>
          <p:nvPr/>
        </p:nvSpPr>
        <p:spPr>
          <a:xfrm>
            <a:off x="5940964" y="6211677"/>
            <a:ext cx="2557967" cy="307777"/>
          </a:xfrm>
          <a:prstGeom prst="rect">
            <a:avLst/>
          </a:prstGeom>
          <a:solidFill>
            <a:schemeClr val="bg1"/>
          </a:solidFill>
        </p:spPr>
        <p:txBody>
          <a:bodyPr wrap="square">
            <a:spAutoFit/>
          </a:bodyPr>
          <a:lstStyle/>
          <a:p>
            <a:r>
              <a:rPr lang="en-GB" sz="1400" b="1" dirty="0">
                <a:solidFill>
                  <a:schemeClr val="tx1">
                    <a:lumMod val="75000"/>
                    <a:lumOff val="25000"/>
                  </a:schemeClr>
                </a:solidFill>
              </a:rPr>
              <a:t>See the 2018 results here!</a:t>
            </a:r>
          </a:p>
        </p:txBody>
      </p:sp>
      <p:sp>
        <p:nvSpPr>
          <p:cNvPr id="16"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2" name="6">
            <a:hlinkClick r:id="" action="ppaction://media"/>
            <a:extLst>
              <a:ext uri="{FF2B5EF4-FFF2-40B4-BE49-F238E27FC236}">
                <a16:creationId xmlns:a16="http://schemas.microsoft.com/office/drawing/2014/main" id="{4257D09C-D848-A2C6-3BAD-E5C0EEA8BA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78514" y="5917228"/>
            <a:ext cx="609600" cy="609600"/>
          </a:xfrm>
          <a:prstGeom prst="rect">
            <a:avLst/>
          </a:prstGeom>
        </p:spPr>
      </p:pic>
    </p:spTree>
    <p:extLst>
      <p:ext uri="{BB962C8B-B14F-4D97-AF65-F5344CB8AC3E}">
        <p14:creationId xmlns:p14="http://schemas.microsoft.com/office/powerpoint/2010/main" val="2079441118"/>
      </p:ext>
    </p:extLst>
  </p:cSld>
  <p:clrMapOvr>
    <a:masterClrMapping/>
  </p:clrMapOvr>
  <mc:AlternateContent xmlns:mc="http://schemas.openxmlformats.org/markup-compatibility/2006" xmlns:p14="http://schemas.microsoft.com/office/powerpoint/2010/main">
    <mc:Choice Requires="p14">
      <p:transition spd="slow" p14:dur="2000" advTm="34080"/>
    </mc:Choice>
    <mc:Fallback xmlns="">
      <p:transition spd="slow" advTm="3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251" y="1498265"/>
            <a:ext cx="1603864" cy="552637"/>
          </a:xfrm>
        </p:spPr>
        <p:txBody>
          <a:bodyPr>
            <a:noAutofit/>
          </a:bodyPr>
          <a:lstStyle/>
          <a:p>
            <a:pPr algn="ctr"/>
            <a:r>
              <a:rPr lang="en-GB" sz="1800" dirty="0">
                <a:solidFill>
                  <a:srgbClr val="C00000"/>
                </a:solidFill>
              </a:rPr>
              <a:t>Rosette Award</a:t>
            </a:r>
          </a:p>
        </p:txBody>
      </p:sp>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09 January 2025</a:t>
            </a:fld>
            <a:endParaRPr lang="en-GB" sz="1800" dirty="0">
              <a:solidFill>
                <a:schemeClr val="accent2"/>
              </a:solidFill>
            </a:endParaRPr>
          </a:p>
        </p:txBody>
      </p:sp>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pic>
        <p:nvPicPr>
          <p:cNvPr id="8704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884" y="1387843"/>
            <a:ext cx="865928" cy="8659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10665" y="1460771"/>
            <a:ext cx="7136581" cy="923330"/>
          </a:xfrm>
          <a:prstGeom prst="rect">
            <a:avLst/>
          </a:prstGeom>
        </p:spPr>
        <p:txBody>
          <a:bodyPr wrap="square">
            <a:spAutoFit/>
          </a:bodyPr>
          <a:lstStyle/>
          <a:p>
            <a:r>
              <a:rPr lang="en-US" b="0" i="0" dirty="0">
                <a:solidFill>
                  <a:schemeClr val="tx1">
                    <a:lumMod val="75000"/>
                    <a:lumOff val="25000"/>
                  </a:schemeClr>
                </a:solidFill>
                <a:effectLst/>
                <a:latin typeface="+mj-lt"/>
              </a:rPr>
              <a:t>First introduced in 1956, the AA’s Rosette Award scheme was the first UK-wide scheme for assessing the quality of food served by restaurants and hotels.</a:t>
            </a:r>
          </a:p>
        </p:txBody>
      </p:sp>
      <p:sp>
        <p:nvSpPr>
          <p:cNvPr id="40" name="Rectangle 39"/>
          <p:cNvSpPr/>
          <p:nvPr/>
        </p:nvSpPr>
        <p:spPr>
          <a:xfrm>
            <a:off x="433483" y="2514240"/>
            <a:ext cx="8870938" cy="1754326"/>
          </a:xfrm>
          <a:prstGeom prst="rect">
            <a:avLst/>
          </a:prstGeom>
        </p:spPr>
        <p:txBody>
          <a:bodyPr wrap="square">
            <a:spAutoFit/>
          </a:bodyPr>
          <a:lstStyle/>
          <a:p>
            <a:r>
              <a:rPr lang="en-US" b="1" i="0" dirty="0">
                <a:solidFill>
                  <a:schemeClr val="tx1">
                    <a:lumMod val="75000"/>
                    <a:lumOff val="25000"/>
                  </a:schemeClr>
                </a:solidFill>
                <a:effectLst/>
                <a:latin typeface="+mj-lt"/>
              </a:rPr>
              <a:t>It's all about the food!</a:t>
            </a:r>
          </a:p>
          <a:p>
            <a:r>
              <a:rPr lang="en-US" b="0" i="0" dirty="0">
                <a:solidFill>
                  <a:schemeClr val="tx1">
                    <a:lumMod val="75000"/>
                    <a:lumOff val="25000"/>
                  </a:schemeClr>
                </a:solidFill>
                <a:effectLst/>
                <a:latin typeface="+mj-lt"/>
              </a:rPr>
              <a:t>For AA inspectors, the top and bottom line is the food. The taste of a dish is what counts, and whether it successfully delivers to the diner the promise of the menu.</a:t>
            </a:r>
            <a:br>
              <a:rPr lang="en-US" b="0" i="0" dirty="0">
                <a:solidFill>
                  <a:schemeClr val="tx1">
                    <a:lumMod val="75000"/>
                    <a:lumOff val="25000"/>
                  </a:schemeClr>
                </a:solidFill>
                <a:effectLst/>
                <a:latin typeface="+mj-lt"/>
              </a:rPr>
            </a:br>
            <a:r>
              <a:rPr lang="en-US" b="0" i="0" dirty="0">
                <a:solidFill>
                  <a:schemeClr val="tx1">
                    <a:lumMod val="75000"/>
                    <a:lumOff val="25000"/>
                  </a:schemeClr>
                </a:solidFill>
                <a:effectLst/>
                <a:latin typeface="+mj-lt"/>
              </a:rPr>
              <a:t>A restaurant is only as good as its worst meal. Although presentation and competent service should be appropriate to the style of the restaurant and the quality of the food, they cannot affect the Rosette assessment as such, either up or down.</a:t>
            </a:r>
          </a:p>
        </p:txBody>
      </p:sp>
      <p:sp>
        <p:nvSpPr>
          <p:cNvPr id="41" name="Rectangle 40"/>
          <p:cNvSpPr/>
          <p:nvPr/>
        </p:nvSpPr>
        <p:spPr>
          <a:xfrm>
            <a:off x="425776" y="4520924"/>
            <a:ext cx="8702182" cy="830997"/>
          </a:xfrm>
          <a:prstGeom prst="rect">
            <a:avLst/>
          </a:prstGeom>
        </p:spPr>
        <p:txBody>
          <a:bodyPr wrap="square">
            <a:spAutoFit/>
          </a:bodyPr>
          <a:lstStyle/>
          <a:p>
            <a:r>
              <a:rPr lang="en-US" sz="1600" b="1" i="0" dirty="0">
                <a:solidFill>
                  <a:schemeClr val="tx1">
                    <a:lumMod val="75000"/>
                    <a:lumOff val="25000"/>
                  </a:schemeClr>
                </a:solidFill>
                <a:effectLst/>
                <a:latin typeface="+mj-lt"/>
              </a:rPr>
              <a:t>Suspension of multi-Rosettes (3, 4, and 5 Rosettes)</a:t>
            </a:r>
          </a:p>
          <a:p>
            <a:r>
              <a:rPr lang="en-US" sz="1600" b="0" i="0" dirty="0">
                <a:solidFill>
                  <a:schemeClr val="tx1">
                    <a:lumMod val="75000"/>
                    <a:lumOff val="25000"/>
                  </a:schemeClr>
                </a:solidFill>
                <a:effectLst/>
                <a:latin typeface="+mj-lt"/>
              </a:rPr>
              <a:t>When a chef holds 3, 4 or 5 Rosettes and moves from one establishment to another, the award is suspended at that establishment and does not follow the chef automatically.</a:t>
            </a:r>
          </a:p>
        </p:txBody>
      </p:sp>
      <p:sp>
        <p:nvSpPr>
          <p:cNvPr id="45" name="Rectangle 44"/>
          <p:cNvSpPr/>
          <p:nvPr/>
        </p:nvSpPr>
        <p:spPr>
          <a:xfrm>
            <a:off x="1077251" y="6039856"/>
            <a:ext cx="8702182" cy="400110"/>
          </a:xfrm>
          <a:prstGeom prst="rect">
            <a:avLst/>
          </a:prstGeom>
        </p:spPr>
        <p:txBody>
          <a:bodyPr wrap="square">
            <a:spAutoFit/>
          </a:bodyPr>
          <a:lstStyle/>
          <a:p>
            <a:pPr algn="ctr"/>
            <a:r>
              <a:rPr lang="en-US" sz="2000" b="1" i="0" dirty="0">
                <a:solidFill>
                  <a:schemeClr val="tx1">
                    <a:lumMod val="75000"/>
                    <a:lumOff val="25000"/>
                  </a:schemeClr>
                </a:solidFill>
                <a:effectLst/>
                <a:latin typeface="+mj-lt"/>
              </a:rPr>
              <a:t>See breakdown of awards on the next slide …</a:t>
            </a:r>
            <a:endParaRPr lang="en-US" sz="2000" b="0" i="0" dirty="0">
              <a:solidFill>
                <a:schemeClr val="tx1">
                  <a:lumMod val="75000"/>
                  <a:lumOff val="25000"/>
                </a:schemeClr>
              </a:solidFill>
              <a:effectLst/>
              <a:latin typeface="+mj-lt"/>
            </a:endParaRPr>
          </a:p>
        </p:txBody>
      </p:sp>
      <p:grpSp>
        <p:nvGrpSpPr>
          <p:cNvPr id="42" name="Group 41"/>
          <p:cNvGrpSpPr/>
          <p:nvPr/>
        </p:nvGrpSpPr>
        <p:grpSpPr>
          <a:xfrm>
            <a:off x="4182747" y="5585780"/>
            <a:ext cx="2491191" cy="452859"/>
            <a:chOff x="4324008" y="5689299"/>
            <a:chExt cx="2491191" cy="452859"/>
          </a:xfrm>
        </p:grpSpPr>
        <p:pic>
          <p:nvPicPr>
            <p:cNvPr id="46"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008"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3591"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3174"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2757"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2340" y="5689299"/>
              <a:ext cx="452859" cy="452859"/>
            </a:xfrm>
            <a:prstGeom prst="rect">
              <a:avLst/>
            </a:prstGeom>
            <a:noFill/>
            <a:extLst>
              <a:ext uri="{909E8E84-426E-40DD-AFC4-6F175D3DCCD1}">
                <a14:hiddenFill xmlns:a14="http://schemas.microsoft.com/office/drawing/2010/main">
                  <a:solidFill>
                    <a:srgbClr val="FFFFFF"/>
                  </a:solidFill>
                </a14:hiddenFill>
              </a:ext>
            </a:extLst>
          </p:spPr>
        </p:pic>
      </p:grpSp>
      <p:pic>
        <p:nvPicPr>
          <p:cNvPr id="95234" name="Picture 2" descr="Image result for a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4489" y="1366078"/>
            <a:ext cx="1060951" cy="1060951"/>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3" name="7">
            <a:hlinkClick r:id="" action="ppaction://media"/>
            <a:extLst>
              <a:ext uri="{FF2B5EF4-FFF2-40B4-BE49-F238E27FC236}">
                <a16:creationId xmlns:a16="http://schemas.microsoft.com/office/drawing/2014/main" id="{423E3619-9A1C-BC1D-9F94-EB672B2E00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1864" y="5863322"/>
            <a:ext cx="609600" cy="609600"/>
          </a:xfrm>
          <a:prstGeom prst="rect">
            <a:avLst/>
          </a:prstGeom>
        </p:spPr>
      </p:pic>
    </p:spTree>
    <p:extLst>
      <p:ext uri="{BB962C8B-B14F-4D97-AF65-F5344CB8AC3E}">
        <p14:creationId xmlns:p14="http://schemas.microsoft.com/office/powerpoint/2010/main" val="994617358"/>
      </p:ext>
    </p:extLst>
  </p:cSld>
  <p:clrMapOvr>
    <a:masterClrMapping/>
  </p:clrMapOvr>
  <mc:AlternateContent xmlns:mc="http://schemas.openxmlformats.org/markup-compatibility/2006" xmlns:p14="http://schemas.microsoft.com/office/powerpoint/2010/main">
    <mc:Choice Requires="p14">
      <p:transition spd="slow" p14:dur="2000" advTm="66403"/>
    </mc:Choice>
    <mc:Fallback xmlns="">
      <p:transition spd="slow" advTm="6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451378" y="392799"/>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graphicFrame>
        <p:nvGraphicFramePr>
          <p:cNvPr id="15" name="Table 14"/>
          <p:cNvGraphicFramePr>
            <a:graphicFrameLocks noGrp="1"/>
          </p:cNvGraphicFramePr>
          <p:nvPr/>
        </p:nvGraphicFramePr>
        <p:xfrm>
          <a:off x="385011" y="277634"/>
          <a:ext cx="9653136" cy="5948680"/>
        </p:xfrm>
        <a:graphic>
          <a:graphicData uri="http://schemas.openxmlformats.org/drawingml/2006/table">
            <a:tbl>
              <a:tblPr firstRow="1" bandRow="1">
                <a:tableStyleId>{5C22544A-7EE6-4342-B048-85BDC9FD1C3A}</a:tableStyleId>
              </a:tblPr>
              <a:tblGrid>
                <a:gridCol w="2430477">
                  <a:extLst>
                    <a:ext uri="{9D8B030D-6E8A-4147-A177-3AD203B41FA5}">
                      <a16:colId xmlns:a16="http://schemas.microsoft.com/office/drawing/2014/main" val="2776106266"/>
                    </a:ext>
                  </a:extLst>
                </a:gridCol>
                <a:gridCol w="7222659">
                  <a:extLst>
                    <a:ext uri="{9D8B030D-6E8A-4147-A177-3AD203B41FA5}">
                      <a16:colId xmlns:a16="http://schemas.microsoft.com/office/drawing/2014/main" val="1088049727"/>
                    </a:ext>
                  </a:extLst>
                </a:gridCol>
              </a:tblGrid>
              <a:tr h="370840">
                <a:tc>
                  <a:txBody>
                    <a:bodyPr/>
                    <a:lstStyle/>
                    <a:p>
                      <a:r>
                        <a:rPr lang="en-GB" b="1" dirty="0"/>
                        <a:t>Rosettes</a:t>
                      </a:r>
                    </a:p>
                  </a:txBody>
                  <a:tcPr/>
                </a:tc>
                <a:tc>
                  <a:txBody>
                    <a:bodyPr/>
                    <a:lstStyle/>
                    <a:p>
                      <a:r>
                        <a:rPr lang="en-GB" sz="1600" b="1" dirty="0"/>
                        <a:t>Criteria</a:t>
                      </a:r>
                    </a:p>
                  </a:txBody>
                  <a:tcPr/>
                </a:tc>
                <a:extLst>
                  <a:ext uri="{0D108BD9-81ED-4DB2-BD59-A6C34878D82A}">
                    <a16:rowId xmlns:a16="http://schemas.microsoft.com/office/drawing/2014/main" val="2909943813"/>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These restaurants will be achieving standards that standout in their local area, featuring: food prepared with care, understanding and skill good quality ingredients.</a:t>
                      </a:r>
                      <a:r>
                        <a:rPr lang="en-US" sz="1400" b="0" i="0" kern="1200" baseline="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The same expectations apply to hotel restaurants where guests should be able to eat in with confidence and a sense of anticipation. Around 45% of restaurants/hotels with an AA Rosette have one Rosette.</a:t>
                      </a:r>
                    </a:p>
                  </a:txBody>
                  <a:tcPr/>
                </a:tc>
                <a:extLst>
                  <a:ext uri="{0D108BD9-81ED-4DB2-BD59-A6C34878D82A}">
                    <a16:rowId xmlns:a16="http://schemas.microsoft.com/office/drawing/2014/main" val="2516435547"/>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The best local restaurants, which aim for and achieve: higher standards better consistency greater precision is apparent in the cooking obvious attention to the selection of quality ingredients. Around 45% of restaurants/hotels with an AA Rosette have two Rosettes.</a:t>
                      </a:r>
                    </a:p>
                  </a:txBody>
                  <a:tcPr/>
                </a:tc>
                <a:extLst>
                  <a:ext uri="{0D108BD9-81ED-4DB2-BD59-A6C34878D82A}">
                    <a16:rowId xmlns:a16="http://schemas.microsoft.com/office/drawing/2014/main" val="1189357958"/>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Outstanding restaurants that achieve standards that demand national recognition well beyond their local area. The cooking will be underpinned by: the selection and sympathetic treatment of the highest quality ingredients timing, seasoning and the judgment of </a:t>
                      </a:r>
                      <a:r>
                        <a:rPr lang="en-US" sz="1400" b="0" i="0" kern="1200" dirty="0" err="1">
                          <a:solidFill>
                            <a:schemeClr val="dk1"/>
                          </a:solidFill>
                          <a:effectLst/>
                          <a:latin typeface="+mn-lt"/>
                          <a:ea typeface="+mn-ea"/>
                          <a:cs typeface="+mn-cs"/>
                        </a:rPr>
                        <a:t>flavour</a:t>
                      </a:r>
                      <a:r>
                        <a:rPr lang="en-US" sz="1400" b="0" i="0" kern="1200" dirty="0">
                          <a:solidFill>
                            <a:schemeClr val="dk1"/>
                          </a:solidFill>
                          <a:effectLst/>
                          <a:latin typeface="+mn-lt"/>
                          <a:ea typeface="+mn-ea"/>
                          <a:cs typeface="+mn-cs"/>
                        </a:rPr>
                        <a:t> combinations will be consistently excellent.</a:t>
                      </a:r>
                      <a:r>
                        <a:rPr lang="en-US" sz="1400" b="0" i="0" kern="1200" baseline="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These virtues will</a:t>
                      </a:r>
                      <a:br>
                        <a:rPr lang="en-US" sz="1400" b="0" i="0" kern="1200" dirty="0">
                          <a:solidFill>
                            <a:schemeClr val="dk1"/>
                          </a:solidFill>
                          <a:effectLst/>
                          <a:latin typeface="+mn-lt"/>
                          <a:ea typeface="+mn-ea"/>
                          <a:cs typeface="+mn-cs"/>
                        </a:rPr>
                      </a:br>
                      <a:r>
                        <a:rPr lang="en-US" sz="1400" b="0" i="0" kern="1200" dirty="0">
                          <a:solidFill>
                            <a:schemeClr val="dk1"/>
                          </a:solidFill>
                          <a:effectLst/>
                          <a:latin typeface="+mn-lt"/>
                          <a:ea typeface="+mn-ea"/>
                          <a:cs typeface="+mn-cs"/>
                        </a:rPr>
                        <a:t>tend to be supported by other elements such as intuitive service and a well-chosen wine list. Around 10% of the restaurants/hotels with an AA Rosette have three</a:t>
                      </a:r>
                      <a:br>
                        <a:rPr lang="en-US" sz="1400" b="0" i="0" kern="1200" dirty="0">
                          <a:solidFill>
                            <a:schemeClr val="dk1"/>
                          </a:solidFill>
                          <a:effectLst/>
                          <a:latin typeface="+mn-lt"/>
                          <a:ea typeface="+mn-ea"/>
                          <a:cs typeface="+mn-cs"/>
                        </a:rPr>
                      </a:br>
                      <a:r>
                        <a:rPr lang="en-US" sz="1400" b="0" i="0" kern="1200" dirty="0">
                          <a:solidFill>
                            <a:schemeClr val="dk1"/>
                          </a:solidFill>
                          <a:effectLst/>
                          <a:latin typeface="+mn-lt"/>
                          <a:ea typeface="+mn-ea"/>
                          <a:cs typeface="+mn-cs"/>
                        </a:rPr>
                        <a:t>Rosettes and above.</a:t>
                      </a:r>
                      <a:endParaRPr lang="en-GB" sz="1400" dirty="0"/>
                    </a:p>
                  </a:txBody>
                  <a:tcPr/>
                </a:tc>
                <a:extLst>
                  <a:ext uri="{0D108BD9-81ED-4DB2-BD59-A6C34878D82A}">
                    <a16:rowId xmlns:a16="http://schemas.microsoft.com/office/drawing/2014/main" val="2627232159"/>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Among the top restaurants in the UK where the cooking demands national recognition. These restaurants will exhibit: intense ambition, a passion for excellence, superb technical skills, remarkable consistency, an appreciation of culinary traditions combined with a passionate desire for further exploration and improvement. 42 restaurants in the Best Restaurants of Britain and Ireland guide have four Rosettes.</a:t>
                      </a:r>
                    </a:p>
                  </a:txBody>
                  <a:tcPr/>
                </a:tc>
                <a:extLst>
                  <a:ext uri="{0D108BD9-81ED-4DB2-BD59-A6C34878D82A}">
                    <a16:rowId xmlns:a16="http://schemas.microsoft.com/office/drawing/2014/main" val="888774436"/>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The pinnacle, where the cooking compares with the best in the world. These restaurants will have: highly individual voices exhibit breathtaking culinary skills</a:t>
                      </a:r>
                      <a:br>
                        <a:rPr lang="en-US" sz="1400" b="0" i="0" kern="1200" dirty="0">
                          <a:solidFill>
                            <a:schemeClr val="dk1"/>
                          </a:solidFill>
                          <a:effectLst/>
                          <a:latin typeface="+mn-lt"/>
                          <a:ea typeface="+mn-ea"/>
                          <a:cs typeface="+mn-cs"/>
                        </a:rPr>
                      </a:br>
                      <a:r>
                        <a:rPr lang="en-US" sz="1400" b="0" i="0" kern="1200" dirty="0">
                          <a:solidFill>
                            <a:schemeClr val="dk1"/>
                          </a:solidFill>
                          <a:effectLst/>
                          <a:latin typeface="+mn-lt"/>
                          <a:ea typeface="+mn-ea"/>
                          <a:cs typeface="+mn-cs"/>
                        </a:rPr>
                        <a:t>and set the standards to which others aspire to, yet few achieve</a:t>
                      </a:r>
                    </a:p>
                    <a:p>
                      <a:r>
                        <a:rPr lang="en-US" sz="1400" b="0" i="0" kern="1200" dirty="0">
                          <a:solidFill>
                            <a:schemeClr val="dk1"/>
                          </a:solidFill>
                          <a:effectLst/>
                          <a:latin typeface="+mn-lt"/>
                          <a:ea typeface="+mn-ea"/>
                          <a:cs typeface="+mn-cs"/>
                        </a:rPr>
                        <a:t>15 restaurants in this guide have five Rosettes.</a:t>
                      </a:r>
                      <a:endParaRPr lang="en-GB" sz="1400" dirty="0"/>
                    </a:p>
                  </a:txBody>
                  <a:tcPr/>
                </a:tc>
                <a:extLst>
                  <a:ext uri="{0D108BD9-81ED-4DB2-BD59-A6C34878D82A}">
                    <a16:rowId xmlns:a16="http://schemas.microsoft.com/office/drawing/2014/main" val="2112079274"/>
                  </a:ext>
                </a:extLst>
              </a:tr>
            </a:tbl>
          </a:graphicData>
        </a:graphic>
      </p:graphicFrame>
      <p:pic>
        <p:nvPicPr>
          <p:cNvPr id="19"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8305" y="1017465"/>
            <a:ext cx="382509" cy="38250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076023" y="2080042"/>
            <a:ext cx="815472" cy="382509"/>
            <a:chOff x="2776486" y="2545358"/>
            <a:chExt cx="815472" cy="382509"/>
          </a:xfrm>
        </p:grpSpPr>
        <p:pic>
          <p:nvPicPr>
            <p:cNvPr id="20"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6486" y="2545358"/>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9449" y="2545358"/>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694727" y="4760841"/>
            <a:ext cx="1651323" cy="382509"/>
            <a:chOff x="2395190" y="5226157"/>
            <a:chExt cx="1651323" cy="382509"/>
          </a:xfrm>
        </p:grpSpPr>
        <p:pic>
          <p:nvPicPr>
            <p:cNvPr id="24"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5190"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8128"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1066"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004" y="5226157"/>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84769" y="3347695"/>
            <a:ext cx="1209581" cy="382509"/>
            <a:chOff x="2585232" y="3813011"/>
            <a:chExt cx="1209581" cy="382509"/>
          </a:xfrm>
        </p:grpSpPr>
        <p:pic>
          <p:nvPicPr>
            <p:cNvPr id="22"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5232" y="3813011"/>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8768" y="3813011"/>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2304" y="3813011"/>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503881" y="5791478"/>
            <a:ext cx="2073443" cy="382509"/>
            <a:chOff x="2164121" y="6703183"/>
            <a:chExt cx="2073443" cy="382509"/>
          </a:xfrm>
        </p:grpSpPr>
        <p:pic>
          <p:nvPicPr>
            <p:cNvPr id="28"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5055"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4121"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854"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9588"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321" y="6703183"/>
              <a:ext cx="382509" cy="382509"/>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8">
            <a:hlinkClick r:id="" action="ppaction://media"/>
            <a:extLst>
              <a:ext uri="{FF2B5EF4-FFF2-40B4-BE49-F238E27FC236}">
                <a16:creationId xmlns:a16="http://schemas.microsoft.com/office/drawing/2014/main" id="{BE8FF1A1-8A5F-3B5B-881F-28BD4ECDD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0586" y="5520849"/>
            <a:ext cx="609600" cy="609600"/>
          </a:xfrm>
          <a:prstGeom prst="rect">
            <a:avLst/>
          </a:prstGeom>
        </p:spPr>
      </p:pic>
    </p:spTree>
    <p:extLst>
      <p:ext uri="{BB962C8B-B14F-4D97-AF65-F5344CB8AC3E}">
        <p14:creationId xmlns:p14="http://schemas.microsoft.com/office/powerpoint/2010/main" val="1672666834"/>
      </p:ext>
    </p:extLst>
  </p:cSld>
  <p:clrMapOvr>
    <a:masterClrMapping/>
  </p:clrMapOvr>
  <mc:AlternateContent xmlns:mc="http://schemas.openxmlformats.org/markup-compatibility/2006" xmlns:p14="http://schemas.microsoft.com/office/powerpoint/2010/main">
    <mc:Choice Requires="p14">
      <p:transition spd="slow" p14:dur="2000" advTm="28696"/>
    </mc:Choice>
    <mc:Fallback xmlns="">
      <p:transition spd="slow" advTm="2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69EE-B40B-D27A-A412-278FEFE63F9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1F8290-862B-4E2D-EDDC-C7AE2A6173EA}"/>
              </a:ext>
            </a:extLst>
          </p:cNvPr>
          <p:cNvPicPr>
            <a:picLocks noChangeAspect="1"/>
          </p:cNvPicPr>
          <p:nvPr/>
        </p:nvPicPr>
        <p:blipFill>
          <a:blip r:embed="rId4"/>
          <a:stretch>
            <a:fillRect/>
          </a:stretch>
        </p:blipFill>
        <p:spPr>
          <a:xfrm>
            <a:off x="1169233" y="333720"/>
            <a:ext cx="10105401" cy="5901664"/>
          </a:xfrm>
          <a:prstGeom prst="rect">
            <a:avLst/>
          </a:prstGeom>
        </p:spPr>
      </p:pic>
      <p:pic>
        <p:nvPicPr>
          <p:cNvPr id="2" name="9">
            <a:hlinkClick r:id="" action="ppaction://media"/>
            <a:extLst>
              <a:ext uri="{FF2B5EF4-FFF2-40B4-BE49-F238E27FC236}">
                <a16:creationId xmlns:a16="http://schemas.microsoft.com/office/drawing/2014/main" id="{867020EC-C331-BB1A-72B3-4579676BF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84783584"/>
      </p:ext>
    </p:extLst>
  </p:cSld>
  <p:clrMapOvr>
    <a:masterClrMapping/>
  </p:clrMapOvr>
  <mc:AlternateContent xmlns:mc="http://schemas.openxmlformats.org/markup-compatibility/2006" xmlns:p14="http://schemas.microsoft.com/office/powerpoint/2010/main">
    <mc:Choice Requires="p14">
      <p:transition spd="slow" p14:dur="2000" advTm="44276"/>
    </mc:Choice>
    <mc:Fallback xmlns="">
      <p:transition spd="slow" advTm="4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TotalTime>
  <Words>1201</Words>
  <Application>Microsoft Office PowerPoint</Application>
  <PresentationFormat>Widescreen</PresentationFormat>
  <Paragraphs>121</Paragraphs>
  <Slides>16</Slides>
  <Notes>0</Notes>
  <HiddenSlides>0</HiddenSlides>
  <MMClips>9</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 Level 3 Hospitality and Catering Unit 1 Assignment 2 Friday 10th January </vt:lpstr>
      <vt:lpstr>PowerPoint Presentation</vt:lpstr>
      <vt:lpstr>PowerPoint Presentation</vt:lpstr>
      <vt:lpstr>What are the benefits of ratings?</vt:lpstr>
      <vt:lpstr>PowerPoint Presentation</vt:lpstr>
      <vt:lpstr>PowerPoint Presentation</vt:lpstr>
      <vt:lpstr>Rosette Award</vt:lpstr>
      <vt:lpstr>PowerPoint Presentation</vt:lpstr>
      <vt:lpstr>PowerPoint Presentation</vt:lpstr>
      <vt:lpstr>PowerPoint Presentation</vt:lpstr>
      <vt:lpstr>Good Food Guide</vt:lpstr>
      <vt:lpstr>Top 10:</vt:lpstr>
      <vt:lpstr>Le Gavroche - Michel Roux Jr</vt:lpstr>
      <vt:lpstr>Online Review Sites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Vicky Davies</dc:creator>
  <cp:lastModifiedBy>Vicky Davies</cp:lastModifiedBy>
  <cp:revision>3</cp:revision>
  <dcterms:created xsi:type="dcterms:W3CDTF">2025-01-08T13:57:30Z</dcterms:created>
  <dcterms:modified xsi:type="dcterms:W3CDTF">2025-01-09T14:47:54Z</dcterms:modified>
</cp:coreProperties>
</file>