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handoutMasterIdLst>
    <p:handoutMasterId r:id="rId18"/>
  </p:handoutMasterIdLst>
  <p:sldIdLst>
    <p:sldId id="556" r:id="rId5"/>
    <p:sldId id="619" r:id="rId6"/>
    <p:sldId id="616" r:id="rId7"/>
    <p:sldId id="595" r:id="rId8"/>
    <p:sldId id="553" r:id="rId9"/>
    <p:sldId id="598" r:id="rId10"/>
    <p:sldId id="599" r:id="rId11"/>
    <p:sldId id="610" r:id="rId12"/>
    <p:sldId id="557" r:id="rId13"/>
    <p:sldId id="558" r:id="rId14"/>
    <p:sldId id="600" r:id="rId15"/>
    <p:sldId id="60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42"/>
    <a:srgbClr val="481F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75146" autoAdjust="0"/>
  </p:normalViewPr>
  <p:slideViewPr>
    <p:cSldViewPr snapToGrid="0">
      <p:cViewPr varScale="1">
        <p:scale>
          <a:sx n="52" d="100"/>
          <a:sy n="52" d="100"/>
        </p:scale>
        <p:origin x="1908" y="78"/>
      </p:cViewPr>
      <p:guideLst/>
    </p:cSldViewPr>
  </p:slideViewPr>
  <p:outlineViewPr>
    <p:cViewPr>
      <p:scale>
        <a:sx n="33" d="100"/>
        <a:sy n="33" d="100"/>
      </p:scale>
      <p:origin x="0" y="-13434"/>
    </p:cViewPr>
  </p:outlineViewPr>
  <p:notesTextViewPr>
    <p:cViewPr>
      <p:scale>
        <a:sx n="3" d="2"/>
        <a:sy n="3" d="2"/>
      </p:scale>
      <p:origin x="0" y="0"/>
    </p:cViewPr>
  </p:notesTextViewPr>
  <p:notesViewPr>
    <p:cSldViewPr snapToGrid="0">
      <p:cViewPr varScale="1">
        <p:scale>
          <a:sx n="70" d="100"/>
          <a:sy n="70" d="100"/>
        </p:scale>
        <p:origin x="2547"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C132B0-F1DE-4E9D-BDE8-8139E2B25DD5}" type="doc">
      <dgm:prSet loTypeId="urn:microsoft.com/office/officeart/2018/5/layout/Centered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FAA11ED0-CF12-47DC-A3BC-86EC1CAF64AF}">
      <dgm:prSet/>
      <dgm:spPr/>
      <dgm:t>
        <a:bodyPr/>
        <a:lstStyle/>
        <a:p>
          <a:pPr>
            <a:lnSpc>
              <a:spcPct val="100000"/>
            </a:lnSpc>
            <a:defRPr b="1"/>
          </a:pPr>
          <a:r>
            <a:rPr lang="en-GB" dirty="0">
              <a:latin typeface="Arial" panose="020B0604020202020204" pitchFamily="34" charset="0"/>
              <a:cs typeface="Arial" panose="020B0604020202020204" pitchFamily="34" charset="0"/>
            </a:rPr>
            <a:t>Supermarkets have improved their services with the aim of improving the customer experience, such as offering the following services:</a:t>
          </a:r>
          <a:endParaRPr lang="en-US" dirty="0">
            <a:latin typeface="Arial" panose="020B0604020202020204" pitchFamily="34" charset="0"/>
            <a:cs typeface="Arial" panose="020B0604020202020204" pitchFamily="34" charset="0"/>
          </a:endParaRPr>
        </a:p>
      </dgm:t>
    </dgm:pt>
    <dgm:pt modelId="{E5CD8297-F0A1-416D-AB69-703F285B63C6}" type="parTrans" cxnId="{73553D64-60BA-4668-8858-F5AF783DEACB}">
      <dgm:prSet/>
      <dgm:spPr/>
      <dgm:t>
        <a:bodyPr/>
        <a:lstStyle/>
        <a:p>
          <a:endParaRPr lang="en-US"/>
        </a:p>
      </dgm:t>
    </dgm:pt>
    <dgm:pt modelId="{A2621ED7-C755-44CB-9E0D-E20229CF631F}" type="sibTrans" cxnId="{73553D64-60BA-4668-8858-F5AF783DEACB}">
      <dgm:prSet/>
      <dgm:spPr/>
      <dgm:t>
        <a:bodyPr/>
        <a:lstStyle/>
        <a:p>
          <a:endParaRPr lang="en-US"/>
        </a:p>
      </dgm:t>
    </dgm:pt>
    <dgm:pt modelId="{0795C477-4DF3-4DD3-8D62-BB62B3548A8D}">
      <dgm:prSet custT="1"/>
      <dgm:spPr/>
      <dgm:t>
        <a:bodyPr/>
        <a:lstStyle/>
        <a:p>
          <a:pPr algn="ctr">
            <a:lnSpc>
              <a:spcPct val="100000"/>
            </a:lnSpc>
          </a:pPr>
          <a:endParaRPr lang="en-GB" sz="1400" dirty="0">
            <a:latin typeface="Arial" panose="020B0604020202020204" pitchFamily="34" charset="0"/>
            <a:cs typeface="Arial" panose="020B0604020202020204" pitchFamily="34" charset="0"/>
          </a:endParaRPr>
        </a:p>
        <a:p>
          <a:pPr algn="l">
            <a:lnSpc>
              <a:spcPct val="100000"/>
            </a:lnSpc>
          </a:pPr>
          <a:r>
            <a:rPr lang="en-GB" sz="1400" dirty="0">
              <a:latin typeface="Arial" panose="020B0604020202020204" pitchFamily="34" charset="0"/>
              <a:cs typeface="Arial" panose="020B0604020202020204" pitchFamily="34" charset="0"/>
            </a:rPr>
            <a:t>- Shopping via traditional methods in store using checkouts.</a:t>
          </a:r>
          <a:endParaRPr lang="en-US" sz="1400" dirty="0">
            <a:latin typeface="Arial" panose="020B0604020202020204" pitchFamily="34" charset="0"/>
            <a:cs typeface="Arial" panose="020B0604020202020204" pitchFamily="34" charset="0"/>
          </a:endParaRPr>
        </a:p>
      </dgm:t>
    </dgm:pt>
    <dgm:pt modelId="{42D4708E-6ADC-406A-86FD-B7DB8CED198E}" type="parTrans" cxnId="{43D97FD3-4431-48FE-8B18-A1786F80A829}">
      <dgm:prSet/>
      <dgm:spPr/>
      <dgm:t>
        <a:bodyPr/>
        <a:lstStyle/>
        <a:p>
          <a:endParaRPr lang="en-US"/>
        </a:p>
      </dgm:t>
    </dgm:pt>
    <dgm:pt modelId="{A3B41921-08FA-4913-9071-DED105635EB3}" type="sibTrans" cxnId="{43D97FD3-4431-48FE-8B18-A1786F80A829}">
      <dgm:prSet/>
      <dgm:spPr/>
      <dgm:t>
        <a:bodyPr/>
        <a:lstStyle/>
        <a:p>
          <a:endParaRPr lang="en-US"/>
        </a:p>
      </dgm:t>
    </dgm:pt>
    <dgm:pt modelId="{C1379B15-CF88-46BE-885B-362A07E380F9}">
      <dgm:prSet custT="1"/>
      <dgm:spPr/>
      <dgm:t>
        <a:bodyPr/>
        <a:lstStyle/>
        <a:p>
          <a:pPr algn="l">
            <a:lnSpc>
              <a:spcPct val="100000"/>
            </a:lnSpc>
          </a:pPr>
          <a:r>
            <a:rPr lang="en-GB" sz="1400" dirty="0">
              <a:latin typeface="Arial" panose="020B0604020202020204" pitchFamily="34" charset="0"/>
              <a:cs typeface="Arial" panose="020B0604020202020204" pitchFamily="34" charset="0"/>
            </a:rPr>
            <a:t>- Using the scan as you go option and self serve machines.</a:t>
          </a:r>
          <a:endParaRPr lang="en-US" sz="1400" dirty="0">
            <a:latin typeface="Arial" panose="020B0604020202020204" pitchFamily="34" charset="0"/>
            <a:cs typeface="Arial" panose="020B0604020202020204" pitchFamily="34" charset="0"/>
          </a:endParaRPr>
        </a:p>
      </dgm:t>
    </dgm:pt>
    <dgm:pt modelId="{F3FBE3E7-2501-4A57-8DAB-3EF5F69347EF}" type="parTrans" cxnId="{E8C6D838-8E26-43E9-9135-EDF6E2609555}">
      <dgm:prSet/>
      <dgm:spPr/>
      <dgm:t>
        <a:bodyPr/>
        <a:lstStyle/>
        <a:p>
          <a:endParaRPr lang="en-US"/>
        </a:p>
      </dgm:t>
    </dgm:pt>
    <dgm:pt modelId="{2CD99182-3FAC-4C59-86E9-2CB4FCD47893}" type="sibTrans" cxnId="{E8C6D838-8E26-43E9-9135-EDF6E2609555}">
      <dgm:prSet/>
      <dgm:spPr/>
      <dgm:t>
        <a:bodyPr/>
        <a:lstStyle/>
        <a:p>
          <a:endParaRPr lang="en-US"/>
        </a:p>
      </dgm:t>
    </dgm:pt>
    <dgm:pt modelId="{71A81569-7EBD-48E0-B034-1A01C95CE15B}">
      <dgm:prSet custT="1"/>
      <dgm:spPr/>
      <dgm:t>
        <a:bodyPr/>
        <a:lstStyle/>
        <a:p>
          <a:pPr algn="l">
            <a:lnSpc>
              <a:spcPct val="100000"/>
            </a:lnSpc>
          </a:pPr>
          <a:r>
            <a:rPr lang="en-GB" sz="1400" dirty="0">
              <a:latin typeface="Arial" panose="020B0604020202020204" pitchFamily="34" charset="0"/>
              <a:cs typeface="Arial" panose="020B0604020202020204" pitchFamily="34" charset="0"/>
            </a:rPr>
            <a:t>- Ordering online via the click and collect function.  </a:t>
          </a:r>
          <a:endParaRPr lang="en-US" sz="1400" dirty="0">
            <a:latin typeface="Arial" panose="020B0604020202020204" pitchFamily="34" charset="0"/>
            <a:cs typeface="Arial" panose="020B0604020202020204" pitchFamily="34" charset="0"/>
          </a:endParaRPr>
        </a:p>
      </dgm:t>
    </dgm:pt>
    <dgm:pt modelId="{9F72F1C5-7FCE-431F-8763-79D23009883F}" type="parTrans" cxnId="{DF1DAB61-6F0C-4246-A329-46C5C3C01F1F}">
      <dgm:prSet/>
      <dgm:spPr/>
      <dgm:t>
        <a:bodyPr/>
        <a:lstStyle/>
        <a:p>
          <a:endParaRPr lang="en-US"/>
        </a:p>
      </dgm:t>
    </dgm:pt>
    <dgm:pt modelId="{B7E26CD3-C52A-44B4-80E0-8D599E221DA4}" type="sibTrans" cxnId="{DF1DAB61-6F0C-4246-A329-46C5C3C01F1F}">
      <dgm:prSet/>
      <dgm:spPr/>
      <dgm:t>
        <a:bodyPr/>
        <a:lstStyle/>
        <a:p>
          <a:endParaRPr lang="en-US"/>
        </a:p>
      </dgm:t>
    </dgm:pt>
    <dgm:pt modelId="{D846B2E3-0B6E-41A0-8C45-69A03D7102EF}">
      <dgm:prSet custT="1"/>
      <dgm:spPr/>
      <dgm:t>
        <a:bodyPr/>
        <a:lstStyle/>
        <a:p>
          <a:pPr algn="l">
            <a:lnSpc>
              <a:spcPct val="100000"/>
            </a:lnSpc>
          </a:pPr>
          <a:r>
            <a:rPr lang="en-GB" sz="1400" dirty="0">
              <a:latin typeface="Arial" panose="020B0604020202020204" pitchFamily="34" charset="0"/>
              <a:cs typeface="Arial" panose="020B0604020202020204" pitchFamily="34" charset="0"/>
            </a:rPr>
            <a:t>- Ordering online and having goods delivered at a time which suits them.</a:t>
          </a:r>
          <a:endParaRPr lang="en-US" sz="1400" dirty="0">
            <a:latin typeface="Arial" panose="020B0604020202020204" pitchFamily="34" charset="0"/>
            <a:cs typeface="Arial" panose="020B0604020202020204" pitchFamily="34" charset="0"/>
          </a:endParaRPr>
        </a:p>
      </dgm:t>
    </dgm:pt>
    <dgm:pt modelId="{B13756B6-0CCE-41FA-ABD5-95C6799B95B4}" type="parTrans" cxnId="{634DE123-EF90-4844-8017-B7E9274C1697}">
      <dgm:prSet/>
      <dgm:spPr/>
      <dgm:t>
        <a:bodyPr/>
        <a:lstStyle/>
        <a:p>
          <a:endParaRPr lang="en-US"/>
        </a:p>
      </dgm:t>
    </dgm:pt>
    <dgm:pt modelId="{726AF7D7-D20E-4080-9B58-45D02E4AF784}" type="sibTrans" cxnId="{634DE123-EF90-4844-8017-B7E9274C1697}">
      <dgm:prSet/>
      <dgm:spPr/>
      <dgm:t>
        <a:bodyPr/>
        <a:lstStyle/>
        <a:p>
          <a:endParaRPr lang="en-US"/>
        </a:p>
      </dgm:t>
    </dgm:pt>
    <dgm:pt modelId="{CC87A6EE-F085-4033-8A3C-CF01335B2AB4}">
      <dgm:prSet/>
      <dgm:spPr/>
      <dgm:t>
        <a:bodyPr/>
        <a:lstStyle/>
        <a:p>
          <a:pPr>
            <a:lnSpc>
              <a:spcPct val="100000"/>
            </a:lnSpc>
            <a:defRPr b="1"/>
          </a:pPr>
          <a:r>
            <a:rPr lang="en-GB" dirty="0">
              <a:latin typeface="Arial" panose="020B0604020202020204" pitchFamily="34" charset="0"/>
              <a:cs typeface="Arial" panose="020B0604020202020204" pitchFamily="34" charset="0"/>
            </a:rPr>
            <a:t>Fast-food restaurants have improved their services with the aim of improving the customer experience, such as offering the following services:</a:t>
          </a:r>
          <a:endParaRPr lang="en-US" dirty="0">
            <a:latin typeface="Arial" panose="020B0604020202020204" pitchFamily="34" charset="0"/>
            <a:cs typeface="Arial" panose="020B0604020202020204" pitchFamily="34" charset="0"/>
          </a:endParaRPr>
        </a:p>
      </dgm:t>
    </dgm:pt>
    <dgm:pt modelId="{3FF59FE5-EDA1-4160-8AF2-A4CA11BBD3C3}" type="parTrans" cxnId="{ADF2BE87-8B23-486F-802E-50664003847C}">
      <dgm:prSet/>
      <dgm:spPr/>
      <dgm:t>
        <a:bodyPr/>
        <a:lstStyle/>
        <a:p>
          <a:endParaRPr lang="en-US"/>
        </a:p>
      </dgm:t>
    </dgm:pt>
    <dgm:pt modelId="{F607410E-8124-42C7-9710-255936648C69}" type="sibTrans" cxnId="{ADF2BE87-8B23-486F-802E-50664003847C}">
      <dgm:prSet/>
      <dgm:spPr/>
      <dgm:t>
        <a:bodyPr/>
        <a:lstStyle/>
        <a:p>
          <a:endParaRPr lang="en-US"/>
        </a:p>
      </dgm:t>
    </dgm:pt>
    <dgm:pt modelId="{3AC312ED-D1D9-412E-A61D-CACC554D3394}">
      <dgm:prSet custT="1"/>
      <dgm:spPr/>
      <dgm:t>
        <a:bodyPr/>
        <a:lstStyle/>
        <a:p>
          <a:pPr algn="l">
            <a:lnSpc>
              <a:spcPct val="100000"/>
            </a:lnSpc>
            <a:buFont typeface="Arial" panose="020B0604020202020204" pitchFamily="34" charset="0"/>
            <a:buNone/>
          </a:pPr>
          <a:endParaRPr lang="en-GB" sz="1400" dirty="0">
            <a:latin typeface="Arial" panose="020B0604020202020204" pitchFamily="34" charset="0"/>
            <a:cs typeface="Arial" panose="020B0604020202020204" pitchFamily="34" charset="0"/>
          </a:endParaRPr>
        </a:p>
        <a:p>
          <a:pPr algn="l">
            <a:lnSpc>
              <a:spcPct val="100000"/>
            </a:lnSpc>
            <a:buFont typeface="Arial" panose="020B0604020202020204" pitchFamily="34" charset="0"/>
            <a:buNone/>
          </a:pPr>
          <a:r>
            <a:rPr lang="en-GB" sz="1400" dirty="0">
              <a:latin typeface="Arial" panose="020B0604020202020204" pitchFamily="34" charset="0"/>
              <a:cs typeface="Arial" panose="020B0604020202020204" pitchFamily="34" charset="0"/>
            </a:rPr>
            <a:t>- Shopping via traditional methods instore and ordering from the till.</a:t>
          </a:r>
          <a:endParaRPr lang="en-US" sz="1400" dirty="0">
            <a:latin typeface="Arial" panose="020B0604020202020204" pitchFamily="34" charset="0"/>
            <a:cs typeface="Arial" panose="020B0604020202020204" pitchFamily="34" charset="0"/>
          </a:endParaRPr>
        </a:p>
      </dgm:t>
    </dgm:pt>
    <dgm:pt modelId="{460CC074-CD44-4FF1-BEBF-6F22A82D710D}" type="parTrans" cxnId="{8DE14496-EAFC-4482-B7EE-D5EEC0EE3F56}">
      <dgm:prSet/>
      <dgm:spPr/>
      <dgm:t>
        <a:bodyPr/>
        <a:lstStyle/>
        <a:p>
          <a:endParaRPr lang="en-US"/>
        </a:p>
      </dgm:t>
    </dgm:pt>
    <dgm:pt modelId="{1B335F5D-DF41-4444-9D1F-31C3D343F8B6}" type="sibTrans" cxnId="{8DE14496-EAFC-4482-B7EE-D5EEC0EE3F56}">
      <dgm:prSet/>
      <dgm:spPr/>
      <dgm:t>
        <a:bodyPr/>
        <a:lstStyle/>
        <a:p>
          <a:endParaRPr lang="en-US"/>
        </a:p>
      </dgm:t>
    </dgm:pt>
    <dgm:pt modelId="{AA3763FB-DB04-44F9-964A-BD5F93626A6D}">
      <dgm:prSet custT="1"/>
      <dgm:spPr/>
      <dgm:t>
        <a:bodyPr/>
        <a:lstStyle/>
        <a:p>
          <a:pPr algn="l">
            <a:lnSpc>
              <a:spcPct val="100000"/>
            </a:lnSpc>
            <a:buFont typeface="Arial" panose="020B0604020202020204" pitchFamily="34" charset="0"/>
            <a:buNone/>
          </a:pPr>
          <a:r>
            <a:rPr lang="en-GB" sz="1400" dirty="0">
              <a:latin typeface="Arial" panose="020B0604020202020204" pitchFamily="34" charset="0"/>
              <a:cs typeface="Arial" panose="020B0604020202020204" pitchFamily="34" charset="0"/>
            </a:rPr>
            <a:t>- Ordering via self serve machines.</a:t>
          </a:r>
          <a:endParaRPr lang="en-US" sz="1400" dirty="0">
            <a:latin typeface="Arial" panose="020B0604020202020204" pitchFamily="34" charset="0"/>
            <a:cs typeface="Arial" panose="020B0604020202020204" pitchFamily="34" charset="0"/>
          </a:endParaRPr>
        </a:p>
      </dgm:t>
    </dgm:pt>
    <dgm:pt modelId="{AD098BD1-6C7E-4587-880B-15931B374F24}" type="parTrans" cxnId="{1C6EDDE8-635A-4F1A-AEF0-7439DAEF4972}">
      <dgm:prSet/>
      <dgm:spPr/>
      <dgm:t>
        <a:bodyPr/>
        <a:lstStyle/>
        <a:p>
          <a:endParaRPr lang="en-US"/>
        </a:p>
      </dgm:t>
    </dgm:pt>
    <dgm:pt modelId="{C7DA9F4B-C262-4979-93AC-5521E6A9566C}" type="sibTrans" cxnId="{1C6EDDE8-635A-4F1A-AEF0-7439DAEF4972}">
      <dgm:prSet/>
      <dgm:spPr/>
      <dgm:t>
        <a:bodyPr/>
        <a:lstStyle/>
        <a:p>
          <a:endParaRPr lang="en-US"/>
        </a:p>
      </dgm:t>
    </dgm:pt>
    <dgm:pt modelId="{8F97855F-63F7-4CE6-A5FD-99AE71DB3D15}">
      <dgm:prSet custT="1"/>
      <dgm:spPr/>
      <dgm:t>
        <a:bodyPr/>
        <a:lstStyle/>
        <a:p>
          <a:pPr algn="l">
            <a:lnSpc>
              <a:spcPct val="100000"/>
            </a:lnSpc>
            <a:buFont typeface="Arial" panose="020B0604020202020204" pitchFamily="34" charset="0"/>
            <a:buNone/>
          </a:pPr>
          <a:r>
            <a:rPr lang="en-GB" sz="1400" dirty="0">
              <a:latin typeface="Arial" panose="020B0604020202020204" pitchFamily="34" charset="0"/>
              <a:cs typeface="Arial" panose="020B0604020202020204" pitchFamily="34" charset="0"/>
            </a:rPr>
            <a:t>- Ordering via apps.</a:t>
          </a:r>
          <a:endParaRPr lang="en-US" sz="1400" dirty="0">
            <a:latin typeface="Arial" panose="020B0604020202020204" pitchFamily="34" charset="0"/>
            <a:cs typeface="Arial" panose="020B0604020202020204" pitchFamily="34" charset="0"/>
          </a:endParaRPr>
        </a:p>
      </dgm:t>
    </dgm:pt>
    <dgm:pt modelId="{5B21F497-8CBD-4E71-BAEC-141EDBB35529}" type="parTrans" cxnId="{D636FE03-A3B5-4C2E-A7B0-444C1C726264}">
      <dgm:prSet/>
      <dgm:spPr/>
      <dgm:t>
        <a:bodyPr/>
        <a:lstStyle/>
        <a:p>
          <a:endParaRPr lang="en-US"/>
        </a:p>
      </dgm:t>
    </dgm:pt>
    <dgm:pt modelId="{22DF9482-4D5C-4C3A-879B-53E95453772E}" type="sibTrans" cxnId="{D636FE03-A3B5-4C2E-A7B0-444C1C726264}">
      <dgm:prSet/>
      <dgm:spPr/>
      <dgm:t>
        <a:bodyPr/>
        <a:lstStyle/>
        <a:p>
          <a:endParaRPr lang="en-US"/>
        </a:p>
      </dgm:t>
    </dgm:pt>
    <dgm:pt modelId="{99434EC6-8E1B-43BC-AA1C-E1FD7CB6E819}">
      <dgm:prSet custT="1"/>
      <dgm:spPr/>
      <dgm:t>
        <a:bodyPr/>
        <a:lstStyle/>
        <a:p>
          <a:pPr algn="l">
            <a:lnSpc>
              <a:spcPct val="100000"/>
            </a:lnSpc>
            <a:buFont typeface="Arial" panose="020B0604020202020204" pitchFamily="34" charset="0"/>
            <a:buNone/>
          </a:pPr>
          <a:r>
            <a:rPr lang="en-GB" sz="1400" dirty="0">
              <a:latin typeface="Arial" panose="020B0604020202020204" pitchFamily="34" charset="0"/>
              <a:cs typeface="Arial" panose="020B0604020202020204" pitchFamily="34" charset="0"/>
            </a:rPr>
            <a:t>- Ordering via the drive through.</a:t>
          </a:r>
          <a:endParaRPr lang="en-US" sz="1400" dirty="0">
            <a:latin typeface="Arial" panose="020B0604020202020204" pitchFamily="34" charset="0"/>
            <a:cs typeface="Arial" panose="020B0604020202020204" pitchFamily="34" charset="0"/>
          </a:endParaRPr>
        </a:p>
      </dgm:t>
    </dgm:pt>
    <dgm:pt modelId="{87E52C58-E7DD-4D39-A10D-6A9429AEFA8F}" type="parTrans" cxnId="{74D1ABC0-5C79-4C5F-B7D7-A80100C92B59}">
      <dgm:prSet/>
      <dgm:spPr/>
      <dgm:t>
        <a:bodyPr/>
        <a:lstStyle/>
        <a:p>
          <a:endParaRPr lang="en-US"/>
        </a:p>
      </dgm:t>
    </dgm:pt>
    <dgm:pt modelId="{5D460A00-4251-4618-BEF2-676D736C1BF2}" type="sibTrans" cxnId="{74D1ABC0-5C79-4C5F-B7D7-A80100C92B59}">
      <dgm:prSet/>
      <dgm:spPr/>
      <dgm:t>
        <a:bodyPr/>
        <a:lstStyle/>
        <a:p>
          <a:endParaRPr lang="en-US"/>
        </a:p>
      </dgm:t>
    </dgm:pt>
    <dgm:pt modelId="{ED16FAF8-E24B-4724-AA03-DD2863118B52}">
      <dgm:prSet custT="1"/>
      <dgm:spPr/>
      <dgm:t>
        <a:bodyPr/>
        <a:lstStyle/>
        <a:p>
          <a:pPr algn="l">
            <a:lnSpc>
              <a:spcPct val="100000"/>
            </a:lnSpc>
            <a:buFont typeface="Arial" panose="020B0604020202020204" pitchFamily="34" charset="0"/>
            <a:buNone/>
          </a:pPr>
          <a:r>
            <a:rPr lang="en-GB" sz="1400" dirty="0">
              <a:latin typeface="Arial" panose="020B0604020202020204" pitchFamily="34" charset="0"/>
              <a:cs typeface="Arial" panose="020B0604020202020204" pitchFamily="34" charset="0"/>
            </a:rPr>
            <a:t>- Ordering online and utilising home delivery services. </a:t>
          </a:r>
          <a:endParaRPr lang="en-US" sz="1400" dirty="0">
            <a:latin typeface="Arial" panose="020B0604020202020204" pitchFamily="34" charset="0"/>
            <a:cs typeface="Arial" panose="020B0604020202020204" pitchFamily="34" charset="0"/>
          </a:endParaRPr>
        </a:p>
      </dgm:t>
    </dgm:pt>
    <dgm:pt modelId="{575A7787-5C94-4AC6-A86A-9B50765FE376}" type="parTrans" cxnId="{2E8276B7-B077-4489-AE53-00AADB5AF621}">
      <dgm:prSet/>
      <dgm:spPr/>
      <dgm:t>
        <a:bodyPr/>
        <a:lstStyle/>
        <a:p>
          <a:endParaRPr lang="en-US"/>
        </a:p>
      </dgm:t>
    </dgm:pt>
    <dgm:pt modelId="{B230DE20-BA5B-47F8-803B-712A71A4B94C}" type="sibTrans" cxnId="{2E8276B7-B077-4489-AE53-00AADB5AF621}">
      <dgm:prSet/>
      <dgm:spPr/>
      <dgm:t>
        <a:bodyPr/>
        <a:lstStyle/>
        <a:p>
          <a:endParaRPr lang="en-US"/>
        </a:p>
      </dgm:t>
    </dgm:pt>
    <dgm:pt modelId="{191A57E9-5E91-4700-A71D-897EB8374291}">
      <dgm:prSet/>
      <dgm:spPr/>
      <dgm:t>
        <a:bodyPr/>
        <a:lstStyle/>
        <a:p>
          <a:pPr>
            <a:lnSpc>
              <a:spcPct val="100000"/>
            </a:lnSpc>
            <a:defRPr b="1"/>
          </a:pPr>
          <a:r>
            <a:rPr lang="en-GB" dirty="0">
              <a:latin typeface="Arial" panose="020B0604020202020204" pitchFamily="34" charset="0"/>
              <a:cs typeface="Arial" panose="020B0604020202020204" pitchFamily="34" charset="0"/>
            </a:rPr>
            <a:t>Both supermarkets and fast-food restaurants offer customers a range of services to choose from which ultimately improves their experience with the business.   </a:t>
          </a:r>
          <a:endParaRPr lang="en-US" dirty="0">
            <a:latin typeface="Arial" panose="020B0604020202020204" pitchFamily="34" charset="0"/>
            <a:cs typeface="Arial" panose="020B0604020202020204" pitchFamily="34" charset="0"/>
          </a:endParaRPr>
        </a:p>
      </dgm:t>
    </dgm:pt>
    <dgm:pt modelId="{8C86FD95-3D20-4EA0-8E39-9DEF7DEE5F55}" type="parTrans" cxnId="{79B8D73C-A4DE-4F69-BAB4-B187F356933D}">
      <dgm:prSet/>
      <dgm:spPr/>
      <dgm:t>
        <a:bodyPr/>
        <a:lstStyle/>
        <a:p>
          <a:endParaRPr lang="en-US"/>
        </a:p>
      </dgm:t>
    </dgm:pt>
    <dgm:pt modelId="{2B6CEB18-694F-46DD-8951-660129899B49}" type="sibTrans" cxnId="{79B8D73C-A4DE-4F69-BAB4-B187F356933D}">
      <dgm:prSet/>
      <dgm:spPr/>
      <dgm:t>
        <a:bodyPr/>
        <a:lstStyle/>
        <a:p>
          <a:endParaRPr lang="en-US"/>
        </a:p>
      </dgm:t>
    </dgm:pt>
    <dgm:pt modelId="{3DBB46B0-05F5-4CB9-ABA6-1DD2E69095B1}" type="pres">
      <dgm:prSet presAssocID="{AEC132B0-F1DE-4E9D-BDE8-8139E2B25DD5}" presName="root" presStyleCnt="0">
        <dgm:presLayoutVars>
          <dgm:dir/>
          <dgm:resizeHandles val="exact"/>
        </dgm:presLayoutVars>
      </dgm:prSet>
      <dgm:spPr/>
    </dgm:pt>
    <dgm:pt modelId="{2637106C-A52A-464F-A2C4-CD97377AB0C3}" type="pres">
      <dgm:prSet presAssocID="{FAA11ED0-CF12-47DC-A3BC-86EC1CAF64AF}" presName="compNode" presStyleCnt="0"/>
      <dgm:spPr/>
    </dgm:pt>
    <dgm:pt modelId="{393F8E3E-C216-4DAB-BD2E-E77E812AEEAC}" type="pres">
      <dgm:prSet presAssocID="{FAA11ED0-CF12-47DC-A3BC-86EC1CAF64A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opping cart"/>
        </a:ext>
      </dgm:extLst>
    </dgm:pt>
    <dgm:pt modelId="{F3409A7E-50FF-40ED-92B8-8ECF71B0D671}" type="pres">
      <dgm:prSet presAssocID="{FAA11ED0-CF12-47DC-A3BC-86EC1CAF64AF}" presName="iconSpace" presStyleCnt="0"/>
      <dgm:spPr/>
    </dgm:pt>
    <dgm:pt modelId="{B082A551-882C-4D25-A0AC-1B950122BB4C}" type="pres">
      <dgm:prSet presAssocID="{FAA11ED0-CF12-47DC-A3BC-86EC1CAF64AF}" presName="parTx" presStyleLbl="revTx" presStyleIdx="0" presStyleCnt="6">
        <dgm:presLayoutVars>
          <dgm:chMax val="0"/>
          <dgm:chPref val="0"/>
        </dgm:presLayoutVars>
      </dgm:prSet>
      <dgm:spPr/>
    </dgm:pt>
    <dgm:pt modelId="{FCD8C8BB-3FA5-4764-ADE8-A525DA84F09D}" type="pres">
      <dgm:prSet presAssocID="{FAA11ED0-CF12-47DC-A3BC-86EC1CAF64AF}" presName="txSpace" presStyleCnt="0"/>
      <dgm:spPr/>
    </dgm:pt>
    <dgm:pt modelId="{D8CC172D-5ADB-4892-8C7D-497D43E93999}" type="pres">
      <dgm:prSet presAssocID="{FAA11ED0-CF12-47DC-A3BC-86EC1CAF64AF}" presName="desTx" presStyleLbl="revTx" presStyleIdx="1" presStyleCnt="6">
        <dgm:presLayoutVars/>
      </dgm:prSet>
      <dgm:spPr/>
    </dgm:pt>
    <dgm:pt modelId="{F42405C1-043F-4B59-AF80-55E07D7F3B83}" type="pres">
      <dgm:prSet presAssocID="{A2621ED7-C755-44CB-9E0D-E20229CF631F}" presName="sibTrans" presStyleCnt="0"/>
      <dgm:spPr/>
    </dgm:pt>
    <dgm:pt modelId="{0BD72DE8-42DB-4BB1-AA15-021AF6C31954}" type="pres">
      <dgm:prSet presAssocID="{CC87A6EE-F085-4033-8A3C-CF01335B2AB4}" presName="compNode" presStyleCnt="0"/>
      <dgm:spPr/>
    </dgm:pt>
    <dgm:pt modelId="{4A573FCF-97F5-44CB-A168-D013393C14E4}" type="pres">
      <dgm:prSet presAssocID="{CC87A6EE-F085-4033-8A3C-CF01335B2AB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rger and Drink"/>
        </a:ext>
      </dgm:extLst>
    </dgm:pt>
    <dgm:pt modelId="{ACDB8627-86E8-4751-B01E-9C9E80E89F3B}" type="pres">
      <dgm:prSet presAssocID="{CC87A6EE-F085-4033-8A3C-CF01335B2AB4}" presName="iconSpace" presStyleCnt="0"/>
      <dgm:spPr/>
    </dgm:pt>
    <dgm:pt modelId="{618BB9F2-B82C-4C71-9AD7-373C2007F053}" type="pres">
      <dgm:prSet presAssocID="{CC87A6EE-F085-4033-8A3C-CF01335B2AB4}" presName="parTx" presStyleLbl="revTx" presStyleIdx="2" presStyleCnt="6">
        <dgm:presLayoutVars>
          <dgm:chMax val="0"/>
          <dgm:chPref val="0"/>
        </dgm:presLayoutVars>
      </dgm:prSet>
      <dgm:spPr/>
    </dgm:pt>
    <dgm:pt modelId="{A012C60B-C5E9-4A1F-B32A-C876F60CAB47}" type="pres">
      <dgm:prSet presAssocID="{CC87A6EE-F085-4033-8A3C-CF01335B2AB4}" presName="txSpace" presStyleCnt="0"/>
      <dgm:spPr/>
    </dgm:pt>
    <dgm:pt modelId="{9120B350-FF5D-4A7F-8EE4-4656963E053E}" type="pres">
      <dgm:prSet presAssocID="{CC87A6EE-F085-4033-8A3C-CF01335B2AB4}" presName="desTx" presStyleLbl="revTx" presStyleIdx="3" presStyleCnt="6" custLinFactNeighborX="-368" custLinFactNeighborY="9426">
        <dgm:presLayoutVars/>
      </dgm:prSet>
      <dgm:spPr/>
    </dgm:pt>
    <dgm:pt modelId="{44D2B0F6-9950-47F7-937E-790DC9A4E0CA}" type="pres">
      <dgm:prSet presAssocID="{F607410E-8124-42C7-9710-255936648C69}" presName="sibTrans" presStyleCnt="0"/>
      <dgm:spPr/>
    </dgm:pt>
    <dgm:pt modelId="{2F8FDA78-2AD2-4242-B97B-F517FE402622}" type="pres">
      <dgm:prSet presAssocID="{191A57E9-5E91-4700-A71D-897EB8374291}" presName="compNode" presStyleCnt="0"/>
      <dgm:spPr/>
    </dgm:pt>
    <dgm:pt modelId="{0F6A22C3-0B01-4680-B094-5B808B4EE572}" type="pres">
      <dgm:prSet presAssocID="{191A57E9-5E91-4700-A71D-897EB837429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0AF98A94-98AC-4B63-B527-B63069B397D8}" type="pres">
      <dgm:prSet presAssocID="{191A57E9-5E91-4700-A71D-897EB8374291}" presName="iconSpace" presStyleCnt="0"/>
      <dgm:spPr/>
    </dgm:pt>
    <dgm:pt modelId="{C10A093A-D730-4848-96C6-6A05BA30DC06}" type="pres">
      <dgm:prSet presAssocID="{191A57E9-5E91-4700-A71D-897EB8374291}" presName="parTx" presStyleLbl="revTx" presStyleIdx="4" presStyleCnt="6">
        <dgm:presLayoutVars>
          <dgm:chMax val="0"/>
          <dgm:chPref val="0"/>
        </dgm:presLayoutVars>
      </dgm:prSet>
      <dgm:spPr/>
    </dgm:pt>
    <dgm:pt modelId="{114F6C1F-CD94-4AC0-84D6-E2333C0F59E0}" type="pres">
      <dgm:prSet presAssocID="{191A57E9-5E91-4700-A71D-897EB8374291}" presName="txSpace" presStyleCnt="0"/>
      <dgm:spPr/>
    </dgm:pt>
    <dgm:pt modelId="{85315CE8-DA90-4D27-A5D6-C6049C754F9A}" type="pres">
      <dgm:prSet presAssocID="{191A57E9-5E91-4700-A71D-897EB8374291}" presName="desTx" presStyleLbl="revTx" presStyleIdx="5" presStyleCnt="6">
        <dgm:presLayoutVars/>
      </dgm:prSet>
      <dgm:spPr/>
    </dgm:pt>
  </dgm:ptLst>
  <dgm:cxnLst>
    <dgm:cxn modelId="{D636FE03-A3B5-4C2E-A7B0-444C1C726264}" srcId="{CC87A6EE-F085-4033-8A3C-CF01335B2AB4}" destId="{8F97855F-63F7-4CE6-A5FD-99AE71DB3D15}" srcOrd="2" destOrd="0" parTransId="{5B21F497-8CBD-4E71-BAEC-141EDBB35529}" sibTransId="{22DF9482-4D5C-4C3A-879B-53E95453772E}"/>
    <dgm:cxn modelId="{53D8B518-26C5-437D-A277-A0D79E89DD2F}" type="presOf" srcId="{8F97855F-63F7-4CE6-A5FD-99AE71DB3D15}" destId="{9120B350-FF5D-4A7F-8EE4-4656963E053E}" srcOrd="0" destOrd="2" presId="urn:microsoft.com/office/officeart/2018/5/layout/CenteredIconLabelDescriptionList"/>
    <dgm:cxn modelId="{C542531A-E89D-4D1E-8B2B-514D0337C42C}" type="presOf" srcId="{AEC132B0-F1DE-4E9D-BDE8-8139E2B25DD5}" destId="{3DBB46B0-05F5-4CB9-ABA6-1DD2E69095B1}" srcOrd="0" destOrd="0" presId="urn:microsoft.com/office/officeart/2018/5/layout/CenteredIconLabelDescriptionList"/>
    <dgm:cxn modelId="{F79FA91F-7477-4176-8DC4-5FA87A3A465A}" type="presOf" srcId="{ED16FAF8-E24B-4724-AA03-DD2863118B52}" destId="{9120B350-FF5D-4A7F-8EE4-4656963E053E}" srcOrd="0" destOrd="4" presId="urn:microsoft.com/office/officeart/2018/5/layout/CenteredIconLabelDescriptionList"/>
    <dgm:cxn modelId="{634DE123-EF90-4844-8017-B7E9274C1697}" srcId="{FAA11ED0-CF12-47DC-A3BC-86EC1CAF64AF}" destId="{D846B2E3-0B6E-41A0-8C45-69A03D7102EF}" srcOrd="3" destOrd="0" parTransId="{B13756B6-0CCE-41FA-ABD5-95C6799B95B4}" sibTransId="{726AF7D7-D20E-4080-9B58-45D02E4AF784}"/>
    <dgm:cxn modelId="{E8C6D838-8E26-43E9-9135-EDF6E2609555}" srcId="{FAA11ED0-CF12-47DC-A3BC-86EC1CAF64AF}" destId="{C1379B15-CF88-46BE-885B-362A07E380F9}" srcOrd="1" destOrd="0" parTransId="{F3FBE3E7-2501-4A57-8DAB-3EF5F69347EF}" sibTransId="{2CD99182-3FAC-4C59-86E9-2CB4FCD47893}"/>
    <dgm:cxn modelId="{79B8D73C-A4DE-4F69-BAB4-B187F356933D}" srcId="{AEC132B0-F1DE-4E9D-BDE8-8139E2B25DD5}" destId="{191A57E9-5E91-4700-A71D-897EB8374291}" srcOrd="2" destOrd="0" parTransId="{8C86FD95-3D20-4EA0-8E39-9DEF7DEE5F55}" sibTransId="{2B6CEB18-694F-46DD-8951-660129899B49}"/>
    <dgm:cxn modelId="{DF1DAB61-6F0C-4246-A329-46C5C3C01F1F}" srcId="{FAA11ED0-CF12-47DC-A3BC-86EC1CAF64AF}" destId="{71A81569-7EBD-48E0-B034-1A01C95CE15B}" srcOrd="2" destOrd="0" parTransId="{9F72F1C5-7FCE-431F-8763-79D23009883F}" sibTransId="{B7E26CD3-C52A-44B4-80E0-8D599E221DA4}"/>
    <dgm:cxn modelId="{73553D64-60BA-4668-8858-F5AF783DEACB}" srcId="{AEC132B0-F1DE-4E9D-BDE8-8139E2B25DD5}" destId="{FAA11ED0-CF12-47DC-A3BC-86EC1CAF64AF}" srcOrd="0" destOrd="0" parTransId="{E5CD8297-F0A1-416D-AB69-703F285B63C6}" sibTransId="{A2621ED7-C755-44CB-9E0D-E20229CF631F}"/>
    <dgm:cxn modelId="{FF605474-5132-4C22-B7A7-1129D83BE7F1}" type="presOf" srcId="{191A57E9-5E91-4700-A71D-897EB8374291}" destId="{C10A093A-D730-4848-96C6-6A05BA30DC06}" srcOrd="0" destOrd="0" presId="urn:microsoft.com/office/officeart/2018/5/layout/CenteredIconLabelDescriptionList"/>
    <dgm:cxn modelId="{87E5DF74-8DBC-4FE6-8A8D-B12D4F7B2760}" type="presOf" srcId="{3AC312ED-D1D9-412E-A61D-CACC554D3394}" destId="{9120B350-FF5D-4A7F-8EE4-4656963E053E}" srcOrd="0" destOrd="0" presId="urn:microsoft.com/office/officeart/2018/5/layout/CenteredIconLabelDescriptionList"/>
    <dgm:cxn modelId="{BCEA5C55-C1CA-4C84-888F-A83B34E8B32B}" type="presOf" srcId="{D846B2E3-0B6E-41A0-8C45-69A03D7102EF}" destId="{D8CC172D-5ADB-4892-8C7D-497D43E93999}" srcOrd="0" destOrd="3" presId="urn:microsoft.com/office/officeart/2018/5/layout/CenteredIconLabelDescriptionList"/>
    <dgm:cxn modelId="{5DBF577A-A931-4357-8B2E-DBE5C5DC8417}" type="presOf" srcId="{0795C477-4DF3-4DD3-8D62-BB62B3548A8D}" destId="{D8CC172D-5ADB-4892-8C7D-497D43E93999}" srcOrd="0" destOrd="0" presId="urn:microsoft.com/office/officeart/2018/5/layout/CenteredIconLabelDescriptionList"/>
    <dgm:cxn modelId="{ADF2BE87-8B23-486F-802E-50664003847C}" srcId="{AEC132B0-F1DE-4E9D-BDE8-8139E2B25DD5}" destId="{CC87A6EE-F085-4033-8A3C-CF01335B2AB4}" srcOrd="1" destOrd="0" parTransId="{3FF59FE5-EDA1-4160-8AF2-A4CA11BBD3C3}" sibTransId="{F607410E-8124-42C7-9710-255936648C69}"/>
    <dgm:cxn modelId="{5B51F395-6828-4957-8DDD-6BC66F5160D5}" type="presOf" srcId="{CC87A6EE-F085-4033-8A3C-CF01335B2AB4}" destId="{618BB9F2-B82C-4C71-9AD7-373C2007F053}" srcOrd="0" destOrd="0" presId="urn:microsoft.com/office/officeart/2018/5/layout/CenteredIconLabelDescriptionList"/>
    <dgm:cxn modelId="{8DE14496-EAFC-4482-B7EE-D5EEC0EE3F56}" srcId="{CC87A6EE-F085-4033-8A3C-CF01335B2AB4}" destId="{3AC312ED-D1D9-412E-A61D-CACC554D3394}" srcOrd="0" destOrd="0" parTransId="{460CC074-CD44-4FF1-BEBF-6F22A82D710D}" sibTransId="{1B335F5D-DF41-4444-9D1F-31C3D343F8B6}"/>
    <dgm:cxn modelId="{7098A4A0-EC07-4D7A-A84C-80D625AC488D}" type="presOf" srcId="{C1379B15-CF88-46BE-885B-362A07E380F9}" destId="{D8CC172D-5ADB-4892-8C7D-497D43E93999}" srcOrd="0" destOrd="1" presId="urn:microsoft.com/office/officeart/2018/5/layout/CenteredIconLabelDescriptionList"/>
    <dgm:cxn modelId="{125A02A4-D40E-4FCB-A5C2-358C6AC2F233}" type="presOf" srcId="{99434EC6-8E1B-43BC-AA1C-E1FD7CB6E819}" destId="{9120B350-FF5D-4A7F-8EE4-4656963E053E}" srcOrd="0" destOrd="3" presId="urn:microsoft.com/office/officeart/2018/5/layout/CenteredIconLabelDescriptionList"/>
    <dgm:cxn modelId="{2E8276B7-B077-4489-AE53-00AADB5AF621}" srcId="{CC87A6EE-F085-4033-8A3C-CF01335B2AB4}" destId="{ED16FAF8-E24B-4724-AA03-DD2863118B52}" srcOrd="4" destOrd="0" parTransId="{575A7787-5C94-4AC6-A86A-9B50765FE376}" sibTransId="{B230DE20-BA5B-47F8-803B-712A71A4B94C}"/>
    <dgm:cxn modelId="{05E49DB9-893A-4128-9A89-655C8485D666}" type="presOf" srcId="{71A81569-7EBD-48E0-B034-1A01C95CE15B}" destId="{D8CC172D-5ADB-4892-8C7D-497D43E93999}" srcOrd="0" destOrd="2" presId="urn:microsoft.com/office/officeart/2018/5/layout/CenteredIconLabelDescriptionList"/>
    <dgm:cxn modelId="{74D1ABC0-5C79-4C5F-B7D7-A80100C92B59}" srcId="{CC87A6EE-F085-4033-8A3C-CF01335B2AB4}" destId="{99434EC6-8E1B-43BC-AA1C-E1FD7CB6E819}" srcOrd="3" destOrd="0" parTransId="{87E52C58-E7DD-4D39-A10D-6A9429AEFA8F}" sibTransId="{5D460A00-4251-4618-BEF2-676D736C1BF2}"/>
    <dgm:cxn modelId="{164097CB-5B94-4764-BD22-DD10B04233BA}" type="presOf" srcId="{AA3763FB-DB04-44F9-964A-BD5F93626A6D}" destId="{9120B350-FF5D-4A7F-8EE4-4656963E053E}" srcOrd="0" destOrd="1" presId="urn:microsoft.com/office/officeart/2018/5/layout/CenteredIconLabelDescriptionList"/>
    <dgm:cxn modelId="{43D97FD3-4431-48FE-8B18-A1786F80A829}" srcId="{FAA11ED0-CF12-47DC-A3BC-86EC1CAF64AF}" destId="{0795C477-4DF3-4DD3-8D62-BB62B3548A8D}" srcOrd="0" destOrd="0" parTransId="{42D4708E-6ADC-406A-86FD-B7DB8CED198E}" sibTransId="{A3B41921-08FA-4913-9071-DED105635EB3}"/>
    <dgm:cxn modelId="{AEC9DDD9-B92B-405C-93D5-03E3F838D400}" type="presOf" srcId="{FAA11ED0-CF12-47DC-A3BC-86EC1CAF64AF}" destId="{B082A551-882C-4D25-A0AC-1B950122BB4C}" srcOrd="0" destOrd="0" presId="urn:microsoft.com/office/officeart/2018/5/layout/CenteredIconLabelDescriptionList"/>
    <dgm:cxn modelId="{1C6EDDE8-635A-4F1A-AEF0-7439DAEF4972}" srcId="{CC87A6EE-F085-4033-8A3C-CF01335B2AB4}" destId="{AA3763FB-DB04-44F9-964A-BD5F93626A6D}" srcOrd="1" destOrd="0" parTransId="{AD098BD1-6C7E-4587-880B-15931B374F24}" sibTransId="{C7DA9F4B-C262-4979-93AC-5521E6A9566C}"/>
    <dgm:cxn modelId="{848AA70C-D73E-4C20-A970-7ABA48C530AD}" type="presParOf" srcId="{3DBB46B0-05F5-4CB9-ABA6-1DD2E69095B1}" destId="{2637106C-A52A-464F-A2C4-CD97377AB0C3}" srcOrd="0" destOrd="0" presId="urn:microsoft.com/office/officeart/2018/5/layout/CenteredIconLabelDescriptionList"/>
    <dgm:cxn modelId="{63AB29A2-421A-417B-9FA0-8C31AE988094}" type="presParOf" srcId="{2637106C-A52A-464F-A2C4-CD97377AB0C3}" destId="{393F8E3E-C216-4DAB-BD2E-E77E812AEEAC}" srcOrd="0" destOrd="0" presId="urn:microsoft.com/office/officeart/2018/5/layout/CenteredIconLabelDescriptionList"/>
    <dgm:cxn modelId="{A44180AB-81FB-48FE-9CA7-0AD52FA10E76}" type="presParOf" srcId="{2637106C-A52A-464F-A2C4-CD97377AB0C3}" destId="{F3409A7E-50FF-40ED-92B8-8ECF71B0D671}" srcOrd="1" destOrd="0" presId="urn:microsoft.com/office/officeart/2018/5/layout/CenteredIconLabelDescriptionList"/>
    <dgm:cxn modelId="{C07B1369-D3A5-497E-A5E8-B9758DE99B6D}" type="presParOf" srcId="{2637106C-A52A-464F-A2C4-CD97377AB0C3}" destId="{B082A551-882C-4D25-A0AC-1B950122BB4C}" srcOrd="2" destOrd="0" presId="urn:microsoft.com/office/officeart/2018/5/layout/CenteredIconLabelDescriptionList"/>
    <dgm:cxn modelId="{CA8A59CC-CCA4-4FA7-AFD9-F0C7DEA7A7C5}" type="presParOf" srcId="{2637106C-A52A-464F-A2C4-CD97377AB0C3}" destId="{FCD8C8BB-3FA5-4764-ADE8-A525DA84F09D}" srcOrd="3" destOrd="0" presId="urn:microsoft.com/office/officeart/2018/5/layout/CenteredIconLabelDescriptionList"/>
    <dgm:cxn modelId="{AF9963F5-2240-4148-A959-7DCD3644F9A3}" type="presParOf" srcId="{2637106C-A52A-464F-A2C4-CD97377AB0C3}" destId="{D8CC172D-5ADB-4892-8C7D-497D43E93999}" srcOrd="4" destOrd="0" presId="urn:microsoft.com/office/officeart/2018/5/layout/CenteredIconLabelDescriptionList"/>
    <dgm:cxn modelId="{8DE8958D-9389-40AB-9F4B-20D332C29B08}" type="presParOf" srcId="{3DBB46B0-05F5-4CB9-ABA6-1DD2E69095B1}" destId="{F42405C1-043F-4B59-AF80-55E07D7F3B83}" srcOrd="1" destOrd="0" presId="urn:microsoft.com/office/officeart/2018/5/layout/CenteredIconLabelDescriptionList"/>
    <dgm:cxn modelId="{245BD5E8-47B8-4682-8F4E-8209870D8A69}" type="presParOf" srcId="{3DBB46B0-05F5-4CB9-ABA6-1DD2E69095B1}" destId="{0BD72DE8-42DB-4BB1-AA15-021AF6C31954}" srcOrd="2" destOrd="0" presId="urn:microsoft.com/office/officeart/2018/5/layout/CenteredIconLabelDescriptionList"/>
    <dgm:cxn modelId="{3C414B1D-75CC-4FEC-BF1D-9AEE3AAE3102}" type="presParOf" srcId="{0BD72DE8-42DB-4BB1-AA15-021AF6C31954}" destId="{4A573FCF-97F5-44CB-A168-D013393C14E4}" srcOrd="0" destOrd="0" presId="urn:microsoft.com/office/officeart/2018/5/layout/CenteredIconLabelDescriptionList"/>
    <dgm:cxn modelId="{47501C42-FF9E-4EE7-B9EC-6060A56FB192}" type="presParOf" srcId="{0BD72DE8-42DB-4BB1-AA15-021AF6C31954}" destId="{ACDB8627-86E8-4751-B01E-9C9E80E89F3B}" srcOrd="1" destOrd="0" presId="urn:microsoft.com/office/officeart/2018/5/layout/CenteredIconLabelDescriptionList"/>
    <dgm:cxn modelId="{35E182C3-EF3F-433A-ADDD-EE6583D02AB1}" type="presParOf" srcId="{0BD72DE8-42DB-4BB1-AA15-021AF6C31954}" destId="{618BB9F2-B82C-4C71-9AD7-373C2007F053}" srcOrd="2" destOrd="0" presId="urn:microsoft.com/office/officeart/2018/5/layout/CenteredIconLabelDescriptionList"/>
    <dgm:cxn modelId="{49B1DF6E-FDDA-4E18-AECD-05736787B8A0}" type="presParOf" srcId="{0BD72DE8-42DB-4BB1-AA15-021AF6C31954}" destId="{A012C60B-C5E9-4A1F-B32A-C876F60CAB47}" srcOrd="3" destOrd="0" presId="urn:microsoft.com/office/officeart/2018/5/layout/CenteredIconLabelDescriptionList"/>
    <dgm:cxn modelId="{12252F98-7058-492D-8B98-6B9412C6B338}" type="presParOf" srcId="{0BD72DE8-42DB-4BB1-AA15-021AF6C31954}" destId="{9120B350-FF5D-4A7F-8EE4-4656963E053E}" srcOrd="4" destOrd="0" presId="urn:microsoft.com/office/officeart/2018/5/layout/CenteredIconLabelDescriptionList"/>
    <dgm:cxn modelId="{153DCDC9-43F2-41E5-A0E1-AA3F2D5334D8}" type="presParOf" srcId="{3DBB46B0-05F5-4CB9-ABA6-1DD2E69095B1}" destId="{44D2B0F6-9950-47F7-937E-790DC9A4E0CA}" srcOrd="3" destOrd="0" presId="urn:microsoft.com/office/officeart/2018/5/layout/CenteredIconLabelDescriptionList"/>
    <dgm:cxn modelId="{D34EB02B-1752-48A5-96DF-5BE4293FDB8A}" type="presParOf" srcId="{3DBB46B0-05F5-4CB9-ABA6-1DD2E69095B1}" destId="{2F8FDA78-2AD2-4242-B97B-F517FE402622}" srcOrd="4" destOrd="0" presId="urn:microsoft.com/office/officeart/2018/5/layout/CenteredIconLabelDescriptionList"/>
    <dgm:cxn modelId="{86C29BEC-72C5-49A5-B30C-90B5FD7C9825}" type="presParOf" srcId="{2F8FDA78-2AD2-4242-B97B-F517FE402622}" destId="{0F6A22C3-0B01-4680-B094-5B808B4EE572}" srcOrd="0" destOrd="0" presId="urn:microsoft.com/office/officeart/2018/5/layout/CenteredIconLabelDescriptionList"/>
    <dgm:cxn modelId="{C50B4CFC-6E0E-4ED8-90F3-95DB06857860}" type="presParOf" srcId="{2F8FDA78-2AD2-4242-B97B-F517FE402622}" destId="{0AF98A94-98AC-4B63-B527-B63069B397D8}" srcOrd="1" destOrd="0" presId="urn:microsoft.com/office/officeart/2018/5/layout/CenteredIconLabelDescriptionList"/>
    <dgm:cxn modelId="{79978BA0-49F1-4DFD-964C-039240B2D062}" type="presParOf" srcId="{2F8FDA78-2AD2-4242-B97B-F517FE402622}" destId="{C10A093A-D730-4848-96C6-6A05BA30DC06}" srcOrd="2" destOrd="0" presId="urn:microsoft.com/office/officeart/2018/5/layout/CenteredIconLabelDescriptionList"/>
    <dgm:cxn modelId="{15C20E1C-882D-4C96-AB5D-89797347233A}" type="presParOf" srcId="{2F8FDA78-2AD2-4242-B97B-F517FE402622}" destId="{114F6C1F-CD94-4AC0-84D6-E2333C0F59E0}" srcOrd="3" destOrd="0" presId="urn:microsoft.com/office/officeart/2018/5/layout/CenteredIconLabelDescriptionList"/>
    <dgm:cxn modelId="{0F96EE55-408B-426F-AD7E-957AD16B0872}" type="presParOf" srcId="{2F8FDA78-2AD2-4242-B97B-F517FE402622}" destId="{85315CE8-DA90-4D27-A5D6-C6049C754F9A}"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F8E3E-C216-4DAB-BD2E-E77E812AEEAC}">
      <dsp:nvSpPr>
        <dsp:cNvPr id="0" name=""/>
        <dsp:cNvSpPr/>
      </dsp:nvSpPr>
      <dsp:spPr>
        <a:xfrm>
          <a:off x="806787" y="0"/>
          <a:ext cx="853260" cy="6735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82A551-882C-4D25-A0AC-1B950122BB4C}">
      <dsp:nvSpPr>
        <dsp:cNvPr id="0" name=""/>
        <dsp:cNvSpPr/>
      </dsp:nvSpPr>
      <dsp:spPr>
        <a:xfrm>
          <a:off x="14473" y="815743"/>
          <a:ext cx="2437887" cy="113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GB" sz="1400" kern="1200" dirty="0">
              <a:latin typeface="Arial" panose="020B0604020202020204" pitchFamily="34" charset="0"/>
              <a:cs typeface="Arial" panose="020B0604020202020204" pitchFamily="34" charset="0"/>
            </a:rPr>
            <a:t>Supermarkets have improved their services with the aim of improving the customer experience, such as offering the following services:</a:t>
          </a:r>
          <a:endParaRPr lang="en-US" sz="1400" kern="1200" dirty="0">
            <a:latin typeface="Arial" panose="020B0604020202020204" pitchFamily="34" charset="0"/>
            <a:cs typeface="Arial" panose="020B0604020202020204" pitchFamily="34" charset="0"/>
          </a:endParaRPr>
        </a:p>
      </dsp:txBody>
      <dsp:txXfrm>
        <a:off x="14473" y="815743"/>
        <a:ext cx="2437887" cy="1135594"/>
      </dsp:txXfrm>
    </dsp:sp>
    <dsp:sp modelId="{D8CC172D-5ADB-4892-8C7D-497D43E93999}">
      <dsp:nvSpPr>
        <dsp:cNvPr id="0" name=""/>
        <dsp:cNvSpPr/>
      </dsp:nvSpPr>
      <dsp:spPr>
        <a:xfrm>
          <a:off x="14473" y="2017469"/>
          <a:ext cx="2437887" cy="2175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endParaRPr lang="en-GB" sz="1400" kern="1200" dirty="0">
            <a:latin typeface="Arial" panose="020B0604020202020204" pitchFamily="34" charset="0"/>
            <a:cs typeface="Arial" panose="020B0604020202020204" pitchFamily="34" charset="0"/>
          </a:endParaRPr>
        </a:p>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 Shopping via traditional methods in store using checkouts.</a:t>
          </a:r>
          <a:endParaRPr lang="en-US" sz="1400" kern="1200" dirty="0">
            <a:latin typeface="Arial" panose="020B0604020202020204" pitchFamily="34" charset="0"/>
            <a:cs typeface="Arial" panose="020B0604020202020204" pitchFamily="34" charset="0"/>
          </a:endParaRPr>
        </a:p>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 Using the scan as you go option and self serve machines.</a:t>
          </a:r>
          <a:endParaRPr lang="en-US" sz="1400" kern="1200" dirty="0">
            <a:latin typeface="Arial" panose="020B0604020202020204" pitchFamily="34" charset="0"/>
            <a:cs typeface="Arial" panose="020B0604020202020204" pitchFamily="34" charset="0"/>
          </a:endParaRPr>
        </a:p>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 Ordering online via the click and collect function.  </a:t>
          </a:r>
          <a:endParaRPr lang="en-US" sz="1400" kern="1200" dirty="0">
            <a:latin typeface="Arial" panose="020B0604020202020204" pitchFamily="34" charset="0"/>
            <a:cs typeface="Arial" panose="020B0604020202020204" pitchFamily="34" charset="0"/>
          </a:endParaRPr>
        </a:p>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 Ordering online and having goods delivered at a time which suits them.</a:t>
          </a:r>
          <a:endParaRPr lang="en-US" sz="1400" kern="1200" dirty="0">
            <a:latin typeface="Arial" panose="020B0604020202020204" pitchFamily="34" charset="0"/>
            <a:cs typeface="Arial" panose="020B0604020202020204" pitchFamily="34" charset="0"/>
          </a:endParaRPr>
        </a:p>
      </dsp:txBody>
      <dsp:txXfrm>
        <a:off x="14473" y="2017469"/>
        <a:ext cx="2437887" cy="2175335"/>
      </dsp:txXfrm>
    </dsp:sp>
    <dsp:sp modelId="{4A573FCF-97F5-44CB-A168-D013393C14E4}">
      <dsp:nvSpPr>
        <dsp:cNvPr id="0" name=""/>
        <dsp:cNvSpPr/>
      </dsp:nvSpPr>
      <dsp:spPr>
        <a:xfrm>
          <a:off x="3671305" y="0"/>
          <a:ext cx="853260" cy="6735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8BB9F2-B82C-4C71-9AD7-373C2007F053}">
      <dsp:nvSpPr>
        <dsp:cNvPr id="0" name=""/>
        <dsp:cNvSpPr/>
      </dsp:nvSpPr>
      <dsp:spPr>
        <a:xfrm>
          <a:off x="2878991" y="815743"/>
          <a:ext cx="2437887" cy="113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GB" sz="1400" kern="1200" dirty="0">
              <a:latin typeface="Arial" panose="020B0604020202020204" pitchFamily="34" charset="0"/>
              <a:cs typeface="Arial" panose="020B0604020202020204" pitchFamily="34" charset="0"/>
            </a:rPr>
            <a:t>Fast-food restaurants have improved their services with the aim of improving the customer experience, such as offering the following services:</a:t>
          </a:r>
          <a:endParaRPr lang="en-US" sz="1400" kern="1200" dirty="0">
            <a:latin typeface="Arial" panose="020B0604020202020204" pitchFamily="34" charset="0"/>
            <a:cs typeface="Arial" panose="020B0604020202020204" pitchFamily="34" charset="0"/>
          </a:endParaRPr>
        </a:p>
      </dsp:txBody>
      <dsp:txXfrm>
        <a:off x="2878991" y="815743"/>
        <a:ext cx="2437887" cy="1135594"/>
      </dsp:txXfrm>
    </dsp:sp>
    <dsp:sp modelId="{9120B350-FF5D-4A7F-8EE4-4656963E053E}">
      <dsp:nvSpPr>
        <dsp:cNvPr id="0" name=""/>
        <dsp:cNvSpPr/>
      </dsp:nvSpPr>
      <dsp:spPr>
        <a:xfrm>
          <a:off x="2870020" y="2017469"/>
          <a:ext cx="2437887" cy="2175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Font typeface="Arial" panose="020B0604020202020204" pitchFamily="34" charset="0"/>
            <a:buNone/>
          </a:pPr>
          <a:endParaRPr lang="en-GB" sz="1400" kern="1200" dirty="0">
            <a:latin typeface="Arial" panose="020B0604020202020204" pitchFamily="34" charset="0"/>
            <a:cs typeface="Arial" panose="020B0604020202020204" pitchFamily="34" charset="0"/>
          </a:endParaRPr>
        </a:p>
        <a:p>
          <a:pPr marL="0" lvl="0" indent="0" algn="l" defTabSz="622300">
            <a:lnSpc>
              <a:spcPct val="100000"/>
            </a:lnSpc>
            <a:spcBef>
              <a:spcPct val="0"/>
            </a:spcBef>
            <a:spcAft>
              <a:spcPct val="35000"/>
            </a:spcAft>
            <a:buFont typeface="Arial" panose="020B0604020202020204" pitchFamily="34" charset="0"/>
            <a:buNone/>
          </a:pPr>
          <a:r>
            <a:rPr lang="en-GB" sz="1400" kern="1200" dirty="0">
              <a:latin typeface="Arial" panose="020B0604020202020204" pitchFamily="34" charset="0"/>
              <a:cs typeface="Arial" panose="020B0604020202020204" pitchFamily="34" charset="0"/>
            </a:rPr>
            <a:t>- Shopping via traditional methods instore and ordering from the till.</a:t>
          </a:r>
          <a:endParaRPr lang="en-US" sz="1400" kern="1200" dirty="0">
            <a:latin typeface="Arial" panose="020B0604020202020204" pitchFamily="34" charset="0"/>
            <a:cs typeface="Arial" panose="020B0604020202020204" pitchFamily="34" charset="0"/>
          </a:endParaRPr>
        </a:p>
        <a:p>
          <a:pPr marL="0" lvl="0" indent="0" algn="l" defTabSz="622300">
            <a:lnSpc>
              <a:spcPct val="100000"/>
            </a:lnSpc>
            <a:spcBef>
              <a:spcPct val="0"/>
            </a:spcBef>
            <a:spcAft>
              <a:spcPct val="35000"/>
            </a:spcAft>
            <a:buFont typeface="Arial" panose="020B0604020202020204" pitchFamily="34" charset="0"/>
            <a:buNone/>
          </a:pPr>
          <a:r>
            <a:rPr lang="en-GB" sz="1400" kern="1200" dirty="0">
              <a:latin typeface="Arial" panose="020B0604020202020204" pitchFamily="34" charset="0"/>
              <a:cs typeface="Arial" panose="020B0604020202020204" pitchFamily="34" charset="0"/>
            </a:rPr>
            <a:t>- Ordering via self serve machines.</a:t>
          </a:r>
          <a:endParaRPr lang="en-US" sz="1400" kern="1200" dirty="0">
            <a:latin typeface="Arial" panose="020B0604020202020204" pitchFamily="34" charset="0"/>
            <a:cs typeface="Arial" panose="020B0604020202020204" pitchFamily="34" charset="0"/>
          </a:endParaRPr>
        </a:p>
        <a:p>
          <a:pPr marL="0" lvl="0" indent="0" algn="l" defTabSz="622300">
            <a:lnSpc>
              <a:spcPct val="100000"/>
            </a:lnSpc>
            <a:spcBef>
              <a:spcPct val="0"/>
            </a:spcBef>
            <a:spcAft>
              <a:spcPct val="35000"/>
            </a:spcAft>
            <a:buFont typeface="Arial" panose="020B0604020202020204" pitchFamily="34" charset="0"/>
            <a:buNone/>
          </a:pPr>
          <a:r>
            <a:rPr lang="en-GB" sz="1400" kern="1200" dirty="0">
              <a:latin typeface="Arial" panose="020B0604020202020204" pitchFamily="34" charset="0"/>
              <a:cs typeface="Arial" panose="020B0604020202020204" pitchFamily="34" charset="0"/>
            </a:rPr>
            <a:t>- Ordering via apps.</a:t>
          </a:r>
          <a:endParaRPr lang="en-US" sz="1400" kern="1200" dirty="0">
            <a:latin typeface="Arial" panose="020B0604020202020204" pitchFamily="34" charset="0"/>
            <a:cs typeface="Arial" panose="020B0604020202020204" pitchFamily="34" charset="0"/>
          </a:endParaRPr>
        </a:p>
        <a:p>
          <a:pPr marL="0" lvl="0" indent="0" algn="l" defTabSz="622300">
            <a:lnSpc>
              <a:spcPct val="100000"/>
            </a:lnSpc>
            <a:spcBef>
              <a:spcPct val="0"/>
            </a:spcBef>
            <a:spcAft>
              <a:spcPct val="35000"/>
            </a:spcAft>
            <a:buFont typeface="Arial" panose="020B0604020202020204" pitchFamily="34" charset="0"/>
            <a:buNone/>
          </a:pPr>
          <a:r>
            <a:rPr lang="en-GB" sz="1400" kern="1200" dirty="0">
              <a:latin typeface="Arial" panose="020B0604020202020204" pitchFamily="34" charset="0"/>
              <a:cs typeface="Arial" panose="020B0604020202020204" pitchFamily="34" charset="0"/>
            </a:rPr>
            <a:t>- Ordering via the drive through.</a:t>
          </a:r>
          <a:endParaRPr lang="en-US" sz="1400" kern="1200" dirty="0">
            <a:latin typeface="Arial" panose="020B0604020202020204" pitchFamily="34" charset="0"/>
            <a:cs typeface="Arial" panose="020B0604020202020204" pitchFamily="34" charset="0"/>
          </a:endParaRPr>
        </a:p>
        <a:p>
          <a:pPr marL="0" lvl="0" indent="0" algn="l" defTabSz="622300">
            <a:lnSpc>
              <a:spcPct val="100000"/>
            </a:lnSpc>
            <a:spcBef>
              <a:spcPct val="0"/>
            </a:spcBef>
            <a:spcAft>
              <a:spcPct val="35000"/>
            </a:spcAft>
            <a:buFont typeface="Arial" panose="020B0604020202020204" pitchFamily="34" charset="0"/>
            <a:buNone/>
          </a:pPr>
          <a:r>
            <a:rPr lang="en-GB" sz="1400" kern="1200" dirty="0">
              <a:latin typeface="Arial" panose="020B0604020202020204" pitchFamily="34" charset="0"/>
              <a:cs typeface="Arial" panose="020B0604020202020204" pitchFamily="34" charset="0"/>
            </a:rPr>
            <a:t>- Ordering online and utilising home delivery services. </a:t>
          </a:r>
          <a:endParaRPr lang="en-US" sz="1400" kern="1200" dirty="0">
            <a:latin typeface="Arial" panose="020B0604020202020204" pitchFamily="34" charset="0"/>
            <a:cs typeface="Arial" panose="020B0604020202020204" pitchFamily="34" charset="0"/>
          </a:endParaRPr>
        </a:p>
      </dsp:txBody>
      <dsp:txXfrm>
        <a:off x="2870020" y="2017469"/>
        <a:ext cx="2437887" cy="2175335"/>
      </dsp:txXfrm>
    </dsp:sp>
    <dsp:sp modelId="{0F6A22C3-0B01-4680-B094-5B808B4EE572}">
      <dsp:nvSpPr>
        <dsp:cNvPr id="0" name=""/>
        <dsp:cNvSpPr/>
      </dsp:nvSpPr>
      <dsp:spPr>
        <a:xfrm>
          <a:off x="6535823" y="0"/>
          <a:ext cx="853260" cy="6735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0A093A-D730-4848-96C6-6A05BA30DC06}">
      <dsp:nvSpPr>
        <dsp:cNvPr id="0" name=""/>
        <dsp:cNvSpPr/>
      </dsp:nvSpPr>
      <dsp:spPr>
        <a:xfrm>
          <a:off x="5743509" y="815743"/>
          <a:ext cx="2437887" cy="113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GB" sz="1400" kern="1200" dirty="0">
              <a:latin typeface="Arial" panose="020B0604020202020204" pitchFamily="34" charset="0"/>
              <a:cs typeface="Arial" panose="020B0604020202020204" pitchFamily="34" charset="0"/>
            </a:rPr>
            <a:t>Both supermarkets and fast-food restaurants offer customers a range of services to choose from which ultimately improves their experience with the business.   </a:t>
          </a:r>
          <a:endParaRPr lang="en-US" sz="1400" kern="1200" dirty="0">
            <a:latin typeface="Arial" panose="020B0604020202020204" pitchFamily="34" charset="0"/>
            <a:cs typeface="Arial" panose="020B0604020202020204" pitchFamily="34" charset="0"/>
          </a:endParaRPr>
        </a:p>
      </dsp:txBody>
      <dsp:txXfrm>
        <a:off x="5743509" y="815743"/>
        <a:ext cx="2437887" cy="1135594"/>
      </dsp:txXfrm>
    </dsp:sp>
    <dsp:sp modelId="{85315CE8-DA90-4D27-A5D6-C6049C754F9A}">
      <dsp:nvSpPr>
        <dsp:cNvPr id="0" name=""/>
        <dsp:cNvSpPr/>
      </dsp:nvSpPr>
      <dsp:spPr>
        <a:xfrm>
          <a:off x="5743509" y="2017469"/>
          <a:ext cx="2437887" cy="217533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6FA793-B11D-4800-8E9D-CCC883F5E3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27C51F1C-C959-4ED5-8718-6A6E5FDAE2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13FAF6-5A17-4160-B93A-DAE6E752C393}" type="datetimeFigureOut">
              <a:rPr lang="en-GB" smtClean="0"/>
              <a:t>10/01/2025</a:t>
            </a:fld>
            <a:endParaRPr lang="en-GB" dirty="0"/>
          </a:p>
        </p:txBody>
      </p:sp>
      <p:sp>
        <p:nvSpPr>
          <p:cNvPr id="4" name="Footer Placeholder 3">
            <a:extLst>
              <a:ext uri="{FF2B5EF4-FFF2-40B4-BE49-F238E27FC236}">
                <a16:creationId xmlns:a16="http://schemas.microsoft.com/office/drawing/2014/main" id="{2A89068F-9371-434F-A7C1-78FA7BBA896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3DCF19BF-BA45-4065-A0C1-8C7F0517EA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0FCD70-6406-4BD1-B1E1-1BD393F32619}" type="slidenum">
              <a:rPr lang="en-GB" smtClean="0"/>
              <a:t>‹#›</a:t>
            </a:fld>
            <a:endParaRPr lang="en-GB" dirty="0"/>
          </a:p>
        </p:txBody>
      </p:sp>
    </p:spTree>
    <p:extLst>
      <p:ext uri="{BB962C8B-B14F-4D97-AF65-F5344CB8AC3E}">
        <p14:creationId xmlns:p14="http://schemas.microsoft.com/office/powerpoint/2010/main" val="3706994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AA427D-699D-4C1A-A8D7-442CD58ABE2A}" type="datetimeFigureOut">
              <a:rPr lang="en-GB" smtClean="0"/>
              <a:t>10/01/2025</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6B04CA-5E62-4BEB-9CA6-BB989D7A6C48}" type="slidenum">
              <a:rPr lang="en-GB" smtClean="0"/>
              <a:t>‹#›</a:t>
            </a:fld>
            <a:endParaRPr lang="en-GB" dirty="0"/>
          </a:p>
        </p:txBody>
      </p:sp>
    </p:spTree>
    <p:extLst>
      <p:ext uri="{BB962C8B-B14F-4D97-AF65-F5344CB8AC3E}">
        <p14:creationId xmlns:p14="http://schemas.microsoft.com/office/powerpoint/2010/main" val="3724480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https://www.surveymonkey.co.uk/mp/6-keys-improving-teams-customer-service-skills/</a:t>
            </a:r>
          </a:p>
        </p:txBody>
      </p:sp>
      <p:sp>
        <p:nvSpPr>
          <p:cNvPr id="4" name="Slide Number Placeholder 3"/>
          <p:cNvSpPr>
            <a:spLocks noGrp="1"/>
          </p:cNvSpPr>
          <p:nvPr>
            <p:ph type="sldNum" sz="quarter" idx="5"/>
          </p:nvPr>
        </p:nvSpPr>
        <p:spPr/>
        <p:txBody>
          <a:bodyPr/>
          <a:lstStyle/>
          <a:p>
            <a:fld id="{FE6B04CA-5E62-4BEB-9CA6-BB989D7A6C48}" type="slidenum">
              <a:rPr lang="en-GB" smtClean="0"/>
              <a:t>1</a:t>
            </a:fld>
            <a:endParaRPr lang="en-GB" dirty="0"/>
          </a:p>
        </p:txBody>
      </p:sp>
    </p:spTree>
    <p:extLst>
      <p:ext uri="{BB962C8B-B14F-4D97-AF65-F5344CB8AC3E}">
        <p14:creationId xmlns:p14="http://schemas.microsoft.com/office/powerpoint/2010/main" val="3298393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link: https://www.youtube.com/watch?v=PuFtnYszmEM&amp;t=4s</a:t>
            </a:r>
          </a:p>
        </p:txBody>
      </p:sp>
      <p:sp>
        <p:nvSpPr>
          <p:cNvPr id="4" name="Slide Number Placeholder 3"/>
          <p:cNvSpPr>
            <a:spLocks noGrp="1"/>
          </p:cNvSpPr>
          <p:nvPr>
            <p:ph type="sldNum" sz="quarter" idx="5"/>
          </p:nvPr>
        </p:nvSpPr>
        <p:spPr/>
        <p:txBody>
          <a:bodyPr/>
          <a:lstStyle/>
          <a:p>
            <a:fld id="{FE6B04CA-5E62-4BEB-9CA6-BB989D7A6C48}" type="slidenum">
              <a:rPr lang="en-GB" smtClean="0"/>
              <a:t>6</a:t>
            </a:fld>
            <a:endParaRPr lang="en-GB" dirty="0"/>
          </a:p>
        </p:txBody>
      </p:sp>
    </p:spTree>
    <p:extLst>
      <p:ext uri="{BB962C8B-B14F-4D97-AF65-F5344CB8AC3E}">
        <p14:creationId xmlns:p14="http://schemas.microsoft.com/office/powerpoint/2010/main" val="1495132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E6B04CA-5E62-4BEB-9CA6-BB989D7A6C48}" type="slidenum">
              <a:rPr lang="en-GB" smtClean="0"/>
              <a:t>11</a:t>
            </a:fld>
            <a:endParaRPr lang="en-GB" dirty="0"/>
          </a:p>
        </p:txBody>
      </p:sp>
    </p:spTree>
    <p:extLst>
      <p:ext uri="{BB962C8B-B14F-4D97-AF65-F5344CB8AC3E}">
        <p14:creationId xmlns:p14="http://schemas.microsoft.com/office/powerpoint/2010/main" val="1691056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E6B04CA-5E62-4BEB-9CA6-BB989D7A6C48}" type="slidenum">
              <a:rPr lang="en-GB" smtClean="0"/>
              <a:t>12</a:t>
            </a:fld>
            <a:endParaRPr lang="en-GB" dirty="0"/>
          </a:p>
        </p:txBody>
      </p:sp>
    </p:spTree>
    <p:extLst>
      <p:ext uri="{BB962C8B-B14F-4D97-AF65-F5344CB8AC3E}">
        <p14:creationId xmlns:p14="http://schemas.microsoft.com/office/powerpoint/2010/main" val="1226161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264BA3E4-8F8C-4D4F-8B45-49749870FC9C}" type="datetimeFigureOut">
              <a:rPr lang="en-GB" smtClean="0"/>
              <a:t>10/01/2025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84DBC5-E3EC-499F-9D5A-E009EC723676}" type="slidenum">
              <a:rPr lang="en-GB" smtClean="0"/>
              <a:t>‹#›</a:t>
            </a:fld>
            <a:endParaRPr lang="en-GB" dirty="0"/>
          </a:p>
        </p:txBody>
      </p:sp>
      <p:pic>
        <p:nvPicPr>
          <p:cNvPr id="8" name="Picture 7" descr="A close up of a logo&#10;&#10;Description automatically generated">
            <a:extLst>
              <a:ext uri="{FF2B5EF4-FFF2-40B4-BE49-F238E27FC236}">
                <a16:creationId xmlns:a16="http://schemas.microsoft.com/office/drawing/2014/main" id="{F90D644A-1ECB-4E31-B6F3-3E54FC8247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Tree>
    <p:extLst>
      <p:ext uri="{BB962C8B-B14F-4D97-AF65-F5344CB8AC3E}">
        <p14:creationId xmlns:p14="http://schemas.microsoft.com/office/powerpoint/2010/main" val="4139435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BA3E4-8F8C-4D4F-8B45-49749870FC9C}" type="datetimeFigureOut">
              <a:rPr lang="en-GB" smtClean="0"/>
              <a:t>10/01/2025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84DBC5-E3EC-499F-9D5A-E009EC72367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2264F27-B018-43BA-942B-D83C724F35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
        <p:nvSpPr>
          <p:cNvPr id="8" name="Footer Placeholder 4">
            <a:extLst>
              <a:ext uri="{FF2B5EF4-FFF2-40B4-BE49-F238E27FC236}">
                <a16:creationId xmlns:a16="http://schemas.microsoft.com/office/drawing/2014/main" id="{B0C0F89D-155F-4EE0-B60B-77B71521C854}"/>
              </a:ext>
            </a:extLst>
          </p:cNvPr>
          <p:cNvSpPr txBox="1">
            <a:spLocks/>
          </p:cNvSpPr>
          <p:nvPr userDrawn="1"/>
        </p:nvSpPr>
        <p:spPr bwMode="auto">
          <a:xfrm>
            <a:off x="1619250" y="6453188"/>
            <a:ext cx="6121400" cy="2873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100" dirty="0">
                <a:latin typeface="Verdana" panose="020B0604030504040204" pitchFamily="34" charset="0"/>
              </a:rPr>
              <a:t>© Two Teachers 2021. Copying permitted for purchasing institution only.</a:t>
            </a:r>
            <a:r>
              <a:rPr lang="en-GB" altLang="en-US" sz="1100" dirty="0"/>
              <a:t> </a:t>
            </a:r>
          </a:p>
        </p:txBody>
      </p:sp>
    </p:spTree>
    <p:extLst>
      <p:ext uri="{BB962C8B-B14F-4D97-AF65-F5344CB8AC3E}">
        <p14:creationId xmlns:p14="http://schemas.microsoft.com/office/powerpoint/2010/main" val="970235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b="1"/>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BA3E4-8F8C-4D4F-8B45-49749870FC9C}" type="datetimeFigureOut">
              <a:rPr lang="en-GB" smtClean="0"/>
              <a:t>10/01/2025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84DBC5-E3EC-499F-9D5A-E009EC72367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1292C14F-AFB4-4CC6-A3C2-2CD01C9D42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
        <p:nvSpPr>
          <p:cNvPr id="8" name="Footer Placeholder 4">
            <a:extLst>
              <a:ext uri="{FF2B5EF4-FFF2-40B4-BE49-F238E27FC236}">
                <a16:creationId xmlns:a16="http://schemas.microsoft.com/office/drawing/2014/main" id="{69A91E64-28BD-4DA1-A4DE-17EEEACB6620}"/>
              </a:ext>
            </a:extLst>
          </p:cNvPr>
          <p:cNvSpPr txBox="1">
            <a:spLocks/>
          </p:cNvSpPr>
          <p:nvPr userDrawn="1"/>
        </p:nvSpPr>
        <p:spPr bwMode="auto">
          <a:xfrm>
            <a:off x="1619250" y="6453188"/>
            <a:ext cx="6121400" cy="2873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100" dirty="0">
                <a:latin typeface="Verdana" panose="020B0604030504040204" pitchFamily="34" charset="0"/>
              </a:rPr>
              <a:t>© Two Teachers 2021. Copying permitted for purchasing institution only.</a:t>
            </a:r>
            <a:r>
              <a:rPr lang="en-GB" altLang="en-US" sz="1100" dirty="0"/>
              <a:t> </a:t>
            </a:r>
          </a:p>
        </p:txBody>
      </p:sp>
    </p:spTree>
    <p:extLst>
      <p:ext uri="{BB962C8B-B14F-4D97-AF65-F5344CB8AC3E}">
        <p14:creationId xmlns:p14="http://schemas.microsoft.com/office/powerpoint/2010/main" val="587636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64BA3E4-8F8C-4D4F-8B45-49749870FC9C}" type="datetimeFigureOut">
              <a:rPr lang="en-GB" smtClean="0"/>
              <a:t>10/01/2025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84DBC5-E3EC-499F-9D5A-E009EC72367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37AB3604-B0EA-4DB9-B86E-6C8C9606A2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
        <p:nvSpPr>
          <p:cNvPr id="8" name="Footer Placeholder 4">
            <a:extLst>
              <a:ext uri="{FF2B5EF4-FFF2-40B4-BE49-F238E27FC236}">
                <a16:creationId xmlns:a16="http://schemas.microsoft.com/office/drawing/2014/main" id="{6F034EA9-B4F5-48E1-A859-8772F721CE74}"/>
              </a:ext>
            </a:extLst>
          </p:cNvPr>
          <p:cNvSpPr txBox="1">
            <a:spLocks/>
          </p:cNvSpPr>
          <p:nvPr userDrawn="1"/>
        </p:nvSpPr>
        <p:spPr bwMode="auto">
          <a:xfrm>
            <a:off x="1619250" y="6453188"/>
            <a:ext cx="6121400" cy="2873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100" dirty="0">
                <a:latin typeface="Verdana" panose="020B0604030504040204" pitchFamily="34" charset="0"/>
              </a:rPr>
              <a:t>© Two Teachers 2021. Copying permitted for purchasing institution only.</a:t>
            </a:r>
            <a:r>
              <a:rPr lang="en-GB" altLang="en-US" sz="1100" dirty="0"/>
              <a:t> </a:t>
            </a:r>
          </a:p>
        </p:txBody>
      </p:sp>
    </p:spTree>
    <p:extLst>
      <p:ext uri="{BB962C8B-B14F-4D97-AF65-F5344CB8AC3E}">
        <p14:creationId xmlns:p14="http://schemas.microsoft.com/office/powerpoint/2010/main" val="257372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b="1"/>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64BA3E4-8F8C-4D4F-8B45-49749870FC9C}" type="datetimeFigureOut">
              <a:rPr lang="en-GB" smtClean="0"/>
              <a:t>10/01/2025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84DBC5-E3EC-499F-9D5A-E009EC72367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A942AFA5-01B5-4FCC-8F09-4252C0AA4E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
        <p:nvSpPr>
          <p:cNvPr id="8" name="Footer Placeholder 4">
            <a:extLst>
              <a:ext uri="{FF2B5EF4-FFF2-40B4-BE49-F238E27FC236}">
                <a16:creationId xmlns:a16="http://schemas.microsoft.com/office/drawing/2014/main" id="{07962E0B-D5CE-48CC-BA0B-E6A564AB4040}"/>
              </a:ext>
            </a:extLst>
          </p:cNvPr>
          <p:cNvSpPr txBox="1">
            <a:spLocks/>
          </p:cNvSpPr>
          <p:nvPr userDrawn="1"/>
        </p:nvSpPr>
        <p:spPr bwMode="auto">
          <a:xfrm>
            <a:off x="1619250" y="6453188"/>
            <a:ext cx="6121400" cy="2873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100" dirty="0">
                <a:latin typeface="Verdana" panose="020B0604030504040204" pitchFamily="34" charset="0"/>
              </a:rPr>
              <a:t>© Two Teachers 2021. Copying permitted for purchasing institution only.</a:t>
            </a:r>
            <a:r>
              <a:rPr lang="en-GB" altLang="en-US" sz="1100" dirty="0"/>
              <a:t> </a:t>
            </a:r>
          </a:p>
        </p:txBody>
      </p:sp>
    </p:spTree>
    <p:extLst>
      <p:ext uri="{BB962C8B-B14F-4D97-AF65-F5344CB8AC3E}">
        <p14:creationId xmlns:p14="http://schemas.microsoft.com/office/powerpoint/2010/main" val="1021272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4BA3E4-8F8C-4D4F-8B45-49749870FC9C}" type="datetimeFigureOut">
              <a:rPr lang="en-GB" smtClean="0"/>
              <a:t>10/01/2025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E84DBC5-E3EC-499F-9D5A-E009EC723676}" type="slidenum">
              <a:rPr lang="en-GB" smtClean="0"/>
              <a:t>‹#›</a:t>
            </a:fld>
            <a:endParaRPr lang="en-GB" dirty="0"/>
          </a:p>
        </p:txBody>
      </p:sp>
      <p:pic>
        <p:nvPicPr>
          <p:cNvPr id="8" name="Picture 7" descr="A close up of a logo&#10;&#10;Description automatically generated">
            <a:extLst>
              <a:ext uri="{FF2B5EF4-FFF2-40B4-BE49-F238E27FC236}">
                <a16:creationId xmlns:a16="http://schemas.microsoft.com/office/drawing/2014/main" id="{81132404-404B-483C-B9D3-C1C687DDF8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
        <p:nvSpPr>
          <p:cNvPr id="9" name="Footer Placeholder 4">
            <a:extLst>
              <a:ext uri="{FF2B5EF4-FFF2-40B4-BE49-F238E27FC236}">
                <a16:creationId xmlns:a16="http://schemas.microsoft.com/office/drawing/2014/main" id="{D91E0210-510E-4A3B-BEFF-ADC934F6F7EA}"/>
              </a:ext>
            </a:extLst>
          </p:cNvPr>
          <p:cNvSpPr txBox="1">
            <a:spLocks/>
          </p:cNvSpPr>
          <p:nvPr userDrawn="1"/>
        </p:nvSpPr>
        <p:spPr bwMode="auto">
          <a:xfrm>
            <a:off x="1619250" y="6453188"/>
            <a:ext cx="6121400" cy="2873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100" dirty="0">
                <a:latin typeface="Verdana" panose="020B0604030504040204" pitchFamily="34" charset="0"/>
              </a:rPr>
              <a:t>© Two Teachers 2021. Copying permitted for purchasing institution only.</a:t>
            </a:r>
            <a:r>
              <a:rPr lang="en-GB" altLang="en-US" sz="1100" dirty="0"/>
              <a:t> </a:t>
            </a:r>
          </a:p>
        </p:txBody>
      </p:sp>
    </p:spTree>
    <p:extLst>
      <p:ext uri="{BB962C8B-B14F-4D97-AF65-F5344CB8AC3E}">
        <p14:creationId xmlns:p14="http://schemas.microsoft.com/office/powerpoint/2010/main" val="241757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4BA3E4-8F8C-4D4F-8B45-49749870FC9C}" type="datetimeFigureOut">
              <a:rPr lang="en-GB" smtClean="0"/>
              <a:t>10/01/2025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E84DBC5-E3EC-499F-9D5A-E009EC723676}" type="slidenum">
              <a:rPr lang="en-GB" smtClean="0"/>
              <a:t>‹#›</a:t>
            </a:fld>
            <a:endParaRPr lang="en-GB" dirty="0"/>
          </a:p>
        </p:txBody>
      </p:sp>
      <p:pic>
        <p:nvPicPr>
          <p:cNvPr id="10" name="Picture 9" descr="A close up of a logo&#10;&#10;Description automatically generated">
            <a:extLst>
              <a:ext uri="{FF2B5EF4-FFF2-40B4-BE49-F238E27FC236}">
                <a16:creationId xmlns:a16="http://schemas.microsoft.com/office/drawing/2014/main" id="{74265FE3-0244-41BE-956E-CFE62C1B28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
        <p:nvSpPr>
          <p:cNvPr id="11" name="Footer Placeholder 4">
            <a:extLst>
              <a:ext uri="{FF2B5EF4-FFF2-40B4-BE49-F238E27FC236}">
                <a16:creationId xmlns:a16="http://schemas.microsoft.com/office/drawing/2014/main" id="{867BA5F9-0256-4CD9-904E-46FFB567B517}"/>
              </a:ext>
            </a:extLst>
          </p:cNvPr>
          <p:cNvSpPr txBox="1">
            <a:spLocks/>
          </p:cNvSpPr>
          <p:nvPr userDrawn="1"/>
        </p:nvSpPr>
        <p:spPr bwMode="auto">
          <a:xfrm>
            <a:off x="1619250" y="6453188"/>
            <a:ext cx="6121400" cy="2873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100" dirty="0">
                <a:latin typeface="Verdana" panose="020B0604030504040204" pitchFamily="34" charset="0"/>
              </a:rPr>
              <a:t>© Two Teachers 2021. Copying permitted for purchasing institution only.</a:t>
            </a:r>
            <a:r>
              <a:rPr lang="en-GB" altLang="en-US" sz="1100" dirty="0"/>
              <a:t> </a:t>
            </a:r>
          </a:p>
        </p:txBody>
      </p:sp>
    </p:spTree>
    <p:extLst>
      <p:ext uri="{BB962C8B-B14F-4D97-AF65-F5344CB8AC3E}">
        <p14:creationId xmlns:p14="http://schemas.microsoft.com/office/powerpoint/2010/main" val="153902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fld id="{264BA3E4-8F8C-4D4F-8B45-49749870FC9C}" type="datetimeFigureOut">
              <a:rPr lang="en-GB" smtClean="0"/>
              <a:t>10/01/2025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E84DBC5-E3EC-499F-9D5A-E009EC72367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6107F001-2E99-4699-909C-BCE1539B8A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
        <p:nvSpPr>
          <p:cNvPr id="7" name="Footer Placeholder 4">
            <a:extLst>
              <a:ext uri="{FF2B5EF4-FFF2-40B4-BE49-F238E27FC236}">
                <a16:creationId xmlns:a16="http://schemas.microsoft.com/office/drawing/2014/main" id="{72BA3CC8-E931-4809-B2CA-ABE44EAD9B4F}"/>
              </a:ext>
            </a:extLst>
          </p:cNvPr>
          <p:cNvSpPr txBox="1">
            <a:spLocks/>
          </p:cNvSpPr>
          <p:nvPr userDrawn="1"/>
        </p:nvSpPr>
        <p:spPr bwMode="auto">
          <a:xfrm>
            <a:off x="1619250" y="6453188"/>
            <a:ext cx="6121400" cy="2873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100" dirty="0">
                <a:latin typeface="Verdana" panose="020B0604030504040204" pitchFamily="34" charset="0"/>
              </a:rPr>
              <a:t>© Two Teachers 2021. Copying permitted for purchasing institution only.</a:t>
            </a:r>
            <a:r>
              <a:rPr lang="en-GB" altLang="en-US" sz="1100" dirty="0"/>
              <a:t> </a:t>
            </a:r>
          </a:p>
        </p:txBody>
      </p:sp>
    </p:spTree>
    <p:extLst>
      <p:ext uri="{BB962C8B-B14F-4D97-AF65-F5344CB8AC3E}">
        <p14:creationId xmlns:p14="http://schemas.microsoft.com/office/powerpoint/2010/main" val="259345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BA3E4-8F8C-4D4F-8B45-49749870FC9C}" type="datetimeFigureOut">
              <a:rPr lang="en-GB" smtClean="0"/>
              <a:t>10/01/2025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E84DBC5-E3EC-499F-9D5A-E009EC723676}" type="slidenum">
              <a:rPr lang="en-GB" smtClean="0"/>
              <a:t>‹#›</a:t>
            </a:fld>
            <a:endParaRPr lang="en-GB" dirty="0"/>
          </a:p>
        </p:txBody>
      </p:sp>
      <p:pic>
        <p:nvPicPr>
          <p:cNvPr id="5" name="Picture 4" descr="A close up of a logo&#10;&#10;Description automatically generated">
            <a:extLst>
              <a:ext uri="{FF2B5EF4-FFF2-40B4-BE49-F238E27FC236}">
                <a16:creationId xmlns:a16="http://schemas.microsoft.com/office/drawing/2014/main" id="{5FBB6E9C-2B93-4520-872E-6CD6ED789DE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
        <p:nvSpPr>
          <p:cNvPr id="6" name="Footer Placeholder 4">
            <a:extLst>
              <a:ext uri="{FF2B5EF4-FFF2-40B4-BE49-F238E27FC236}">
                <a16:creationId xmlns:a16="http://schemas.microsoft.com/office/drawing/2014/main" id="{DDF8BEA9-64E0-4BA6-AB0F-D9B6ADC6F87A}"/>
              </a:ext>
            </a:extLst>
          </p:cNvPr>
          <p:cNvSpPr txBox="1">
            <a:spLocks/>
          </p:cNvSpPr>
          <p:nvPr userDrawn="1"/>
        </p:nvSpPr>
        <p:spPr bwMode="auto">
          <a:xfrm>
            <a:off x="1619250" y="6453188"/>
            <a:ext cx="6121400" cy="2873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100" dirty="0">
                <a:latin typeface="Verdana" panose="020B0604030504040204" pitchFamily="34" charset="0"/>
              </a:rPr>
              <a:t>© Two Teachers 2021. Copying permitted for purchasing institution only.</a:t>
            </a:r>
            <a:r>
              <a:rPr lang="en-GB" altLang="en-US" sz="1100" dirty="0"/>
              <a:t> </a:t>
            </a:r>
          </a:p>
        </p:txBody>
      </p:sp>
    </p:spTree>
    <p:extLst>
      <p:ext uri="{BB962C8B-B14F-4D97-AF65-F5344CB8AC3E}">
        <p14:creationId xmlns:p14="http://schemas.microsoft.com/office/powerpoint/2010/main" val="1877830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4BA3E4-8F8C-4D4F-8B45-49749870FC9C}" type="datetimeFigureOut">
              <a:rPr lang="en-GB" smtClean="0"/>
              <a:t>10/01/2025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E84DBC5-E3EC-499F-9D5A-E009EC723676}" type="slidenum">
              <a:rPr lang="en-GB" smtClean="0"/>
              <a:t>‹#›</a:t>
            </a:fld>
            <a:endParaRPr lang="en-GB" dirty="0"/>
          </a:p>
        </p:txBody>
      </p:sp>
      <p:pic>
        <p:nvPicPr>
          <p:cNvPr id="8" name="Picture 7" descr="A close up of a logo&#10;&#10;Description automatically generated">
            <a:extLst>
              <a:ext uri="{FF2B5EF4-FFF2-40B4-BE49-F238E27FC236}">
                <a16:creationId xmlns:a16="http://schemas.microsoft.com/office/drawing/2014/main" id="{E9E6F5FD-4C16-4106-A9BB-F07CA83653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
        <p:nvSpPr>
          <p:cNvPr id="9" name="Footer Placeholder 4">
            <a:extLst>
              <a:ext uri="{FF2B5EF4-FFF2-40B4-BE49-F238E27FC236}">
                <a16:creationId xmlns:a16="http://schemas.microsoft.com/office/drawing/2014/main" id="{67BF68C8-47A8-4E49-B064-1517929D71CB}"/>
              </a:ext>
            </a:extLst>
          </p:cNvPr>
          <p:cNvSpPr txBox="1">
            <a:spLocks/>
          </p:cNvSpPr>
          <p:nvPr userDrawn="1"/>
        </p:nvSpPr>
        <p:spPr bwMode="auto">
          <a:xfrm>
            <a:off x="1619250" y="6453188"/>
            <a:ext cx="6121400" cy="2873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100" dirty="0">
                <a:latin typeface="Verdana" panose="020B0604030504040204" pitchFamily="34" charset="0"/>
              </a:rPr>
              <a:t>© Two Teachers 2021. Copying permitted for purchasing institution only.</a:t>
            </a:r>
            <a:r>
              <a:rPr lang="en-GB" altLang="en-US" sz="1100" dirty="0"/>
              <a:t> </a:t>
            </a:r>
          </a:p>
        </p:txBody>
      </p:sp>
    </p:spTree>
    <p:extLst>
      <p:ext uri="{BB962C8B-B14F-4D97-AF65-F5344CB8AC3E}">
        <p14:creationId xmlns:p14="http://schemas.microsoft.com/office/powerpoint/2010/main" val="322068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4BA3E4-8F8C-4D4F-8B45-49749870FC9C}" type="datetimeFigureOut">
              <a:rPr lang="en-GB" smtClean="0"/>
              <a:t>10/01/2025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E84DBC5-E3EC-499F-9D5A-E009EC723676}" type="slidenum">
              <a:rPr lang="en-GB" smtClean="0"/>
              <a:t>‹#›</a:t>
            </a:fld>
            <a:endParaRPr lang="en-GB" dirty="0"/>
          </a:p>
        </p:txBody>
      </p:sp>
      <p:pic>
        <p:nvPicPr>
          <p:cNvPr id="8" name="Picture 7" descr="A close up of a logo&#10;&#10;Description automatically generated">
            <a:extLst>
              <a:ext uri="{FF2B5EF4-FFF2-40B4-BE49-F238E27FC236}">
                <a16:creationId xmlns:a16="http://schemas.microsoft.com/office/drawing/2014/main" id="{0924638A-DDB4-4266-8B63-2BCCB8A350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
        <p:nvSpPr>
          <p:cNvPr id="9" name="Footer Placeholder 4">
            <a:extLst>
              <a:ext uri="{FF2B5EF4-FFF2-40B4-BE49-F238E27FC236}">
                <a16:creationId xmlns:a16="http://schemas.microsoft.com/office/drawing/2014/main" id="{F64EDBE3-F154-478E-80A7-059C54FE7CA5}"/>
              </a:ext>
            </a:extLst>
          </p:cNvPr>
          <p:cNvSpPr txBox="1">
            <a:spLocks/>
          </p:cNvSpPr>
          <p:nvPr userDrawn="1"/>
        </p:nvSpPr>
        <p:spPr bwMode="auto">
          <a:xfrm>
            <a:off x="1619250" y="6453188"/>
            <a:ext cx="6121400" cy="2873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100" dirty="0">
                <a:latin typeface="Verdana" panose="020B0604030504040204" pitchFamily="34" charset="0"/>
              </a:rPr>
              <a:t>© Two Teachers 2021. Copying permitted for purchasing institution only.</a:t>
            </a:r>
            <a:r>
              <a:rPr lang="en-GB" altLang="en-US" sz="1100" dirty="0"/>
              <a:t> </a:t>
            </a:r>
          </a:p>
        </p:txBody>
      </p:sp>
    </p:spTree>
    <p:extLst>
      <p:ext uri="{BB962C8B-B14F-4D97-AF65-F5344CB8AC3E}">
        <p14:creationId xmlns:p14="http://schemas.microsoft.com/office/powerpoint/2010/main" val="308572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BA3E4-8F8C-4D4F-8B45-49749870FC9C}" type="datetimeFigureOut">
              <a:rPr lang="en-GB" smtClean="0"/>
              <a:t>10/01/2025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4DBC5-E3EC-499F-9D5A-E009EC72367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5A5D1616-4C9D-4F66-BCD9-2811F8241D0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Tree>
    <p:extLst>
      <p:ext uri="{BB962C8B-B14F-4D97-AF65-F5344CB8AC3E}">
        <p14:creationId xmlns:p14="http://schemas.microsoft.com/office/powerpoint/2010/main" val="2791648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PuFtnYszmEM?start=4&amp;feature=oembed" TargetMode="External"/><Relationship Id="rId5" Type="http://schemas.openxmlformats.org/officeDocument/2006/relationships/hyperlink" Target="https://www.youtube.com/watch?v=PuFtnYszmEM&amp;t=4s"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7F72E-AB93-476B-A2C6-9DB54AC9233D}"/>
              </a:ext>
            </a:extLst>
          </p:cNvPr>
          <p:cNvSpPr>
            <a:spLocks noGrp="1"/>
          </p:cNvSpPr>
          <p:nvPr>
            <p:ph type="title"/>
          </p:nvPr>
        </p:nvSpPr>
        <p:spPr/>
        <p:txBody>
          <a:bodyPr>
            <a:normAutofit/>
          </a:bodyPr>
          <a:lstStyle/>
          <a:p>
            <a:r>
              <a:rPr lang="en-GB" dirty="0"/>
              <a:t>Improvements to Services and Customer Experience</a:t>
            </a:r>
          </a:p>
        </p:txBody>
      </p:sp>
      <p:sp>
        <p:nvSpPr>
          <p:cNvPr id="3" name="Content Placeholder 2">
            <a:extLst>
              <a:ext uri="{FF2B5EF4-FFF2-40B4-BE49-F238E27FC236}">
                <a16:creationId xmlns:a16="http://schemas.microsoft.com/office/drawing/2014/main" id="{EC4EBA27-26F1-4052-9667-42B410188BF0}"/>
              </a:ext>
            </a:extLst>
          </p:cNvPr>
          <p:cNvSpPr>
            <a:spLocks noGrp="1"/>
          </p:cNvSpPr>
          <p:nvPr>
            <p:ph idx="1"/>
          </p:nvPr>
        </p:nvSpPr>
        <p:spPr/>
        <p:txBody>
          <a:bodyPr>
            <a:noAutofit/>
          </a:bodyPr>
          <a:lstStyle/>
          <a:p>
            <a:r>
              <a:rPr lang="en-GB" sz="1800" dirty="0"/>
              <a:t>Making improvements to services and customer experience can be very beneficial for a business.</a:t>
            </a:r>
          </a:p>
          <a:p>
            <a:r>
              <a:rPr lang="en-GB" sz="1800" dirty="0"/>
              <a:t>This is because customer satisfaction and loyalty is likely to improve if customers have a better experience, which then helps to improve the brand image via positive word of mouth.</a:t>
            </a:r>
          </a:p>
          <a:p>
            <a:r>
              <a:rPr lang="en-GB" sz="1800" dirty="0"/>
              <a:t>However, UK businesses are reported to be losing a staggering £12billion every year as a result of poor customer service (Survey Monkey, 2021).</a:t>
            </a:r>
          </a:p>
          <a:p>
            <a:r>
              <a:rPr lang="en-GB" sz="1800" dirty="0"/>
              <a:t>Therefore, it’s crucial that businesses focus on continually improving the customer experience and one key factor that influences the experience customers receive in store is the services offered.</a:t>
            </a:r>
          </a:p>
          <a:p>
            <a:r>
              <a:rPr lang="en-GB" sz="1800" dirty="0"/>
              <a:t>This is why many businesses have focused on improving the customer experience by investing in the development of services (both online and in store) by offering customers a variety of ways in which to shop so they can choose the option which is most suitable to them, thus improving the customer experience. </a:t>
            </a:r>
          </a:p>
          <a:p>
            <a:pPr marL="0" indent="0">
              <a:buNone/>
            </a:pPr>
            <a:endParaRPr lang="en-GB" sz="1800" dirty="0"/>
          </a:p>
        </p:txBody>
      </p:sp>
      <p:pic>
        <p:nvPicPr>
          <p:cNvPr id="4" name="Recorded Sound">
            <a:hlinkClick r:id="" action="ppaction://media"/>
            <a:extLst>
              <a:ext uri="{FF2B5EF4-FFF2-40B4-BE49-F238E27FC236}">
                <a16:creationId xmlns:a16="http://schemas.microsoft.com/office/drawing/2014/main" id="{87B26C90-AA88-4E41-2261-ED287CF30AC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10550" y="723107"/>
            <a:ext cx="609600" cy="609600"/>
          </a:xfrm>
          <a:prstGeom prst="rect">
            <a:avLst/>
          </a:prstGeom>
        </p:spPr>
      </p:pic>
    </p:spTree>
    <p:extLst>
      <p:ext uri="{BB962C8B-B14F-4D97-AF65-F5344CB8AC3E}">
        <p14:creationId xmlns:p14="http://schemas.microsoft.com/office/powerpoint/2010/main" val="306693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739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A4404F-5834-4608-B71A-3945796B4D80}"/>
              </a:ext>
            </a:extLst>
          </p:cNvPr>
          <p:cNvSpPr>
            <a:spLocks noGrp="1"/>
          </p:cNvSpPr>
          <p:nvPr>
            <p:ph type="title"/>
          </p:nvPr>
        </p:nvSpPr>
        <p:spPr>
          <a:xfrm>
            <a:off x="4885341" y="365125"/>
            <a:ext cx="4256373" cy="1807305"/>
          </a:xfrm>
        </p:spPr>
        <p:txBody>
          <a:bodyPr>
            <a:normAutofit/>
          </a:bodyPr>
          <a:lstStyle/>
          <a:p>
            <a:r>
              <a:rPr lang="en-GB" sz="4100" dirty="0"/>
              <a:t>Offering Unique Selling Points</a:t>
            </a:r>
          </a:p>
        </p:txBody>
      </p:sp>
      <p:pic>
        <p:nvPicPr>
          <p:cNvPr id="5" name="Picture 4" descr="White puzzle with one red piece">
            <a:extLst>
              <a:ext uri="{FF2B5EF4-FFF2-40B4-BE49-F238E27FC236}">
                <a16:creationId xmlns:a16="http://schemas.microsoft.com/office/drawing/2014/main" id="{847E844C-D325-40C5-A7AB-25A525A56AF7}"/>
              </a:ext>
            </a:extLst>
          </p:cNvPr>
          <p:cNvPicPr>
            <a:picLocks noChangeAspect="1"/>
          </p:cNvPicPr>
          <p:nvPr/>
        </p:nvPicPr>
        <p:blipFill rotWithShape="1">
          <a:blip r:embed="rId2"/>
          <a:srcRect l="31989" r="30385"/>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CB18A25B-D054-4D17-AC65-60EB791B4C88}"/>
              </a:ext>
            </a:extLst>
          </p:cNvPr>
          <p:cNvSpPr>
            <a:spLocks noGrp="1"/>
          </p:cNvSpPr>
          <p:nvPr>
            <p:ph idx="1"/>
          </p:nvPr>
        </p:nvSpPr>
        <p:spPr>
          <a:xfrm>
            <a:off x="4885341" y="2333297"/>
            <a:ext cx="3818392" cy="3843666"/>
          </a:xfrm>
        </p:spPr>
        <p:txBody>
          <a:bodyPr>
            <a:noAutofit/>
          </a:bodyPr>
          <a:lstStyle/>
          <a:p>
            <a:r>
              <a:rPr lang="en-GB" sz="1800" dirty="0"/>
              <a:t>A ‘Unique Selling Point’ aka ‘USP’ is something that sets the business apart from its competitors, usually in the form of a product or service but it can be anything that the business offers which is different to that of its competitors to the benefit of its customers. </a:t>
            </a:r>
          </a:p>
          <a:p>
            <a:r>
              <a:rPr lang="en-GB" sz="1800" dirty="0"/>
              <a:t>Businesses can have multiple USPs which can help focus their marketing strategy and influence messaging, branding, copywriting, and other marketing decisions.  </a:t>
            </a:r>
          </a:p>
          <a:p>
            <a:endParaRPr lang="en-GB" sz="1800" dirty="0"/>
          </a:p>
          <a:p>
            <a:endParaRPr lang="en-GB" sz="1800" dirty="0"/>
          </a:p>
        </p:txBody>
      </p:sp>
    </p:spTree>
    <p:extLst>
      <p:ext uri="{BB962C8B-B14F-4D97-AF65-F5344CB8AC3E}">
        <p14:creationId xmlns:p14="http://schemas.microsoft.com/office/powerpoint/2010/main" val="43337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C12F0-6840-4D35-A9AD-B958CB4E070E}"/>
              </a:ext>
            </a:extLst>
          </p:cNvPr>
          <p:cNvSpPr>
            <a:spLocks noGrp="1"/>
          </p:cNvSpPr>
          <p:nvPr>
            <p:ph type="title"/>
          </p:nvPr>
        </p:nvSpPr>
        <p:spPr/>
        <p:txBody>
          <a:bodyPr/>
          <a:lstStyle/>
          <a:p>
            <a:r>
              <a:rPr lang="en-GB" dirty="0"/>
              <a:t>Offering Unique Selling Points</a:t>
            </a:r>
          </a:p>
        </p:txBody>
      </p:sp>
      <p:sp>
        <p:nvSpPr>
          <p:cNvPr id="3" name="Content Placeholder 2">
            <a:extLst>
              <a:ext uri="{FF2B5EF4-FFF2-40B4-BE49-F238E27FC236}">
                <a16:creationId xmlns:a16="http://schemas.microsoft.com/office/drawing/2014/main" id="{24F50046-ECAD-4F9D-8C46-D8F9CCBB805C}"/>
              </a:ext>
            </a:extLst>
          </p:cNvPr>
          <p:cNvSpPr>
            <a:spLocks noGrp="1"/>
          </p:cNvSpPr>
          <p:nvPr>
            <p:ph idx="1"/>
          </p:nvPr>
        </p:nvSpPr>
        <p:spPr/>
        <p:txBody>
          <a:bodyPr>
            <a:normAutofit/>
          </a:bodyPr>
          <a:lstStyle/>
          <a:p>
            <a:pPr marL="0" indent="0">
              <a:buNone/>
            </a:pPr>
            <a:r>
              <a:rPr lang="en-GB" b="1" dirty="0"/>
              <a:t>Activity 11: What’s the USP?</a:t>
            </a:r>
          </a:p>
          <a:p>
            <a:pPr marL="0" indent="0">
              <a:buNone/>
            </a:pPr>
            <a:endParaRPr lang="en-GB" dirty="0"/>
          </a:p>
          <a:p>
            <a:pPr marL="0" indent="0">
              <a:buNone/>
            </a:pPr>
            <a:r>
              <a:rPr lang="en-GB" dirty="0"/>
              <a:t>In your workbook you will find 5 different businesses, your task is to identify the USPs for each business and justify what sets each business apart from its competitors.</a:t>
            </a:r>
          </a:p>
        </p:txBody>
      </p:sp>
    </p:spTree>
    <p:extLst>
      <p:ext uri="{BB962C8B-B14F-4D97-AF65-F5344CB8AC3E}">
        <p14:creationId xmlns:p14="http://schemas.microsoft.com/office/powerpoint/2010/main" val="287153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C12F0-6840-4D35-A9AD-B958CB4E070E}"/>
              </a:ext>
            </a:extLst>
          </p:cNvPr>
          <p:cNvSpPr>
            <a:spLocks noGrp="1"/>
          </p:cNvSpPr>
          <p:nvPr>
            <p:ph type="title"/>
          </p:nvPr>
        </p:nvSpPr>
        <p:spPr/>
        <p:txBody>
          <a:bodyPr/>
          <a:lstStyle/>
          <a:p>
            <a:r>
              <a:rPr lang="en-GB" dirty="0"/>
              <a:t>Offering Unique Selling Points</a:t>
            </a:r>
          </a:p>
        </p:txBody>
      </p:sp>
      <p:sp>
        <p:nvSpPr>
          <p:cNvPr id="3" name="Content Placeholder 2">
            <a:extLst>
              <a:ext uri="{FF2B5EF4-FFF2-40B4-BE49-F238E27FC236}">
                <a16:creationId xmlns:a16="http://schemas.microsoft.com/office/drawing/2014/main" id="{24F50046-ECAD-4F9D-8C46-D8F9CCBB805C}"/>
              </a:ext>
            </a:extLst>
          </p:cNvPr>
          <p:cNvSpPr>
            <a:spLocks noGrp="1"/>
          </p:cNvSpPr>
          <p:nvPr>
            <p:ph idx="1"/>
          </p:nvPr>
        </p:nvSpPr>
        <p:spPr/>
        <p:txBody>
          <a:bodyPr/>
          <a:lstStyle/>
          <a:p>
            <a:pPr marL="0" indent="0">
              <a:buNone/>
            </a:pPr>
            <a:r>
              <a:rPr lang="en-GB" b="1" dirty="0"/>
              <a:t>Activity 12: The Impact of a Strong USP</a:t>
            </a:r>
          </a:p>
          <a:p>
            <a:pPr marL="514350" indent="-514350">
              <a:buFont typeface="+mj-lt"/>
              <a:buAutoNum type="arabicPeriod"/>
            </a:pPr>
            <a:r>
              <a:rPr lang="en-GB" dirty="0"/>
              <a:t>Of the businesses you have just identified the USPs for in the previous activity, which one do you believe has the strongest USP and why?</a:t>
            </a:r>
          </a:p>
          <a:p>
            <a:pPr marL="514350" indent="-514350">
              <a:buFont typeface="+mj-lt"/>
              <a:buAutoNum type="arabicPeriod"/>
            </a:pPr>
            <a:r>
              <a:rPr lang="en-GB" dirty="0"/>
              <a:t>What impact do you believe this has on the business? Provide clear examples. </a:t>
            </a:r>
          </a:p>
          <a:p>
            <a:endParaRPr lang="en-GB" dirty="0"/>
          </a:p>
          <a:p>
            <a:endParaRPr lang="en-GB" dirty="0"/>
          </a:p>
        </p:txBody>
      </p:sp>
    </p:spTree>
    <p:extLst>
      <p:ext uri="{BB962C8B-B14F-4D97-AF65-F5344CB8AC3E}">
        <p14:creationId xmlns:p14="http://schemas.microsoft.com/office/powerpoint/2010/main" val="424564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F7B809-F677-41AD-86AE-C09B7ACD6B86}"/>
              </a:ext>
            </a:extLst>
          </p:cNvPr>
          <p:cNvSpPr>
            <a:spLocks noGrp="1"/>
          </p:cNvSpPr>
          <p:nvPr>
            <p:ph type="title"/>
          </p:nvPr>
        </p:nvSpPr>
        <p:spPr>
          <a:xfrm>
            <a:off x="593714" y="1396686"/>
            <a:ext cx="3011307" cy="4064628"/>
          </a:xfrm>
        </p:spPr>
        <p:txBody>
          <a:bodyPr>
            <a:normAutofit/>
          </a:bodyPr>
          <a:lstStyle/>
          <a:p>
            <a:pPr algn="ctr"/>
            <a:r>
              <a:rPr lang="en-GB" sz="3200" dirty="0">
                <a:solidFill>
                  <a:srgbClr val="FFFFFF"/>
                </a:solidFill>
              </a:rPr>
              <a:t>Improvements to Services and Customer Experience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E38C0F1-C781-418D-AE32-CF707604B3C4}"/>
              </a:ext>
            </a:extLst>
          </p:cNvPr>
          <p:cNvSpPr>
            <a:spLocks noGrp="1"/>
          </p:cNvSpPr>
          <p:nvPr>
            <p:ph idx="1"/>
          </p:nvPr>
        </p:nvSpPr>
        <p:spPr>
          <a:xfrm>
            <a:off x="4006337" y="1981109"/>
            <a:ext cx="4152298" cy="3935281"/>
          </a:xfrm>
        </p:spPr>
        <p:txBody>
          <a:bodyPr>
            <a:normAutofit/>
          </a:bodyPr>
          <a:lstStyle/>
          <a:p>
            <a:pPr marL="0" indent="0" algn="ctr">
              <a:buNone/>
            </a:pPr>
            <a:r>
              <a:rPr lang="en-GB" b="1" dirty="0"/>
              <a:t>Class Discussion</a:t>
            </a:r>
          </a:p>
          <a:p>
            <a:pPr marL="0" indent="0" algn="ctr">
              <a:buNone/>
            </a:pPr>
            <a:r>
              <a:rPr lang="en-GB" dirty="0"/>
              <a:t>What changes have major supermarkets and fast food chains made in the past decade or two to improve services and customer experience?</a:t>
            </a:r>
          </a:p>
        </p:txBody>
      </p:sp>
    </p:spTree>
    <p:extLst>
      <p:ext uri="{BB962C8B-B14F-4D97-AF65-F5344CB8AC3E}">
        <p14:creationId xmlns:p14="http://schemas.microsoft.com/office/powerpoint/2010/main" val="1151955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56982A-0A0D-46D2-85C4-8D1E18EC7902}"/>
              </a:ext>
            </a:extLst>
          </p:cNvPr>
          <p:cNvSpPr>
            <a:spLocks noGrp="1"/>
          </p:cNvSpPr>
          <p:nvPr>
            <p:ph type="title"/>
          </p:nvPr>
        </p:nvSpPr>
        <p:spPr>
          <a:xfrm>
            <a:off x="1028697" y="348865"/>
            <a:ext cx="7533018" cy="877729"/>
          </a:xfrm>
        </p:spPr>
        <p:txBody>
          <a:bodyPr anchor="ctr">
            <a:normAutofit/>
          </a:bodyPr>
          <a:lstStyle/>
          <a:p>
            <a:r>
              <a:rPr lang="en-GB" sz="2700" dirty="0">
                <a:solidFill>
                  <a:srgbClr val="FFFFFF"/>
                </a:solidFill>
              </a:rPr>
              <a:t>Improvements to Services and Customer Experience</a:t>
            </a:r>
          </a:p>
        </p:txBody>
      </p:sp>
      <p:graphicFrame>
        <p:nvGraphicFramePr>
          <p:cNvPr id="5" name="Content Placeholder 2">
            <a:extLst>
              <a:ext uri="{FF2B5EF4-FFF2-40B4-BE49-F238E27FC236}">
                <a16:creationId xmlns:a16="http://schemas.microsoft.com/office/drawing/2014/main" id="{BDBF74FF-7177-43AE-BD93-AB6B5A8CEFFA}"/>
              </a:ext>
            </a:extLst>
          </p:cNvPr>
          <p:cNvGraphicFramePr>
            <a:graphicFrameLocks noGrp="1"/>
          </p:cNvGraphicFramePr>
          <p:nvPr>
            <p:ph idx="1"/>
            <p:extLst>
              <p:ext uri="{D42A27DB-BD31-4B8C-83A1-F6EECF244321}">
                <p14:modId xmlns:p14="http://schemas.microsoft.com/office/powerpoint/2010/main" val="757666082"/>
              </p:ext>
            </p:extLst>
          </p:nvPr>
        </p:nvGraphicFramePr>
        <p:xfrm>
          <a:off x="474064" y="1773912"/>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390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393F8E3E-C216-4DAB-BD2E-E77E812AEEAC}"/>
                                            </p:graphicEl>
                                          </p:spTgt>
                                        </p:tgtEl>
                                        <p:attrNameLst>
                                          <p:attrName>style.visibility</p:attrName>
                                        </p:attrNameLst>
                                      </p:cBhvr>
                                      <p:to>
                                        <p:strVal val="visible"/>
                                      </p:to>
                                    </p:set>
                                    <p:animEffect transition="in" filter="fade">
                                      <p:cBhvr>
                                        <p:cTn id="7" dur="500"/>
                                        <p:tgtEl>
                                          <p:spTgt spid="5">
                                            <p:graphicEl>
                                              <a:dgm id="{393F8E3E-C216-4DAB-BD2E-E77E812AEEA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B082A551-882C-4D25-A0AC-1B950122BB4C}"/>
                                            </p:graphicEl>
                                          </p:spTgt>
                                        </p:tgtEl>
                                        <p:attrNameLst>
                                          <p:attrName>style.visibility</p:attrName>
                                        </p:attrNameLst>
                                      </p:cBhvr>
                                      <p:to>
                                        <p:strVal val="visible"/>
                                      </p:to>
                                    </p:set>
                                    <p:animEffect transition="in" filter="fade">
                                      <p:cBhvr>
                                        <p:cTn id="10" dur="500"/>
                                        <p:tgtEl>
                                          <p:spTgt spid="5">
                                            <p:graphicEl>
                                              <a:dgm id="{B082A551-882C-4D25-A0AC-1B950122BB4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D8CC172D-5ADB-4892-8C7D-497D43E93999}"/>
                                            </p:graphicEl>
                                          </p:spTgt>
                                        </p:tgtEl>
                                        <p:attrNameLst>
                                          <p:attrName>style.visibility</p:attrName>
                                        </p:attrNameLst>
                                      </p:cBhvr>
                                      <p:to>
                                        <p:strVal val="visible"/>
                                      </p:to>
                                    </p:set>
                                    <p:animEffect transition="in" filter="fade">
                                      <p:cBhvr>
                                        <p:cTn id="15" dur="500"/>
                                        <p:tgtEl>
                                          <p:spTgt spid="5">
                                            <p:graphicEl>
                                              <a:dgm id="{D8CC172D-5ADB-4892-8C7D-497D43E9399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4A573FCF-97F5-44CB-A168-D013393C14E4}"/>
                                            </p:graphicEl>
                                          </p:spTgt>
                                        </p:tgtEl>
                                        <p:attrNameLst>
                                          <p:attrName>style.visibility</p:attrName>
                                        </p:attrNameLst>
                                      </p:cBhvr>
                                      <p:to>
                                        <p:strVal val="visible"/>
                                      </p:to>
                                    </p:set>
                                    <p:animEffect transition="in" filter="fade">
                                      <p:cBhvr>
                                        <p:cTn id="20" dur="500"/>
                                        <p:tgtEl>
                                          <p:spTgt spid="5">
                                            <p:graphicEl>
                                              <a:dgm id="{4A573FCF-97F5-44CB-A168-D013393C14E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618BB9F2-B82C-4C71-9AD7-373C2007F053}"/>
                                            </p:graphicEl>
                                          </p:spTgt>
                                        </p:tgtEl>
                                        <p:attrNameLst>
                                          <p:attrName>style.visibility</p:attrName>
                                        </p:attrNameLst>
                                      </p:cBhvr>
                                      <p:to>
                                        <p:strVal val="visible"/>
                                      </p:to>
                                    </p:set>
                                    <p:animEffect transition="in" filter="fade">
                                      <p:cBhvr>
                                        <p:cTn id="23" dur="500"/>
                                        <p:tgtEl>
                                          <p:spTgt spid="5">
                                            <p:graphicEl>
                                              <a:dgm id="{618BB9F2-B82C-4C71-9AD7-373C2007F05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9120B350-FF5D-4A7F-8EE4-4656963E053E}"/>
                                            </p:graphicEl>
                                          </p:spTgt>
                                        </p:tgtEl>
                                        <p:attrNameLst>
                                          <p:attrName>style.visibility</p:attrName>
                                        </p:attrNameLst>
                                      </p:cBhvr>
                                      <p:to>
                                        <p:strVal val="visible"/>
                                      </p:to>
                                    </p:set>
                                    <p:animEffect transition="in" filter="fade">
                                      <p:cBhvr>
                                        <p:cTn id="28" dur="500"/>
                                        <p:tgtEl>
                                          <p:spTgt spid="5">
                                            <p:graphicEl>
                                              <a:dgm id="{9120B350-FF5D-4A7F-8EE4-4656963E053E}"/>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graphicEl>
                                              <a:dgm id="{0F6A22C3-0B01-4680-B094-5B808B4EE572}"/>
                                            </p:graphicEl>
                                          </p:spTgt>
                                        </p:tgtEl>
                                        <p:attrNameLst>
                                          <p:attrName>style.visibility</p:attrName>
                                        </p:attrNameLst>
                                      </p:cBhvr>
                                      <p:to>
                                        <p:strVal val="visible"/>
                                      </p:to>
                                    </p:set>
                                    <p:animEffect transition="in" filter="fade">
                                      <p:cBhvr>
                                        <p:cTn id="33" dur="500"/>
                                        <p:tgtEl>
                                          <p:spTgt spid="5">
                                            <p:graphicEl>
                                              <a:dgm id="{0F6A22C3-0B01-4680-B094-5B808B4EE572}"/>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graphicEl>
                                              <a:dgm id="{C10A093A-D730-4848-96C6-6A05BA30DC06}"/>
                                            </p:graphicEl>
                                          </p:spTgt>
                                        </p:tgtEl>
                                        <p:attrNameLst>
                                          <p:attrName>style.visibility</p:attrName>
                                        </p:attrNameLst>
                                      </p:cBhvr>
                                      <p:to>
                                        <p:strVal val="visible"/>
                                      </p:to>
                                    </p:set>
                                    <p:animEffect transition="in" filter="fade">
                                      <p:cBhvr>
                                        <p:cTn id="36" dur="500"/>
                                        <p:tgtEl>
                                          <p:spTgt spid="5">
                                            <p:graphicEl>
                                              <a:dgm id="{C10A093A-D730-4848-96C6-6A05BA30DC06}"/>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graphicEl>
                                              <a:dgm id="{85315CE8-DA90-4D27-A5D6-C6049C754F9A}"/>
                                            </p:graphicEl>
                                          </p:spTgt>
                                        </p:tgtEl>
                                        <p:attrNameLst>
                                          <p:attrName>style.visibility</p:attrName>
                                        </p:attrNameLst>
                                      </p:cBhvr>
                                      <p:to>
                                        <p:strVal val="visible"/>
                                      </p:to>
                                    </p:set>
                                    <p:animEffect transition="in" filter="fade">
                                      <p:cBhvr>
                                        <p:cTn id="41" dur="500"/>
                                        <p:tgtEl>
                                          <p:spTgt spid="5">
                                            <p:graphicEl>
                                              <a:dgm id="{85315CE8-DA90-4D27-A5D6-C6049C754F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7F72E-AB93-476B-A2C6-9DB54AC9233D}"/>
              </a:ext>
            </a:extLst>
          </p:cNvPr>
          <p:cNvSpPr>
            <a:spLocks noGrp="1"/>
          </p:cNvSpPr>
          <p:nvPr>
            <p:ph type="title"/>
          </p:nvPr>
        </p:nvSpPr>
        <p:spPr/>
        <p:txBody>
          <a:bodyPr>
            <a:normAutofit/>
          </a:bodyPr>
          <a:lstStyle/>
          <a:p>
            <a:r>
              <a:rPr lang="en-GB" dirty="0"/>
              <a:t>Improvements to Services and Customer Experience</a:t>
            </a:r>
          </a:p>
        </p:txBody>
      </p:sp>
      <p:sp>
        <p:nvSpPr>
          <p:cNvPr id="3" name="Content Placeholder 2">
            <a:extLst>
              <a:ext uri="{FF2B5EF4-FFF2-40B4-BE49-F238E27FC236}">
                <a16:creationId xmlns:a16="http://schemas.microsoft.com/office/drawing/2014/main" id="{EC4EBA27-26F1-4052-9667-42B410188BF0}"/>
              </a:ext>
            </a:extLst>
          </p:cNvPr>
          <p:cNvSpPr>
            <a:spLocks noGrp="1"/>
          </p:cNvSpPr>
          <p:nvPr>
            <p:ph idx="1"/>
          </p:nvPr>
        </p:nvSpPr>
        <p:spPr/>
        <p:txBody>
          <a:bodyPr>
            <a:normAutofit fontScale="85000" lnSpcReduction="20000"/>
          </a:bodyPr>
          <a:lstStyle/>
          <a:p>
            <a:pPr marL="0" indent="0">
              <a:buNone/>
            </a:pPr>
            <a:r>
              <a:rPr lang="en-GB" b="1" dirty="0"/>
              <a:t>Activity 9: Improvements to Services and Customer Experience</a:t>
            </a:r>
          </a:p>
          <a:p>
            <a:pPr marL="0" indent="0">
              <a:buNone/>
            </a:pPr>
            <a:endParaRPr lang="en-GB" dirty="0"/>
          </a:p>
          <a:p>
            <a:pPr marL="514350" indent="-514350">
              <a:buFont typeface="+mj-lt"/>
              <a:buAutoNum type="arabicPeriod"/>
            </a:pPr>
            <a:r>
              <a:rPr lang="en-GB" dirty="0"/>
              <a:t>In your opinion, what are the key characteristics of excellent customer service? Identify and explain a minimum of five. </a:t>
            </a:r>
          </a:p>
          <a:p>
            <a:pPr marL="514350" indent="-514350">
              <a:buFont typeface="+mj-lt"/>
              <a:buAutoNum type="arabicPeriod"/>
            </a:pPr>
            <a:r>
              <a:rPr lang="en-GB" dirty="0"/>
              <a:t>What steps could a business take to improve its services and customer experience?</a:t>
            </a:r>
          </a:p>
          <a:p>
            <a:pPr marL="514350" indent="-514350">
              <a:buFont typeface="+mj-lt"/>
              <a:buAutoNum type="arabicPeriod"/>
            </a:pPr>
            <a:r>
              <a:rPr lang="en-GB" dirty="0"/>
              <a:t>Can you think of a business which offers excellent services and customer experience? Ensure you justify why.</a:t>
            </a:r>
          </a:p>
          <a:p>
            <a:pPr marL="514350" indent="-514350">
              <a:buFont typeface="+mj-lt"/>
              <a:buAutoNum type="arabicPeriod"/>
            </a:pPr>
            <a:r>
              <a:rPr lang="en-GB" dirty="0"/>
              <a:t>Have you ever had a bad customer experience? Explain what caused this and what would you recommend the business does to improve.  </a:t>
            </a:r>
          </a:p>
          <a:p>
            <a:endParaRPr lang="en-GB" dirty="0"/>
          </a:p>
        </p:txBody>
      </p:sp>
    </p:spTree>
    <p:extLst>
      <p:ext uri="{BB962C8B-B14F-4D97-AF65-F5344CB8AC3E}">
        <p14:creationId xmlns:p14="http://schemas.microsoft.com/office/powerpoint/2010/main" val="381751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exagon wall decor">
            <a:extLst>
              <a:ext uri="{FF2B5EF4-FFF2-40B4-BE49-F238E27FC236}">
                <a16:creationId xmlns:a16="http://schemas.microsoft.com/office/drawing/2014/main" id="{6D2B2F95-684C-478D-8F6B-839E8C10A287}"/>
              </a:ext>
            </a:extLst>
          </p:cNvPr>
          <p:cNvPicPr>
            <a:picLocks noChangeAspect="1"/>
          </p:cNvPicPr>
          <p:nvPr/>
        </p:nvPicPr>
        <p:blipFill rotWithShape="1">
          <a:blip r:embed="rId2"/>
          <a:srcRect l="13272" r="16140" b="-1"/>
          <a:stretch/>
        </p:blipFill>
        <p:spPr>
          <a:xfrm>
            <a:off x="20" y="10"/>
            <a:ext cx="725221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694E5F-4CE2-4816-85CC-FC3FF2332E7B}"/>
              </a:ext>
            </a:extLst>
          </p:cNvPr>
          <p:cNvSpPr>
            <a:spLocks noGrp="1"/>
          </p:cNvSpPr>
          <p:nvPr>
            <p:ph type="title"/>
          </p:nvPr>
        </p:nvSpPr>
        <p:spPr>
          <a:xfrm>
            <a:off x="5648707" y="365125"/>
            <a:ext cx="2626049" cy="1899912"/>
          </a:xfrm>
        </p:spPr>
        <p:txBody>
          <a:bodyPr>
            <a:normAutofit/>
          </a:bodyPr>
          <a:lstStyle/>
          <a:p>
            <a:r>
              <a:rPr lang="en-GB" sz="3500" dirty="0"/>
              <a:t>Business Growth</a:t>
            </a:r>
          </a:p>
        </p:txBody>
      </p:sp>
      <p:sp>
        <p:nvSpPr>
          <p:cNvPr id="3" name="Content Placeholder 2">
            <a:extLst>
              <a:ext uri="{FF2B5EF4-FFF2-40B4-BE49-F238E27FC236}">
                <a16:creationId xmlns:a16="http://schemas.microsoft.com/office/drawing/2014/main" id="{C6A576B5-C0E4-4AA3-8B60-8BEABEA86680}"/>
              </a:ext>
            </a:extLst>
          </p:cNvPr>
          <p:cNvSpPr>
            <a:spLocks noGrp="1"/>
          </p:cNvSpPr>
          <p:nvPr>
            <p:ph idx="1"/>
          </p:nvPr>
        </p:nvSpPr>
        <p:spPr>
          <a:xfrm>
            <a:off x="5648707" y="1881046"/>
            <a:ext cx="2866642" cy="3742762"/>
          </a:xfrm>
        </p:spPr>
        <p:txBody>
          <a:bodyPr>
            <a:noAutofit/>
          </a:bodyPr>
          <a:lstStyle/>
          <a:p>
            <a:r>
              <a:rPr lang="en-GB" sz="1800" dirty="0"/>
              <a:t>If a business is looking to grow, one of the most effective ways is through innovative and enterprising ideas so it can grow organically (aka internally). </a:t>
            </a:r>
          </a:p>
          <a:p>
            <a:r>
              <a:rPr lang="en-GB" sz="1800" dirty="0"/>
              <a:t>But, how can a business grow organically through innovative and enterprising ideas?</a:t>
            </a:r>
          </a:p>
          <a:p>
            <a:r>
              <a:rPr lang="en-GB" sz="1800" dirty="0"/>
              <a:t>Let’s watch the video on the next slide to find out (watch closely as there will be a series of tasks which follow).</a:t>
            </a:r>
          </a:p>
          <a:p>
            <a:endParaRPr lang="en-GB" sz="1800" dirty="0"/>
          </a:p>
        </p:txBody>
      </p:sp>
    </p:spTree>
    <p:extLst>
      <p:ext uri="{BB962C8B-B14F-4D97-AF65-F5344CB8AC3E}">
        <p14:creationId xmlns:p14="http://schemas.microsoft.com/office/powerpoint/2010/main" val="405235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AC07-C7AD-4FCF-9006-4373DC82F6C1}"/>
              </a:ext>
            </a:extLst>
          </p:cNvPr>
          <p:cNvSpPr>
            <a:spLocks noGrp="1"/>
          </p:cNvSpPr>
          <p:nvPr>
            <p:ph type="title"/>
          </p:nvPr>
        </p:nvSpPr>
        <p:spPr/>
        <p:txBody>
          <a:bodyPr/>
          <a:lstStyle/>
          <a:p>
            <a:r>
              <a:rPr lang="en-GB" dirty="0"/>
              <a:t>Business Growth</a:t>
            </a:r>
          </a:p>
        </p:txBody>
      </p:sp>
      <p:pic>
        <p:nvPicPr>
          <p:cNvPr id="4" name="Online Media 3" title="Organic Business Growth | How to Grow Internally">
            <a:hlinkClick r:id="" action="ppaction://media"/>
            <a:extLst>
              <a:ext uri="{FF2B5EF4-FFF2-40B4-BE49-F238E27FC236}">
                <a16:creationId xmlns:a16="http://schemas.microsoft.com/office/drawing/2014/main" id="{6752D8AE-CB99-4747-BEBE-48CA498561C9}"/>
              </a:ext>
            </a:extLst>
          </p:cNvPr>
          <p:cNvPicPr>
            <a:picLocks noGrp="1" noRot="1" noChangeAspect="1"/>
          </p:cNvPicPr>
          <p:nvPr>
            <p:ph idx="1"/>
            <a:videoFile r:link="rId1"/>
          </p:nvPr>
        </p:nvPicPr>
        <p:blipFill>
          <a:blip r:embed="rId4"/>
          <a:stretch>
            <a:fillRect/>
          </a:stretch>
        </p:blipFill>
        <p:spPr>
          <a:xfrm>
            <a:off x="722313" y="1825625"/>
            <a:ext cx="7700962" cy="4351338"/>
          </a:xfrm>
          <a:prstGeom prst="rect">
            <a:avLst/>
          </a:prstGeom>
        </p:spPr>
      </p:pic>
      <p:sp>
        <p:nvSpPr>
          <p:cNvPr id="6" name="TextBox 5">
            <a:extLst>
              <a:ext uri="{FF2B5EF4-FFF2-40B4-BE49-F238E27FC236}">
                <a16:creationId xmlns:a16="http://schemas.microsoft.com/office/drawing/2014/main" id="{A67AFA4C-0810-4934-8086-002EF60081D8}"/>
              </a:ext>
            </a:extLst>
          </p:cNvPr>
          <p:cNvSpPr txBox="1"/>
          <p:nvPr/>
        </p:nvSpPr>
        <p:spPr>
          <a:xfrm>
            <a:off x="628650" y="1506023"/>
            <a:ext cx="4572000" cy="369332"/>
          </a:xfrm>
          <a:prstGeom prst="rect">
            <a:avLst/>
          </a:prstGeom>
          <a:noFill/>
        </p:spPr>
        <p:txBody>
          <a:bodyPr wrap="square">
            <a:spAutoFit/>
          </a:bodyPr>
          <a:lstStyle/>
          <a:p>
            <a:r>
              <a:rPr lang="en-GB" dirty="0">
                <a:hlinkClick r:id="rId5"/>
              </a:rPr>
              <a:t>Video link: Organic Business Growth</a:t>
            </a:r>
            <a:endParaRPr lang="en-GB" dirty="0"/>
          </a:p>
        </p:txBody>
      </p:sp>
    </p:spTree>
    <p:extLst>
      <p:ext uri="{BB962C8B-B14F-4D97-AF65-F5344CB8AC3E}">
        <p14:creationId xmlns:p14="http://schemas.microsoft.com/office/powerpoint/2010/main" val="52462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D0A82-5E57-46F2-AB38-20B772B89B97}"/>
              </a:ext>
            </a:extLst>
          </p:cNvPr>
          <p:cNvSpPr>
            <a:spLocks noGrp="1"/>
          </p:cNvSpPr>
          <p:nvPr>
            <p:ph type="title"/>
          </p:nvPr>
        </p:nvSpPr>
        <p:spPr/>
        <p:txBody>
          <a:bodyPr/>
          <a:lstStyle/>
          <a:p>
            <a:r>
              <a:rPr lang="en-GB" dirty="0"/>
              <a:t>Business Growth</a:t>
            </a:r>
          </a:p>
        </p:txBody>
      </p:sp>
      <p:sp>
        <p:nvSpPr>
          <p:cNvPr id="3" name="Content Placeholder 2">
            <a:extLst>
              <a:ext uri="{FF2B5EF4-FFF2-40B4-BE49-F238E27FC236}">
                <a16:creationId xmlns:a16="http://schemas.microsoft.com/office/drawing/2014/main" id="{EAC0D902-1260-45B1-915D-DB50B2C32DBC}"/>
              </a:ext>
            </a:extLst>
          </p:cNvPr>
          <p:cNvSpPr>
            <a:spLocks noGrp="1"/>
          </p:cNvSpPr>
          <p:nvPr>
            <p:ph idx="1"/>
          </p:nvPr>
        </p:nvSpPr>
        <p:spPr/>
        <p:txBody>
          <a:bodyPr>
            <a:normAutofit fontScale="62500" lnSpcReduction="20000"/>
          </a:bodyPr>
          <a:lstStyle/>
          <a:p>
            <a:pPr marL="0" indent="0">
              <a:buNone/>
            </a:pPr>
            <a:r>
              <a:rPr lang="en-GB" b="1" dirty="0"/>
              <a:t>Activity 10: Business Growth Through Innovation and Enterprise</a:t>
            </a:r>
          </a:p>
          <a:p>
            <a:endParaRPr lang="en-GB" dirty="0"/>
          </a:p>
          <a:p>
            <a:pPr marL="514350" indent="-514350">
              <a:buFont typeface="+mj-lt"/>
              <a:buAutoNum type="arabicPeriod"/>
            </a:pPr>
            <a:r>
              <a:rPr lang="en-GB" dirty="0"/>
              <a:t>Describe what two methods a business can use to grow organically.</a:t>
            </a:r>
          </a:p>
          <a:p>
            <a:pPr marL="514350" indent="-514350">
              <a:buFont typeface="+mj-lt"/>
              <a:buAutoNum type="arabicPeriod"/>
            </a:pPr>
            <a:r>
              <a:rPr lang="en-GB" dirty="0"/>
              <a:t>Explain how a business grows by introducing new products to the market.</a:t>
            </a:r>
          </a:p>
          <a:p>
            <a:pPr marL="514350" indent="-514350">
              <a:buFont typeface="+mj-lt"/>
              <a:buAutoNum type="arabicPeriod"/>
            </a:pPr>
            <a:r>
              <a:rPr lang="en-GB" dirty="0"/>
              <a:t>Argue how important innovation is when growing a business.</a:t>
            </a:r>
          </a:p>
          <a:p>
            <a:pPr marL="514350" indent="-514350">
              <a:buFont typeface="+mj-lt"/>
              <a:buAutoNum type="arabicPeriod"/>
            </a:pPr>
            <a:r>
              <a:rPr lang="en-GB" dirty="0"/>
              <a:t>What are the benefits and risks of a business entering new markets?</a:t>
            </a:r>
          </a:p>
          <a:p>
            <a:pPr marL="514350" indent="-514350">
              <a:buFont typeface="+mj-lt"/>
              <a:buAutoNum type="arabicPeriod"/>
            </a:pPr>
            <a:r>
              <a:rPr lang="en-GB" dirty="0"/>
              <a:t>Explain why it’s important that a business amends its marketing mix when entering new markets.</a:t>
            </a:r>
          </a:p>
          <a:p>
            <a:pPr marL="514350" indent="-514350">
              <a:buFont typeface="+mj-lt"/>
              <a:buAutoNum type="arabicPeriod"/>
            </a:pPr>
            <a:r>
              <a:rPr lang="en-GB" dirty="0"/>
              <a:t>Read the scenario and consult Mabel and Lewis about the advantages and disadvantages of growing organically and suggest ways they can grow their fish and chip shop business via new products and new markets.</a:t>
            </a:r>
          </a:p>
          <a:p>
            <a:endParaRPr lang="en-GB" dirty="0"/>
          </a:p>
        </p:txBody>
      </p:sp>
    </p:spTree>
    <p:extLst>
      <p:ext uri="{BB962C8B-B14F-4D97-AF65-F5344CB8AC3E}">
        <p14:creationId xmlns:p14="http://schemas.microsoft.com/office/powerpoint/2010/main" val="271214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4" name="Picture 6" descr="Out of control&amp;#39; Uber Eats drivers are getting into fights at a McDonald&amp;#39;s,  say customers - Manchester Evening News">
            <a:extLst>
              <a:ext uri="{FF2B5EF4-FFF2-40B4-BE49-F238E27FC236}">
                <a16:creationId xmlns:a16="http://schemas.microsoft.com/office/drawing/2014/main" id="{2FC10807-5B0A-487F-88F5-2F58EEF033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79" r="19394" b="811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5398329"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FD0A82-5E57-46F2-AB38-20B772B89B97}"/>
              </a:ext>
            </a:extLst>
          </p:cNvPr>
          <p:cNvSpPr>
            <a:spLocks noGrp="1"/>
          </p:cNvSpPr>
          <p:nvPr>
            <p:ph type="title"/>
          </p:nvPr>
        </p:nvSpPr>
        <p:spPr>
          <a:xfrm>
            <a:off x="446103" y="640263"/>
            <a:ext cx="4964858" cy="1344975"/>
          </a:xfrm>
        </p:spPr>
        <p:txBody>
          <a:bodyPr>
            <a:normAutofit/>
          </a:bodyPr>
          <a:lstStyle/>
          <a:p>
            <a:r>
              <a:rPr lang="en-GB" sz="3500"/>
              <a:t>Business Growth</a:t>
            </a:r>
          </a:p>
        </p:txBody>
      </p:sp>
      <p:sp>
        <p:nvSpPr>
          <p:cNvPr id="3" name="Content Placeholder 2">
            <a:extLst>
              <a:ext uri="{FF2B5EF4-FFF2-40B4-BE49-F238E27FC236}">
                <a16:creationId xmlns:a16="http://schemas.microsoft.com/office/drawing/2014/main" id="{EAC0D902-1260-45B1-915D-DB50B2C32DBC}"/>
              </a:ext>
            </a:extLst>
          </p:cNvPr>
          <p:cNvSpPr>
            <a:spLocks noGrp="1"/>
          </p:cNvSpPr>
          <p:nvPr>
            <p:ph idx="1"/>
          </p:nvPr>
        </p:nvSpPr>
        <p:spPr>
          <a:xfrm>
            <a:off x="445581" y="2121763"/>
            <a:ext cx="4965379" cy="3773010"/>
          </a:xfrm>
        </p:spPr>
        <p:txBody>
          <a:bodyPr>
            <a:normAutofit/>
          </a:bodyPr>
          <a:lstStyle/>
          <a:p>
            <a:pPr marL="0" indent="0" algn="ctr">
              <a:buNone/>
            </a:pPr>
            <a:r>
              <a:rPr lang="en-GB" sz="2100" b="1" dirty="0"/>
              <a:t>Class Discussion</a:t>
            </a:r>
          </a:p>
          <a:p>
            <a:pPr marL="0" indent="0" algn="ctr">
              <a:buNone/>
            </a:pPr>
            <a:endParaRPr lang="en-GB" sz="2100" dirty="0"/>
          </a:p>
          <a:p>
            <a:r>
              <a:rPr lang="en-GB" sz="2100" dirty="0"/>
              <a:t>Have you ever used UBER Eats or Deliveroo to buy McDonald’s?</a:t>
            </a:r>
          </a:p>
          <a:p>
            <a:r>
              <a:rPr lang="en-GB" sz="2100" dirty="0"/>
              <a:t>If you answered ‘yes’ do you think that you eat more McDonald’s now you can get it delivered?</a:t>
            </a:r>
          </a:p>
          <a:p>
            <a:r>
              <a:rPr lang="en-GB" sz="2100" dirty="0"/>
              <a:t>Based on your answers and any research you wish to do. Explain whether you think McDonald’s delivery has helped the business grow.</a:t>
            </a:r>
          </a:p>
        </p:txBody>
      </p:sp>
    </p:spTree>
    <p:extLst>
      <p:ext uri="{BB962C8B-B14F-4D97-AF65-F5344CB8AC3E}">
        <p14:creationId xmlns:p14="http://schemas.microsoft.com/office/powerpoint/2010/main" val="217295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2AE-127F-4861-AB2E-036C1FC3BB28}"/>
              </a:ext>
            </a:extLst>
          </p:cNvPr>
          <p:cNvSpPr>
            <a:spLocks noGrp="1"/>
          </p:cNvSpPr>
          <p:nvPr>
            <p:ph type="title"/>
          </p:nvPr>
        </p:nvSpPr>
        <p:spPr/>
        <p:txBody>
          <a:bodyPr/>
          <a:lstStyle/>
          <a:p>
            <a:r>
              <a:rPr lang="en-GB" dirty="0"/>
              <a:t>Development of New and Niche Markets</a:t>
            </a:r>
          </a:p>
        </p:txBody>
      </p:sp>
      <p:sp>
        <p:nvSpPr>
          <p:cNvPr id="3" name="Content Placeholder 2">
            <a:extLst>
              <a:ext uri="{FF2B5EF4-FFF2-40B4-BE49-F238E27FC236}">
                <a16:creationId xmlns:a16="http://schemas.microsoft.com/office/drawing/2014/main" id="{992DC820-8864-4A14-B789-90CDA32FF916}"/>
              </a:ext>
            </a:extLst>
          </p:cNvPr>
          <p:cNvSpPr>
            <a:spLocks noGrp="1"/>
          </p:cNvSpPr>
          <p:nvPr>
            <p:ph idx="1"/>
          </p:nvPr>
        </p:nvSpPr>
        <p:spPr/>
        <p:txBody>
          <a:bodyPr>
            <a:normAutofit fontScale="70000" lnSpcReduction="20000"/>
          </a:bodyPr>
          <a:lstStyle/>
          <a:p>
            <a:r>
              <a:rPr lang="en-GB" dirty="0"/>
              <a:t>The development of new and niche markets can present both opportunities and threats to existing businesses. </a:t>
            </a:r>
          </a:p>
          <a:p>
            <a:r>
              <a:rPr lang="en-GB" dirty="0"/>
              <a:t>For example, the rise of veganism has resulted in the market for vegan products such as food to grow rapidly alongside the demand from consumers in the past decade. </a:t>
            </a:r>
          </a:p>
          <a:p>
            <a:r>
              <a:rPr lang="en-GB" dirty="0"/>
              <a:t>For businesses in the food industry such as McDonald’s, this presents a major threat to their current product portfolio which is predominately meat based. </a:t>
            </a:r>
          </a:p>
          <a:p>
            <a:r>
              <a:rPr lang="en-GB" dirty="0"/>
              <a:t>However, it also presents lots of opportunities and areas for business growth as they are able to develop new vegan based products for this growing market. </a:t>
            </a:r>
          </a:p>
          <a:p>
            <a:r>
              <a:rPr lang="en-GB" dirty="0"/>
              <a:t>Therefore, it’s crucial that McDonald’s invests in research and development to increase the range of vegan options available in their restaurants to not only increase profitability but to ensure they survive long term and meet consumer wants and needs.  </a:t>
            </a:r>
          </a:p>
        </p:txBody>
      </p:sp>
    </p:spTree>
    <p:extLst>
      <p:ext uri="{BB962C8B-B14F-4D97-AF65-F5344CB8AC3E}">
        <p14:creationId xmlns:p14="http://schemas.microsoft.com/office/powerpoint/2010/main" val="400525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b770a4c-051c-4db7-a0a7-bbd48a469135">
      <Terms xmlns="http://schemas.microsoft.com/office/infopath/2007/PartnerControls"/>
    </lcf76f155ced4ddcb4097134ff3c332f>
    <TaxCatchAll xmlns="c932b13c-7081-4c30-acf7-7f7d193560b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22A22F8B94C24895EDFECFCE663DBA" ma:contentTypeVersion="15" ma:contentTypeDescription="Create a new document." ma:contentTypeScope="" ma:versionID="ba8ff6200009c421115f2a73227128db">
  <xsd:schema xmlns:xsd="http://www.w3.org/2001/XMLSchema" xmlns:xs="http://www.w3.org/2001/XMLSchema" xmlns:p="http://schemas.microsoft.com/office/2006/metadata/properties" xmlns:ns2="c932b13c-7081-4c30-acf7-7f7d193560bd" xmlns:ns3="5b770a4c-051c-4db7-a0a7-bbd48a469135" targetNamespace="http://schemas.microsoft.com/office/2006/metadata/properties" ma:root="true" ma:fieldsID="d5bd58b8c0b88a4020cc64d44047744e" ns2:_="" ns3:_="">
    <xsd:import namespace="c932b13c-7081-4c30-acf7-7f7d193560bd"/>
    <xsd:import namespace="5b770a4c-051c-4db7-a0a7-bbd48a46913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GenerationTime" minOccurs="0"/>
                <xsd:element ref="ns3:MediaServiceEventHashCode" minOccurs="0"/>
                <xsd:element ref="ns3:MediaServiceOCR"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32b13c-7081-4c30-acf7-7f7d193560b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a54782c-6507-48c2-82c4-281e1d037f57}" ma:internalName="TaxCatchAll" ma:showField="CatchAllData" ma:web="c932b13c-7081-4c30-acf7-7f7d193560b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b770a4c-051c-4db7-a0a7-bbd48a46913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D58996-1701-4085-BB48-F500FB8834DB}">
  <ds:schemaRefs>
    <ds:schemaRef ds:uri="http://schemas.microsoft.com/sharepoint/v3/contenttype/forms"/>
  </ds:schemaRefs>
</ds:datastoreItem>
</file>

<file path=customXml/itemProps2.xml><?xml version="1.0" encoding="utf-8"?>
<ds:datastoreItem xmlns:ds="http://schemas.openxmlformats.org/officeDocument/2006/customXml" ds:itemID="{5A93C672-BE46-4211-9513-9F7BA46DA358}">
  <ds:schemaRefs>
    <ds:schemaRef ds:uri="http://schemas.openxmlformats.org/package/2006/metadata/core-properties"/>
    <ds:schemaRef ds:uri="http://schemas.microsoft.com/office/2006/documentManagement/types"/>
    <ds:schemaRef ds:uri="http://purl.org/dc/terms/"/>
    <ds:schemaRef ds:uri="http://purl.org/dc/elements/1.1/"/>
    <ds:schemaRef ds:uri="http://schemas.microsoft.com/office/2006/metadata/properties"/>
    <ds:schemaRef ds:uri="5b770a4c-051c-4db7-a0a7-bbd48a469135"/>
    <ds:schemaRef ds:uri="http://schemas.microsoft.com/office/infopath/2007/PartnerControls"/>
    <ds:schemaRef ds:uri="c932b13c-7081-4c30-acf7-7f7d193560bd"/>
    <ds:schemaRef ds:uri="http://www.w3.org/XML/1998/namespace"/>
    <ds:schemaRef ds:uri="http://purl.org/dc/dcmitype/"/>
  </ds:schemaRefs>
</ds:datastoreItem>
</file>

<file path=customXml/itemProps3.xml><?xml version="1.0" encoding="utf-8"?>
<ds:datastoreItem xmlns:ds="http://schemas.openxmlformats.org/officeDocument/2006/customXml" ds:itemID="{EDEFC9A4-28C1-47C5-9EF4-9BE07B70C4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32b13c-7081-4c30-acf7-7f7d193560bd"/>
    <ds:schemaRef ds:uri="5b770a4c-051c-4db7-a0a7-bbd48a4691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68258</TotalTime>
  <Words>1067</Words>
  <Application>Microsoft Office PowerPoint</Application>
  <PresentationFormat>On-screen Show (4:3)</PresentationFormat>
  <Paragraphs>75</Paragraphs>
  <Slides>12</Slides>
  <Notes>4</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Verdana</vt:lpstr>
      <vt:lpstr>Office Theme</vt:lpstr>
      <vt:lpstr>Improvements to Services and Customer Experience</vt:lpstr>
      <vt:lpstr>Improvements to Services and Customer Experience</vt:lpstr>
      <vt:lpstr>Improvements to Services and Customer Experience</vt:lpstr>
      <vt:lpstr>Improvements to Services and Customer Experience</vt:lpstr>
      <vt:lpstr>Business Growth</vt:lpstr>
      <vt:lpstr>Business Growth</vt:lpstr>
      <vt:lpstr>Business Growth</vt:lpstr>
      <vt:lpstr>Business Growth</vt:lpstr>
      <vt:lpstr>Development of New and Niche Markets</vt:lpstr>
      <vt:lpstr>Offering Unique Selling Points</vt:lpstr>
      <vt:lpstr>Offering Unique Selling Points</vt:lpstr>
      <vt:lpstr>Offering Unique Selling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BTEC Level 3 in Business</dc:title>
  <dc:creator>Alex Norbury</dc:creator>
  <cp:lastModifiedBy>Liam Hussey</cp:lastModifiedBy>
  <cp:revision>1035</cp:revision>
  <dcterms:created xsi:type="dcterms:W3CDTF">2021-01-27T10:56:11Z</dcterms:created>
  <dcterms:modified xsi:type="dcterms:W3CDTF">2025-01-10T10:43:02Z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0x010100EB22A22F8B94C24895EDFECFCE663DBA</vt:lpwstr>
  </property>
  <property fmtid="{D5CDD505-2E9C-101B-9397-08002B2CF9AE}" pid="3" name="Order">
    <vt:r8>9195200</vt:r8>
  </property>
</Properties>
</file>