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0" r:id="rId5"/>
    <p:sldId id="268" r:id="rId6"/>
    <p:sldId id="269" r:id="rId7"/>
    <p:sldId id="284" r:id="rId8"/>
    <p:sldId id="271" r:id="rId9"/>
    <p:sldId id="277" r:id="rId10"/>
    <p:sldId id="279" r:id="rId11"/>
    <p:sldId id="308" r:id="rId12"/>
    <p:sldId id="285" r:id="rId13"/>
    <p:sldId id="280" r:id="rId14"/>
    <p:sldId id="281"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F53EF-3A25-438D-87D6-6D3E6FA3F356}"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206A6-7A9A-463F-A29D-D406367D402F}" type="slidenum">
              <a:rPr lang="en-GB" smtClean="0"/>
              <a:t>‹#›</a:t>
            </a:fld>
            <a:endParaRPr lang="en-GB"/>
          </a:p>
        </p:txBody>
      </p:sp>
    </p:spTree>
    <p:extLst>
      <p:ext uri="{BB962C8B-B14F-4D97-AF65-F5344CB8AC3E}">
        <p14:creationId xmlns:p14="http://schemas.microsoft.com/office/powerpoint/2010/main" val="349023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Portion control, water intake, fibre, RI/GDAs</a:t>
            </a:r>
            <a:r>
              <a:rPr lang="en-GB" baseline="0" dirty="0"/>
              <a:t>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96621C3B-637D-4229-B8DB-70A1B928223F}" type="slidenum">
              <a:rPr lang="en-GB" smtClean="0"/>
              <a:t>5</a:t>
            </a:fld>
            <a:endParaRPr lang="en-GB"/>
          </a:p>
        </p:txBody>
      </p:sp>
    </p:spTree>
    <p:extLst>
      <p:ext uri="{BB962C8B-B14F-4D97-AF65-F5344CB8AC3E}">
        <p14:creationId xmlns:p14="http://schemas.microsoft.com/office/powerpoint/2010/main" val="374776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621C3B-637D-4229-B8DB-70A1B928223F}" type="slidenum">
              <a:rPr lang="en-GB" smtClean="0"/>
              <a:t>11</a:t>
            </a:fld>
            <a:endParaRPr lang="en-GB"/>
          </a:p>
        </p:txBody>
      </p:sp>
    </p:spTree>
    <p:extLst>
      <p:ext uri="{BB962C8B-B14F-4D97-AF65-F5344CB8AC3E}">
        <p14:creationId xmlns:p14="http://schemas.microsoft.com/office/powerpoint/2010/main" val="182921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621C3B-637D-4229-B8DB-70A1B928223F}" type="slidenum">
              <a:rPr lang="en-GB" smtClean="0"/>
              <a:t>12</a:t>
            </a:fld>
            <a:endParaRPr lang="en-GB"/>
          </a:p>
        </p:txBody>
      </p:sp>
    </p:spTree>
    <p:extLst>
      <p:ext uri="{BB962C8B-B14F-4D97-AF65-F5344CB8AC3E}">
        <p14:creationId xmlns:p14="http://schemas.microsoft.com/office/powerpoint/2010/main" val="194068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92B2-41A2-3A22-3B24-FB00E762CC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DDE38B-9D49-6CC5-FCC0-1EF321FB3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135547-5ED6-7B94-9D95-F14B0F3C9BB0}"/>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398D271A-C13F-56CA-C4E6-F09DE305D4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E7EB7A-173E-2893-ACA1-B2CF7C536C2B}"/>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301183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04F7-6B2F-6A46-C05F-3EB572B175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FA062C-A391-79A6-7EEF-107C57464F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78BC4A-5020-5334-0830-C2A42FDA35DF}"/>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018914C0-19BC-9B59-434A-0C37F9BDF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56BCAF-8FD8-35A4-9F49-0EA4E3CA3904}"/>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127547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FC411-6165-6202-5EEE-51D22F5AAB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C366F3-97A8-1E35-9F36-6955FAF1B7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928A3-EF7D-C8B8-8CA3-DAA501E28298}"/>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B4B0A05D-04C7-877D-DD1E-428B14176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D343A-B0F4-C000-3680-42941B051136}"/>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102861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FA3D-5649-C0D8-B9D4-224F24FC26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212C6A-BFEF-5FD5-AD67-2FC7E9EEF5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3C094D-2976-23FE-13CD-BAB95489AE3E}"/>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6683A73C-6A1C-1E16-D9C3-3005DCA696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EB7A94-E9C9-7DD6-33B5-3CAE0C26ECA7}"/>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59154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619B-5BC2-5908-0756-ED7D44A716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E27402-EDBA-5A34-BE7D-1463C2FD0E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5C345-1D13-B3AB-EE31-33C2F38E2BBC}"/>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E20CAEAA-CAD7-4606-FE84-FBDC1B0F95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BA32D5-7E19-9F1A-F790-9834C0FC0F48}"/>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97590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366F-F813-51AA-4ADE-0DC5335463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E23A22-F6CF-FACF-1498-0EBB6D34D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D23A59-60A3-9633-8816-51E1997CFB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041D28-2A93-68F6-01F7-494191BF6058}"/>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6" name="Footer Placeholder 5">
            <a:extLst>
              <a:ext uri="{FF2B5EF4-FFF2-40B4-BE49-F238E27FC236}">
                <a16:creationId xmlns:a16="http://schemas.microsoft.com/office/drawing/2014/main" id="{B5DB4093-188B-68B5-286C-92AFFA1FBE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47DEA4-3E26-B44C-193C-A5AC4112F3FA}"/>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370115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0A119-6926-72D1-4DDE-0C9B31F870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FDCCD1-0A6F-15F8-D720-9C7419861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4A8AFA-C594-80F1-AEB3-1368CE663A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5BDEDD-AE3E-A451-2EF1-A4F214EED2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A13FE0-C88D-300E-D415-D109E976E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7045EF-CF4A-4AE1-F57C-2D4166B438FF}"/>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8" name="Footer Placeholder 7">
            <a:extLst>
              <a:ext uri="{FF2B5EF4-FFF2-40B4-BE49-F238E27FC236}">
                <a16:creationId xmlns:a16="http://schemas.microsoft.com/office/drawing/2014/main" id="{E5FC148D-98F2-24A1-35B3-8C5AC73C00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FAE6E3-CEC9-72FE-4F96-05038AD378EE}"/>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389041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A9D7-0CD7-CB45-BD6D-2BC5349B15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D1033E-01CD-C173-C053-A585E7270A1B}"/>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4" name="Footer Placeholder 3">
            <a:extLst>
              <a:ext uri="{FF2B5EF4-FFF2-40B4-BE49-F238E27FC236}">
                <a16:creationId xmlns:a16="http://schemas.microsoft.com/office/drawing/2014/main" id="{37C6E664-D453-101E-D41C-9696D6B580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3B2BA4-7768-AA16-665E-BFE3125185AB}"/>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365658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3BCF1-76A6-118A-A4E0-3394DEEE0AD7}"/>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3" name="Footer Placeholder 2">
            <a:extLst>
              <a:ext uri="{FF2B5EF4-FFF2-40B4-BE49-F238E27FC236}">
                <a16:creationId xmlns:a16="http://schemas.microsoft.com/office/drawing/2014/main" id="{A13284CA-8A20-4E49-BCC9-8F65AFE60C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EF01E3-8AD3-5114-0A4D-A2E0B60B5FBA}"/>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216056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6A21-E1B1-1075-E7AF-77E253895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326146-4C1F-3E99-0638-B051895C7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7829C9-9527-1B41-0A81-67BD44FF4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D3075-9B79-F73E-2848-59D333EDE1BF}"/>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6" name="Footer Placeholder 5">
            <a:extLst>
              <a:ext uri="{FF2B5EF4-FFF2-40B4-BE49-F238E27FC236}">
                <a16:creationId xmlns:a16="http://schemas.microsoft.com/office/drawing/2014/main" id="{17471602-FF89-A3D7-DB44-0C1F26BDF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B4E2BD-B17A-6C26-1E3C-4DAB73D749BB}"/>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193647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9BA3-6502-55BF-D433-58A817FC3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58E77B-100D-D8EC-3A5A-510C74D72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05D258-53E1-FB69-37FA-E5A7AAF37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F44C6-3A44-D47B-3FD2-EA3806240DCF}"/>
              </a:ext>
            </a:extLst>
          </p:cNvPr>
          <p:cNvSpPr>
            <a:spLocks noGrp="1"/>
          </p:cNvSpPr>
          <p:nvPr>
            <p:ph type="dt" sz="half" idx="10"/>
          </p:nvPr>
        </p:nvSpPr>
        <p:spPr/>
        <p:txBody>
          <a:bodyPr/>
          <a:lstStyle/>
          <a:p>
            <a:fld id="{6877251D-FFCE-4F9F-BD23-E338D9FDB7FB}" type="datetimeFigureOut">
              <a:rPr lang="en-GB" smtClean="0"/>
              <a:t>09/01/2025</a:t>
            </a:fld>
            <a:endParaRPr lang="en-GB"/>
          </a:p>
        </p:txBody>
      </p:sp>
      <p:sp>
        <p:nvSpPr>
          <p:cNvPr id="6" name="Footer Placeholder 5">
            <a:extLst>
              <a:ext uri="{FF2B5EF4-FFF2-40B4-BE49-F238E27FC236}">
                <a16:creationId xmlns:a16="http://schemas.microsoft.com/office/drawing/2014/main" id="{E529B5F6-2A9B-8D87-7D41-D23290F0F2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78D382-FF86-811C-BFA7-A8C936087782}"/>
              </a:ext>
            </a:extLst>
          </p:cNvPr>
          <p:cNvSpPr>
            <a:spLocks noGrp="1"/>
          </p:cNvSpPr>
          <p:nvPr>
            <p:ph type="sldNum" sz="quarter" idx="12"/>
          </p:nvPr>
        </p:nvSpPr>
        <p:spPr/>
        <p:txBody>
          <a:bodyPr/>
          <a:lstStyle/>
          <a:p>
            <a:fld id="{1E3CE852-19C5-48A3-A62D-97E761C3E3EA}" type="slidenum">
              <a:rPr lang="en-GB" smtClean="0"/>
              <a:t>‹#›</a:t>
            </a:fld>
            <a:endParaRPr lang="en-GB"/>
          </a:p>
        </p:txBody>
      </p:sp>
    </p:spTree>
    <p:extLst>
      <p:ext uri="{BB962C8B-B14F-4D97-AF65-F5344CB8AC3E}">
        <p14:creationId xmlns:p14="http://schemas.microsoft.com/office/powerpoint/2010/main" val="253564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E2940-EB13-E720-CE86-312AC5C57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B02614-56CA-278F-7CEB-5456E56AB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817F50-8707-1824-DFD9-122F0EA47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77251D-FFCE-4F9F-BD23-E338D9FDB7FB}" type="datetimeFigureOut">
              <a:rPr lang="en-GB" smtClean="0"/>
              <a:t>09/01/2025</a:t>
            </a:fld>
            <a:endParaRPr lang="en-GB"/>
          </a:p>
        </p:txBody>
      </p:sp>
      <p:sp>
        <p:nvSpPr>
          <p:cNvPr id="5" name="Footer Placeholder 4">
            <a:extLst>
              <a:ext uri="{FF2B5EF4-FFF2-40B4-BE49-F238E27FC236}">
                <a16:creationId xmlns:a16="http://schemas.microsoft.com/office/drawing/2014/main" id="{A9503830-039D-56C4-5709-11AB368C3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435E1BF-5C94-A4F2-C864-128D0E6839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CE852-19C5-48A3-A62D-97E761C3E3EA}" type="slidenum">
              <a:rPr lang="en-GB" smtClean="0"/>
              <a:t>‹#›</a:t>
            </a:fld>
            <a:endParaRPr lang="en-GB"/>
          </a:p>
        </p:txBody>
      </p:sp>
    </p:spTree>
    <p:extLst>
      <p:ext uri="{BB962C8B-B14F-4D97-AF65-F5344CB8AC3E}">
        <p14:creationId xmlns:p14="http://schemas.microsoft.com/office/powerpoint/2010/main" val="360664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youtu.be/ISZLTJH5lYg"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image" Target="../media/image32.jpeg"/><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hyperlink" Target="https://www.nhs.uk/conditions/rickets-and-osteomalacia/"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ISZLTJH5lYg"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ww.nutrition.org.uk/nutritionscience/life.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hyperlink" Target="https://www.nhs.uk/conditions/coeliac-disease/" TargetMode="External"/><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hyperlink" Target="https://www.nhs.uk/conditions/Lactose-intolerance/" TargetMode="Externa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hyperlink" Target="https://www.bhf.org.uk/informationsupport/conditions/coronary-heart-disease" TargetMode="External"/><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hyperlink" Target="https://www.nhs.uk/live-well/eat-well/water-drinks-nutrition/"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youtu.be/9iMGFqMmUFs" TargetMode="External"/><Relationship Id="rId5" Type="http://schemas.openxmlformats.org/officeDocument/2006/relationships/image" Target="../media/image11.jpeg"/><Relationship Id="rId4" Type="http://schemas.openxmlformats.org/officeDocument/2006/relationships/image" Target="../media/image1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hyperlink" Target="https://www.nhs.uk/live-well/eat-well/how-to-read-food-labels/" TargetMode="Externa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hyperlink" Target="https://www.nhs.uk/Livewell/Goodfood/Pages/reference-intakes-RI-guideline-daily-amounts-GDA.aspx"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youtu.be/VEQaH4LruUo"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hyperlink" Target="https://www.nhs.uk/change4life/food-facts/salt"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s://www.nhs.uk/change4life/food-facts/fat" TargetMode="Externa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hyperlink" Target="https://www.nhs.uk/change4life/food-facts/suga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www.youtube.com/watch?v=Ok2k4Oc9jXs" TargetMode="External"/><Relationship Id="rId7" Type="http://schemas.openxmlformats.org/officeDocument/2006/relationships/image" Target="../media/image24.jpeg"/><Relationship Id="rId2" Type="http://schemas.openxmlformats.org/officeDocument/2006/relationships/hyperlink" Target="https://youtu.be/wxzc_2c6GMg" TargetMode="External"/><Relationship Id="rId1" Type="http://schemas.openxmlformats.org/officeDocument/2006/relationships/slideLayout" Target="../slideLayouts/slideLayout7.xml"/><Relationship Id="rId6" Type="http://schemas.openxmlformats.org/officeDocument/2006/relationships/hyperlink" Target="https://www.bhf.org.uk/informationsupport/support/healthy-living/healthy-eating/fats-explained" TargetMode="External"/><Relationship Id="rId5" Type="http://schemas.openxmlformats.org/officeDocument/2006/relationships/hyperlink" Target="https://www.youtube.com/watch?v=QhUrc4BnPgg" TargetMode="External"/><Relationship Id="rId4" Type="http://schemas.openxmlformats.org/officeDocument/2006/relationships/hyperlink" Target="https://www.youtube.com/watch?v=brs2nMubr8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3ABD-1430-6769-E8BE-5F5EB5891A9F}"/>
              </a:ext>
            </a:extLst>
          </p:cNvPr>
          <p:cNvSpPr>
            <a:spLocks noGrp="1"/>
          </p:cNvSpPr>
          <p:nvPr>
            <p:ph type="ctrTitle"/>
          </p:nvPr>
        </p:nvSpPr>
        <p:spPr/>
        <p:txBody>
          <a:bodyPr>
            <a:normAutofit fontScale="90000"/>
          </a:bodyPr>
          <a:lstStyle/>
          <a:p>
            <a:r>
              <a:rPr lang="en-GB" dirty="0"/>
              <a:t>Year 12</a:t>
            </a:r>
            <a:br>
              <a:rPr lang="en-GB" dirty="0"/>
            </a:br>
            <a:r>
              <a:rPr lang="en-GB" dirty="0"/>
              <a:t>Food Science</a:t>
            </a:r>
            <a:br>
              <a:rPr lang="en-GB" dirty="0"/>
            </a:br>
            <a:r>
              <a:rPr lang="en-GB" dirty="0"/>
              <a:t>Friday 10</a:t>
            </a:r>
            <a:r>
              <a:rPr lang="en-GB" baseline="30000" dirty="0"/>
              <a:t>th</a:t>
            </a:r>
            <a:r>
              <a:rPr lang="en-GB" dirty="0"/>
              <a:t> January</a:t>
            </a:r>
          </a:p>
        </p:txBody>
      </p:sp>
      <p:pic>
        <p:nvPicPr>
          <p:cNvPr id="4" name="1">
            <a:hlinkClick r:id="" action="ppaction://media"/>
            <a:extLst>
              <a:ext uri="{FF2B5EF4-FFF2-40B4-BE49-F238E27FC236}">
                <a16:creationId xmlns:a16="http://schemas.microsoft.com/office/drawing/2014/main" id="{2262CFD0-B7B4-E507-BCCD-E6FB844650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8968" y="4382729"/>
            <a:ext cx="2109019" cy="2109019"/>
          </a:xfrm>
          <a:prstGeom prst="rect">
            <a:avLst/>
          </a:prstGeom>
        </p:spPr>
      </p:pic>
    </p:spTree>
    <p:extLst>
      <p:ext uri="{BB962C8B-B14F-4D97-AF65-F5344CB8AC3E}">
        <p14:creationId xmlns:p14="http://schemas.microsoft.com/office/powerpoint/2010/main" val="8888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10</a:t>
            </a:fld>
            <a:endParaRPr lang="en-GB"/>
          </a:p>
        </p:txBody>
      </p:sp>
      <p:sp>
        <p:nvSpPr>
          <p:cNvPr id="3" name="Title 1"/>
          <p:cNvSpPr txBox="1">
            <a:spLocks/>
          </p:cNvSpPr>
          <p:nvPr/>
        </p:nvSpPr>
        <p:spPr>
          <a:xfrm>
            <a:off x="1524001" y="263769"/>
            <a:ext cx="7696039"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108" b="1" dirty="0">
              <a:solidFill>
                <a:schemeClr val="accent5"/>
              </a:solidFill>
              <a:latin typeface="Berlin Sans FB Demi" panose="020E0802020502020306" pitchFamily="34" charset="0"/>
            </a:endParaRPr>
          </a:p>
        </p:txBody>
      </p:sp>
      <p:sp>
        <p:nvSpPr>
          <p:cNvPr id="5" name="TextBox 4">
            <a:extLst>
              <a:ext uri="{FF2B5EF4-FFF2-40B4-BE49-F238E27FC236}">
                <a16:creationId xmlns:a16="http://schemas.microsoft.com/office/drawing/2014/main" id="{66AD3E57-C019-41CE-8E58-6AA659AE356B}"/>
              </a:ext>
            </a:extLst>
          </p:cNvPr>
          <p:cNvSpPr txBox="1"/>
          <p:nvPr/>
        </p:nvSpPr>
        <p:spPr>
          <a:xfrm>
            <a:off x="7515513" y="315146"/>
            <a:ext cx="3256977" cy="433324"/>
          </a:xfrm>
          <a:prstGeom prst="rect">
            <a:avLst/>
          </a:prstGeom>
          <a:noFill/>
        </p:spPr>
        <p:txBody>
          <a:bodyPr wrap="square" rtlCol="0">
            <a:spAutoFit/>
          </a:bodyPr>
          <a:lstStyle/>
          <a:p>
            <a:r>
              <a:rPr lang="en-GB" sz="1108" dirty="0">
                <a:highlight>
                  <a:srgbClr val="FFFF00"/>
                </a:highlight>
              </a:rPr>
              <a:t>Click </a:t>
            </a:r>
            <a:r>
              <a:rPr lang="en-GB" sz="1108" dirty="0">
                <a:highlight>
                  <a:srgbClr val="FFFF00"/>
                </a:highlight>
                <a:hlinkClick r:id="rId2"/>
              </a:rPr>
              <a:t>here </a:t>
            </a:r>
            <a:r>
              <a:rPr lang="en-GB" sz="1108" dirty="0">
                <a:highlight>
                  <a:srgbClr val="FFFF00"/>
                </a:highlight>
              </a:rPr>
              <a:t>to watch a video on Vitamins and minerals</a:t>
            </a:r>
          </a:p>
        </p:txBody>
      </p:sp>
      <p:graphicFrame>
        <p:nvGraphicFramePr>
          <p:cNvPr id="10" name="Table 9">
            <a:extLst>
              <a:ext uri="{FF2B5EF4-FFF2-40B4-BE49-F238E27FC236}">
                <a16:creationId xmlns:a16="http://schemas.microsoft.com/office/drawing/2014/main" id="{94D1E38E-0FE4-455E-A59F-9764891C9AF6}"/>
              </a:ext>
            </a:extLst>
          </p:cNvPr>
          <p:cNvGraphicFramePr>
            <a:graphicFrameLocks noGrp="1"/>
          </p:cNvGraphicFramePr>
          <p:nvPr/>
        </p:nvGraphicFramePr>
        <p:xfrm>
          <a:off x="1675916" y="2142025"/>
          <a:ext cx="1555294" cy="1610750"/>
        </p:xfrm>
        <a:graphic>
          <a:graphicData uri="http://schemas.openxmlformats.org/drawingml/2006/table">
            <a:tbl>
              <a:tblPr firstRow="1" bandRow="1">
                <a:tableStyleId>{9DCAF9ED-07DC-4A11-8D7F-57B35C25682E}</a:tableStyleId>
              </a:tblPr>
              <a:tblGrid>
                <a:gridCol w="777647">
                  <a:extLst>
                    <a:ext uri="{9D8B030D-6E8A-4147-A177-3AD203B41FA5}">
                      <a16:colId xmlns:a16="http://schemas.microsoft.com/office/drawing/2014/main" val="20000"/>
                    </a:ext>
                  </a:extLst>
                </a:gridCol>
                <a:gridCol w="777647">
                  <a:extLst>
                    <a:ext uri="{9D8B030D-6E8A-4147-A177-3AD203B41FA5}">
                      <a16:colId xmlns:a16="http://schemas.microsoft.com/office/drawing/2014/main" val="20001"/>
                    </a:ext>
                  </a:extLst>
                </a:gridCol>
              </a:tblGrid>
              <a:tr h="478302">
                <a:tc>
                  <a:txBody>
                    <a:bodyPr/>
                    <a:lstStyle/>
                    <a:p>
                      <a:r>
                        <a:rPr lang="en-US" sz="1300" dirty="0">
                          <a:solidFill>
                            <a:schemeClr val="tx1"/>
                          </a:solidFill>
                        </a:rPr>
                        <a:t>Water Soluble</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300" dirty="0">
                          <a:solidFill>
                            <a:schemeClr val="tx1"/>
                          </a:solidFill>
                        </a:rPr>
                        <a:t>Fat</a:t>
                      </a:r>
                      <a:br>
                        <a:rPr lang="en-US" sz="1300" dirty="0">
                          <a:solidFill>
                            <a:schemeClr val="tx1"/>
                          </a:solidFill>
                        </a:rPr>
                      </a:br>
                      <a:r>
                        <a:rPr lang="en-US" sz="1300" dirty="0">
                          <a:solidFill>
                            <a:schemeClr val="tx1"/>
                          </a:solidFill>
                        </a:rPr>
                        <a:t>Soluble</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81354">
                <a:tc>
                  <a:txBody>
                    <a:bodyPr/>
                    <a:lstStyle/>
                    <a:p>
                      <a:r>
                        <a:rPr lang="en-US" sz="1300" dirty="0"/>
                        <a:t>C</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A</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1354">
                <a:tc>
                  <a:txBody>
                    <a:bodyPr/>
                    <a:lstStyle/>
                    <a:p>
                      <a:r>
                        <a:rPr lang="en-US" sz="1300" dirty="0"/>
                        <a:t>B group</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D</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1354">
                <a:tc>
                  <a:txBody>
                    <a:bodyPr/>
                    <a:lstStyle/>
                    <a:p>
                      <a:endParaRPr lang="en-US" sz="130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E</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1354">
                <a:tc>
                  <a:txBody>
                    <a:bodyPr/>
                    <a:lstStyle/>
                    <a:p>
                      <a:endParaRPr lang="en-US" sz="130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K</a:t>
                      </a:r>
                      <a:endParaRPr lang="en-US" sz="1300" dirty="0">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3DD460FB-2E45-48C7-B963-CA11691AF9FD}"/>
              </a:ext>
            </a:extLst>
          </p:cNvPr>
          <p:cNvSpPr/>
          <p:nvPr/>
        </p:nvSpPr>
        <p:spPr>
          <a:xfrm>
            <a:off x="1675917" y="559069"/>
            <a:ext cx="2426016" cy="1654299"/>
          </a:xfrm>
          <a:prstGeom prst="rect">
            <a:avLst/>
          </a:prstGeom>
          <a:solidFill>
            <a:schemeClr val="accent6">
              <a:lumMod val="20000"/>
              <a:lumOff val="80000"/>
            </a:schemeClr>
          </a:solidFill>
        </p:spPr>
        <p:txBody>
          <a:bodyPr wrap="square">
            <a:spAutoFit/>
          </a:bodyPr>
          <a:lstStyle/>
          <a:p>
            <a:r>
              <a:rPr lang="en-GB" sz="1015" dirty="0">
                <a:solidFill>
                  <a:schemeClr val="tx1">
                    <a:lumMod val="75000"/>
                    <a:lumOff val="25000"/>
                  </a:schemeClr>
                </a:solidFill>
              </a:rPr>
              <a:t>Vitamins and Minerals are chemicals found naturally in food. With the exception of Vitamin D, which can be manufactured through the action of sunlight on the skin, vitamins cannot be made by the body, and must be provided by the diet. They are needed in minute (tiny) amounts to perform specific functions and fall into two different classes:</a:t>
            </a:r>
            <a:endParaRPr lang="en-GB" sz="1292" i="1" dirty="0">
              <a:solidFill>
                <a:schemeClr val="tx1">
                  <a:lumMod val="75000"/>
                  <a:lumOff val="25000"/>
                </a:schemeClr>
              </a:solidFill>
            </a:endParaRPr>
          </a:p>
        </p:txBody>
      </p:sp>
      <p:graphicFrame>
        <p:nvGraphicFramePr>
          <p:cNvPr id="12" name="Table 11">
            <a:extLst>
              <a:ext uri="{FF2B5EF4-FFF2-40B4-BE49-F238E27FC236}">
                <a16:creationId xmlns:a16="http://schemas.microsoft.com/office/drawing/2014/main" id="{5348BEFE-234A-4E0D-A5E4-2D1AF70F2CB2}"/>
              </a:ext>
            </a:extLst>
          </p:cNvPr>
          <p:cNvGraphicFramePr>
            <a:graphicFrameLocks noGrp="1"/>
          </p:cNvGraphicFramePr>
          <p:nvPr/>
        </p:nvGraphicFramePr>
        <p:xfrm>
          <a:off x="4177324" y="622066"/>
          <a:ext cx="6399692" cy="5937018"/>
        </p:xfrm>
        <a:graphic>
          <a:graphicData uri="http://schemas.openxmlformats.org/drawingml/2006/table">
            <a:tbl>
              <a:tblPr firstRow="1" bandRow="1">
                <a:tableStyleId>{9DCAF9ED-07DC-4A11-8D7F-57B35C25682E}</a:tableStyleId>
              </a:tblPr>
              <a:tblGrid>
                <a:gridCol w="951734">
                  <a:extLst>
                    <a:ext uri="{9D8B030D-6E8A-4147-A177-3AD203B41FA5}">
                      <a16:colId xmlns:a16="http://schemas.microsoft.com/office/drawing/2014/main" val="20000"/>
                    </a:ext>
                  </a:extLst>
                </a:gridCol>
                <a:gridCol w="1963976">
                  <a:extLst>
                    <a:ext uri="{9D8B030D-6E8A-4147-A177-3AD203B41FA5}">
                      <a16:colId xmlns:a16="http://schemas.microsoft.com/office/drawing/2014/main" val="20001"/>
                    </a:ext>
                  </a:extLst>
                </a:gridCol>
                <a:gridCol w="1168756">
                  <a:extLst>
                    <a:ext uri="{9D8B030D-6E8A-4147-A177-3AD203B41FA5}">
                      <a16:colId xmlns:a16="http://schemas.microsoft.com/office/drawing/2014/main" val="20002"/>
                    </a:ext>
                  </a:extLst>
                </a:gridCol>
                <a:gridCol w="2315226">
                  <a:extLst>
                    <a:ext uri="{9D8B030D-6E8A-4147-A177-3AD203B41FA5}">
                      <a16:colId xmlns:a16="http://schemas.microsoft.com/office/drawing/2014/main" val="20003"/>
                    </a:ext>
                  </a:extLst>
                </a:gridCol>
              </a:tblGrid>
              <a:tr h="539714">
                <a:tc>
                  <a:txBody>
                    <a:bodyPr/>
                    <a:lstStyle/>
                    <a:p>
                      <a:r>
                        <a:rPr lang="en-US" sz="1300" dirty="0">
                          <a:solidFill>
                            <a:schemeClr val="tx1"/>
                          </a:solidFill>
                        </a:rPr>
                        <a:t>Water </a:t>
                      </a:r>
                      <a:r>
                        <a:rPr lang="en-US" sz="1300" baseline="0" dirty="0">
                          <a:solidFill>
                            <a:schemeClr val="tx1"/>
                          </a:solidFill>
                        </a:rPr>
                        <a:t>Soluble</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300" dirty="0">
                          <a:solidFill>
                            <a:schemeClr val="tx1"/>
                          </a:solidFill>
                        </a:rPr>
                        <a:t>Needed For</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300" dirty="0">
                          <a:solidFill>
                            <a:schemeClr val="tx1"/>
                          </a:solidFill>
                        </a:rPr>
                        <a:t>Found In</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300" dirty="0">
                          <a:solidFill>
                            <a:schemeClr val="tx1"/>
                          </a:solidFill>
                        </a:rPr>
                        <a:t>Deficiency/ Excess</a:t>
                      </a:r>
                      <a:endParaRPr lang="en-US" sz="1300" dirty="0">
                        <a:solidFill>
                          <a:schemeClr val="tx1"/>
                        </a:solidFill>
                        <a:latin typeface="Century Gothic"/>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434905">
                <a:tc>
                  <a:txBody>
                    <a:bodyPr/>
                    <a:lstStyle/>
                    <a:p>
                      <a:r>
                        <a:rPr lang="en-US" sz="1100" b="1" dirty="0">
                          <a:latin typeface="+mj-lt"/>
                        </a:rPr>
                        <a:t>C</a:t>
                      </a:r>
                    </a:p>
                    <a:p>
                      <a:r>
                        <a:rPr lang="en-US" sz="1100" b="1" dirty="0">
                          <a:latin typeface="+mj-lt"/>
                        </a:rPr>
                        <a:t>Antioxidant</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rPr>
                        <a:t>Normal</a:t>
                      </a:r>
                      <a:r>
                        <a:rPr lang="en-US" sz="1100" baseline="0" dirty="0">
                          <a:latin typeface="+mj-lt"/>
                        </a:rPr>
                        <a:t> s</a:t>
                      </a:r>
                      <a:r>
                        <a:rPr lang="en-US" sz="1100" dirty="0">
                          <a:latin typeface="+mj-lt"/>
                        </a:rPr>
                        <a:t>tructure and function of connective tissue e.g. collagen. </a:t>
                      </a:r>
                    </a:p>
                    <a:p>
                      <a:r>
                        <a:rPr lang="en-US" sz="1100" dirty="0">
                          <a:latin typeface="+mj-lt"/>
                        </a:rPr>
                        <a:t>Helps healing process. </a:t>
                      </a:r>
                    </a:p>
                    <a:p>
                      <a:r>
                        <a:rPr lang="en-US" sz="1100" dirty="0">
                          <a:latin typeface="+mj-lt"/>
                        </a:rPr>
                        <a:t>Antioxidant (protects from free radicals). </a:t>
                      </a:r>
                    </a:p>
                    <a:p>
                      <a:r>
                        <a:rPr lang="en-US" sz="1100" dirty="0">
                          <a:latin typeface="+mj-lt"/>
                        </a:rPr>
                        <a:t>Helps absorb iron in the body.</a:t>
                      </a:r>
                    </a:p>
                    <a:p>
                      <a:r>
                        <a:rPr lang="en-US" sz="1100" dirty="0">
                          <a:latin typeface="+mj-lt"/>
                          <a:cs typeface="Century Gothic"/>
                        </a:rPr>
                        <a:t>Improves immune system. </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rPr>
                        <a:t>Main sources from plants – fruits and vegetables.</a:t>
                      </a:r>
                    </a:p>
                    <a:p>
                      <a:r>
                        <a:rPr lang="en-US" sz="1100" dirty="0">
                          <a:latin typeface="+mj-lt"/>
                        </a:rPr>
                        <a:t>Milk</a:t>
                      </a:r>
                      <a:r>
                        <a:rPr lang="en-US" sz="1100" baseline="0" dirty="0">
                          <a:latin typeface="+mj-lt"/>
                        </a:rPr>
                        <a:t> and liver contain small amounts.</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dirty="0">
                          <a:solidFill>
                            <a:schemeClr val="tx1"/>
                          </a:solidFill>
                          <a:latin typeface="+mj-lt"/>
                        </a:rPr>
                        <a:t>Deficiency</a:t>
                      </a:r>
                      <a:r>
                        <a:rPr lang="en-US" sz="1100" dirty="0">
                          <a:solidFill>
                            <a:schemeClr val="tx1"/>
                          </a:solidFill>
                          <a:latin typeface="+mj-lt"/>
                        </a:rPr>
                        <a:t>- </a:t>
                      </a:r>
                      <a:r>
                        <a:rPr lang="en-GB" sz="1100" baseline="0" dirty="0">
                          <a:latin typeface="+mj-lt"/>
                        </a:rPr>
                        <a:t>Scurvy, very rare symptoms include bleeding gums, wounds not healing properly, tiredness.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latin typeface="+mj-lt"/>
                        </a:rPr>
                        <a:t>Lack of vitamin C effects absorption of iron.</a:t>
                      </a:r>
                      <a:r>
                        <a:rPr lang="en-GB" altLang="en-US" sz="1100" dirty="0">
                          <a:latin typeface="+mj-lt"/>
                          <a:cs typeface="Arial" panose="020B0604020202020204" pitchFamily="34" charset="0"/>
                        </a:rPr>
                        <a:t> </a:t>
                      </a:r>
                      <a:r>
                        <a:rPr lang="en-GB" altLang="en-US" sz="1100" b="1" u="sng" dirty="0">
                          <a:latin typeface="+mj-lt"/>
                          <a:cs typeface="Arial" panose="020B0604020202020204" pitchFamily="34" charset="0"/>
                        </a:rPr>
                        <a:t>Excess</a:t>
                      </a:r>
                      <a:r>
                        <a:rPr lang="en-GB" altLang="en-US" sz="1100" dirty="0">
                          <a:latin typeface="+mj-lt"/>
                          <a:cs typeface="Arial" panose="020B0604020202020204" pitchFamily="34" charset="0"/>
                        </a:rPr>
                        <a:t> </a:t>
                      </a:r>
                      <a:r>
                        <a:rPr lang="en-GB" altLang="en-US" sz="1100" b="1" dirty="0">
                          <a:latin typeface="+mj-lt"/>
                          <a:cs typeface="Arial" panose="020B0604020202020204" pitchFamily="34" charset="0"/>
                        </a:rPr>
                        <a:t>is eliminated from the body within 24 hours so not a problem.</a:t>
                      </a:r>
                      <a:endParaRPr lang="en-GB" sz="1100" b="1" baseline="0" dirty="0">
                        <a:latin typeface="+mj-lt"/>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0843">
                <a:tc>
                  <a:txBody>
                    <a:bodyPr/>
                    <a:lstStyle/>
                    <a:p>
                      <a:r>
                        <a:rPr lang="en-US" sz="1100" b="1" dirty="0">
                          <a:latin typeface="+mj-lt"/>
                        </a:rPr>
                        <a:t>B1</a:t>
                      </a:r>
                    </a:p>
                    <a:p>
                      <a:r>
                        <a:rPr lang="en-US" sz="1100" b="1" dirty="0">
                          <a:latin typeface="+mj-lt"/>
                        </a:rPr>
                        <a:t>Thiamin</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latin typeface="+mj-lt"/>
                        </a:rPr>
                        <a:t>Normal function</a:t>
                      </a:r>
                      <a:r>
                        <a:rPr lang="en-US" sz="1100" baseline="0" dirty="0">
                          <a:latin typeface="+mj-lt"/>
                        </a:rPr>
                        <a:t> of the nervous system and heart</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latin typeface="+mj-lt"/>
                        </a:rPr>
                        <a:t>Whole grains, meat, flour and breakfast cereals.</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b="1" u="sng" dirty="0">
                          <a:solidFill>
                            <a:schemeClr val="tx1"/>
                          </a:solidFill>
                          <a:latin typeface="+mj-lt"/>
                        </a:rPr>
                        <a:t>Deficiency</a:t>
                      </a:r>
                      <a:r>
                        <a:rPr lang="en-US" sz="1100" dirty="0">
                          <a:solidFill>
                            <a:schemeClr val="tx1"/>
                          </a:solidFill>
                          <a:latin typeface="+mj-lt"/>
                        </a:rPr>
                        <a:t>-</a:t>
                      </a:r>
                      <a:r>
                        <a:rPr lang="en-US" sz="1100" dirty="0">
                          <a:latin typeface="+mj-lt"/>
                        </a:rPr>
                        <a:t>Beri-</a:t>
                      </a:r>
                      <a:r>
                        <a:rPr lang="en-US" sz="1100" dirty="0" err="1">
                          <a:latin typeface="+mj-lt"/>
                        </a:rPr>
                        <a:t>beri</a:t>
                      </a:r>
                      <a:r>
                        <a:rPr lang="en-US" sz="1100" dirty="0">
                          <a:latin typeface="+mj-lt"/>
                        </a:rPr>
                        <a:t> (disorder of the nervous system).</a:t>
                      </a:r>
                    </a:p>
                    <a:p>
                      <a:r>
                        <a:rPr lang="en-US" sz="1100" b="1" u="sng" dirty="0">
                          <a:latin typeface="+mj-lt"/>
                          <a:cs typeface="Century Gothic"/>
                        </a:rPr>
                        <a:t>Excess</a:t>
                      </a:r>
                      <a:r>
                        <a:rPr lang="en-US" sz="1100" b="1" dirty="0">
                          <a:latin typeface="+mj-lt"/>
                          <a:cs typeface="Century Gothic"/>
                        </a:rPr>
                        <a:t>-body excretes it.</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59655">
                <a:tc>
                  <a:txBody>
                    <a:bodyPr/>
                    <a:lstStyle/>
                    <a:p>
                      <a:r>
                        <a:rPr lang="en-US" sz="1100" b="1" dirty="0">
                          <a:latin typeface="+mj-lt"/>
                        </a:rPr>
                        <a:t>B2</a:t>
                      </a:r>
                    </a:p>
                    <a:p>
                      <a:r>
                        <a:rPr lang="en-US" sz="1100" b="1" dirty="0">
                          <a:latin typeface="+mj-lt"/>
                        </a:rPr>
                        <a:t>Riboflavin</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rPr>
                        <a:t>Release of energy from food.</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rPr>
                        <a:t>Milk, eggs, green vegetables, </a:t>
                      </a:r>
                      <a:r>
                        <a:rPr lang="en-US" sz="1100" dirty="0" err="1">
                          <a:latin typeface="+mj-lt"/>
                        </a:rPr>
                        <a:t>cererals</a:t>
                      </a:r>
                      <a:r>
                        <a:rPr lang="en-US" sz="1100" dirty="0">
                          <a:latin typeface="+mj-lt"/>
                        </a:rPr>
                        <a:t>.</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dirty="0">
                          <a:solidFill>
                            <a:schemeClr val="tx1"/>
                          </a:solidFill>
                          <a:latin typeface="+mj-lt"/>
                        </a:rPr>
                        <a:t>Deficiency</a:t>
                      </a:r>
                      <a:r>
                        <a:rPr lang="en-US" sz="1100" dirty="0">
                          <a:solidFill>
                            <a:schemeClr val="tx1"/>
                          </a:solidFill>
                          <a:latin typeface="+mj-lt"/>
                        </a:rPr>
                        <a:t>- </a:t>
                      </a:r>
                      <a:r>
                        <a:rPr lang="en-US" sz="1100" dirty="0">
                          <a:latin typeface="+mj-lt"/>
                        </a:rPr>
                        <a:t>Dry cracked skin around </a:t>
                      </a:r>
                      <a:r>
                        <a:rPr lang="en-US" sz="1100" baseline="0" dirty="0">
                          <a:latin typeface="+mj-lt"/>
                        </a:rPr>
                        <a:t>the mouth and nose.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dk1"/>
                          </a:solidFill>
                          <a:latin typeface="+mj-lt"/>
                          <a:ea typeface="+mn-ea"/>
                          <a:cs typeface="Century Gothic"/>
                        </a:rPr>
                        <a:t>Excess</a:t>
                      </a:r>
                      <a:r>
                        <a:rPr lang="en-US" sz="1100" b="1" kern="1200" dirty="0">
                          <a:solidFill>
                            <a:schemeClr val="dk1"/>
                          </a:solidFill>
                          <a:latin typeface="+mj-lt"/>
                          <a:ea typeface="+mn-ea"/>
                          <a:cs typeface="Century Gothic"/>
                        </a:rPr>
                        <a:t>-body excretes it.</a:t>
                      </a: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59655">
                <a:tc>
                  <a:txBody>
                    <a:bodyPr/>
                    <a:lstStyle/>
                    <a:p>
                      <a:r>
                        <a:rPr lang="en-GB" altLang="en-US" sz="1100" b="1" dirty="0">
                          <a:latin typeface="+mj-lt"/>
                          <a:cs typeface="Arial" panose="020B0604020202020204" pitchFamily="34" charset="0"/>
                        </a:rPr>
                        <a:t>B3</a:t>
                      </a:r>
                    </a:p>
                    <a:p>
                      <a:r>
                        <a:rPr lang="en-GB" altLang="en-US" sz="1100" b="1" dirty="0">
                          <a:latin typeface="+mj-lt"/>
                          <a:cs typeface="Arial" panose="020B0604020202020204" pitchFamily="34" charset="0"/>
                        </a:rPr>
                        <a:t>Niacin </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ltLang="en-US" sz="1100" dirty="0">
                          <a:latin typeface="+mj-lt"/>
                          <a:cs typeface="Arial" panose="020B0604020202020204" pitchFamily="34" charset="0"/>
                        </a:rPr>
                        <a:t>Energy release, skin and membranes.</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cs typeface="Century Gothic"/>
                        </a:rPr>
                        <a:t>Milk, eggs, cheese, meat.</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kern="1200" dirty="0">
                          <a:solidFill>
                            <a:schemeClr val="tx1"/>
                          </a:solidFill>
                          <a:latin typeface="+mj-lt"/>
                          <a:ea typeface="+mn-ea"/>
                          <a:cs typeface="+mn-cs"/>
                        </a:rPr>
                        <a:t>Deficiency- </a:t>
                      </a:r>
                      <a:r>
                        <a:rPr lang="en-GB" altLang="en-US" sz="1100" dirty="0">
                          <a:latin typeface="+mj-lt"/>
                          <a:cs typeface="Arial" panose="020B0604020202020204" pitchFamily="34" charset="0"/>
                        </a:rPr>
                        <a:t>disease pellagra. Symptoms can include dermatitis, dementia and diarrhoea.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dk1"/>
                          </a:solidFill>
                          <a:latin typeface="+mn-lt"/>
                          <a:ea typeface="+mn-ea"/>
                          <a:cs typeface="Century Gothic"/>
                        </a:rPr>
                        <a:t>Excess</a:t>
                      </a:r>
                      <a:r>
                        <a:rPr lang="en-US" sz="1100" b="1" kern="1200" dirty="0">
                          <a:solidFill>
                            <a:schemeClr val="dk1"/>
                          </a:solidFill>
                          <a:latin typeface="+mn-lt"/>
                          <a:ea typeface="+mn-ea"/>
                          <a:cs typeface="Century Gothic"/>
                        </a:rPr>
                        <a:t>-body excretes it.</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4867389"/>
                  </a:ext>
                </a:extLst>
              </a:tr>
              <a:tr h="759655">
                <a:tc>
                  <a:txBody>
                    <a:bodyPr/>
                    <a:lstStyle/>
                    <a:p>
                      <a:r>
                        <a:rPr lang="en-GB" altLang="en-US" sz="1100" b="1" dirty="0">
                          <a:latin typeface="+mj-lt"/>
                          <a:cs typeface="Arial" panose="020B0604020202020204" pitchFamily="34" charset="0"/>
                        </a:rPr>
                        <a:t>B9 </a:t>
                      </a:r>
                    </a:p>
                    <a:p>
                      <a:r>
                        <a:rPr lang="en-GB" altLang="en-US" sz="1100" b="1" dirty="0">
                          <a:latin typeface="+mj-lt"/>
                          <a:cs typeface="Arial" panose="020B0604020202020204" pitchFamily="34" charset="0"/>
                        </a:rPr>
                        <a:t>Folate </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mj-lt"/>
                          <a:cs typeface="Arial" panose="020B0604020202020204" pitchFamily="34" charset="0"/>
                        </a:rPr>
                        <a:t>Red blood cells and nervous system.</a:t>
                      </a: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mj-lt"/>
                          <a:cs typeface="Century Gothic"/>
                        </a:rPr>
                        <a:t>Green leafy vegetables.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kern="1200" dirty="0">
                          <a:solidFill>
                            <a:schemeClr val="tx1"/>
                          </a:solidFill>
                          <a:latin typeface="+mj-lt"/>
                          <a:ea typeface="+mn-ea"/>
                          <a:cs typeface="+mn-cs"/>
                        </a:rPr>
                        <a:t>Deficiency- </a:t>
                      </a:r>
                      <a:r>
                        <a:rPr lang="en-GB" altLang="en-US" sz="1100" dirty="0">
                          <a:latin typeface="+mj-lt"/>
                          <a:cs typeface="Arial" panose="020B0604020202020204" pitchFamily="34" charset="0"/>
                        </a:rPr>
                        <a:t>can lead to anaemia. Symptoms can include insomnia, depression and forgetfulness.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dk1"/>
                          </a:solidFill>
                          <a:latin typeface="+mn-lt"/>
                          <a:ea typeface="+mn-ea"/>
                          <a:cs typeface="Century Gothic"/>
                        </a:rPr>
                        <a:t>Excess</a:t>
                      </a:r>
                      <a:r>
                        <a:rPr lang="en-US" sz="1100" b="1" kern="1200" dirty="0">
                          <a:solidFill>
                            <a:schemeClr val="dk1"/>
                          </a:solidFill>
                          <a:latin typeface="+mn-lt"/>
                          <a:ea typeface="+mn-ea"/>
                          <a:cs typeface="Century Gothic"/>
                        </a:rPr>
                        <a:t>-body excretes it.</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624295"/>
                  </a:ext>
                </a:extLst>
              </a:tr>
              <a:tr h="928468">
                <a:tc>
                  <a:txBody>
                    <a:bodyPr/>
                    <a:lstStyle/>
                    <a:p>
                      <a:r>
                        <a:rPr lang="en-US" sz="1100" b="1" dirty="0">
                          <a:latin typeface="+mj-lt"/>
                        </a:rPr>
                        <a:t>B12</a:t>
                      </a:r>
                    </a:p>
                    <a:p>
                      <a:r>
                        <a:rPr lang="en-GB" altLang="en-US" sz="1100" b="1" dirty="0">
                          <a:latin typeface="+mj-lt"/>
                          <a:cs typeface="Arial" panose="020B0604020202020204" pitchFamily="34" charset="0"/>
                        </a:rPr>
                        <a:t>Colbalbumin </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latin typeface="+mj-lt"/>
                        </a:rPr>
                        <a:t>Cell division</a:t>
                      </a:r>
                      <a:r>
                        <a:rPr lang="en-US" sz="1100" baseline="0" dirty="0">
                          <a:latin typeface="+mj-lt"/>
                        </a:rPr>
                        <a:t> and blood formation.</a:t>
                      </a:r>
                    </a:p>
                    <a:p>
                      <a:r>
                        <a:rPr lang="en-US" sz="1100" baseline="0" dirty="0">
                          <a:latin typeface="+mj-lt"/>
                        </a:rPr>
                        <a:t>Normal structure of nerves.</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latin typeface="+mj-lt"/>
                        </a:rPr>
                        <a:t>Animal sources – milk, meat and eggs. Some algae and bacteria can produce B12.</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b="1" u="sng" dirty="0">
                          <a:solidFill>
                            <a:schemeClr val="tx1"/>
                          </a:solidFill>
                          <a:latin typeface="+mj-lt"/>
                        </a:rPr>
                        <a:t>Deficiency</a:t>
                      </a:r>
                      <a:r>
                        <a:rPr lang="en-US" sz="1100" dirty="0">
                          <a:solidFill>
                            <a:schemeClr val="tx1"/>
                          </a:solidFill>
                          <a:latin typeface="+mj-lt"/>
                        </a:rPr>
                        <a:t>- </a:t>
                      </a:r>
                      <a:r>
                        <a:rPr lang="en-US" sz="1100" dirty="0">
                          <a:latin typeface="+mj-lt"/>
                        </a:rPr>
                        <a:t>Anemia</a:t>
                      </a:r>
                      <a:r>
                        <a:rPr lang="en-US" sz="1100" baseline="0" dirty="0">
                          <a:latin typeface="+mj-lt"/>
                        </a:rPr>
                        <a:t> (rare), may be found in vegetarians.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dk1"/>
                          </a:solidFill>
                          <a:latin typeface="+mj-lt"/>
                          <a:ea typeface="+mn-ea"/>
                          <a:cs typeface="Century Gothic"/>
                        </a:rPr>
                        <a:t>Excess</a:t>
                      </a:r>
                      <a:r>
                        <a:rPr lang="en-US" sz="1100" b="1" kern="1200" dirty="0">
                          <a:solidFill>
                            <a:schemeClr val="dk1"/>
                          </a:solidFill>
                          <a:latin typeface="+mj-lt"/>
                          <a:ea typeface="+mn-ea"/>
                          <a:cs typeface="Century Gothic"/>
                        </a:rPr>
                        <a:t>-body excretes it.</a:t>
                      </a: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6FCDD3E9-AF4D-42B7-82B5-35E1D7B9A5AD}"/>
              </a:ext>
            </a:extLst>
          </p:cNvPr>
          <p:cNvSpPr txBox="1"/>
          <p:nvPr/>
        </p:nvSpPr>
        <p:spPr>
          <a:xfrm>
            <a:off x="1524001" y="5080101"/>
            <a:ext cx="2501406" cy="1498102"/>
          </a:xfrm>
          <a:prstGeom prst="rect">
            <a:avLst/>
          </a:prstGeom>
          <a:solidFill>
            <a:schemeClr val="accent5">
              <a:lumMod val="20000"/>
              <a:lumOff val="80000"/>
            </a:schemeClr>
          </a:solidFill>
          <a:ln w="38100">
            <a:solidFill>
              <a:srgbClr val="FF0000"/>
            </a:solidFill>
          </a:ln>
        </p:spPr>
        <p:txBody>
          <a:bodyPr wrap="square" rtlCol="0">
            <a:spAutoFit/>
          </a:bodyPr>
          <a:lstStyle/>
          <a:p>
            <a:r>
              <a:rPr lang="en-GB" sz="1015" dirty="0">
                <a:latin typeface="+mj-lt"/>
              </a:rPr>
              <a:t>Essentially, damaged oxygen molecules with an extremely unstable atomic structure. They attack fats and proteins all over the body, especially those in membranes that line the blood vessels, the skin and other connective tissue. They can make you age a lot quicker! Anything we do to raise our metabolic rate (like exercise) accelerates the production of free radicals.</a:t>
            </a:r>
          </a:p>
        </p:txBody>
      </p:sp>
      <p:pic>
        <p:nvPicPr>
          <p:cNvPr id="9" name="Picture 8" descr="A close up of a logo&#10;&#10;Description automatically generated">
            <a:extLst>
              <a:ext uri="{FF2B5EF4-FFF2-40B4-BE49-F238E27FC236}">
                <a16:creationId xmlns:a16="http://schemas.microsoft.com/office/drawing/2014/main" id="{BC00F20D-69E8-48A2-B64A-C94D48FB6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20" t="11432" r="12201" b="30324"/>
          <a:stretch/>
        </p:blipFill>
        <p:spPr>
          <a:xfrm>
            <a:off x="1524001" y="3894282"/>
            <a:ext cx="2468765" cy="1092288"/>
          </a:xfrm>
          <a:prstGeom prst="rect">
            <a:avLst/>
          </a:prstGeom>
        </p:spPr>
      </p:pic>
      <p:sp>
        <p:nvSpPr>
          <p:cNvPr id="15" name="TextBox 14">
            <a:extLst>
              <a:ext uri="{FF2B5EF4-FFF2-40B4-BE49-F238E27FC236}">
                <a16:creationId xmlns:a16="http://schemas.microsoft.com/office/drawing/2014/main" id="{7EEFB28B-424C-4F48-B7F8-78C87E4F0E07}"/>
              </a:ext>
            </a:extLst>
          </p:cNvPr>
          <p:cNvSpPr txBox="1"/>
          <p:nvPr/>
        </p:nvSpPr>
        <p:spPr>
          <a:xfrm rot="21405164">
            <a:off x="2427874" y="3907061"/>
            <a:ext cx="661015" cy="603820"/>
          </a:xfrm>
          <a:prstGeom prst="rect">
            <a:avLst/>
          </a:prstGeom>
          <a:solidFill>
            <a:srgbClr val="FF0000"/>
          </a:solidFill>
        </p:spPr>
        <p:txBody>
          <a:bodyPr wrap="square" rtlCol="0">
            <a:spAutoFit/>
          </a:bodyPr>
          <a:lstStyle/>
          <a:p>
            <a:r>
              <a:rPr lang="en-GB" sz="1108" b="1" dirty="0">
                <a:solidFill>
                  <a:schemeClr val="bg1"/>
                </a:solidFill>
                <a:latin typeface="+mj-lt"/>
              </a:rPr>
              <a:t>Free Radicals </a:t>
            </a:r>
          </a:p>
        </p:txBody>
      </p:sp>
      <p:pic>
        <p:nvPicPr>
          <p:cNvPr id="18" name="Picture 17">
            <a:extLst>
              <a:ext uri="{FF2B5EF4-FFF2-40B4-BE49-F238E27FC236}">
                <a16:creationId xmlns:a16="http://schemas.microsoft.com/office/drawing/2014/main" id="{9A0278C8-68D3-4F73-8DF7-CA3C347918F5}"/>
              </a:ext>
            </a:extLst>
          </p:cNvPr>
          <p:cNvPicPr>
            <a:picLocks noChangeAspect="1"/>
          </p:cNvPicPr>
          <p:nvPr/>
        </p:nvPicPr>
        <p:blipFill rotWithShape="1">
          <a:blip r:embed="rId4"/>
          <a:srcRect r="18704"/>
          <a:stretch/>
        </p:blipFill>
        <p:spPr>
          <a:xfrm>
            <a:off x="3307168" y="2199141"/>
            <a:ext cx="870724" cy="1284138"/>
          </a:xfrm>
          <a:prstGeom prst="rect">
            <a:avLst/>
          </a:prstGeom>
        </p:spPr>
      </p:pic>
      <p:sp>
        <p:nvSpPr>
          <p:cNvPr id="17" name="Rectangle 16">
            <a:extLst>
              <a:ext uri="{FF2B5EF4-FFF2-40B4-BE49-F238E27FC236}">
                <a16:creationId xmlns:a16="http://schemas.microsoft.com/office/drawing/2014/main" id="{98EC7CFA-6F3E-451D-8DCF-50DC7DDA32AD}"/>
              </a:ext>
            </a:extLst>
          </p:cNvPr>
          <p:cNvSpPr/>
          <p:nvPr/>
        </p:nvSpPr>
        <p:spPr>
          <a:xfrm>
            <a:off x="8246814" y="796642"/>
            <a:ext cx="2133600" cy="390620"/>
          </a:xfrm>
          <a:prstGeom prst="rect">
            <a:avLst/>
          </a:prstGeom>
        </p:spPr>
        <p:txBody>
          <a:bodyPr wrap="square">
            <a:spAutoFit/>
          </a:bodyPr>
          <a:lstStyle/>
          <a:p>
            <a:r>
              <a:rPr lang="en-GB" sz="969" b="1" dirty="0">
                <a:latin typeface="Calibri" panose="020F0502020204030204" pitchFamily="34" charset="0"/>
                <a:ea typeface="Calibri" panose="020F0502020204030204" pitchFamily="34" charset="0"/>
                <a:cs typeface="Times New Roman" panose="02020603050405020304" pitchFamily="18" charset="0"/>
              </a:rPr>
              <a:t>AC1.3 </a:t>
            </a:r>
            <a:r>
              <a:rPr lang="en-US" sz="969" b="1" dirty="0">
                <a:latin typeface="Calibri" panose="020F0502020204030204" pitchFamily="34" charset="0"/>
                <a:ea typeface="Calibri" panose="020F0502020204030204" pitchFamily="34" charset="0"/>
                <a:cs typeface="Times New Roman" panose="02020603050405020304" pitchFamily="18" charset="0"/>
              </a:rPr>
              <a:t>Explain characteristics of unsatisfactory nutritional intake.</a:t>
            </a:r>
            <a:endParaRPr lang="en-GB" sz="969" dirty="0"/>
          </a:p>
        </p:txBody>
      </p:sp>
      <p:sp>
        <p:nvSpPr>
          <p:cNvPr id="4" name="Title 1">
            <a:extLst>
              <a:ext uri="{FF2B5EF4-FFF2-40B4-BE49-F238E27FC236}">
                <a16:creationId xmlns:a16="http://schemas.microsoft.com/office/drawing/2014/main" id="{FB011532-84CA-25AE-74D2-3B9478E6FE6F}"/>
              </a:ext>
            </a:extLst>
          </p:cNvPr>
          <p:cNvSpPr txBox="1">
            <a:spLocks/>
          </p:cNvSpPr>
          <p:nvPr/>
        </p:nvSpPr>
        <p:spPr>
          <a:xfrm>
            <a:off x="1524000" y="263769"/>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solidFill>
                  <a:srgbClr val="00B0F0"/>
                </a:solidFill>
              </a:rPr>
              <a:t>Nutrition: Functions of nutrients in the human body.</a:t>
            </a:r>
            <a:endParaRPr lang="en-GB" sz="1292" b="1" dirty="0">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14197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11</a:t>
            </a:fld>
            <a:endParaRPr lang="en-GB"/>
          </a:p>
        </p:txBody>
      </p:sp>
      <p:graphicFrame>
        <p:nvGraphicFramePr>
          <p:cNvPr id="13" name="Table 12">
            <a:extLst>
              <a:ext uri="{FF2B5EF4-FFF2-40B4-BE49-F238E27FC236}">
                <a16:creationId xmlns:a16="http://schemas.microsoft.com/office/drawing/2014/main" id="{4948F26E-A36F-4E9F-AEF8-AF95A6E4E0B6}"/>
              </a:ext>
            </a:extLst>
          </p:cNvPr>
          <p:cNvGraphicFramePr>
            <a:graphicFrameLocks noGrp="1"/>
          </p:cNvGraphicFramePr>
          <p:nvPr/>
        </p:nvGraphicFramePr>
        <p:xfrm>
          <a:off x="3304306" y="683346"/>
          <a:ext cx="7271846" cy="5262704"/>
        </p:xfrm>
        <a:graphic>
          <a:graphicData uri="http://schemas.openxmlformats.org/drawingml/2006/table">
            <a:tbl>
              <a:tblPr firstRow="1" bandRow="1">
                <a:tableStyleId>{9DCAF9ED-07DC-4A11-8D7F-57B35C25682E}</a:tableStyleId>
              </a:tblPr>
              <a:tblGrid>
                <a:gridCol w="864096">
                  <a:extLst>
                    <a:ext uri="{9D8B030D-6E8A-4147-A177-3AD203B41FA5}">
                      <a16:colId xmlns:a16="http://schemas.microsoft.com/office/drawing/2014/main" val="20000"/>
                    </a:ext>
                  </a:extLst>
                </a:gridCol>
                <a:gridCol w="232641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353146">
                  <a:extLst>
                    <a:ext uri="{9D8B030D-6E8A-4147-A177-3AD203B41FA5}">
                      <a16:colId xmlns:a16="http://schemas.microsoft.com/office/drawing/2014/main" val="20003"/>
                    </a:ext>
                  </a:extLst>
                </a:gridCol>
              </a:tblGrid>
              <a:tr h="544165">
                <a:tc>
                  <a:txBody>
                    <a:bodyPr/>
                    <a:lstStyle/>
                    <a:p>
                      <a:r>
                        <a:rPr lang="en-US" sz="1300" dirty="0">
                          <a:solidFill>
                            <a:schemeClr val="tx1"/>
                          </a:solidFill>
                        </a:rPr>
                        <a:t>Fat</a:t>
                      </a:r>
                      <a:r>
                        <a:rPr lang="en-US" sz="1300" baseline="0" dirty="0">
                          <a:solidFill>
                            <a:schemeClr val="tx1"/>
                          </a:solidFill>
                        </a:rPr>
                        <a:t> Soluble</a:t>
                      </a:r>
                      <a:endParaRPr lang="en-US" sz="1300" dirty="0">
                        <a:solidFill>
                          <a:schemeClr val="tx1"/>
                        </a:solidFill>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300" dirty="0">
                          <a:solidFill>
                            <a:schemeClr val="tx1"/>
                          </a:solidFill>
                        </a:rPr>
                        <a:t>Needed For</a:t>
                      </a:r>
                      <a:endParaRPr lang="en-US" sz="1300" dirty="0">
                        <a:solidFill>
                          <a:schemeClr val="tx1"/>
                        </a:solidFill>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300" dirty="0">
                          <a:solidFill>
                            <a:schemeClr val="tx1"/>
                          </a:solidFill>
                        </a:rPr>
                        <a:t>Found In</a:t>
                      </a:r>
                      <a:endParaRPr lang="en-US" sz="1300" dirty="0">
                        <a:solidFill>
                          <a:schemeClr val="tx1"/>
                        </a:solidFill>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300" dirty="0">
                          <a:solidFill>
                            <a:schemeClr val="tx1"/>
                          </a:solidFill>
                        </a:rPr>
                        <a:t>Deficiency/ Excess</a:t>
                      </a:r>
                      <a:endParaRPr lang="en-US" sz="1300" dirty="0">
                        <a:solidFill>
                          <a:schemeClr val="tx1"/>
                        </a:solidFill>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434905">
                <a:tc>
                  <a:txBody>
                    <a:bodyPr/>
                    <a:lstStyle/>
                    <a:p>
                      <a:r>
                        <a:rPr lang="en-US" sz="1100" dirty="0"/>
                        <a:t>A</a:t>
                      </a:r>
                    </a:p>
                    <a:p>
                      <a:r>
                        <a:rPr lang="en-US" sz="1100" b="1" dirty="0"/>
                        <a:t>Antioxidant</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eaLnBrk="1" hangingPunct="1">
                        <a:spcBef>
                          <a:spcPct val="0"/>
                        </a:spcBef>
                        <a:buFont typeface="Arial" panose="020B0604020202020204" pitchFamily="34" charset="0"/>
                        <a:buChar char="•"/>
                      </a:pPr>
                      <a:r>
                        <a:rPr lang="en-GB" altLang="en-US" sz="1100" dirty="0">
                          <a:latin typeface="+mj-lt"/>
                          <a:cs typeface="Arial" panose="020B0604020202020204" pitchFamily="34" charset="0"/>
                        </a:rPr>
                        <a:t>Needed for structure and functioning of the skin and mucous membranes, </a:t>
                      </a:r>
                    </a:p>
                    <a:p>
                      <a:pPr marL="171450" indent="-171450" eaLnBrk="1" hangingPunct="1">
                        <a:spcBef>
                          <a:spcPct val="0"/>
                        </a:spcBef>
                        <a:buFont typeface="Arial" panose="020B0604020202020204" pitchFamily="34" charset="0"/>
                        <a:buChar char="•"/>
                      </a:pPr>
                      <a:r>
                        <a:rPr lang="en-GB" altLang="en-US" sz="1100" dirty="0">
                          <a:latin typeface="+mj-lt"/>
                          <a:cs typeface="Arial" panose="020B0604020202020204" pitchFamily="34" charset="0"/>
                        </a:rPr>
                        <a:t>Cell differentiation</a:t>
                      </a:r>
                    </a:p>
                    <a:p>
                      <a:pPr marL="171450" indent="-171450" eaLnBrk="1" hangingPunct="1">
                        <a:spcBef>
                          <a:spcPct val="0"/>
                        </a:spcBef>
                        <a:buFont typeface="Arial" panose="020B0604020202020204" pitchFamily="34" charset="0"/>
                        <a:buChar char="•"/>
                      </a:pPr>
                      <a:r>
                        <a:rPr lang="en-GB" altLang="en-US" sz="1100" dirty="0">
                          <a:latin typeface="+mj-lt"/>
                          <a:cs typeface="Arial" panose="020B0604020202020204" pitchFamily="34" charset="0"/>
                        </a:rPr>
                        <a:t>Helps with vision in dim light and colour vision </a:t>
                      </a:r>
                    </a:p>
                    <a:p>
                      <a:pPr marL="171450" indent="-171450" eaLnBrk="1" hangingPunct="1">
                        <a:spcBef>
                          <a:spcPct val="0"/>
                        </a:spcBef>
                        <a:buFont typeface="Arial" panose="020B0604020202020204" pitchFamily="34" charset="0"/>
                        <a:buChar char="•"/>
                      </a:pPr>
                      <a:r>
                        <a:rPr lang="en-GB" altLang="en-US" sz="1100" dirty="0">
                          <a:latin typeface="+mj-lt"/>
                          <a:cs typeface="Arial" panose="020B0604020202020204" pitchFamily="34" charset="0"/>
                        </a:rPr>
                        <a:t>Keeping the immune system healthy.</a:t>
                      </a:r>
                      <a:endParaRPr lang="en-US" sz="1100" dirty="0">
                        <a:latin typeface="+mj-lt"/>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Dairy Products</a:t>
                      </a:r>
                    </a:p>
                    <a:p>
                      <a:r>
                        <a:rPr lang="en-US" sz="1100" dirty="0"/>
                        <a:t>Dark Green</a:t>
                      </a:r>
                      <a:r>
                        <a:rPr lang="en-US" sz="1100" baseline="0" dirty="0"/>
                        <a:t> Veg</a:t>
                      </a:r>
                    </a:p>
                    <a:p>
                      <a:r>
                        <a:rPr lang="en-US" sz="1100" baseline="0" dirty="0"/>
                        <a:t>Orange </a:t>
                      </a:r>
                      <a:r>
                        <a:rPr lang="en-US" sz="1100" baseline="0" dirty="0" err="1"/>
                        <a:t>coloured</a:t>
                      </a:r>
                      <a:r>
                        <a:rPr lang="en-US" sz="1100" baseline="0" dirty="0"/>
                        <a:t> fruit and veg</a:t>
                      </a:r>
                    </a:p>
                    <a:p>
                      <a:r>
                        <a:rPr lang="en-US" sz="1100" baseline="0" dirty="0"/>
                        <a:t>Fish Oils and Liver</a:t>
                      </a:r>
                      <a:endParaRPr lang="en-US" sz="1100" baseline="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dirty="0">
                          <a:solidFill>
                            <a:schemeClr val="tx1"/>
                          </a:solidFill>
                        </a:rPr>
                        <a:t>Deficiency-</a:t>
                      </a:r>
                      <a:r>
                        <a:rPr lang="en-US" sz="1100" dirty="0"/>
                        <a:t>Poor vision, night blindness.</a:t>
                      </a:r>
                    </a:p>
                    <a:p>
                      <a:r>
                        <a:rPr lang="en-GB" altLang="en-US" sz="1100" b="1" u="sng" dirty="0">
                          <a:latin typeface="+mj-lt"/>
                          <a:cs typeface="Arial" panose="020B0604020202020204" pitchFamily="34" charset="0"/>
                        </a:rPr>
                        <a:t>Excess</a:t>
                      </a:r>
                      <a:r>
                        <a:rPr lang="en-GB" altLang="en-US" sz="1100" b="1" dirty="0">
                          <a:latin typeface="+mj-lt"/>
                          <a:cs typeface="Arial" panose="020B0604020202020204" pitchFamily="34" charset="0"/>
                        </a:rPr>
                        <a:t>- stored in the liver and too much can be toxic.</a:t>
                      </a: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8468">
                <a:tc>
                  <a:txBody>
                    <a:bodyPr/>
                    <a:lstStyle/>
                    <a:p>
                      <a:r>
                        <a:rPr lang="en-US" sz="1100" dirty="0"/>
                        <a:t>D</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mj-lt"/>
                          <a:cs typeface="Arial" panose="020B0604020202020204" pitchFamily="34" charset="0"/>
                        </a:rPr>
                        <a:t>Needed for the absorption of calcium and phosphorus from foods, to keep bones healthy.</a:t>
                      </a:r>
                    </a:p>
                    <a:p>
                      <a:endParaRPr lang="en-US" sz="11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t>Fish Oils</a:t>
                      </a:r>
                      <a:br>
                        <a:rPr lang="en-US" sz="1100" dirty="0"/>
                      </a:br>
                      <a:r>
                        <a:rPr lang="en-US" sz="1100" dirty="0"/>
                        <a:t>Dairy Products</a:t>
                      </a:r>
                      <a:br>
                        <a:rPr lang="en-US" sz="1100" dirty="0"/>
                      </a:br>
                      <a:r>
                        <a:rPr lang="en-US" sz="1100" dirty="0"/>
                        <a:t>Sun Light Absorption.</a:t>
                      </a:r>
                    </a:p>
                    <a:p>
                      <a:r>
                        <a:rPr lang="en-US" sz="1100" dirty="0">
                          <a:latin typeface="+mj-lt"/>
                          <a:cs typeface="Century Gothic"/>
                        </a:rPr>
                        <a:t>Often added to cereal and margarine. </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b="1" u="sng" dirty="0">
                          <a:solidFill>
                            <a:schemeClr val="tx1"/>
                          </a:solidFill>
                        </a:rPr>
                        <a:t>Deficiency-</a:t>
                      </a:r>
                      <a:r>
                        <a:rPr lang="en-US" sz="1100" dirty="0"/>
                        <a:t>Rickets (soft deformed)</a:t>
                      </a:r>
                    </a:p>
                    <a:p>
                      <a:r>
                        <a:rPr lang="en-US" sz="1100" dirty="0"/>
                        <a:t>Osteomalacia (weak bones)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u="sng" dirty="0">
                          <a:latin typeface="+mj-lt"/>
                          <a:cs typeface="Arial" panose="020B0604020202020204" pitchFamily="34" charset="0"/>
                        </a:rPr>
                        <a:t>Excess: </a:t>
                      </a:r>
                      <a:r>
                        <a:rPr lang="en-GB" altLang="en-US" sz="1100" b="1" dirty="0">
                          <a:latin typeface="+mj-lt"/>
                          <a:cs typeface="Arial" panose="020B0604020202020204" pitchFamily="34" charset="0"/>
                        </a:rPr>
                        <a:t>build up of calcium, poor appetite, vomiting </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097280">
                <a:tc>
                  <a:txBody>
                    <a:bodyPr/>
                    <a:lstStyle/>
                    <a:p>
                      <a:r>
                        <a:rPr lang="en-US" sz="1100" dirty="0"/>
                        <a:t>E</a:t>
                      </a:r>
                    </a:p>
                    <a:p>
                      <a:r>
                        <a:rPr lang="en-US" sz="1100" b="1" dirty="0"/>
                        <a:t>Antioxidant</a:t>
                      </a:r>
                      <a:endParaRPr lang="en-US" sz="1100" b="1"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j-lt"/>
                          <a:cs typeface="Arial" panose="020B0604020202020204" pitchFamily="34" charset="0"/>
                        </a:rPr>
                        <a:t>Helps maintain healthy skin and eyes and strengthen the body's natural defence against illness and infection.</a:t>
                      </a:r>
                      <a:endParaRPr lang="en-GB" altLang="en-US" sz="1100" dirty="0">
                        <a:latin typeface="+mj-lt"/>
                        <a:cs typeface="Arial" panose="020B0604020202020204" pitchFamily="34" charset="0"/>
                      </a:endParaRP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Dairy Products</a:t>
                      </a:r>
                    </a:p>
                    <a:p>
                      <a:r>
                        <a:rPr lang="en-US" sz="1100" dirty="0"/>
                        <a:t>Dark Green</a:t>
                      </a:r>
                      <a:r>
                        <a:rPr lang="en-US" sz="1100" baseline="0" dirty="0"/>
                        <a:t> veg</a:t>
                      </a:r>
                      <a:br>
                        <a:rPr lang="en-US" sz="1100" baseline="0" dirty="0"/>
                      </a:br>
                      <a:r>
                        <a:rPr lang="en-US" sz="1100" baseline="0" dirty="0"/>
                        <a:t>Nuts</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u="sng" dirty="0">
                          <a:solidFill>
                            <a:schemeClr val="tx1"/>
                          </a:solidFill>
                        </a:rPr>
                        <a:t>Deficiency- </a:t>
                      </a:r>
                      <a:r>
                        <a:rPr lang="en-US" sz="1100" dirty="0"/>
                        <a:t>Rare- Age quickly, Wrinkles</a:t>
                      </a:r>
                    </a:p>
                    <a:p>
                      <a:r>
                        <a:rPr lang="en-US" sz="1100" dirty="0"/>
                        <a:t>Skin loses</a:t>
                      </a:r>
                      <a:r>
                        <a:rPr lang="en-US" sz="1100" baseline="0" dirty="0"/>
                        <a:t> elasticity.</a:t>
                      </a:r>
                    </a:p>
                    <a:p>
                      <a:r>
                        <a:rPr lang="en-GB" altLang="en-US" sz="1100" b="1" u="sng" dirty="0">
                          <a:latin typeface="+mj-lt"/>
                          <a:cs typeface="Arial" panose="020B0604020202020204" pitchFamily="34" charset="0"/>
                        </a:rPr>
                        <a:t>Excess</a:t>
                      </a:r>
                      <a:r>
                        <a:rPr lang="en-GB" altLang="en-US" sz="1100" b="1" dirty="0">
                          <a:latin typeface="+mj-lt"/>
                          <a:cs typeface="Arial" panose="020B0604020202020204" pitchFamily="34" charset="0"/>
                        </a:rPr>
                        <a:t>- In very large doses may interfere with absorption of vitamin A</a:t>
                      </a:r>
                    </a:p>
                    <a:p>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97280">
                <a:tc>
                  <a:txBody>
                    <a:bodyPr/>
                    <a:lstStyle/>
                    <a:p>
                      <a:r>
                        <a:rPr lang="en-US" sz="1100" dirty="0">
                          <a:latin typeface="+mj-lt"/>
                        </a:rPr>
                        <a:t>K</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Bef>
                          <a:spcPct val="0"/>
                        </a:spcBef>
                      </a:pPr>
                      <a:r>
                        <a:rPr lang="en-GB" altLang="en-US" sz="1100" dirty="0">
                          <a:latin typeface="+mj-lt"/>
                          <a:cs typeface="Arial" panose="020B0604020202020204" pitchFamily="34" charset="0"/>
                        </a:rPr>
                        <a:t>Needed for clotting of blood and is also required for normal bone structure.</a:t>
                      </a:r>
                    </a:p>
                    <a:p>
                      <a:pPr>
                        <a:spcBef>
                          <a:spcPct val="0"/>
                        </a:spcBef>
                      </a:pPr>
                      <a:endParaRPr lang="en-GB" altLang="en-US" sz="1100" dirty="0">
                        <a:latin typeface="+mj-lt"/>
                        <a:cs typeface="Arial" panose="020B0604020202020204" pitchFamily="34" charset="0"/>
                      </a:endParaRPr>
                    </a:p>
                    <a:p>
                      <a:pPr>
                        <a:spcBef>
                          <a:spcPct val="0"/>
                        </a:spcBef>
                      </a:pPr>
                      <a:r>
                        <a:rPr lang="en-GB" altLang="en-US" sz="1100" dirty="0">
                          <a:latin typeface="+mj-lt"/>
                          <a:cs typeface="Arial" panose="020B0604020202020204" pitchFamily="34" charset="0"/>
                        </a:rPr>
                        <a:t>Infants are given vitamin K at birth.</a:t>
                      </a:r>
                    </a:p>
                    <a:p>
                      <a:pPr marL="0" indent="0">
                        <a:spcBef>
                          <a:spcPct val="0"/>
                        </a:spcBef>
                        <a:buNone/>
                      </a:pPr>
                      <a:endParaRPr lang="en-GB" altLang="en-US" sz="1100" dirty="0">
                        <a:latin typeface="+mj-lt"/>
                        <a:cs typeface="Arial" panose="020B0604020202020204" pitchFamily="34" charset="0"/>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dirty="0"/>
                        <a:t>Dark</a:t>
                      </a:r>
                      <a:r>
                        <a:rPr lang="en-US" sz="1100" baseline="0" dirty="0"/>
                        <a:t> Green Veg</a:t>
                      </a:r>
                    </a:p>
                    <a:p>
                      <a:r>
                        <a:rPr lang="en-US" sz="1100" baseline="0" dirty="0"/>
                        <a:t>Fish, liver, fruit</a:t>
                      </a:r>
                      <a:endParaRPr lang="en-US" sz="1100" dirty="0">
                        <a:latin typeface="+mj-lt"/>
                        <a:cs typeface="Century Gothic"/>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100" b="1" u="sng" dirty="0">
                          <a:solidFill>
                            <a:schemeClr val="tx1"/>
                          </a:solidFill>
                        </a:rPr>
                        <a:t>Deficiency- </a:t>
                      </a:r>
                      <a:r>
                        <a:rPr lang="en-US" sz="1100" dirty="0"/>
                        <a:t>Hemorrhages- ruptured blood vessels.</a:t>
                      </a:r>
                    </a:p>
                    <a:p>
                      <a:r>
                        <a:rPr lang="en-US" sz="1100" b="1" u="sng" dirty="0">
                          <a:latin typeface="+mj-lt"/>
                          <a:cs typeface="Century Gothic"/>
                        </a:rPr>
                        <a:t>Excess</a:t>
                      </a:r>
                      <a:r>
                        <a:rPr lang="en-US" sz="1100" b="1" dirty="0">
                          <a:latin typeface="+mj-lt"/>
                          <a:cs typeface="Century Gothic"/>
                        </a:rPr>
                        <a:t>- Unknown</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pic>
        <p:nvPicPr>
          <p:cNvPr id="8" name="Picture 6" descr="Image result for spinach">
            <a:extLst>
              <a:ext uri="{FF2B5EF4-FFF2-40B4-BE49-F238E27FC236}">
                <a16:creationId xmlns:a16="http://schemas.microsoft.com/office/drawing/2014/main" id="{11EEA2A8-98E1-421F-A484-BABDA4F166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22392" y="3149609"/>
            <a:ext cx="1312635" cy="10900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A4487F-5112-4B99-B709-9DD2FAB304F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40868" y="780378"/>
            <a:ext cx="710283" cy="1795566"/>
          </a:xfrm>
          <a:prstGeom prst="rect">
            <a:avLst/>
          </a:prstGeom>
        </p:spPr>
      </p:pic>
      <p:pic>
        <p:nvPicPr>
          <p:cNvPr id="11" name="Picture 8" descr="magnesium">
            <a:extLst>
              <a:ext uri="{FF2B5EF4-FFF2-40B4-BE49-F238E27FC236}">
                <a16:creationId xmlns:a16="http://schemas.microsoft.com/office/drawing/2014/main" id="{791450C0-0F5A-4A02-9B95-DF82C4E38C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60363" y="1939046"/>
            <a:ext cx="1965616" cy="14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Stock_000003177516Medium">
            <a:extLst>
              <a:ext uri="{FF2B5EF4-FFF2-40B4-BE49-F238E27FC236}">
                <a16:creationId xmlns:a16="http://schemas.microsoft.com/office/drawing/2014/main" id="{C78441D9-D4C7-4723-ACD9-A29501CD365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6256" y="1383171"/>
            <a:ext cx="1693832" cy="89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result for margarine">
            <a:extLst>
              <a:ext uri="{FF2B5EF4-FFF2-40B4-BE49-F238E27FC236}">
                <a16:creationId xmlns:a16="http://schemas.microsoft.com/office/drawing/2014/main" id="{6B0235E8-CE4C-4965-A1E6-8BA2F0EAE65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571466" y="715786"/>
            <a:ext cx="907242" cy="690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0F42D9-45C9-4EED-96BD-F99E8FFF53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4923" y="5680297"/>
            <a:ext cx="1133941" cy="850456"/>
          </a:xfrm>
          <a:prstGeom prst="rect">
            <a:avLst/>
          </a:prstGeom>
        </p:spPr>
      </p:pic>
      <p:pic>
        <p:nvPicPr>
          <p:cNvPr id="16" name="Picture 15">
            <a:extLst>
              <a:ext uri="{FF2B5EF4-FFF2-40B4-BE49-F238E27FC236}">
                <a16:creationId xmlns:a16="http://schemas.microsoft.com/office/drawing/2014/main" id="{313E0406-F224-48D3-97A5-C7B4822773A4}"/>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6573" b="89437" l="2366" r="93375">
                        <a14:foregroundMark x1="6782" y1="61972" x2="6782" y2="61972"/>
                        <a14:foregroundMark x1="6782" y1="55399" x2="6782" y2="55399"/>
                        <a14:foregroundMark x1="9148" y1="51643" x2="9148" y2="51643"/>
                        <a14:foregroundMark x1="2366" y1="61972" x2="2366" y2="61972"/>
                        <a14:foregroundMark x1="34069" y1="22066" x2="34069" y2="22066"/>
                        <a14:foregroundMark x1="33912" y1="20188" x2="33912" y2="20188"/>
                        <a14:foregroundMark x1="30599" y1="23239" x2="30599" y2="23239"/>
                        <a14:foregroundMark x1="93533" y1="69249" x2="93533" y2="69249"/>
                        <a14:foregroundMark x1="66246" y1="6573" x2="66246" y2="6573"/>
                      </a14:backgroundRemoval>
                    </a14:imgEffect>
                  </a14:imgLayer>
                </a14:imgProps>
              </a:ext>
              <a:ext uri="{28A0092B-C50C-407E-A947-70E740481C1C}">
                <a14:useLocalDpi xmlns:a14="http://schemas.microsoft.com/office/drawing/2010/main" val="0"/>
              </a:ext>
            </a:extLst>
          </a:blip>
          <a:stretch>
            <a:fillRect/>
          </a:stretch>
        </p:blipFill>
        <p:spPr>
          <a:xfrm>
            <a:off x="3189174" y="5781989"/>
            <a:ext cx="1366521" cy="918198"/>
          </a:xfrm>
          <a:prstGeom prst="rect">
            <a:avLst/>
          </a:prstGeom>
        </p:spPr>
      </p:pic>
      <p:pic>
        <p:nvPicPr>
          <p:cNvPr id="17" name="Picture 16">
            <a:extLst>
              <a:ext uri="{FF2B5EF4-FFF2-40B4-BE49-F238E27FC236}">
                <a16:creationId xmlns:a16="http://schemas.microsoft.com/office/drawing/2014/main" id="{9202B214-AAE0-418D-8C92-8B1364C8865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290" b="99454" l="2899" r="98551">
                        <a14:foregroundMark x1="5435" y1="74317" x2="5435" y2="74317"/>
                        <a14:foregroundMark x1="22464" y1="92896" x2="22464" y2="92896"/>
                        <a14:foregroundMark x1="42029" y1="91803" x2="42029" y2="91803"/>
                        <a14:foregroundMark x1="56159" y1="84153" x2="56159" y2="84153"/>
                        <a14:foregroundMark x1="67029" y1="86885" x2="67029" y2="86885"/>
                        <a14:foregroundMark x1="79348" y1="90164" x2="79348" y2="90164"/>
                        <a14:foregroundMark x1="89130" y1="92350" x2="89130" y2="92350"/>
                        <a14:foregroundMark x1="96014" y1="72678" x2="96014" y2="72678"/>
                        <a14:foregroundMark x1="99275" y1="81421" x2="99275" y2="81421"/>
                        <a14:foregroundMark x1="93478" y1="99454" x2="93478" y2="99454"/>
                        <a14:foregroundMark x1="2899" y1="71585" x2="2899" y2="71585"/>
                      </a14:backgroundRemoval>
                    </a14:imgEffect>
                  </a14:imgLayer>
                </a14:imgProps>
              </a:ext>
              <a:ext uri="{28A0092B-C50C-407E-A947-70E740481C1C}">
                <a14:useLocalDpi xmlns:a14="http://schemas.microsoft.com/office/drawing/2010/main" val="0"/>
              </a:ext>
            </a:extLst>
          </a:blip>
          <a:stretch>
            <a:fillRect/>
          </a:stretch>
        </p:blipFill>
        <p:spPr>
          <a:xfrm>
            <a:off x="9281705" y="4905705"/>
            <a:ext cx="1176110" cy="779812"/>
          </a:xfrm>
          <a:prstGeom prst="rect">
            <a:avLst/>
          </a:prstGeom>
        </p:spPr>
      </p:pic>
      <p:pic>
        <p:nvPicPr>
          <p:cNvPr id="19" name="Picture 18">
            <a:extLst>
              <a:ext uri="{FF2B5EF4-FFF2-40B4-BE49-F238E27FC236}">
                <a16:creationId xmlns:a16="http://schemas.microsoft.com/office/drawing/2014/main" id="{D86C7935-DC24-443C-B8FD-A17E99FFC059}"/>
              </a:ext>
            </a:extLst>
          </p:cNvPr>
          <p:cNvPicPr>
            <a:picLocks noChangeAspect="1"/>
          </p:cNvPicPr>
          <p:nvPr/>
        </p:nvPicPr>
        <p:blipFill rotWithShape="1">
          <a:blip r:embed="rId15"/>
          <a:srcRect l="690" r="9605" b="1365"/>
          <a:stretch/>
        </p:blipFill>
        <p:spPr>
          <a:xfrm>
            <a:off x="1615849" y="4376675"/>
            <a:ext cx="1578308" cy="2118366"/>
          </a:xfrm>
          <a:prstGeom prst="rect">
            <a:avLst/>
          </a:prstGeom>
        </p:spPr>
      </p:pic>
      <p:sp>
        <p:nvSpPr>
          <p:cNvPr id="4" name="Title 1">
            <a:extLst>
              <a:ext uri="{FF2B5EF4-FFF2-40B4-BE49-F238E27FC236}">
                <a16:creationId xmlns:a16="http://schemas.microsoft.com/office/drawing/2014/main" id="{AC9400C5-BF35-1A5A-3EFA-C3A1863DA8D7}"/>
              </a:ext>
            </a:extLst>
          </p:cNvPr>
          <p:cNvSpPr txBox="1">
            <a:spLocks/>
          </p:cNvSpPr>
          <p:nvPr/>
        </p:nvSpPr>
        <p:spPr>
          <a:xfrm>
            <a:off x="1524000" y="263769"/>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solidFill>
                  <a:srgbClr val="00B0F0"/>
                </a:solidFill>
              </a:rPr>
              <a:t>Nutrition: Functions of nutrients in the human body.</a:t>
            </a:r>
            <a:endParaRPr lang="en-GB" sz="1292" b="1" dirty="0">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262173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12</a:t>
            </a:fld>
            <a:endParaRPr lang="en-GB"/>
          </a:p>
        </p:txBody>
      </p:sp>
      <p:sp>
        <p:nvSpPr>
          <p:cNvPr id="3" name="Title 1"/>
          <p:cNvSpPr txBox="1">
            <a:spLocks/>
          </p:cNvSpPr>
          <p:nvPr/>
        </p:nvSpPr>
        <p:spPr>
          <a:xfrm>
            <a:off x="1524001" y="263769"/>
            <a:ext cx="7696039"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77" b="1" dirty="0">
                <a:solidFill>
                  <a:srgbClr val="00B0F0"/>
                </a:solidFill>
              </a:rPr>
              <a:t>Nutrition: Functions of nutrients in the human body </a:t>
            </a:r>
            <a:r>
              <a:rPr lang="en-GB" sz="1108" b="1" dirty="0">
                <a:solidFill>
                  <a:schemeClr val="accent5"/>
                </a:solidFill>
                <a:latin typeface="Berlin Sans FB Demi" panose="020E0802020502020306" pitchFamily="34" charset="0"/>
              </a:rPr>
              <a:t>- MICRONUTRIENTS</a:t>
            </a:r>
          </a:p>
        </p:txBody>
      </p:sp>
      <p:graphicFrame>
        <p:nvGraphicFramePr>
          <p:cNvPr id="6" name="Table 5"/>
          <p:cNvGraphicFramePr>
            <a:graphicFrameLocks noGrp="1"/>
          </p:cNvGraphicFramePr>
          <p:nvPr/>
        </p:nvGraphicFramePr>
        <p:xfrm>
          <a:off x="1695090" y="929379"/>
          <a:ext cx="8787859" cy="5585564"/>
        </p:xfrm>
        <a:graphic>
          <a:graphicData uri="http://schemas.openxmlformats.org/drawingml/2006/table">
            <a:tbl>
              <a:tblPr firstRow="1" bandRow="1">
                <a:tableStyleId>{5940675A-B579-460E-94D1-54222C63F5DA}</a:tableStyleId>
              </a:tblPr>
              <a:tblGrid>
                <a:gridCol w="247255">
                  <a:extLst>
                    <a:ext uri="{9D8B030D-6E8A-4147-A177-3AD203B41FA5}">
                      <a16:colId xmlns:a16="http://schemas.microsoft.com/office/drawing/2014/main" val="20000"/>
                    </a:ext>
                  </a:extLst>
                </a:gridCol>
                <a:gridCol w="896679">
                  <a:extLst>
                    <a:ext uri="{9D8B030D-6E8A-4147-A177-3AD203B41FA5}">
                      <a16:colId xmlns:a16="http://schemas.microsoft.com/office/drawing/2014/main" val="20001"/>
                    </a:ext>
                  </a:extLst>
                </a:gridCol>
                <a:gridCol w="1595254">
                  <a:extLst>
                    <a:ext uri="{9D8B030D-6E8A-4147-A177-3AD203B41FA5}">
                      <a16:colId xmlns:a16="http://schemas.microsoft.com/office/drawing/2014/main" val="20002"/>
                    </a:ext>
                  </a:extLst>
                </a:gridCol>
                <a:gridCol w="1888379">
                  <a:extLst>
                    <a:ext uri="{9D8B030D-6E8A-4147-A177-3AD203B41FA5}">
                      <a16:colId xmlns:a16="http://schemas.microsoft.com/office/drawing/2014/main" val="20003"/>
                    </a:ext>
                  </a:extLst>
                </a:gridCol>
                <a:gridCol w="2080146">
                  <a:extLst>
                    <a:ext uri="{9D8B030D-6E8A-4147-A177-3AD203B41FA5}">
                      <a16:colId xmlns:a16="http://schemas.microsoft.com/office/drawing/2014/main" val="4094994199"/>
                    </a:ext>
                  </a:extLst>
                </a:gridCol>
                <a:gridCol w="2080146">
                  <a:extLst>
                    <a:ext uri="{9D8B030D-6E8A-4147-A177-3AD203B41FA5}">
                      <a16:colId xmlns:a16="http://schemas.microsoft.com/office/drawing/2014/main" val="651820095"/>
                    </a:ext>
                  </a:extLst>
                </a:gridCol>
              </a:tblGrid>
              <a:tr h="466097">
                <a:tc>
                  <a:txBody>
                    <a:bodyPr/>
                    <a:lstStyle/>
                    <a:p>
                      <a:endParaRPr lang="en-GB" sz="1100" b="1" dirty="0">
                        <a:latin typeface="Berlin Sans FB Demi" panose="020E0802020502020306" pitchFamily="34" charset="0"/>
                      </a:endParaRPr>
                    </a:p>
                  </a:txBody>
                  <a:tcPr marL="84406" marR="84406" marT="42203" marB="42203">
                    <a:solidFill>
                      <a:schemeClr val="accent5"/>
                    </a:solidFill>
                  </a:tcPr>
                </a:tc>
                <a:tc>
                  <a:txBody>
                    <a:bodyPr/>
                    <a:lstStyle/>
                    <a:p>
                      <a:r>
                        <a:rPr lang="en-GB" sz="1300" b="1" dirty="0">
                          <a:latin typeface="Berlin Sans FB Demi" panose="020E0802020502020306" pitchFamily="34" charset="0"/>
                        </a:rPr>
                        <a:t>Nutrient</a:t>
                      </a:r>
                    </a:p>
                  </a:txBody>
                  <a:tcPr marL="84406" marR="84406" marT="42203" marB="42203">
                    <a:solidFill>
                      <a:schemeClr val="accent5"/>
                    </a:solidFill>
                  </a:tcPr>
                </a:tc>
                <a:tc>
                  <a:txBody>
                    <a:bodyPr/>
                    <a:lstStyle/>
                    <a:p>
                      <a:r>
                        <a:rPr lang="en-GB" sz="1300" b="1" dirty="0">
                          <a:latin typeface="Berlin Sans FB Demi" panose="020E0802020502020306" pitchFamily="34" charset="0"/>
                        </a:rPr>
                        <a:t>Function </a:t>
                      </a:r>
                    </a:p>
                  </a:txBody>
                  <a:tcPr marL="84406" marR="84406" marT="42203" marB="42203">
                    <a:solidFill>
                      <a:schemeClr val="accent5"/>
                    </a:solidFill>
                  </a:tcPr>
                </a:tc>
                <a:tc>
                  <a:txBody>
                    <a:bodyPr/>
                    <a:lstStyle/>
                    <a:p>
                      <a:r>
                        <a:rPr lang="en-GB" sz="1300" b="1" dirty="0">
                          <a:latin typeface="Berlin Sans FB Demi" panose="020E0802020502020306" pitchFamily="34" charset="0"/>
                        </a:rPr>
                        <a:t>Source</a:t>
                      </a:r>
                    </a:p>
                  </a:txBody>
                  <a:tcPr marL="84406" marR="84406" marT="42203" marB="42203">
                    <a:solidFill>
                      <a:schemeClr val="accent5"/>
                    </a:solidFill>
                  </a:tcPr>
                </a:tc>
                <a:tc>
                  <a:txBody>
                    <a:bodyPr/>
                    <a:lstStyle/>
                    <a:p>
                      <a:r>
                        <a:rPr lang="en-GB" sz="1100" b="1" dirty="0">
                          <a:latin typeface="Berlin Sans FB Demi" panose="020E0802020502020306" pitchFamily="34" charset="0"/>
                        </a:rPr>
                        <a:t>Effects</a:t>
                      </a:r>
                      <a:r>
                        <a:rPr lang="en-GB" sz="1100" b="1" baseline="0" dirty="0">
                          <a:latin typeface="Berlin Sans FB Demi" panose="020E0802020502020306" pitchFamily="34" charset="0"/>
                        </a:rPr>
                        <a:t>  too little  (deficiency)</a:t>
                      </a:r>
                      <a:endParaRPr lang="en-GB" sz="1100" b="1" dirty="0">
                        <a:latin typeface="Berlin Sans FB Demi" panose="020E0802020502020306" pitchFamily="34" charset="0"/>
                      </a:endParaRPr>
                    </a:p>
                  </a:txBody>
                  <a:tcPr marL="84406" marR="84406" marT="42203" marB="42203">
                    <a:solidFill>
                      <a:schemeClr val="accent5"/>
                    </a:solidFill>
                  </a:tcPr>
                </a:tc>
                <a:tc>
                  <a:txBody>
                    <a:bodyPr/>
                    <a:lstStyle/>
                    <a:p>
                      <a:r>
                        <a:rPr lang="en-GB" sz="1100" b="1" dirty="0">
                          <a:latin typeface="Berlin Sans FB Demi" panose="020E0802020502020306" pitchFamily="34" charset="0"/>
                        </a:rPr>
                        <a:t>Effect of too much (access)</a:t>
                      </a:r>
                    </a:p>
                  </a:txBody>
                  <a:tcPr marL="84406" marR="84406" marT="42203" marB="42203">
                    <a:solidFill>
                      <a:schemeClr val="accent5"/>
                    </a:solidFill>
                  </a:tcPr>
                </a:tc>
                <a:extLst>
                  <a:ext uri="{0D108BD9-81ED-4DB2-BD59-A6C34878D82A}">
                    <a16:rowId xmlns:a16="http://schemas.microsoft.com/office/drawing/2014/main" val="10000"/>
                  </a:ext>
                </a:extLst>
              </a:tr>
              <a:tr h="1434905">
                <a:tc rowSpan="3">
                  <a:txBody>
                    <a:bodyPr/>
                    <a:lstStyle/>
                    <a:p>
                      <a:pPr algn="ctr"/>
                      <a:r>
                        <a:rPr lang="en-GB" sz="2200" b="1" baseline="0" dirty="0"/>
                        <a:t>MINERALS</a:t>
                      </a:r>
                    </a:p>
                  </a:txBody>
                  <a:tcPr marL="84406" marR="84406" marT="42203" marB="42203" vert="vert270" anchor="ctr">
                    <a:solidFill>
                      <a:srgbClr val="92D050"/>
                    </a:solidFill>
                  </a:tcPr>
                </a:tc>
                <a:tc>
                  <a:txBody>
                    <a:bodyPr/>
                    <a:lstStyle/>
                    <a:p>
                      <a:r>
                        <a:rPr lang="en-GB" sz="1300" b="1" dirty="0"/>
                        <a:t>Iron</a:t>
                      </a:r>
                    </a:p>
                  </a:txBody>
                  <a:tcPr marL="84406" marR="84406" marT="42203" marB="42203">
                    <a:solidFill>
                      <a:schemeClr val="accent6">
                        <a:lumMod val="20000"/>
                        <a:lumOff val="80000"/>
                      </a:schemeClr>
                    </a:solidFill>
                  </a:tcPr>
                </a:tc>
                <a:tc>
                  <a:txBody>
                    <a:bodyPr/>
                    <a:lstStyle/>
                    <a:p>
                      <a:r>
                        <a:rPr lang="en-GB" sz="1100" dirty="0"/>
                        <a:t>Needed to make haemoglobin in red blood cells which transports oxygen around the body. </a:t>
                      </a:r>
                    </a:p>
                    <a:p>
                      <a:pPr>
                        <a:lnSpc>
                          <a:spcPct val="80000"/>
                        </a:lnSpc>
                        <a:spcBef>
                          <a:spcPct val="0"/>
                        </a:spcBef>
                      </a:pPr>
                      <a:r>
                        <a:rPr lang="en-GB" altLang="en-US" sz="1100" dirty="0">
                          <a:latin typeface="+mj-lt"/>
                          <a:cs typeface="Arial" panose="020B0604020202020204" pitchFamily="34" charset="0"/>
                        </a:rPr>
                        <a:t>Also removing waste substances from the body.</a:t>
                      </a:r>
                      <a:endParaRPr lang="en-GB" sz="1100" dirty="0">
                        <a:latin typeface="+mj-lt"/>
                      </a:endParaRPr>
                    </a:p>
                  </a:txBody>
                  <a:tcPr marL="84406" marR="84406" marT="42203" marB="42203">
                    <a:solidFill>
                      <a:schemeClr val="accent6">
                        <a:lumMod val="20000"/>
                        <a:lumOff val="80000"/>
                      </a:schemeClr>
                    </a:solidFill>
                  </a:tcPr>
                </a:tc>
                <a:tc>
                  <a:txBody>
                    <a:bodyPr/>
                    <a:lstStyle/>
                    <a:p>
                      <a:r>
                        <a:rPr lang="en-GB" sz="1100" dirty="0"/>
                        <a:t>Haem iron found in meat, offal</a:t>
                      </a:r>
                    </a:p>
                    <a:p>
                      <a:r>
                        <a:rPr lang="en-GB" sz="1100" dirty="0"/>
                        <a:t>Non-haem iron found in wholegrain</a:t>
                      </a:r>
                      <a:r>
                        <a:rPr lang="en-GB" sz="1100" baseline="0" dirty="0"/>
                        <a:t> foods, leafy green vegetables, fortified breakfast cereals</a:t>
                      </a:r>
                    </a:p>
                    <a:p>
                      <a:r>
                        <a:rPr lang="en-GB" sz="1100" baseline="0" dirty="0"/>
                        <a:t>Iron is only absorbed in the presence of vitamin C.</a:t>
                      </a:r>
                      <a:endParaRPr lang="en-GB" sz="1100" dirty="0"/>
                    </a:p>
                  </a:txBody>
                  <a:tcPr marL="84406" marR="84406" marT="42203" marB="42203">
                    <a:solidFill>
                      <a:schemeClr val="accent6">
                        <a:lumMod val="20000"/>
                        <a:lumOff val="80000"/>
                      </a:schemeClr>
                    </a:solidFill>
                  </a:tcPr>
                </a:tc>
                <a:tc>
                  <a:txBody>
                    <a:bodyPr/>
                    <a:lstStyle/>
                    <a:p>
                      <a:r>
                        <a:rPr lang="en-GB" sz="1000" dirty="0"/>
                        <a:t>Iron deficiency anaemia is the most common</a:t>
                      </a:r>
                      <a:r>
                        <a:rPr lang="en-GB" sz="1000" baseline="0" dirty="0"/>
                        <a:t> dietary deficiency in the UK. </a:t>
                      </a:r>
                    </a:p>
                    <a:p>
                      <a:r>
                        <a:rPr lang="en-GB" sz="1000" b="1" baseline="0" dirty="0"/>
                        <a:t>Visible Symptoms </a:t>
                      </a:r>
                      <a:r>
                        <a:rPr lang="en-GB" sz="1000" baseline="0" dirty="0"/>
                        <a:t>include tiredness, paleness, lethargy.</a:t>
                      </a:r>
                    </a:p>
                    <a:p>
                      <a:r>
                        <a:rPr lang="en-GB" sz="1000" baseline="0" dirty="0"/>
                        <a:t>Weak and splitting nails. </a:t>
                      </a:r>
                    </a:p>
                  </a:txBody>
                  <a:tcPr marL="84406" marR="84406" marT="42203" marB="42203">
                    <a:solidFill>
                      <a:schemeClr val="accent6">
                        <a:lumMod val="20000"/>
                        <a:lumOff val="80000"/>
                      </a:schemeClr>
                    </a:solidFill>
                  </a:tcPr>
                </a:tc>
                <a:tc>
                  <a:txBody>
                    <a:bodyPr/>
                    <a:lstStyle/>
                    <a:p>
                      <a:r>
                        <a:rPr lang="en-US" sz="1000" kern="1200" dirty="0">
                          <a:solidFill>
                            <a:schemeClr val="tx1"/>
                          </a:solidFill>
                          <a:effectLst/>
                          <a:latin typeface="+mn-lt"/>
                          <a:ea typeface="+mn-ea"/>
                          <a:cs typeface="+mn-cs"/>
                        </a:rPr>
                        <a:t>Side effects of taking high doses (over 20mg) of iron include constipation, vomiting.</a:t>
                      </a:r>
                      <a:endParaRPr lang="en-GB"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Very high doses of iron can be </a:t>
                      </a:r>
                      <a:r>
                        <a:rPr lang="en-US" sz="1000" b="1" u="sng" kern="1200" dirty="0">
                          <a:solidFill>
                            <a:schemeClr val="tx1"/>
                          </a:solidFill>
                          <a:effectLst/>
                          <a:latin typeface="+mn-lt"/>
                          <a:ea typeface="+mn-ea"/>
                          <a:cs typeface="+mn-cs"/>
                        </a:rPr>
                        <a:t>fatal</a:t>
                      </a:r>
                      <a:r>
                        <a:rPr lang="en-US" sz="1000" kern="1200" dirty="0">
                          <a:solidFill>
                            <a:schemeClr val="tx1"/>
                          </a:solidFill>
                          <a:effectLst/>
                          <a:latin typeface="+mn-lt"/>
                          <a:ea typeface="+mn-ea"/>
                          <a:cs typeface="+mn-cs"/>
                        </a:rPr>
                        <a:t>, particularly if taken by children, so always keep iron supplements out of the reach of children</a:t>
                      </a:r>
                      <a:endParaRPr lang="en-GB" sz="700" dirty="0"/>
                    </a:p>
                    <a:p>
                      <a:endParaRPr lang="en-GB" sz="1000" baseline="0" dirty="0"/>
                    </a:p>
                  </a:txBody>
                  <a:tcPr marL="84406" marR="84406" marT="42203" marB="42203">
                    <a:solidFill>
                      <a:schemeClr val="accent6">
                        <a:lumMod val="20000"/>
                        <a:lumOff val="80000"/>
                      </a:schemeClr>
                    </a:solidFill>
                  </a:tcPr>
                </a:tc>
                <a:extLst>
                  <a:ext uri="{0D108BD9-81ED-4DB2-BD59-A6C34878D82A}">
                    <a16:rowId xmlns:a16="http://schemas.microsoft.com/office/drawing/2014/main" val="10005"/>
                  </a:ext>
                </a:extLst>
              </a:tr>
              <a:tr h="2405575">
                <a:tc vMerge="1">
                  <a:txBody>
                    <a:bodyPr/>
                    <a:lstStyle/>
                    <a:p>
                      <a:endParaRPr lang="en-GB" sz="1100" dirty="0"/>
                    </a:p>
                  </a:txBody>
                  <a:tcPr/>
                </a:tc>
                <a:tc>
                  <a:txBody>
                    <a:bodyPr/>
                    <a:lstStyle/>
                    <a:p>
                      <a:r>
                        <a:rPr lang="en-GB" sz="1300" b="1" dirty="0"/>
                        <a:t>Calcium</a:t>
                      </a:r>
                    </a:p>
                  </a:txBody>
                  <a:tcPr marL="84406" marR="84406" marT="42203" marB="42203">
                    <a:solidFill>
                      <a:schemeClr val="accent5">
                        <a:lumMod val="20000"/>
                        <a:lumOff val="80000"/>
                      </a:schemeClr>
                    </a:solidFill>
                  </a:tcPr>
                </a:tc>
                <a:tc>
                  <a:txBody>
                    <a:bodyPr/>
                    <a:lstStyle/>
                    <a:p>
                      <a:r>
                        <a:rPr lang="en-GB" sz="1100" dirty="0">
                          <a:latin typeface="+mj-lt"/>
                        </a:rPr>
                        <a:t>Needed by the body</a:t>
                      </a:r>
                      <a:r>
                        <a:rPr lang="en-GB" sz="1100" baseline="0" dirty="0">
                          <a:latin typeface="+mj-lt"/>
                        </a:rPr>
                        <a:t> to build strong bones and teeth.</a:t>
                      </a:r>
                    </a:p>
                    <a:p>
                      <a:r>
                        <a:rPr lang="en-GB" sz="1100" baseline="0" dirty="0">
                          <a:latin typeface="+mj-lt"/>
                        </a:rPr>
                        <a:t>Essential for blood clotting process and blood pressure. </a:t>
                      </a:r>
                    </a:p>
                    <a:p>
                      <a:r>
                        <a:rPr lang="en-GB" sz="1100" baseline="0" dirty="0">
                          <a:latin typeface="+mj-lt"/>
                        </a:rPr>
                        <a:t>Essential for nerve signal transmission and muscle contraction.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mj-lt"/>
                          <a:cs typeface="Arial" panose="020B0604020202020204" pitchFamily="34" charset="0"/>
                        </a:rPr>
                        <a:t>The skeleton contains about 99% of the body’s calcium</a:t>
                      </a:r>
                      <a:endParaRPr lang="en-US" altLang="en-US" sz="1100" dirty="0">
                        <a:latin typeface="+mj-lt"/>
                        <a:cs typeface="Arial" panose="020B0604020202020204" pitchFamily="34" charset="0"/>
                      </a:endParaRPr>
                    </a:p>
                    <a:p>
                      <a:endParaRPr lang="en-GB" sz="1100" dirty="0"/>
                    </a:p>
                  </a:txBody>
                  <a:tcPr marL="84406" marR="84406" marT="42203" marB="42203">
                    <a:solidFill>
                      <a:schemeClr val="accent5">
                        <a:lumMod val="20000"/>
                        <a:lumOff val="80000"/>
                      </a:schemeClr>
                    </a:solidFill>
                  </a:tcPr>
                </a:tc>
                <a:tc>
                  <a:txBody>
                    <a:bodyPr/>
                    <a:lstStyle/>
                    <a:p>
                      <a:r>
                        <a:rPr lang="en-GB" sz="1100" dirty="0"/>
                        <a:t>Dairy foods including</a:t>
                      </a:r>
                      <a:r>
                        <a:rPr lang="en-GB" sz="1100" baseline="0" dirty="0"/>
                        <a:t> milk, yogurt, cheese, butter </a:t>
                      </a:r>
                    </a:p>
                    <a:p>
                      <a:r>
                        <a:rPr lang="en-GB" sz="1100" baseline="0" dirty="0"/>
                        <a:t>Dark leafy green vegetables, </a:t>
                      </a:r>
                    </a:p>
                    <a:p>
                      <a:r>
                        <a:rPr lang="en-GB" sz="1100" baseline="0" dirty="0"/>
                        <a:t>Fish with edible bones including sardines and pilchards</a:t>
                      </a:r>
                    </a:p>
                    <a:p>
                      <a:r>
                        <a:rPr lang="en-GB" sz="1100" baseline="0" dirty="0"/>
                        <a:t>Non-dairy milks fortified with added calcium</a:t>
                      </a:r>
                    </a:p>
                  </a:txBody>
                  <a:tcPr marL="84406" marR="84406" marT="42203" marB="42203">
                    <a:solidFill>
                      <a:schemeClr val="accent5">
                        <a:lumMod val="20000"/>
                        <a:lumOff val="80000"/>
                      </a:schemeClr>
                    </a:solidFill>
                  </a:tcPr>
                </a:tc>
                <a:tc>
                  <a:txBody>
                    <a:bodyPr/>
                    <a:lstStyle/>
                    <a:p>
                      <a:r>
                        <a:rPr lang="en-GB" sz="1000" b="1" dirty="0"/>
                        <a:t>Visible symptoms</a:t>
                      </a:r>
                    </a:p>
                    <a:p>
                      <a:r>
                        <a:rPr lang="en-GB" sz="1000" dirty="0"/>
                        <a:t>Lack of calcium in children can cause rickets Osteoporosis (brittle bones) </a:t>
                      </a:r>
                      <a:r>
                        <a:rPr lang="en-GB" sz="1000" baseline="0" dirty="0"/>
                        <a:t> in adults later on in life when bone density is less. </a:t>
                      </a:r>
                    </a:p>
                    <a:p>
                      <a:r>
                        <a:rPr lang="en-GB" sz="1000" baseline="0" dirty="0"/>
                        <a:t>Rickets wear children’s bones are weak and soft causing them to be deformed.</a:t>
                      </a:r>
                    </a:p>
                    <a:p>
                      <a:pPr marL="171450" indent="-171450">
                        <a:buFont typeface="Arial" panose="020B0604020202020204" pitchFamily="34" charset="0"/>
                        <a:buChar char="•"/>
                      </a:pPr>
                      <a:r>
                        <a:rPr lang="en-GB" sz="1000" baseline="0" dirty="0"/>
                        <a:t>To find out more click </a:t>
                      </a:r>
                      <a:r>
                        <a:rPr lang="en-GB" sz="1000" baseline="0" dirty="0">
                          <a:hlinkClick r:id="rId3"/>
                        </a:rPr>
                        <a:t>here</a:t>
                      </a:r>
                      <a:endParaRPr lang="en-GB" sz="1000" baseline="0" dirty="0"/>
                    </a:p>
                    <a:p>
                      <a:pPr marL="0" indent="0">
                        <a:buFont typeface="Arial" panose="020B0604020202020204" pitchFamily="34" charset="0"/>
                        <a:buNone/>
                      </a:pPr>
                      <a:r>
                        <a:rPr lang="en-GB" sz="1000" b="1" baseline="0" dirty="0"/>
                        <a:t>Non-visible symptoms</a:t>
                      </a:r>
                    </a:p>
                    <a:p>
                      <a:pPr marL="171450" indent="-171450">
                        <a:buFont typeface="Arial" panose="020B0604020202020204" pitchFamily="34" charset="0"/>
                        <a:buChar char="•"/>
                      </a:pPr>
                      <a:r>
                        <a:rPr lang="en-GB" sz="1000" baseline="0" dirty="0"/>
                        <a:t>Bones and teeth weaken,</a:t>
                      </a:r>
                    </a:p>
                    <a:p>
                      <a:pPr marL="171450" indent="-171450">
                        <a:buFont typeface="Arial" panose="020B0604020202020204" pitchFamily="34" charset="0"/>
                        <a:buChar char="•"/>
                      </a:pPr>
                      <a:r>
                        <a:rPr lang="en-GB" sz="1000" baseline="0" dirty="0"/>
                        <a:t>Nerves and muscles don’t work properly.</a:t>
                      </a:r>
                    </a:p>
                    <a:p>
                      <a:pPr marL="171450" indent="-171450">
                        <a:buFont typeface="Arial" panose="020B0604020202020204" pitchFamily="34" charset="0"/>
                        <a:buChar char="•"/>
                      </a:pPr>
                      <a:r>
                        <a:rPr lang="en-GB" sz="1000" baseline="0" dirty="0"/>
                        <a:t>Blood will not clot and form a scrap after an injury.</a:t>
                      </a:r>
                    </a:p>
                  </a:txBody>
                  <a:tcPr marL="84406" marR="84406" marT="42203" marB="42203">
                    <a:solidFill>
                      <a:schemeClr val="accent5">
                        <a:lumMod val="20000"/>
                        <a:lumOff val="80000"/>
                      </a:schemeClr>
                    </a:solidFill>
                  </a:tcPr>
                </a:tc>
                <a:tc>
                  <a:txBody>
                    <a:bodyPr/>
                    <a:lstStyle/>
                    <a:p>
                      <a:pPr marL="0" indent="0">
                        <a:buFont typeface="Arial" panose="020B0604020202020204" pitchFamily="34" charset="0"/>
                        <a:buNone/>
                      </a:pPr>
                      <a:r>
                        <a:rPr lang="en-GB" sz="1100" b="0" i="0" u="none" strike="noStrike" kern="1200" dirty="0">
                          <a:solidFill>
                            <a:schemeClr val="tx1"/>
                          </a:solidFill>
                          <a:effectLst/>
                          <a:latin typeface="+mn-lt"/>
                          <a:ea typeface="+mn-ea"/>
                          <a:cs typeface="+mn-cs"/>
                        </a:rPr>
                        <a:t>Hypercalcemia is a condition in which you have too high a concentration of </a:t>
                      </a:r>
                      <a:r>
                        <a:rPr lang="en-GB" sz="1100" b="1" i="0" u="none" strike="noStrike" kern="1200" dirty="0">
                          <a:solidFill>
                            <a:schemeClr val="tx1"/>
                          </a:solidFill>
                          <a:effectLst/>
                          <a:latin typeface="+mn-lt"/>
                          <a:ea typeface="+mn-ea"/>
                          <a:cs typeface="+mn-cs"/>
                        </a:rPr>
                        <a:t>calcium</a:t>
                      </a:r>
                      <a:r>
                        <a:rPr lang="en-GB" sz="1100" b="0" i="0" u="none" strike="noStrike" kern="1200" dirty="0">
                          <a:solidFill>
                            <a:schemeClr val="tx1"/>
                          </a:solidFill>
                          <a:effectLst/>
                          <a:latin typeface="+mn-lt"/>
                          <a:ea typeface="+mn-ea"/>
                          <a:cs typeface="+mn-cs"/>
                        </a:rPr>
                        <a:t> in your </a:t>
                      </a:r>
                      <a:r>
                        <a:rPr lang="en-GB" sz="1100" b="1" i="0" u="none" strike="noStrike" kern="1200" dirty="0">
                          <a:solidFill>
                            <a:schemeClr val="tx1"/>
                          </a:solidFill>
                          <a:effectLst/>
                          <a:latin typeface="+mn-lt"/>
                          <a:ea typeface="+mn-ea"/>
                          <a:cs typeface="+mn-cs"/>
                        </a:rPr>
                        <a:t>blood</a:t>
                      </a:r>
                      <a:r>
                        <a:rPr lang="en-GB" sz="1100" b="0" i="0" u="none" strike="noStrike" kern="1200" dirty="0">
                          <a:solidFill>
                            <a:schemeClr val="tx1"/>
                          </a:solidFill>
                          <a:effectLst/>
                          <a:latin typeface="+mn-lt"/>
                          <a:ea typeface="+mn-ea"/>
                          <a:cs typeface="+mn-cs"/>
                        </a:rPr>
                        <a:t>. </a:t>
                      </a:r>
                    </a:p>
                  </a:txBody>
                  <a:tcPr marL="84406" marR="84406" marT="42203" marB="42203">
                    <a:solidFill>
                      <a:schemeClr val="accent5">
                        <a:lumMod val="20000"/>
                        <a:lumOff val="80000"/>
                      </a:schemeClr>
                    </a:solidFill>
                  </a:tcPr>
                </a:tc>
                <a:extLst>
                  <a:ext uri="{0D108BD9-81ED-4DB2-BD59-A6C34878D82A}">
                    <a16:rowId xmlns:a16="http://schemas.microsoft.com/office/drawing/2014/main" val="10006"/>
                  </a:ext>
                </a:extLst>
              </a:tr>
              <a:tr h="1164805">
                <a:tc vMerge="1">
                  <a:txBody>
                    <a:bodyPr/>
                    <a:lstStyle/>
                    <a:p>
                      <a:pPr algn="ctr"/>
                      <a:endParaRPr lang="en-GB" sz="1200" b="1" baseline="0" dirty="0"/>
                    </a:p>
                  </a:txBody>
                  <a:tcPr vert="vert270" anchor="ctr">
                    <a:solidFill>
                      <a:srgbClr val="92D050"/>
                    </a:solidFill>
                  </a:tcPr>
                </a:tc>
                <a:tc>
                  <a:txBody>
                    <a:bodyPr/>
                    <a:lstStyle/>
                    <a:p>
                      <a:r>
                        <a:rPr lang="en-GB" sz="1300" b="1" dirty="0"/>
                        <a:t>Sodium</a:t>
                      </a:r>
                    </a:p>
                  </a:txBody>
                  <a:tcPr marL="84406" marR="84406" marT="42203" marB="42203">
                    <a:solidFill>
                      <a:schemeClr val="accent6">
                        <a:lumMod val="20000"/>
                        <a:lumOff val="80000"/>
                      </a:schemeClr>
                    </a:solidFill>
                  </a:tcPr>
                </a:tc>
                <a:tc>
                  <a:txBody>
                    <a:bodyPr/>
                    <a:lstStyle/>
                    <a:p>
                      <a:r>
                        <a:rPr lang="en-GB" sz="1100" dirty="0"/>
                        <a:t>Controls the amount of water in the body</a:t>
                      </a:r>
                    </a:p>
                    <a:p>
                      <a:r>
                        <a:rPr lang="en-GB" sz="1100" dirty="0"/>
                        <a:t>Makes nerves and muscles work properly</a:t>
                      </a:r>
                    </a:p>
                  </a:txBody>
                  <a:tcPr marL="84406" marR="84406" marT="42203" marB="42203">
                    <a:solidFill>
                      <a:schemeClr val="accent6">
                        <a:lumMod val="20000"/>
                        <a:lumOff val="80000"/>
                      </a:schemeClr>
                    </a:solidFill>
                  </a:tcPr>
                </a:tc>
                <a:tc>
                  <a:txBody>
                    <a:bodyPr/>
                    <a:lstStyle/>
                    <a:p>
                      <a:r>
                        <a:rPr lang="en-GB" sz="1100" baseline="0" dirty="0"/>
                        <a:t>Salted foods, yeast extract, stock cubes, gravies, seasonings, snack foods, canned fish, bacon, ham, fast foods, ready meals, baking powder and takeaway foods.</a:t>
                      </a:r>
                    </a:p>
                  </a:txBody>
                  <a:tcPr marL="84406" marR="84406" marT="42203" marB="42203">
                    <a:solidFill>
                      <a:schemeClr val="accent6">
                        <a:lumMod val="20000"/>
                        <a:lumOff val="80000"/>
                      </a:schemeClr>
                    </a:solidFill>
                  </a:tcPr>
                </a:tc>
                <a:tc>
                  <a:txBody>
                    <a:bodyPr/>
                    <a:lstStyle/>
                    <a:p>
                      <a:r>
                        <a:rPr lang="en-GB" sz="1100" b="1" baseline="0" dirty="0"/>
                        <a:t>Visible symptoms:</a:t>
                      </a:r>
                      <a:endParaRPr lang="en-GB" sz="1100" baseline="0" dirty="0"/>
                    </a:p>
                    <a:p>
                      <a:pPr marL="171450" indent="-171450">
                        <a:buFont typeface="Arial" panose="020B0604020202020204" pitchFamily="34" charset="0"/>
                        <a:buChar char="•"/>
                      </a:pPr>
                      <a:r>
                        <a:rPr lang="en-GB" altLang="en-US" sz="1100" dirty="0">
                          <a:latin typeface="+mj-lt"/>
                          <a:cs typeface="Arial" panose="020B0604020202020204" pitchFamily="34" charset="0"/>
                        </a:rPr>
                        <a:t>Unlikely, but can be caused by excessive sweating or vomiting and diarrhoea</a:t>
                      </a:r>
                    </a:p>
                    <a:p>
                      <a:pPr marL="171450" indent="-171450">
                        <a:buFont typeface="Arial" panose="020B0604020202020204" pitchFamily="34" charset="0"/>
                        <a:buChar char="•"/>
                      </a:pPr>
                      <a:r>
                        <a:rPr lang="en-GB" altLang="en-US" sz="1100" dirty="0">
                          <a:latin typeface="+mj-lt"/>
                          <a:cs typeface="Arial" panose="020B0604020202020204" pitchFamily="34" charset="0"/>
                        </a:rPr>
                        <a:t>Muscle cramps, weakness </a:t>
                      </a:r>
                    </a:p>
                    <a:p>
                      <a:endParaRPr lang="en-GB" sz="1100" baseline="0" dirty="0"/>
                    </a:p>
                  </a:txBody>
                  <a:tcPr marL="84406" marR="84406" marT="42203" marB="42203">
                    <a:solidFill>
                      <a:schemeClr val="accent6">
                        <a:lumMod val="20000"/>
                        <a:lumOff val="80000"/>
                      </a:schemeClr>
                    </a:solidFill>
                  </a:tcPr>
                </a:tc>
                <a:tc>
                  <a:txBody>
                    <a:bodyPr/>
                    <a:lstStyle/>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Water retention and swelling </a:t>
                      </a:r>
                    </a:p>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High blood pressure</a:t>
                      </a:r>
                    </a:p>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Heart problems </a:t>
                      </a:r>
                    </a:p>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Headaches</a:t>
                      </a:r>
                    </a:p>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Guideline is 6g for adults</a:t>
                      </a:r>
                    </a:p>
                    <a:p>
                      <a:pPr marL="171450" indent="-171450">
                        <a:lnSpc>
                          <a:spcPct val="90000"/>
                        </a:lnSpc>
                        <a:buFont typeface="Arial" panose="020B0604020202020204" pitchFamily="34" charset="0"/>
                        <a:buChar char="•"/>
                      </a:pPr>
                      <a:r>
                        <a:rPr lang="en-US" altLang="en-US" sz="1100" dirty="0">
                          <a:latin typeface="+mj-lt"/>
                          <a:cs typeface="Arial" panose="020B0604020202020204" pitchFamily="34" charset="0"/>
                        </a:rPr>
                        <a:t> 4g for teenagers</a:t>
                      </a:r>
                    </a:p>
                    <a:p>
                      <a:endParaRPr lang="en-GB" sz="1100" baseline="0" dirty="0"/>
                    </a:p>
                  </a:txBody>
                  <a:tcPr marL="84406" marR="84406" marT="42203" marB="42203">
                    <a:solidFill>
                      <a:schemeClr val="accent6">
                        <a:lumMod val="20000"/>
                        <a:lumOff val="80000"/>
                      </a:schemeClr>
                    </a:solidFill>
                  </a:tcPr>
                </a:tc>
                <a:extLst>
                  <a:ext uri="{0D108BD9-81ED-4DB2-BD59-A6C34878D82A}">
                    <a16:rowId xmlns:a16="http://schemas.microsoft.com/office/drawing/2014/main" val="2717955939"/>
                  </a:ext>
                </a:extLst>
              </a:tr>
            </a:tbl>
          </a:graphicData>
        </a:graphic>
      </p:graphicFrame>
      <p:sp>
        <p:nvSpPr>
          <p:cNvPr id="5" name="TextBox 4">
            <a:extLst>
              <a:ext uri="{FF2B5EF4-FFF2-40B4-BE49-F238E27FC236}">
                <a16:creationId xmlns:a16="http://schemas.microsoft.com/office/drawing/2014/main" id="{66AD3E57-C019-41CE-8E58-6AA659AE356B}"/>
              </a:ext>
            </a:extLst>
          </p:cNvPr>
          <p:cNvSpPr txBox="1"/>
          <p:nvPr/>
        </p:nvSpPr>
        <p:spPr>
          <a:xfrm>
            <a:off x="1679530" y="649972"/>
            <a:ext cx="3256977" cy="433324"/>
          </a:xfrm>
          <a:prstGeom prst="rect">
            <a:avLst/>
          </a:prstGeom>
          <a:noFill/>
        </p:spPr>
        <p:txBody>
          <a:bodyPr wrap="square" rtlCol="0">
            <a:spAutoFit/>
          </a:bodyPr>
          <a:lstStyle/>
          <a:p>
            <a:r>
              <a:rPr lang="en-GB" sz="1108" dirty="0">
                <a:highlight>
                  <a:srgbClr val="FFFF00"/>
                </a:highlight>
              </a:rPr>
              <a:t>Click </a:t>
            </a:r>
            <a:r>
              <a:rPr lang="en-GB" sz="1108" dirty="0">
                <a:highlight>
                  <a:srgbClr val="FFFF00"/>
                </a:highlight>
                <a:hlinkClick r:id="rId4"/>
              </a:rPr>
              <a:t>here </a:t>
            </a:r>
            <a:r>
              <a:rPr lang="en-GB" sz="1108" dirty="0">
                <a:highlight>
                  <a:srgbClr val="FFFF00"/>
                </a:highlight>
              </a:rPr>
              <a:t>to watch a video on Vitamins and minerals</a:t>
            </a:r>
          </a:p>
        </p:txBody>
      </p:sp>
      <p:sp>
        <p:nvSpPr>
          <p:cNvPr id="9" name="Rectangle 8">
            <a:extLst>
              <a:ext uri="{FF2B5EF4-FFF2-40B4-BE49-F238E27FC236}">
                <a16:creationId xmlns:a16="http://schemas.microsoft.com/office/drawing/2014/main" id="{94904B07-1A7E-4FE5-A7F3-01AE3892FF24}"/>
              </a:ext>
            </a:extLst>
          </p:cNvPr>
          <p:cNvSpPr/>
          <p:nvPr/>
        </p:nvSpPr>
        <p:spPr>
          <a:xfrm>
            <a:off x="6491237" y="649971"/>
            <a:ext cx="3965697" cy="433324"/>
          </a:xfrm>
          <a:prstGeom prst="rect">
            <a:avLst/>
          </a:prstGeom>
        </p:spPr>
        <p:txBody>
          <a:bodyPr wrap="square">
            <a:spAutoFit/>
          </a:bodyPr>
          <a:lstStyle/>
          <a:p>
            <a:r>
              <a:rPr lang="en-GB" sz="1108" b="1" dirty="0">
                <a:latin typeface="Calibri" panose="020F0502020204030204" pitchFamily="34" charset="0"/>
                <a:ea typeface="Calibri" panose="020F0502020204030204" pitchFamily="34" charset="0"/>
                <a:cs typeface="Times New Roman" panose="02020603050405020304" pitchFamily="18" charset="0"/>
              </a:rPr>
              <a:t>AC1.3 </a:t>
            </a:r>
            <a:r>
              <a:rPr lang="en-US" sz="1108" b="1" dirty="0">
                <a:latin typeface="Calibri" panose="020F0502020204030204" pitchFamily="34" charset="0"/>
                <a:ea typeface="Calibri" panose="020F0502020204030204" pitchFamily="34" charset="0"/>
                <a:cs typeface="Times New Roman" panose="02020603050405020304" pitchFamily="18" charset="0"/>
              </a:rPr>
              <a:t>Explain characteristics of unsatisfactory nutritional intake.</a:t>
            </a:r>
            <a:endParaRPr lang="en-GB" sz="1108" dirty="0"/>
          </a:p>
        </p:txBody>
      </p:sp>
    </p:spTree>
    <p:extLst>
      <p:ext uri="{BB962C8B-B14F-4D97-AF65-F5344CB8AC3E}">
        <p14:creationId xmlns:p14="http://schemas.microsoft.com/office/powerpoint/2010/main" val="212849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13</a:t>
            </a:fld>
            <a:endParaRPr lang="en-GB"/>
          </a:p>
        </p:txBody>
      </p:sp>
      <p:graphicFrame>
        <p:nvGraphicFramePr>
          <p:cNvPr id="5" name="Table 4"/>
          <p:cNvGraphicFramePr>
            <a:graphicFrameLocks noGrp="1"/>
          </p:cNvGraphicFramePr>
          <p:nvPr/>
        </p:nvGraphicFramePr>
        <p:xfrm>
          <a:off x="1524000" y="1740345"/>
          <a:ext cx="9144000" cy="4885431"/>
        </p:xfrm>
        <a:graphic>
          <a:graphicData uri="http://schemas.openxmlformats.org/drawingml/2006/table">
            <a:tbl>
              <a:tblPr firstRow="1" bandRow="1">
                <a:tableStyleId>{5940675A-B579-460E-94D1-54222C63F5DA}</a:tableStyleId>
              </a:tblPr>
              <a:tblGrid>
                <a:gridCol w="2781279">
                  <a:extLst>
                    <a:ext uri="{9D8B030D-6E8A-4147-A177-3AD203B41FA5}">
                      <a16:colId xmlns:a16="http://schemas.microsoft.com/office/drawing/2014/main" val="20000"/>
                    </a:ext>
                  </a:extLst>
                </a:gridCol>
                <a:gridCol w="1595254">
                  <a:extLst>
                    <a:ext uri="{9D8B030D-6E8A-4147-A177-3AD203B41FA5}">
                      <a16:colId xmlns:a16="http://schemas.microsoft.com/office/drawing/2014/main" val="20001"/>
                    </a:ext>
                  </a:extLst>
                </a:gridCol>
                <a:gridCol w="4767467">
                  <a:extLst>
                    <a:ext uri="{9D8B030D-6E8A-4147-A177-3AD203B41FA5}">
                      <a16:colId xmlns:a16="http://schemas.microsoft.com/office/drawing/2014/main" val="20002"/>
                    </a:ext>
                  </a:extLst>
                </a:gridCol>
              </a:tblGrid>
              <a:tr h="1772529">
                <a:tc>
                  <a:txBody>
                    <a:bodyPr/>
                    <a:lstStyle/>
                    <a:p>
                      <a:r>
                        <a:rPr lang="en-GB" sz="900" b="1" dirty="0">
                          <a:solidFill>
                            <a:schemeClr val="accent5"/>
                          </a:solidFill>
                          <a:latin typeface="Berlin Sans FB Demi" panose="020E0802020502020306" pitchFamily="34" charset="0"/>
                        </a:rPr>
                        <a:t>Babies</a:t>
                      </a:r>
                      <a:r>
                        <a:rPr lang="en-GB" sz="900" b="1" baseline="0" dirty="0">
                          <a:solidFill>
                            <a:schemeClr val="accent5"/>
                          </a:solidFill>
                          <a:latin typeface="Berlin Sans FB Demi" panose="020E0802020502020306" pitchFamily="34" charset="0"/>
                        </a:rPr>
                        <a:t> and Toddlers</a:t>
                      </a:r>
                    </a:p>
                    <a:p>
                      <a:pPr marL="171450" indent="-171450">
                        <a:buFont typeface="Arial" panose="020B0604020202020204" pitchFamily="34" charset="0"/>
                        <a:buChar char="•"/>
                      </a:pPr>
                      <a:r>
                        <a:rPr lang="en-GB" sz="900" dirty="0"/>
                        <a:t>Milk only for first 4-6 months</a:t>
                      </a:r>
                    </a:p>
                    <a:p>
                      <a:pPr marL="171450" indent="-171450">
                        <a:buFont typeface="Arial" panose="020B0604020202020204" pitchFamily="34" charset="0"/>
                        <a:buChar char="•"/>
                      </a:pPr>
                      <a:r>
                        <a:rPr lang="en-GB" sz="900" dirty="0"/>
                        <a:t>Weaning occurs from 6 months</a:t>
                      </a:r>
                      <a:r>
                        <a:rPr lang="en-GB" sz="900" baseline="0" dirty="0"/>
                        <a:t> – introduce a wide variety of textures and colours </a:t>
                      </a:r>
                    </a:p>
                    <a:p>
                      <a:pPr marL="171450" indent="-171450">
                        <a:buFont typeface="Arial" panose="020B0604020202020204" pitchFamily="34" charset="0"/>
                        <a:buChar char="•"/>
                      </a:pPr>
                      <a:r>
                        <a:rPr lang="en-GB" sz="900" baseline="0" dirty="0"/>
                        <a:t>Avoid nuts (choking hazard), salt and sugar.</a:t>
                      </a:r>
                    </a:p>
                    <a:p>
                      <a:r>
                        <a:rPr lang="en-GB" sz="900" b="1" dirty="0">
                          <a:solidFill>
                            <a:schemeClr val="accent5"/>
                          </a:solidFill>
                          <a:latin typeface="Berlin Sans FB Demi" panose="020E0802020502020306" pitchFamily="34" charset="0"/>
                        </a:rPr>
                        <a:t>Pre-school children</a:t>
                      </a:r>
                    </a:p>
                    <a:p>
                      <a:pPr marL="171450" indent="-171450">
                        <a:buFont typeface="Arial" panose="020B0604020202020204" pitchFamily="34" charset="0"/>
                        <a:buChar char="•"/>
                      </a:pPr>
                      <a:r>
                        <a:rPr lang="en-GB" sz="900" dirty="0"/>
                        <a:t>Balanced diet needed</a:t>
                      </a:r>
                      <a:r>
                        <a:rPr lang="en-GB" sz="900" baseline="0" dirty="0"/>
                        <a:t> – in line with Eatwell Guide from 12 months</a:t>
                      </a:r>
                    </a:p>
                    <a:p>
                      <a:pPr marL="171450" indent="-171450">
                        <a:buFont typeface="Arial" panose="020B0604020202020204" pitchFamily="34" charset="0"/>
                        <a:buChar char="•"/>
                      </a:pPr>
                      <a:r>
                        <a:rPr lang="en-GB" sz="900" baseline="0" dirty="0"/>
                        <a:t>High needs for energy and protein due to rapid growth and constant movement</a:t>
                      </a:r>
                    </a:p>
                    <a:p>
                      <a:pPr marL="171450" indent="-171450">
                        <a:buFont typeface="Arial" panose="020B0604020202020204" pitchFamily="34" charset="0"/>
                        <a:buChar char="•"/>
                      </a:pPr>
                      <a:r>
                        <a:rPr lang="en-GB" sz="900" baseline="0" dirty="0"/>
                        <a:t>Full fat dairy products should be consumed</a:t>
                      </a:r>
                    </a:p>
                    <a:p>
                      <a:pPr marL="171450" indent="-171450">
                        <a:buFont typeface="Arial" panose="020B0604020202020204" pitchFamily="34" charset="0"/>
                        <a:buChar char="•"/>
                      </a:pPr>
                      <a:r>
                        <a:rPr lang="en-GB" sz="900" baseline="0" dirty="0"/>
                        <a:t>Salt and sugar should be avoided</a:t>
                      </a:r>
                      <a:endParaRPr lang="en-GB" sz="900" dirty="0"/>
                    </a:p>
                  </a:txBody>
                  <a:tcPr marL="84406" marR="84406" marT="42203" marB="42203"/>
                </a:tc>
                <a:tc gridSpan="2">
                  <a:txBody>
                    <a:bodyPr/>
                    <a:lstStyle/>
                    <a:p>
                      <a:r>
                        <a:rPr lang="en-GB" sz="900" b="1" dirty="0">
                          <a:solidFill>
                            <a:schemeClr val="accent5"/>
                          </a:solidFill>
                          <a:latin typeface="Berlin Sans FB Demi" panose="020E0802020502020306" pitchFamily="34" charset="0"/>
                        </a:rPr>
                        <a:t>Children</a:t>
                      </a:r>
                    </a:p>
                    <a:p>
                      <a:pPr marL="171450" indent="-171450">
                        <a:buFont typeface="Arial" panose="020B0604020202020204" pitchFamily="34" charset="0"/>
                        <a:buChar char="•"/>
                      </a:pPr>
                      <a:r>
                        <a:rPr lang="en-GB" sz="900" dirty="0"/>
                        <a:t>Balanced diet needed</a:t>
                      </a:r>
                      <a:r>
                        <a:rPr lang="en-GB" sz="900" baseline="0" dirty="0"/>
                        <a:t> – in line with Eatwell Guide from 12 months</a:t>
                      </a:r>
                    </a:p>
                    <a:p>
                      <a:pPr marL="171450" indent="-171450">
                        <a:buFont typeface="Arial" panose="020B0604020202020204" pitchFamily="34" charset="0"/>
                        <a:buChar char="•"/>
                      </a:pPr>
                      <a:r>
                        <a:rPr lang="en-GB" sz="900" baseline="0" dirty="0"/>
                        <a:t>High needs for energy and protein due to rapid growth and constant movement</a:t>
                      </a:r>
                    </a:p>
                    <a:p>
                      <a:pPr marL="285750" indent="-285750">
                        <a:lnSpc>
                          <a:spcPct val="90000"/>
                        </a:lnSpc>
                        <a:buFont typeface="Arial" panose="020B0604020202020204" pitchFamily="34" charset="0"/>
                        <a:buChar char="•"/>
                      </a:pPr>
                      <a:r>
                        <a:rPr lang="en-GB" sz="900" dirty="0"/>
                        <a:t>5-a-day</a:t>
                      </a:r>
                      <a:r>
                        <a:rPr lang="en-GB" sz="900" baseline="0" dirty="0"/>
                        <a:t> is recommended.</a:t>
                      </a:r>
                    </a:p>
                    <a:p>
                      <a:pPr marL="285750" indent="-285750">
                        <a:lnSpc>
                          <a:spcPct val="90000"/>
                        </a:lnSpc>
                        <a:buFont typeface="Arial" panose="020B0604020202020204" pitchFamily="34" charset="0"/>
                        <a:buChar char="•"/>
                      </a:pPr>
                      <a:r>
                        <a:rPr lang="en-GB" altLang="en-US" sz="900" dirty="0"/>
                        <a:t>Energy requirements increase because they grow quickly and become active.</a:t>
                      </a:r>
                    </a:p>
                    <a:p>
                      <a:pPr marL="285750" indent="-285750">
                        <a:lnSpc>
                          <a:spcPct val="90000"/>
                        </a:lnSpc>
                        <a:buFont typeface="Arial" panose="020B0604020202020204" pitchFamily="34" charset="0"/>
                        <a:buChar char="•"/>
                      </a:pPr>
                      <a:r>
                        <a:rPr lang="en-GB" altLang="en-US" sz="900" dirty="0"/>
                        <a:t>Good supply of protein, calcium, iron, vitamin A and D, as part of a healthy, balanced diet </a:t>
                      </a:r>
                    </a:p>
                    <a:p>
                      <a:pPr marL="285750" indent="-285750">
                        <a:lnSpc>
                          <a:spcPct val="90000"/>
                        </a:lnSpc>
                        <a:buFont typeface="Arial" panose="020B0604020202020204" pitchFamily="34" charset="0"/>
                        <a:buChar char="•"/>
                      </a:pPr>
                      <a:r>
                        <a:rPr lang="en-GB" altLang="en-US" sz="900" dirty="0"/>
                        <a:t>Calcium and vit D for healthy tooth development, and strong bones.</a:t>
                      </a:r>
                    </a:p>
                    <a:p>
                      <a:pPr marL="285750" indent="-285750">
                        <a:lnSpc>
                          <a:spcPct val="90000"/>
                        </a:lnSpc>
                        <a:buFont typeface="Arial" panose="020B0604020202020204" pitchFamily="34" charset="0"/>
                        <a:buChar char="•"/>
                      </a:pPr>
                      <a:r>
                        <a:rPr lang="en-GB" altLang="en-US" sz="900" dirty="0"/>
                        <a:t> Limit s</a:t>
                      </a:r>
                      <a:r>
                        <a:rPr lang="en-GB" sz="900" dirty="0"/>
                        <a:t>ugary carbohydrates such as sweets -tooth decay.</a:t>
                      </a:r>
                    </a:p>
                    <a:p>
                      <a:pPr marL="285750" indent="-285750">
                        <a:lnSpc>
                          <a:spcPct val="90000"/>
                        </a:lnSpc>
                        <a:buFont typeface="Arial" panose="020B0604020202020204" pitchFamily="34" charset="0"/>
                        <a:buChar char="•"/>
                      </a:pPr>
                      <a:r>
                        <a:rPr lang="en-GB" sz="900" dirty="0"/>
                        <a:t> Fat: small amounts for energy and insulation. </a:t>
                      </a:r>
                    </a:p>
                    <a:p>
                      <a:pPr marL="285750" indent="-285750">
                        <a:lnSpc>
                          <a:spcPct val="90000"/>
                        </a:lnSpc>
                        <a:buFont typeface="Arial" panose="020B0604020202020204" pitchFamily="34" charset="0"/>
                        <a:buChar char="•"/>
                      </a:pPr>
                      <a:r>
                        <a:rPr lang="en-GB" altLang="en-US" sz="900" dirty="0"/>
                        <a:t>Young children small stomachs, small and frequent meals. No room for junk food</a:t>
                      </a:r>
                    </a:p>
                    <a:p>
                      <a:pPr marL="285750" indent="-285750">
                        <a:lnSpc>
                          <a:spcPct val="90000"/>
                        </a:lnSpc>
                        <a:buFont typeface="Arial" panose="020B0604020202020204" pitchFamily="34" charset="0"/>
                        <a:buChar char="•"/>
                      </a:pPr>
                      <a:r>
                        <a:rPr lang="en-GB" altLang="en-US" sz="900" dirty="0"/>
                        <a:t>Children cannot cut food and chew as easily so need easy to eat foods	</a:t>
                      </a:r>
                    </a:p>
                    <a:p>
                      <a:pPr marL="285750" indent="-285750">
                        <a:lnSpc>
                          <a:spcPct val="90000"/>
                        </a:lnSpc>
                        <a:buFont typeface="Arial" panose="020B0604020202020204" pitchFamily="34" charset="0"/>
                        <a:buChar char="•"/>
                      </a:pPr>
                      <a:r>
                        <a:rPr lang="en-GB" altLang="en-US" sz="900" dirty="0"/>
                        <a:t>Avoid nuts- choking and allergy risks.</a:t>
                      </a:r>
                    </a:p>
                    <a:p>
                      <a:pPr marL="285750" indent="-285750">
                        <a:lnSpc>
                          <a:spcPct val="90000"/>
                        </a:lnSpc>
                        <a:buFont typeface="Arial" panose="020B0604020202020204" pitchFamily="34" charset="0"/>
                        <a:buChar char="•"/>
                      </a:pPr>
                      <a:r>
                        <a:rPr lang="en-GB" altLang="en-US" sz="900" kern="1200" dirty="0">
                          <a:solidFill>
                            <a:schemeClr val="tx1"/>
                          </a:solidFill>
                          <a:latin typeface="+mn-lt"/>
                          <a:ea typeface="+mn-ea"/>
                          <a:cs typeface="+mn-cs"/>
                        </a:rPr>
                        <a:t> Children</a:t>
                      </a:r>
                      <a:r>
                        <a:rPr lang="en-GB" altLang="en-US" sz="900" b="1" kern="1200" dirty="0">
                          <a:solidFill>
                            <a:schemeClr val="tx1"/>
                          </a:solidFill>
                          <a:latin typeface="+mn-lt"/>
                          <a:ea typeface="+mn-ea"/>
                          <a:cs typeface="+mn-cs"/>
                        </a:rPr>
                        <a:t> </a:t>
                      </a:r>
                      <a:r>
                        <a:rPr lang="en-GB" altLang="en-US" sz="900" kern="1200" dirty="0">
                          <a:solidFill>
                            <a:schemeClr val="tx1"/>
                          </a:solidFill>
                          <a:latin typeface="+mn-lt"/>
                          <a:ea typeface="+mn-ea"/>
                          <a:cs typeface="+mn-cs"/>
                        </a:rPr>
                        <a:t>need plenty of fluid and they should be encouraged to drink regularly, especially if they are very active. </a:t>
                      </a:r>
                      <a:endParaRPr lang="en-GB" sz="900" dirty="0"/>
                    </a:p>
                  </a:txBody>
                  <a:tcPr marL="84406" marR="84406" marT="42203" marB="42203"/>
                </a:tc>
                <a:tc hMerge="1">
                  <a:txBody>
                    <a:bodyPr/>
                    <a:lstStyle/>
                    <a:p>
                      <a:pPr marL="171450" indent="-171450">
                        <a:buFont typeface="Arial" panose="020B0604020202020204" pitchFamily="34" charset="0"/>
                        <a:buChar char="•"/>
                      </a:pPr>
                      <a:endParaRPr lang="en-GB" sz="1100" dirty="0"/>
                    </a:p>
                  </a:txBody>
                  <a:tcPr/>
                </a:tc>
                <a:extLst>
                  <a:ext uri="{0D108BD9-81ED-4DB2-BD59-A6C34878D82A}">
                    <a16:rowId xmlns:a16="http://schemas.microsoft.com/office/drawing/2014/main" val="10000"/>
                  </a:ext>
                </a:extLst>
              </a:tr>
              <a:tr h="1772529">
                <a:tc>
                  <a:txBody>
                    <a:bodyPr/>
                    <a:lstStyle/>
                    <a:p>
                      <a:r>
                        <a:rPr lang="en-GB" sz="900" b="1" dirty="0">
                          <a:solidFill>
                            <a:schemeClr val="accent5"/>
                          </a:solidFill>
                          <a:latin typeface="Berlin Sans FB Demi" panose="020E0802020502020306" pitchFamily="34" charset="0"/>
                        </a:rPr>
                        <a:t>Teenagers</a:t>
                      </a:r>
                    </a:p>
                    <a:p>
                      <a:r>
                        <a:rPr lang="en-GB" sz="900" dirty="0"/>
                        <a:t>Increased needs for iron in teenage girls due to menstruation</a:t>
                      </a:r>
                    </a:p>
                    <a:p>
                      <a:r>
                        <a:rPr lang="en-GB" sz="900" dirty="0"/>
                        <a:t>Calcium intake &amp; vitamin D are</a:t>
                      </a:r>
                      <a:r>
                        <a:rPr lang="en-GB" sz="900" baseline="0" dirty="0"/>
                        <a:t> really important to ensure Peak Bone Mass is reached – setting up bone health for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900" dirty="0"/>
                        <a:t>Boys need extra iron initially for growth and muscles but this need decreases after age 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900" dirty="0"/>
                        <a:t>Boys need more protein and energy than girls due to their later growth spurt</a:t>
                      </a:r>
                    </a:p>
                    <a:p>
                      <a:r>
                        <a:rPr lang="en-GB" sz="900" i="1" baseline="0" dirty="0"/>
                        <a:t>Many UK teenagers are lacking in calcium, iron and vitamin A.</a:t>
                      </a:r>
                      <a:endParaRPr lang="en-GB" sz="900" i="1" dirty="0"/>
                    </a:p>
                  </a:txBody>
                  <a:tcPr marL="84406" marR="84406" marT="42203" marB="42203"/>
                </a:tc>
                <a:tc>
                  <a:txBody>
                    <a:bodyPr/>
                    <a:lstStyle/>
                    <a:p>
                      <a:r>
                        <a:rPr lang="en-GB" sz="900" b="1" dirty="0">
                          <a:solidFill>
                            <a:schemeClr val="accent5"/>
                          </a:solidFill>
                          <a:latin typeface="Berlin Sans FB Demi" panose="020E0802020502020306" pitchFamily="34" charset="0"/>
                        </a:rPr>
                        <a:t>Adults</a:t>
                      </a:r>
                    </a:p>
                    <a:p>
                      <a:pPr marL="0" indent="0">
                        <a:buFont typeface="Arial" panose="020B0604020202020204" pitchFamily="34" charset="0"/>
                        <a:buNone/>
                      </a:pPr>
                      <a:r>
                        <a:rPr lang="en-GB" altLang="en-US" sz="900" dirty="0"/>
                        <a:t>Requirements do not change much between the ages of 19 to 50, except during pregnancy and lactation.</a:t>
                      </a:r>
                    </a:p>
                    <a:p>
                      <a:r>
                        <a:rPr lang="en-GB" sz="900" dirty="0"/>
                        <a:t>Well balanced diet modelled on the Eatwell Guide essential. </a:t>
                      </a:r>
                    </a:p>
                    <a:p>
                      <a:r>
                        <a:rPr lang="en-GB" sz="900" i="1" dirty="0"/>
                        <a:t>Many UK adults eat</a:t>
                      </a:r>
                      <a:r>
                        <a:rPr lang="en-GB" sz="900" i="1" baseline="0" dirty="0"/>
                        <a:t> too much fat, too much salt and not enough fruit and vegetables.</a:t>
                      </a:r>
                      <a:endParaRPr lang="en-GB" sz="900" dirty="0"/>
                    </a:p>
                    <a:p>
                      <a:endParaRPr lang="en-GB" sz="900" dirty="0"/>
                    </a:p>
                  </a:txBody>
                  <a:tcPr marL="84406" marR="84406" marT="42203" marB="42203"/>
                </a:tc>
                <a:tc>
                  <a:txBody>
                    <a:bodyPr/>
                    <a:lstStyle/>
                    <a:p>
                      <a:r>
                        <a:rPr lang="en-GB" sz="900" dirty="0">
                          <a:solidFill>
                            <a:schemeClr val="accent5"/>
                          </a:solidFill>
                          <a:latin typeface="Berlin Sans FB Demi" panose="020E0802020502020306" pitchFamily="34" charset="0"/>
                        </a:rPr>
                        <a:t>Elderly</a:t>
                      </a:r>
                    </a:p>
                    <a:p>
                      <a:r>
                        <a:rPr lang="en-GB" sz="900" dirty="0"/>
                        <a:t>Older adults  need protein to repair worn out body cells. They need a good supply of calcium and Vitamin D in order to maintain healthy bones and teeth and iron to keep bloody healthy. </a:t>
                      </a:r>
                    </a:p>
                    <a:p>
                      <a:r>
                        <a:rPr lang="en-GB" sz="900" dirty="0"/>
                        <a:t>In winter time, they may need a little more fat in their diet to provide body warmth. Fresh fruit and Vegetables are important for a good supply of vitamins and minerals.</a:t>
                      </a:r>
                    </a:p>
                    <a:p>
                      <a:r>
                        <a:rPr lang="en-GB" sz="900" dirty="0"/>
                        <a:t>Old people may have digestive problems or may have difficulty cutting food (because of arthritis) or chewing food (because of false teeth). </a:t>
                      </a:r>
                    </a:p>
                    <a:p>
                      <a:r>
                        <a:rPr lang="en-GB" sz="900" dirty="0"/>
                        <a:t>Examples of food suitable for the elderly = Soft foods – boiled potatoes, stew, soup, casseroles, one pot meals.  </a:t>
                      </a:r>
                    </a:p>
                    <a:p>
                      <a:r>
                        <a:rPr lang="en-GB" sz="900" dirty="0"/>
                        <a:t>A good supply of fibre is needed to prevent constipation in the elderly who may be less active </a:t>
                      </a:r>
                    </a:p>
                    <a:p>
                      <a:r>
                        <a:rPr lang="en-GB" altLang="en-US" sz="900" kern="1200" dirty="0">
                          <a:solidFill>
                            <a:schemeClr val="tx1"/>
                          </a:solidFill>
                          <a:latin typeface="+mn-lt"/>
                          <a:ea typeface="+mn-ea"/>
                          <a:cs typeface="+mn-cs"/>
                        </a:rPr>
                        <a:t>Older adults may have a weaker sense of thirst. If necessary they should be helped and encouraged to drink regularly. </a:t>
                      </a:r>
                      <a:endParaRPr lang="en-GB" sz="900" dirty="0"/>
                    </a:p>
                  </a:txBody>
                  <a:tcPr marL="84406" marR="84406" marT="42203" marB="42203"/>
                </a:tc>
                <a:extLst>
                  <a:ext uri="{0D108BD9-81ED-4DB2-BD59-A6C34878D82A}">
                    <a16:rowId xmlns:a16="http://schemas.microsoft.com/office/drawing/2014/main" val="10001"/>
                  </a:ext>
                </a:extLst>
              </a:tr>
              <a:tr h="1245416">
                <a:tc gridSpan="3">
                  <a:txBody>
                    <a:bodyPr/>
                    <a:lstStyle/>
                    <a:p>
                      <a:r>
                        <a:rPr lang="en-GB" sz="1000" b="1" i="0" dirty="0">
                          <a:solidFill>
                            <a:schemeClr val="accent5"/>
                          </a:solidFill>
                        </a:rPr>
                        <a:t>Pregnancy &amp; Lactation</a:t>
                      </a:r>
                    </a:p>
                    <a:p>
                      <a:r>
                        <a:rPr lang="en-GB" sz="900" i="0" dirty="0"/>
                        <a:t>Because</a:t>
                      </a:r>
                      <a:r>
                        <a:rPr lang="en-GB" sz="900" i="0" baseline="0" dirty="0"/>
                        <a:t> the body becomes more efficient at absorption during pregnancy, normal nutritional</a:t>
                      </a:r>
                      <a:r>
                        <a:rPr lang="en-GB" sz="900" i="0" dirty="0"/>
                        <a:t> requirements</a:t>
                      </a:r>
                      <a:r>
                        <a:rPr lang="en-GB" sz="900" i="0" baseline="0" dirty="0"/>
                        <a:t> apply until the last third of pregnancy, when some extra energy and calcium is required. Pregnant and lactating ladies should eat a varied diet rich in fresh fruit and vegetables and wholegrains (in line with the Eatwell Guide).</a:t>
                      </a:r>
                    </a:p>
                    <a:p>
                      <a:r>
                        <a:rPr lang="en-GB" sz="900" i="0" baseline="0" dirty="0"/>
                        <a:t>There are some foods to avoid:</a:t>
                      </a:r>
                      <a:r>
                        <a:rPr lang="en-GB" sz="900" i="0" dirty="0"/>
                        <a:t> </a:t>
                      </a:r>
                    </a:p>
                    <a:p>
                      <a:pPr marL="171450" indent="-171450">
                        <a:buFont typeface="Arial" panose="020B0604020202020204" pitchFamily="34" charset="0"/>
                        <a:buChar char="•"/>
                      </a:pPr>
                      <a:r>
                        <a:rPr lang="en-GB" sz="900" i="0" dirty="0"/>
                        <a:t>Unpasteurised milk products and undercooked meats/cured meat products – they may contain listeria which is harmful</a:t>
                      </a:r>
                      <a:r>
                        <a:rPr lang="en-GB" sz="900" i="0" baseline="0" dirty="0"/>
                        <a:t> to unborn babies</a:t>
                      </a:r>
                    </a:p>
                    <a:p>
                      <a:pPr marL="171450" indent="-171450">
                        <a:buFont typeface="Arial" panose="020B0604020202020204" pitchFamily="34" charset="0"/>
                        <a:buChar char="•"/>
                      </a:pPr>
                      <a:r>
                        <a:rPr lang="en-GB" sz="900" i="0" baseline="0" dirty="0"/>
                        <a:t>Pate, liver and liver products – due to high vitamin A content (Vitamin A is harmful to unborn babies if eaten in large quantities)</a:t>
                      </a:r>
                    </a:p>
                    <a:p>
                      <a:pPr marL="171450" indent="-171450">
                        <a:buFont typeface="Arial" panose="020B0604020202020204" pitchFamily="34" charset="0"/>
                        <a:buChar char="•"/>
                      </a:pPr>
                      <a:r>
                        <a:rPr lang="en-GB" sz="900" i="0" baseline="0" dirty="0"/>
                        <a:t>Swordfish, marlin and shark as they are high in mercury which can be harmful to unborn baby</a:t>
                      </a:r>
                    </a:p>
                  </a:txBody>
                  <a:tcPr marL="84406" marR="84406" marT="42203" marB="42203"/>
                </a:tc>
                <a:tc hMerge="1">
                  <a:txBody>
                    <a:bodyPr/>
                    <a:lstStyle/>
                    <a:p>
                      <a:endParaRPr lang="en-GB" sz="1100" dirty="0"/>
                    </a:p>
                  </a:txBody>
                  <a:tcPr/>
                </a:tc>
                <a:tc hMerge="1">
                  <a:txBody>
                    <a:bodyPr/>
                    <a:lstStyle/>
                    <a:p>
                      <a:endParaRPr lang="en-GB" sz="1100"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1524000" y="561323"/>
            <a:ext cx="2444994" cy="1341906"/>
          </a:xfrm>
          <a:prstGeom prst="rect">
            <a:avLst/>
          </a:prstGeom>
          <a:noFill/>
        </p:spPr>
        <p:txBody>
          <a:bodyPr wrap="square" rtlCol="0">
            <a:spAutoFit/>
          </a:bodyPr>
          <a:lstStyle/>
          <a:p>
            <a:r>
              <a:rPr lang="en-GB" sz="1015" b="1" u="sng" dirty="0">
                <a:solidFill>
                  <a:srgbClr val="FF0000"/>
                </a:solidFill>
              </a:rPr>
              <a:t>Nutrition</a:t>
            </a:r>
            <a:r>
              <a:rPr lang="en-GB" sz="1015" b="1" dirty="0">
                <a:solidFill>
                  <a:srgbClr val="FF0000"/>
                </a:solidFill>
              </a:rPr>
              <a:t> </a:t>
            </a:r>
            <a:r>
              <a:rPr lang="en-GB" sz="1015" dirty="0">
                <a:solidFill>
                  <a:srgbClr val="FF0000"/>
                </a:solidFill>
              </a:rPr>
              <a:t>through life differs mainly due to the need for energy and protein for growth and development – in younger age groups, growth and development occurs, in older age groups only maintenance of the body is required, therefore protein and energy requirements are reduced.</a:t>
            </a:r>
          </a:p>
        </p:txBody>
      </p:sp>
      <p:sp>
        <p:nvSpPr>
          <p:cNvPr id="9" name="TextBox 8"/>
          <p:cNvSpPr txBox="1"/>
          <p:nvPr/>
        </p:nvSpPr>
        <p:spPr>
          <a:xfrm>
            <a:off x="4075876" y="596658"/>
            <a:ext cx="3456384" cy="1136337"/>
          </a:xfrm>
          <a:prstGeom prst="rect">
            <a:avLst/>
          </a:prstGeom>
          <a:noFill/>
        </p:spPr>
        <p:txBody>
          <a:bodyPr wrap="square" rtlCol="0">
            <a:spAutoFit/>
          </a:bodyPr>
          <a:lstStyle/>
          <a:p>
            <a:r>
              <a:rPr lang="en-GB" sz="969" b="1" u="sng" dirty="0">
                <a:solidFill>
                  <a:srgbClr val="92D050"/>
                </a:solidFill>
              </a:rPr>
              <a:t>GENDER</a:t>
            </a:r>
            <a:r>
              <a:rPr lang="en-GB" sz="969" b="1" dirty="0">
                <a:solidFill>
                  <a:srgbClr val="92D050"/>
                </a:solidFill>
              </a:rPr>
              <a:t> </a:t>
            </a:r>
            <a:r>
              <a:rPr lang="en-GB" sz="969" dirty="0">
                <a:solidFill>
                  <a:srgbClr val="92D050"/>
                </a:solidFill>
              </a:rPr>
              <a:t>affects nutritional requirements after puberty – before puberty male and female requirements are the same. Puberty causes girls to begin menstruation, increasing their iron needs, which remain higher than men until the menopause which occurs around 50 years of age.  Generally males are physically larger than females and therefore need to consumer more energy and protein on a daily basis. </a:t>
            </a:r>
          </a:p>
        </p:txBody>
      </p:sp>
      <p:sp>
        <p:nvSpPr>
          <p:cNvPr id="10" name="TextBox 9"/>
          <p:cNvSpPr txBox="1"/>
          <p:nvPr/>
        </p:nvSpPr>
        <p:spPr>
          <a:xfrm>
            <a:off x="7691254" y="529217"/>
            <a:ext cx="2976746" cy="1185709"/>
          </a:xfrm>
          <a:prstGeom prst="rect">
            <a:avLst/>
          </a:prstGeom>
          <a:noFill/>
        </p:spPr>
        <p:txBody>
          <a:bodyPr wrap="square" rtlCol="0">
            <a:spAutoFit/>
          </a:bodyPr>
          <a:lstStyle/>
          <a:p>
            <a:r>
              <a:rPr lang="en-GB" sz="1015" b="1" u="sng" dirty="0">
                <a:solidFill>
                  <a:srgbClr val="00B0F0"/>
                </a:solidFill>
              </a:rPr>
              <a:t>PHYSICAL ACTIVITY LEVEL </a:t>
            </a:r>
            <a:r>
              <a:rPr lang="en-GB" sz="1015" dirty="0">
                <a:solidFill>
                  <a:srgbClr val="00B0F0"/>
                </a:solidFill>
              </a:rPr>
              <a:t>affects a person's’ energy requirements. The more active a person is, the more energy they need. It is recommended that extra energy requirements come from extra starchy carbohydrate in the diet,. Increased PAL could be from having an active job or from playing lots of sport. </a:t>
            </a:r>
          </a:p>
        </p:txBody>
      </p:sp>
      <p:sp>
        <p:nvSpPr>
          <p:cNvPr id="8" name="Title 1"/>
          <p:cNvSpPr txBox="1">
            <a:spLocks/>
          </p:cNvSpPr>
          <p:nvPr/>
        </p:nvSpPr>
        <p:spPr>
          <a:xfrm>
            <a:off x="1524000" y="263769"/>
            <a:ext cx="8427198"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77" b="1" dirty="0">
                <a:solidFill>
                  <a:srgbClr val="00B0F0"/>
                </a:solidFill>
              </a:rPr>
              <a:t>Special Diets.</a:t>
            </a:r>
            <a:r>
              <a:rPr lang="en-GB" sz="1477" b="1" dirty="0">
                <a:solidFill>
                  <a:srgbClr val="00B0F0"/>
                </a:solidFill>
                <a:latin typeface="Berlin Sans FB Demi" panose="020E0802020502020306" pitchFamily="34" charset="0"/>
              </a:rPr>
              <a:t> </a:t>
            </a:r>
          </a:p>
        </p:txBody>
      </p:sp>
      <p:sp>
        <p:nvSpPr>
          <p:cNvPr id="3" name="TextBox 2">
            <a:extLst>
              <a:ext uri="{FF2B5EF4-FFF2-40B4-BE49-F238E27FC236}">
                <a16:creationId xmlns:a16="http://schemas.microsoft.com/office/drawing/2014/main" id="{EAAB4ECA-6060-4DA2-9B44-174FEA1B5DD9}"/>
              </a:ext>
            </a:extLst>
          </p:cNvPr>
          <p:cNvSpPr txBox="1"/>
          <p:nvPr/>
        </p:nvSpPr>
        <p:spPr>
          <a:xfrm>
            <a:off x="8534400" y="1827105"/>
            <a:ext cx="2133600" cy="774251"/>
          </a:xfrm>
          <a:prstGeom prst="rect">
            <a:avLst/>
          </a:prstGeom>
          <a:noFill/>
        </p:spPr>
        <p:txBody>
          <a:bodyPr wrap="square" rtlCol="0">
            <a:spAutoFit/>
          </a:bodyPr>
          <a:lstStyle/>
          <a:p>
            <a:r>
              <a:rPr lang="en-GB" sz="1477" dirty="0">
                <a:highlight>
                  <a:srgbClr val="FFFF00"/>
                </a:highlight>
              </a:rPr>
              <a:t>Click </a:t>
            </a:r>
            <a:r>
              <a:rPr lang="en-GB" sz="1477" dirty="0">
                <a:highlight>
                  <a:srgbClr val="FFFF00"/>
                </a:highlight>
                <a:hlinkClick r:id="rId2"/>
              </a:rPr>
              <a:t>here</a:t>
            </a:r>
            <a:r>
              <a:rPr lang="en-GB" sz="1477" dirty="0">
                <a:highlight>
                  <a:srgbClr val="FFFF00"/>
                </a:highlight>
              </a:rPr>
              <a:t> to find out more life stages and diets</a:t>
            </a:r>
          </a:p>
        </p:txBody>
      </p:sp>
    </p:spTree>
    <p:extLst>
      <p:ext uri="{BB962C8B-B14F-4D97-AF65-F5344CB8AC3E}">
        <p14:creationId xmlns:p14="http://schemas.microsoft.com/office/powerpoint/2010/main" val="57942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14</a:t>
            </a:fld>
            <a:endParaRPr lang="en-GB"/>
          </a:p>
        </p:txBody>
      </p:sp>
      <p:sp>
        <p:nvSpPr>
          <p:cNvPr id="3" name="Title 1"/>
          <p:cNvSpPr txBox="1">
            <a:spLocks/>
          </p:cNvSpPr>
          <p:nvPr/>
        </p:nvSpPr>
        <p:spPr>
          <a:xfrm>
            <a:off x="1524000" y="263769"/>
            <a:ext cx="8427198"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t>Special Diets</a:t>
            </a:r>
            <a:r>
              <a:rPr lang="en-GB" sz="1292" b="1" dirty="0">
                <a:solidFill>
                  <a:schemeClr val="accent5"/>
                </a:solidFill>
                <a:latin typeface="Berlin Sans FB Demi" panose="020E0802020502020306" pitchFamily="34" charset="0"/>
              </a:rPr>
              <a:t> </a:t>
            </a:r>
          </a:p>
        </p:txBody>
      </p:sp>
      <p:graphicFrame>
        <p:nvGraphicFramePr>
          <p:cNvPr id="5" name="Table 4"/>
          <p:cNvGraphicFramePr>
            <a:graphicFrameLocks noGrp="1"/>
          </p:cNvGraphicFramePr>
          <p:nvPr/>
        </p:nvGraphicFramePr>
        <p:xfrm>
          <a:off x="1524000" y="556046"/>
          <a:ext cx="9144000" cy="5660664"/>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39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i="0" dirty="0">
                          <a:solidFill>
                            <a:schemeClr val="tx1"/>
                          </a:solidFill>
                        </a:rPr>
                        <a:t>Medical Diets</a:t>
                      </a:r>
                    </a:p>
                  </a:txBody>
                  <a:tcPr marL="84406" marR="84406" marT="42203" marB="42203">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rPr>
                        <a:t>Religious Diets</a:t>
                      </a:r>
                    </a:p>
                  </a:txBody>
                  <a:tcPr marL="84406" marR="84406" marT="42203" marB="42203">
                    <a:solidFill>
                      <a:schemeClr val="accent5"/>
                    </a:solidFill>
                  </a:tcPr>
                </a:tc>
                <a:tc>
                  <a:txBody>
                    <a:bodyPr/>
                    <a:lstStyle/>
                    <a:p>
                      <a:r>
                        <a:rPr lang="en-GB" sz="1000" b="1" dirty="0">
                          <a:solidFill>
                            <a:schemeClr val="tx1"/>
                          </a:solidFill>
                        </a:rPr>
                        <a:t>Ethical Diets</a:t>
                      </a:r>
                    </a:p>
                  </a:txBody>
                  <a:tcPr marL="84406" marR="84406" marT="42203" marB="42203">
                    <a:solidFill>
                      <a:schemeClr val="accent5"/>
                    </a:solidFill>
                  </a:tcPr>
                </a:tc>
                <a:extLst>
                  <a:ext uri="{0D108BD9-81ED-4DB2-BD59-A6C34878D82A}">
                    <a16:rowId xmlns:a16="http://schemas.microsoft.com/office/drawing/2014/main" val="10000"/>
                  </a:ext>
                </a:extLst>
              </a:tr>
              <a:tr h="1329378">
                <a:tc>
                  <a:txBody>
                    <a:bodyPr/>
                    <a:lstStyle/>
                    <a:p>
                      <a:r>
                        <a:rPr lang="en-GB" sz="1000" b="1" i="0" dirty="0">
                          <a:solidFill>
                            <a:schemeClr val="tx1"/>
                          </a:solidFill>
                        </a:rPr>
                        <a:t>Nut</a:t>
                      </a:r>
                      <a:r>
                        <a:rPr lang="en-GB" sz="1000" b="1" i="0" baseline="0" dirty="0">
                          <a:solidFill>
                            <a:schemeClr val="tx1"/>
                          </a:solidFill>
                        </a:rPr>
                        <a:t> &amp; other allergies</a:t>
                      </a:r>
                    </a:p>
                    <a:p>
                      <a:r>
                        <a:rPr lang="en-GB" sz="1000" i="0" baseline="0" dirty="0">
                          <a:solidFill>
                            <a:schemeClr val="tx1"/>
                          </a:solidFill>
                        </a:rPr>
                        <a:t>Must avoid particular allergen, otherwise an allergic reaction may occur. Serious allergic reactions can result in anaphylaxis and even death. </a:t>
                      </a:r>
                    </a:p>
                    <a:p>
                      <a:r>
                        <a:rPr lang="en-GB" sz="1000" b="1" i="0" baseline="0" dirty="0">
                          <a:solidFill>
                            <a:schemeClr val="tx1"/>
                          </a:solidFill>
                        </a:rPr>
                        <a:t>The 14 common allergens which must be declared on menus and food packaging are: </a:t>
                      </a:r>
                      <a:r>
                        <a:rPr lang="en-GB" sz="1000" i="0" baseline="0" dirty="0">
                          <a:solidFill>
                            <a:schemeClr val="tx1"/>
                          </a:solidFill>
                        </a:rPr>
                        <a:t>Celery, Gluten, Crustaceans, Eggs, Fish, </a:t>
                      </a:r>
                      <a:r>
                        <a:rPr lang="en-GB" sz="1000" i="0" baseline="0" dirty="0" err="1">
                          <a:solidFill>
                            <a:schemeClr val="tx1"/>
                          </a:solidFill>
                        </a:rPr>
                        <a:t>Lupin</a:t>
                      </a:r>
                      <a:r>
                        <a:rPr lang="en-GB" sz="1000" i="0" baseline="0" dirty="0">
                          <a:solidFill>
                            <a:schemeClr val="tx1"/>
                          </a:solidFill>
                        </a:rPr>
                        <a:t>, Milk, Molluscs, Mustard, Nuts, Peanuts, Sesame, Soya, Sulphites.</a:t>
                      </a:r>
                    </a:p>
                  </a:txBody>
                  <a:tcPr marL="84406" marR="84406" marT="42203" marB="42203">
                    <a:solidFill>
                      <a:schemeClr val="accent1">
                        <a:lumMod val="20000"/>
                        <a:lumOff val="80000"/>
                      </a:schemeClr>
                    </a:solidFill>
                  </a:tcPr>
                </a:tc>
                <a:tc>
                  <a:txBody>
                    <a:bodyPr/>
                    <a:lstStyle/>
                    <a:p>
                      <a:r>
                        <a:rPr lang="en-GB" sz="1000" b="1" i="0" dirty="0">
                          <a:solidFill>
                            <a:schemeClr val="tx1"/>
                          </a:solidFill>
                        </a:rPr>
                        <a:t>Halal (Muslim)</a:t>
                      </a:r>
                    </a:p>
                    <a:p>
                      <a:r>
                        <a:rPr lang="en-GB" sz="1000" b="0" i="0" baseline="0" dirty="0">
                          <a:solidFill>
                            <a:schemeClr val="tx1"/>
                          </a:solidFill>
                        </a:rPr>
                        <a:t>Halal is Arabic for permissible. Halal food is that which adheres to Islamic law, as defined in the Koran.</a:t>
                      </a:r>
                    </a:p>
                    <a:p>
                      <a:r>
                        <a:rPr lang="en-GB" sz="1000" b="0" i="0" baseline="0" dirty="0">
                          <a:solidFill>
                            <a:schemeClr val="tx1"/>
                          </a:solidFill>
                        </a:rPr>
                        <a:t>Haram is the opposite to Halal and describes food which is not permitted under Islamic law. Haram items that Muslims will not consumer include pork and all pork products as well a alcohol.</a:t>
                      </a:r>
                    </a:p>
                  </a:txBody>
                  <a:tcPr marL="84406" marR="84406" marT="42203" marB="42203">
                    <a:solidFill>
                      <a:schemeClr val="accent4">
                        <a:lumMod val="20000"/>
                        <a:lumOff val="80000"/>
                      </a:schemeClr>
                    </a:solidFill>
                  </a:tcPr>
                </a:tc>
                <a:tc>
                  <a:txBody>
                    <a:bodyPr/>
                    <a:lstStyle/>
                    <a:p>
                      <a:r>
                        <a:rPr lang="en-GB" sz="1000" b="1" i="0" dirty="0">
                          <a:solidFill>
                            <a:schemeClr val="tx1"/>
                          </a:solidFill>
                        </a:rPr>
                        <a:t>Vegetarian </a:t>
                      </a:r>
                    </a:p>
                    <a:p>
                      <a:r>
                        <a:rPr lang="en-GB" sz="1000" i="0" dirty="0">
                          <a:solidFill>
                            <a:schemeClr val="tx1"/>
                          </a:solidFill>
                        </a:rPr>
                        <a:t>Vegetarians</a:t>
                      </a:r>
                      <a:r>
                        <a:rPr lang="en-GB" sz="1000" i="0" baseline="0" dirty="0">
                          <a:solidFill>
                            <a:schemeClr val="tx1"/>
                          </a:solidFill>
                        </a:rPr>
                        <a:t> do not   eat any flesh – they do not eat meat, poultry or fish/shellfish.</a:t>
                      </a:r>
                    </a:p>
                    <a:p>
                      <a:r>
                        <a:rPr lang="en-GB" sz="1000" i="0" baseline="0" dirty="0">
                          <a:solidFill>
                            <a:schemeClr val="tx1"/>
                          </a:solidFill>
                        </a:rPr>
                        <a:t>Vegetarians do eat dairy products and eggs (lacto-</a:t>
                      </a:r>
                      <a:r>
                        <a:rPr lang="en-GB" sz="1000" i="0" baseline="0" dirty="0" err="1">
                          <a:solidFill>
                            <a:schemeClr val="tx1"/>
                          </a:solidFill>
                        </a:rPr>
                        <a:t>ovo</a:t>
                      </a:r>
                      <a:r>
                        <a:rPr lang="en-GB" sz="1000" i="0" baseline="0" dirty="0">
                          <a:solidFill>
                            <a:schemeClr val="tx1"/>
                          </a:solidFill>
                        </a:rPr>
                        <a:t>-vegetarian). </a:t>
                      </a:r>
                    </a:p>
                    <a:p>
                      <a:endParaRPr lang="en-GB" sz="1000" i="0" dirty="0">
                        <a:solidFill>
                          <a:schemeClr val="tx1"/>
                        </a:solidFill>
                      </a:endParaRPr>
                    </a:p>
                  </a:txBody>
                  <a:tcPr marL="84406" marR="84406" marT="42203" marB="42203">
                    <a:solidFill>
                      <a:schemeClr val="accent6">
                        <a:lumMod val="20000"/>
                        <a:lumOff val="80000"/>
                      </a:schemeClr>
                    </a:solidFill>
                  </a:tcPr>
                </a:tc>
                <a:extLst>
                  <a:ext uri="{0D108BD9-81ED-4DB2-BD59-A6C34878D82A}">
                    <a16:rowId xmlns:a16="http://schemas.microsoft.com/office/drawing/2014/main" val="10001"/>
                  </a:ext>
                </a:extLst>
              </a:tr>
              <a:tr h="1631852">
                <a:tc>
                  <a:txBody>
                    <a:bodyPr/>
                    <a:lstStyle/>
                    <a:p>
                      <a:r>
                        <a:rPr lang="en-GB" sz="1000" b="1" i="0" dirty="0">
                          <a:solidFill>
                            <a:schemeClr val="tx1"/>
                          </a:solidFill>
                        </a:rPr>
                        <a:t>Lactose intolerance   - </a:t>
                      </a:r>
                      <a:r>
                        <a:rPr lang="en-GB" sz="1000" b="1" i="0" kern="1200" dirty="0">
                          <a:solidFill>
                            <a:schemeClr val="tx1"/>
                          </a:solidFill>
                          <a:effectLst/>
                          <a:latin typeface="+mn-lt"/>
                          <a:ea typeface="+mn-ea"/>
                          <a:cs typeface="+mn-cs"/>
                        </a:rPr>
                        <a:t>Link to website </a:t>
                      </a:r>
                      <a:r>
                        <a:rPr lang="en-GB" sz="1000" b="1" i="0" kern="1200" dirty="0">
                          <a:solidFill>
                            <a:schemeClr val="tx1"/>
                          </a:solidFill>
                          <a:effectLst/>
                          <a:latin typeface="+mn-lt"/>
                          <a:ea typeface="+mn-ea"/>
                          <a:cs typeface="+mn-cs"/>
                          <a:hlinkClick r:id="rId2">
                            <a:extLst>
                              <a:ext uri="{A12FA001-AC4F-418D-AE19-62706E023703}">
                                <ahyp:hlinkClr xmlns:ahyp="http://schemas.microsoft.com/office/drawing/2018/hyperlinkcolor" val="tx"/>
                              </a:ext>
                            </a:extLst>
                          </a:hlinkClick>
                        </a:rPr>
                        <a:t>here</a:t>
                      </a:r>
                      <a:endParaRPr lang="en-GB" sz="1000" b="1" i="0" u="sng" kern="1200" dirty="0">
                        <a:solidFill>
                          <a:schemeClr val="tx1"/>
                        </a:solidFill>
                        <a:effectLst/>
                        <a:latin typeface="+mn-lt"/>
                        <a:ea typeface="+mn-ea"/>
                        <a:cs typeface="+mn-cs"/>
                      </a:endParaRPr>
                    </a:p>
                    <a:p>
                      <a:r>
                        <a:rPr lang="en-GB" sz="1000" i="0" dirty="0">
                          <a:solidFill>
                            <a:schemeClr val="tx1"/>
                          </a:solidFill>
                        </a:rPr>
                        <a:t>People who are lactose intolerant do</a:t>
                      </a:r>
                      <a:r>
                        <a:rPr lang="en-GB" sz="1000" i="0" baseline="0" dirty="0">
                          <a:solidFill>
                            <a:schemeClr val="tx1"/>
                          </a:solidFill>
                        </a:rPr>
                        <a:t> not make the digestive enzyme which is needed to digest </a:t>
                      </a:r>
                      <a:r>
                        <a:rPr lang="en-GB" sz="1000" i="0" dirty="0">
                          <a:solidFill>
                            <a:schemeClr val="tx1"/>
                          </a:solidFill>
                        </a:rPr>
                        <a:t>lactose</a:t>
                      </a:r>
                      <a:r>
                        <a:rPr lang="en-GB" sz="1000" i="0" baseline="0" dirty="0">
                          <a:solidFill>
                            <a:schemeClr val="tx1"/>
                          </a:solidFill>
                        </a:rPr>
                        <a:t> (a milk sugar found in dairy products). If they consume lactose, they will experience digestive discomfort including cramps, excess wind and diarrhoea.</a:t>
                      </a:r>
                    </a:p>
                    <a:p>
                      <a:r>
                        <a:rPr lang="en-GB" sz="1000" i="0" baseline="0" dirty="0">
                          <a:solidFill>
                            <a:schemeClr val="tx1"/>
                          </a:solidFill>
                        </a:rPr>
                        <a:t>Lactose intolerant people can consumer lactose free milk and dairy products or dairy alternatives. They must be careful to ensure they get enough calcium in their diet. </a:t>
                      </a:r>
                      <a:endParaRPr lang="en-GB" sz="1000" i="0" dirty="0">
                        <a:solidFill>
                          <a:schemeClr val="tx1"/>
                        </a:solidFill>
                      </a:endParaRPr>
                    </a:p>
                  </a:txBody>
                  <a:tcPr marL="84406" marR="84406" marT="42203" marB="42203">
                    <a:solidFill>
                      <a:schemeClr val="accent1">
                        <a:lumMod val="20000"/>
                        <a:lumOff val="80000"/>
                      </a:schemeClr>
                    </a:solidFill>
                  </a:tcPr>
                </a:tc>
                <a:tc>
                  <a:txBody>
                    <a:bodyPr/>
                    <a:lstStyle/>
                    <a:p>
                      <a:r>
                        <a:rPr lang="en-GB" sz="1000" b="1" i="0" dirty="0">
                          <a:solidFill>
                            <a:schemeClr val="tx1"/>
                          </a:solidFill>
                        </a:rPr>
                        <a:t>Kosher</a:t>
                      </a:r>
                      <a:r>
                        <a:rPr lang="en-GB" sz="1000" b="1" i="0" baseline="0" dirty="0">
                          <a:solidFill>
                            <a:schemeClr val="tx1"/>
                          </a:solidFill>
                        </a:rPr>
                        <a:t> (Judaism)</a:t>
                      </a:r>
                      <a:endParaRPr lang="en-GB" sz="1000" b="1" i="0" dirty="0">
                        <a:solidFill>
                          <a:schemeClr val="tx1"/>
                        </a:solidFill>
                      </a:endParaRPr>
                    </a:p>
                    <a:p>
                      <a:r>
                        <a:rPr lang="en-GB" sz="1000" i="0" dirty="0">
                          <a:solidFill>
                            <a:schemeClr val="tx1"/>
                          </a:solidFill>
                        </a:rPr>
                        <a:t>Judaism</a:t>
                      </a:r>
                      <a:r>
                        <a:rPr lang="en-GB" sz="1000" i="0" baseline="0" dirty="0">
                          <a:solidFill>
                            <a:schemeClr val="tx1"/>
                          </a:solidFill>
                        </a:rPr>
                        <a:t> instructs its followers to observe a kosher diet, this means no pork.</a:t>
                      </a:r>
                    </a:p>
                    <a:p>
                      <a:r>
                        <a:rPr lang="en-GB" sz="1000" i="0" baseline="0" dirty="0">
                          <a:solidFill>
                            <a:schemeClr val="tx1"/>
                          </a:solidFill>
                        </a:rPr>
                        <a:t>Kosher food also does not mix dairy products and meat in the same meal/course. Foe example, a burger must be served without cheese.</a:t>
                      </a:r>
                      <a:endParaRPr lang="en-GB" sz="1000" i="0" dirty="0">
                        <a:solidFill>
                          <a:schemeClr val="tx1"/>
                        </a:solidFill>
                      </a:endParaRPr>
                    </a:p>
                  </a:txBody>
                  <a:tcPr marL="84406" marR="84406" marT="42203" marB="42203">
                    <a:solidFill>
                      <a:schemeClr val="accent4">
                        <a:lumMod val="20000"/>
                        <a:lumOff val="80000"/>
                      </a:schemeClr>
                    </a:solidFill>
                  </a:tcPr>
                </a:tc>
                <a:tc>
                  <a:txBody>
                    <a:bodyPr/>
                    <a:lstStyle/>
                    <a:p>
                      <a:r>
                        <a:rPr lang="en-GB" sz="1000" b="1" i="0" dirty="0">
                          <a:solidFill>
                            <a:schemeClr val="tx1"/>
                          </a:solidFill>
                        </a:rPr>
                        <a:t>Vegan</a:t>
                      </a:r>
                    </a:p>
                    <a:p>
                      <a:r>
                        <a:rPr lang="en-GB" sz="1000" i="0" dirty="0">
                          <a:solidFill>
                            <a:schemeClr val="tx1"/>
                          </a:solidFill>
                        </a:rPr>
                        <a:t>Vegans avoid consuming</a:t>
                      </a:r>
                      <a:r>
                        <a:rPr lang="en-GB" sz="1000" i="0" baseline="0" dirty="0">
                          <a:solidFill>
                            <a:schemeClr val="tx1"/>
                          </a:solidFill>
                        </a:rPr>
                        <a:t> any animal products – including milk and dairy products, </a:t>
                      </a:r>
                    </a:p>
                    <a:p>
                      <a:r>
                        <a:rPr lang="en-GB" sz="1000" i="0" baseline="0" dirty="0">
                          <a:solidFill>
                            <a:schemeClr val="tx1"/>
                          </a:solidFill>
                        </a:rPr>
                        <a:t>Protein is a nutrient which can be lacking in a badly planned vegan diet – vegans can eat wholegrain cereals, nuts, beans, lentils and tofu.</a:t>
                      </a:r>
                    </a:p>
                    <a:p>
                      <a:r>
                        <a:rPr lang="en-GB" sz="1000" i="0" baseline="0" dirty="0">
                          <a:solidFill>
                            <a:schemeClr val="tx1"/>
                          </a:solidFill>
                        </a:rPr>
                        <a:t>Calcium may be lacking in a vegan diet – some vegans replace dairy with calcium fortified alternatives such as soya milk or almond milk.</a:t>
                      </a:r>
                      <a:endParaRPr lang="en-GB" sz="1000" i="0" dirty="0">
                        <a:solidFill>
                          <a:schemeClr val="tx1"/>
                        </a:solidFill>
                      </a:endParaRPr>
                    </a:p>
                  </a:txBody>
                  <a:tcPr marL="84406" marR="84406" marT="42203" marB="42203">
                    <a:solidFill>
                      <a:schemeClr val="accent6">
                        <a:lumMod val="20000"/>
                        <a:lumOff val="80000"/>
                      </a:schemeClr>
                    </a:solidFill>
                  </a:tcPr>
                </a:tc>
                <a:extLst>
                  <a:ext uri="{0D108BD9-81ED-4DB2-BD59-A6C34878D82A}">
                    <a16:rowId xmlns:a16="http://schemas.microsoft.com/office/drawing/2014/main" val="10002"/>
                  </a:ext>
                </a:extLst>
              </a:tr>
              <a:tr h="1001951">
                <a:tc>
                  <a:txBody>
                    <a:bodyPr/>
                    <a:lstStyle/>
                    <a:p>
                      <a:r>
                        <a:rPr lang="en-GB" sz="1000" b="1" i="0" dirty="0">
                          <a:solidFill>
                            <a:schemeClr val="tx1"/>
                          </a:solidFill>
                        </a:rPr>
                        <a:t>Coeliac -  Link to website </a:t>
                      </a:r>
                      <a:r>
                        <a:rPr lang="en-GB" sz="1000" b="1" i="0" dirty="0">
                          <a:solidFill>
                            <a:schemeClr val="tx1"/>
                          </a:solidFill>
                          <a:hlinkClick r:id="rId3">
                            <a:extLst>
                              <a:ext uri="{A12FA001-AC4F-418D-AE19-62706E023703}">
                                <ahyp:hlinkClr xmlns:ahyp="http://schemas.microsoft.com/office/drawing/2018/hyperlinkcolor" val="tx"/>
                              </a:ext>
                            </a:extLst>
                          </a:hlinkClick>
                        </a:rPr>
                        <a:t>here</a:t>
                      </a:r>
                      <a:r>
                        <a:rPr lang="en-GB" sz="1000" b="1" i="0" dirty="0">
                          <a:solidFill>
                            <a:schemeClr val="tx1"/>
                          </a:solidFill>
                        </a:rPr>
                        <a:t> </a:t>
                      </a:r>
                    </a:p>
                    <a:p>
                      <a:r>
                        <a:rPr lang="en-GB" sz="1000" b="0" i="0" dirty="0">
                          <a:solidFill>
                            <a:schemeClr val="tx1"/>
                          </a:solidFill>
                        </a:rPr>
                        <a:t>Coeliac</a:t>
                      </a:r>
                      <a:r>
                        <a:rPr lang="en-GB" sz="1000" b="0" i="0" baseline="0" dirty="0">
                          <a:solidFill>
                            <a:schemeClr val="tx1"/>
                          </a:solidFill>
                        </a:rPr>
                        <a:t> disease sufferers react to the presence of gluten, a protein found in wheat flour and wheat flour products. They must avoid consuming gluten. Gluten is present in any wheat flour – alternatives such as </a:t>
                      </a:r>
                      <a:endParaRPr lang="en-GB" sz="1000" b="1" i="0" dirty="0">
                        <a:solidFill>
                          <a:schemeClr val="tx1"/>
                        </a:solidFill>
                      </a:endParaRPr>
                    </a:p>
                  </a:txBody>
                  <a:tcPr marL="84406" marR="84406" marT="42203" marB="42203">
                    <a:solidFill>
                      <a:schemeClr val="accent1">
                        <a:lumMod val="20000"/>
                        <a:lumOff val="80000"/>
                      </a:schemeClr>
                    </a:solidFill>
                  </a:tcPr>
                </a:tc>
                <a:tc>
                  <a:txBody>
                    <a:bodyPr/>
                    <a:lstStyle/>
                    <a:p>
                      <a:r>
                        <a:rPr lang="en-GB" sz="1000" b="1" i="0" dirty="0">
                          <a:solidFill>
                            <a:schemeClr val="tx1"/>
                          </a:solidFill>
                        </a:rPr>
                        <a:t>Hindu</a:t>
                      </a:r>
                    </a:p>
                    <a:p>
                      <a:r>
                        <a:rPr lang="en-GB" sz="1000" i="0" dirty="0">
                          <a:solidFill>
                            <a:schemeClr val="tx1"/>
                          </a:solidFill>
                        </a:rPr>
                        <a:t>Followers</a:t>
                      </a:r>
                      <a:r>
                        <a:rPr lang="en-GB" sz="1000" i="0" baseline="0" dirty="0">
                          <a:solidFill>
                            <a:schemeClr val="tx1"/>
                          </a:solidFill>
                        </a:rPr>
                        <a:t> of the Hindu religion do not eat Beef, as they believe it is a sacred animal. </a:t>
                      </a:r>
                    </a:p>
                    <a:p>
                      <a:endParaRPr lang="en-GB" sz="1000" i="0" dirty="0">
                        <a:solidFill>
                          <a:schemeClr val="tx1"/>
                        </a:solidFill>
                      </a:endParaRPr>
                    </a:p>
                  </a:txBody>
                  <a:tcPr marL="84406" marR="84406" marT="42203" marB="42203">
                    <a:solidFill>
                      <a:schemeClr val="accent4">
                        <a:lumMod val="20000"/>
                        <a:lumOff val="80000"/>
                      </a:schemeClr>
                    </a:solidFill>
                  </a:tcPr>
                </a:tc>
                <a:tc>
                  <a:txBody>
                    <a:bodyPr/>
                    <a:lstStyle/>
                    <a:p>
                      <a:r>
                        <a:rPr lang="en-GB" sz="1000" b="1" i="0" dirty="0" err="1">
                          <a:solidFill>
                            <a:schemeClr val="tx1"/>
                          </a:solidFill>
                        </a:rPr>
                        <a:t>Pescetarian</a:t>
                      </a:r>
                      <a:endParaRPr lang="en-GB" sz="1000" b="1" i="0" dirty="0">
                        <a:solidFill>
                          <a:schemeClr val="tx1"/>
                        </a:solidFill>
                      </a:endParaRPr>
                    </a:p>
                    <a:p>
                      <a:r>
                        <a:rPr lang="en-GB" sz="1000" i="0" dirty="0" err="1">
                          <a:solidFill>
                            <a:schemeClr val="tx1"/>
                          </a:solidFill>
                        </a:rPr>
                        <a:t>Pescetarians</a:t>
                      </a:r>
                      <a:r>
                        <a:rPr lang="en-GB" sz="1000" i="0" dirty="0">
                          <a:solidFill>
                            <a:schemeClr val="tx1"/>
                          </a:solidFill>
                        </a:rPr>
                        <a:t> do not eat meat, but will eat fish and shellfish. </a:t>
                      </a:r>
                    </a:p>
                    <a:p>
                      <a:endParaRPr lang="en-GB" sz="1000" i="0" dirty="0">
                        <a:solidFill>
                          <a:schemeClr val="tx1"/>
                        </a:solidFill>
                      </a:endParaRPr>
                    </a:p>
                    <a:p>
                      <a:endParaRPr lang="en-GB" sz="1000" i="0" dirty="0">
                        <a:solidFill>
                          <a:schemeClr val="tx1"/>
                        </a:solidFill>
                      </a:endParaRPr>
                    </a:p>
                  </a:txBody>
                  <a:tcPr marL="84406" marR="84406" marT="42203" marB="42203">
                    <a:solidFill>
                      <a:schemeClr val="accent6">
                        <a:lumMod val="20000"/>
                        <a:lumOff val="80000"/>
                      </a:schemeClr>
                    </a:solidFill>
                  </a:tcPr>
                </a:tc>
                <a:extLst>
                  <a:ext uri="{0D108BD9-81ED-4DB2-BD59-A6C34878D82A}">
                    <a16:rowId xmlns:a16="http://schemas.microsoft.com/office/drawing/2014/main" val="10003"/>
                  </a:ext>
                </a:extLst>
              </a:tr>
              <a:tr h="1329378">
                <a:tc>
                  <a:txBody>
                    <a:bodyPr/>
                    <a:lstStyle/>
                    <a:p>
                      <a:r>
                        <a:rPr lang="en-GB" sz="1000" b="1" i="0" dirty="0">
                          <a:solidFill>
                            <a:schemeClr val="tx1"/>
                          </a:solidFill>
                        </a:rPr>
                        <a:t>Coronary Heart Disease - </a:t>
                      </a:r>
                      <a:r>
                        <a:rPr lang="en-GB" sz="1000" i="1" kern="1200" dirty="0">
                          <a:solidFill>
                            <a:schemeClr val="tx1"/>
                          </a:solidFill>
                          <a:effectLst/>
                          <a:latin typeface="+mn-lt"/>
                          <a:ea typeface="+mn-ea"/>
                          <a:cs typeface="+mn-cs"/>
                        </a:rPr>
                        <a:t>Find out more click </a:t>
                      </a:r>
                      <a:r>
                        <a:rPr lang="en-GB" sz="100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here</a:t>
                      </a:r>
                      <a:endParaRPr lang="en-GB" sz="1000" b="1" i="0" dirty="0">
                        <a:solidFill>
                          <a:schemeClr val="tx1"/>
                        </a:solidFill>
                      </a:endParaRPr>
                    </a:p>
                    <a:p>
                      <a:r>
                        <a:rPr lang="en-GB" sz="1000" i="0" dirty="0">
                          <a:solidFill>
                            <a:schemeClr val="tx1"/>
                          </a:solidFill>
                        </a:rPr>
                        <a:t>People who are diagnosed or at risk of Coronary</a:t>
                      </a:r>
                      <a:r>
                        <a:rPr lang="en-GB" sz="1000" i="0" baseline="0" dirty="0">
                          <a:solidFill>
                            <a:schemeClr val="tx1"/>
                          </a:solidFill>
                        </a:rPr>
                        <a:t> Heart Disease are currently recommended to adopt a low sugar, low saturated fat, high fibre and fruit and vegetable Mediterranean style diet. </a:t>
                      </a:r>
                      <a:endParaRPr lang="en-GB" sz="1000" i="0" dirty="0">
                        <a:solidFill>
                          <a:schemeClr val="tx1"/>
                        </a:solidFill>
                      </a:endParaRPr>
                    </a:p>
                  </a:txBody>
                  <a:tcPr marL="84406" marR="84406" marT="42203" marB="42203">
                    <a:solidFill>
                      <a:schemeClr val="accent1">
                        <a:lumMod val="20000"/>
                        <a:lumOff val="80000"/>
                      </a:schemeClr>
                    </a:solidFill>
                  </a:tcPr>
                </a:tc>
                <a:tc>
                  <a:txBody>
                    <a:bodyPr/>
                    <a:lstStyle/>
                    <a:p>
                      <a:r>
                        <a:rPr lang="en-GB" sz="1000" b="1" i="0" dirty="0">
                          <a:solidFill>
                            <a:schemeClr val="tx1"/>
                          </a:solidFill>
                        </a:rPr>
                        <a:t>Buddhist</a:t>
                      </a:r>
                    </a:p>
                    <a:p>
                      <a:r>
                        <a:rPr lang="en-GB" sz="1000" i="0" dirty="0">
                          <a:solidFill>
                            <a:schemeClr val="tx1"/>
                          </a:solidFill>
                        </a:rPr>
                        <a:t>Buddhist</a:t>
                      </a:r>
                      <a:r>
                        <a:rPr lang="en-GB" sz="1000" i="0" baseline="0" dirty="0">
                          <a:solidFill>
                            <a:schemeClr val="tx1"/>
                          </a:solidFill>
                        </a:rPr>
                        <a:t>s are usually vegetarian and do not consume meat or fish.</a:t>
                      </a:r>
                      <a:endParaRPr lang="en-GB" sz="1000" i="0" dirty="0">
                        <a:solidFill>
                          <a:schemeClr val="tx1"/>
                        </a:solidFill>
                      </a:endParaRPr>
                    </a:p>
                  </a:txBody>
                  <a:tcPr marL="84406" marR="84406" marT="42203" marB="42203">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i="0" dirty="0">
                          <a:solidFill>
                            <a:schemeClr val="tx1"/>
                          </a:solidFill>
                        </a:rPr>
                        <a:t>Flexitarian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i="0" dirty="0">
                          <a:solidFill>
                            <a:schemeClr val="tx1"/>
                          </a:solidFill>
                        </a:rPr>
                        <a:t>This</a:t>
                      </a:r>
                      <a:r>
                        <a:rPr lang="en-GB" sz="1000" i="0" baseline="0" dirty="0">
                          <a:solidFill>
                            <a:schemeClr val="tx1"/>
                          </a:solidFill>
                        </a:rPr>
                        <a:t> is a new concept – followers of a flexitarian diet choose vegetarian or vegan diet meal choices for some parts of the week, in order to reduce their carbon foot print.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i="0" baseline="0" dirty="0">
                          <a:solidFill>
                            <a:schemeClr val="tx1"/>
                          </a:solidFill>
                        </a:rPr>
                        <a:t>Meat-Free Mondays campaign spearheaded this movement.</a:t>
                      </a:r>
                      <a:endParaRPr lang="en-GB" sz="1000" i="0" dirty="0">
                        <a:solidFill>
                          <a:schemeClr val="tx1"/>
                        </a:solidFill>
                      </a:endParaRPr>
                    </a:p>
                    <a:p>
                      <a:endParaRPr lang="en-GB" sz="1000" i="0" dirty="0">
                        <a:solidFill>
                          <a:schemeClr val="tx1"/>
                        </a:solidFill>
                      </a:endParaRPr>
                    </a:p>
                  </a:txBody>
                  <a:tcPr marL="84406" marR="84406" marT="42203" marB="42203">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2050" name="Picture 2" descr="See the source image">
            <a:extLst>
              <a:ext uri="{FF2B5EF4-FFF2-40B4-BE49-F238E27FC236}">
                <a16:creationId xmlns:a16="http://schemas.microsoft.com/office/drawing/2014/main" id="{CABE5657-3B6F-4EDD-BB55-2652FD5093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7751" y="2963718"/>
            <a:ext cx="731158" cy="731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2C544DE8-4335-4AF4-BDD6-2590117935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5611" y="5566249"/>
            <a:ext cx="996805" cy="9968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6447F6AE-1CF4-49C0-B0CC-74BBB69A41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3639" y="5537738"/>
            <a:ext cx="1018511" cy="10185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99412A4F-B631-4E04-80AC-36AA35661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8403" y="5779890"/>
            <a:ext cx="1885311" cy="803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81AEBD36-EEF0-4B6E-983F-32AF74F23C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0451" y="5551325"/>
            <a:ext cx="1018510" cy="10185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12083B12-7684-4A08-9B7A-15F8D7373E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7924" y="3134614"/>
            <a:ext cx="588775" cy="5887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67B147B4-7E7A-4EF6-8591-3027787144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04049" y="5592379"/>
            <a:ext cx="936402" cy="93640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DD1065D4-14D8-4F74-A6D3-E498A68B5B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6407" y="5826368"/>
            <a:ext cx="785317" cy="78269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e the source image">
            <a:extLst>
              <a:ext uri="{FF2B5EF4-FFF2-40B4-BE49-F238E27FC236}">
                <a16:creationId xmlns:a16="http://schemas.microsoft.com/office/drawing/2014/main" id="{9C8D5176-F222-483C-A1E2-A6AE2EE6AC6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29594" y="5811533"/>
            <a:ext cx="684680" cy="78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58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596A-2CCF-E276-8EE2-CF0603A530D5}"/>
            </a:ext>
          </a:extLst>
        </p:cNvPr>
        <p:cNvGrpSpPr/>
        <p:nvPr/>
      </p:nvGrpSpPr>
      <p:grpSpPr>
        <a:xfrm>
          <a:off x="0" y="0"/>
          <a:ext cx="0" cy="0"/>
          <a:chOff x="0" y="0"/>
          <a:chExt cx="0" cy="0"/>
        </a:xfrm>
      </p:grpSpPr>
    </p:spTree>
    <p:extLst>
      <p:ext uri="{BB962C8B-B14F-4D97-AF65-F5344CB8AC3E}">
        <p14:creationId xmlns:p14="http://schemas.microsoft.com/office/powerpoint/2010/main" val="24764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18802-1D14-0B53-8043-CCF439F9E90C}"/>
              </a:ext>
            </a:extLst>
          </p:cNvPr>
          <p:cNvPicPr>
            <a:picLocks noChangeAspect="1"/>
          </p:cNvPicPr>
          <p:nvPr/>
        </p:nvPicPr>
        <p:blipFill>
          <a:blip r:embed="rId4"/>
          <a:stretch>
            <a:fillRect/>
          </a:stretch>
        </p:blipFill>
        <p:spPr>
          <a:xfrm>
            <a:off x="2325115" y="350020"/>
            <a:ext cx="7541770" cy="6157959"/>
          </a:xfrm>
          <a:prstGeom prst="rect">
            <a:avLst/>
          </a:prstGeom>
        </p:spPr>
      </p:pic>
      <p:pic>
        <p:nvPicPr>
          <p:cNvPr id="6" name="2">
            <a:hlinkClick r:id="" action="ppaction://media"/>
            <a:extLst>
              <a:ext uri="{FF2B5EF4-FFF2-40B4-BE49-F238E27FC236}">
                <a16:creationId xmlns:a16="http://schemas.microsoft.com/office/drawing/2014/main" id="{A186B015-C276-53A2-1400-B0A0C336E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8486" y="4557252"/>
            <a:ext cx="1950727" cy="1950727"/>
          </a:xfrm>
          <a:prstGeom prst="rect">
            <a:avLst/>
          </a:prstGeom>
        </p:spPr>
      </p:pic>
    </p:spTree>
    <p:extLst>
      <p:ext uri="{BB962C8B-B14F-4D97-AF65-F5344CB8AC3E}">
        <p14:creationId xmlns:p14="http://schemas.microsoft.com/office/powerpoint/2010/main" val="279873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B8E1A-29BD-0AAA-D373-B26CE403FCA8}"/>
              </a:ext>
            </a:extLst>
          </p:cNvPr>
          <p:cNvPicPr>
            <a:picLocks noChangeAspect="1"/>
          </p:cNvPicPr>
          <p:nvPr/>
        </p:nvPicPr>
        <p:blipFill>
          <a:blip r:embed="rId4"/>
          <a:stretch>
            <a:fillRect/>
          </a:stretch>
        </p:blipFill>
        <p:spPr>
          <a:xfrm>
            <a:off x="2039240" y="240569"/>
            <a:ext cx="8723119" cy="4133459"/>
          </a:xfrm>
          <a:prstGeom prst="rect">
            <a:avLst/>
          </a:prstGeom>
        </p:spPr>
      </p:pic>
      <p:sp>
        <p:nvSpPr>
          <p:cNvPr id="6" name="TextBox 5">
            <a:extLst>
              <a:ext uri="{FF2B5EF4-FFF2-40B4-BE49-F238E27FC236}">
                <a16:creationId xmlns:a16="http://schemas.microsoft.com/office/drawing/2014/main" id="{D5DA275E-70F2-870C-5A2B-015BFD9A43BD}"/>
              </a:ext>
            </a:extLst>
          </p:cNvPr>
          <p:cNvSpPr txBox="1"/>
          <p:nvPr/>
        </p:nvSpPr>
        <p:spPr>
          <a:xfrm>
            <a:off x="412955" y="5088194"/>
            <a:ext cx="11533239" cy="923330"/>
          </a:xfrm>
          <a:prstGeom prst="rect">
            <a:avLst/>
          </a:prstGeom>
          <a:noFill/>
        </p:spPr>
        <p:txBody>
          <a:bodyPr wrap="square" rtlCol="0">
            <a:spAutoFit/>
          </a:bodyPr>
          <a:lstStyle/>
          <a:p>
            <a:r>
              <a:rPr lang="en-GB" dirty="0"/>
              <a:t>Here is an example of an ANALYSIS of the brief </a:t>
            </a:r>
          </a:p>
          <a:p>
            <a:endParaRPr lang="en-GB" dirty="0"/>
          </a:p>
          <a:p>
            <a:r>
              <a:rPr lang="en-GB" dirty="0"/>
              <a:t>You will need to complete your</a:t>
            </a:r>
            <a:r>
              <a:rPr lang="en-GB" b="1" u="sng" dirty="0"/>
              <a:t> own </a:t>
            </a:r>
            <a:r>
              <a:rPr lang="en-GB" dirty="0"/>
              <a:t>version.</a:t>
            </a:r>
          </a:p>
        </p:txBody>
      </p:sp>
      <p:pic>
        <p:nvPicPr>
          <p:cNvPr id="7" name="3">
            <a:hlinkClick r:id="" action="ppaction://media"/>
            <a:extLst>
              <a:ext uri="{FF2B5EF4-FFF2-40B4-BE49-F238E27FC236}">
                <a16:creationId xmlns:a16="http://schemas.microsoft.com/office/drawing/2014/main" id="{87751379-5F08-3558-08A6-45B5015A0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2880" y="3991266"/>
            <a:ext cx="2626165" cy="2626165"/>
          </a:xfrm>
          <a:prstGeom prst="rect">
            <a:avLst/>
          </a:prstGeom>
        </p:spPr>
      </p:pic>
    </p:spTree>
    <p:extLst>
      <p:ext uri="{BB962C8B-B14F-4D97-AF65-F5344CB8AC3E}">
        <p14:creationId xmlns:p14="http://schemas.microsoft.com/office/powerpoint/2010/main" val="41536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CD98A-379F-9FA6-8603-165B4B6078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930452-B901-F8AA-0C92-AE1FD1398575}"/>
              </a:ext>
            </a:extLst>
          </p:cNvPr>
          <p:cNvPicPr>
            <a:picLocks noChangeAspect="1"/>
          </p:cNvPicPr>
          <p:nvPr/>
        </p:nvPicPr>
        <p:blipFill>
          <a:blip r:embed="rId4"/>
          <a:stretch>
            <a:fillRect/>
          </a:stretch>
        </p:blipFill>
        <p:spPr>
          <a:xfrm>
            <a:off x="1480746" y="925017"/>
            <a:ext cx="8906210" cy="5007965"/>
          </a:xfrm>
          <a:prstGeom prst="rect">
            <a:avLst/>
          </a:prstGeom>
        </p:spPr>
      </p:pic>
      <p:pic>
        <p:nvPicPr>
          <p:cNvPr id="4" name="4">
            <a:hlinkClick r:id="" action="ppaction://media"/>
            <a:extLst>
              <a:ext uri="{FF2B5EF4-FFF2-40B4-BE49-F238E27FC236}">
                <a16:creationId xmlns:a16="http://schemas.microsoft.com/office/drawing/2014/main" id="{31D1A475-858F-A5FB-B619-F404E99CA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0580" y="4896465"/>
            <a:ext cx="1646117" cy="1646117"/>
          </a:xfrm>
          <a:prstGeom prst="rect">
            <a:avLst/>
          </a:prstGeom>
        </p:spPr>
      </p:pic>
    </p:spTree>
    <p:extLst>
      <p:ext uri="{BB962C8B-B14F-4D97-AF65-F5344CB8AC3E}">
        <p14:creationId xmlns:p14="http://schemas.microsoft.com/office/powerpoint/2010/main" val="127209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53697" y="4671169"/>
            <a:ext cx="2382064" cy="1815402"/>
          </a:xfrm>
          <a:prstGeom prst="rect">
            <a:avLst/>
          </a:prstGeom>
          <a:solidFill>
            <a:srgbClr val="FFCCF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108" b="1" dirty="0">
                <a:solidFill>
                  <a:schemeClr val="tx1"/>
                </a:solidFill>
                <a:latin typeface="Arial"/>
                <a:ea typeface="Arial"/>
              </a:rPr>
              <a:t>Beans, Pulses, Eggs, Meat, Fish</a:t>
            </a:r>
            <a:endParaRPr lang="en-GB" sz="1108" dirty="0">
              <a:solidFill>
                <a:schemeClr val="tx1"/>
              </a:solidFill>
              <a:latin typeface="Arial"/>
              <a:ea typeface="Arial"/>
            </a:endParaRPr>
          </a:p>
          <a:p>
            <a:pPr marL="158265" indent="-158265">
              <a:lnSpc>
                <a:spcPct val="115000"/>
              </a:lnSpc>
              <a:buFont typeface="Arial" panose="020B0604020202020204" pitchFamily="34" charset="0"/>
              <a:buChar char="•"/>
            </a:pPr>
            <a:r>
              <a:rPr lang="en-GB" sz="1015" dirty="0">
                <a:solidFill>
                  <a:schemeClr val="tx1"/>
                </a:solidFill>
                <a:latin typeface="Arial"/>
                <a:ea typeface="Arial"/>
              </a:rPr>
              <a:t>Provide protein for growth, repair and maintenance of body cells</a:t>
            </a:r>
          </a:p>
          <a:p>
            <a:pPr marL="158265" indent="-158265">
              <a:lnSpc>
                <a:spcPct val="115000"/>
              </a:lnSpc>
              <a:buFont typeface="Arial" panose="020B0604020202020204" pitchFamily="34" charset="0"/>
              <a:buChar char="•"/>
            </a:pPr>
            <a:r>
              <a:rPr lang="en-GB" sz="1015" dirty="0">
                <a:solidFill>
                  <a:schemeClr val="tx1"/>
                </a:solidFill>
                <a:latin typeface="Arial"/>
                <a:ea typeface="Arial"/>
              </a:rPr>
              <a:t>Choose a combination of plant proteins</a:t>
            </a:r>
          </a:p>
          <a:p>
            <a:pPr marL="158265" indent="-158265">
              <a:lnSpc>
                <a:spcPct val="115000"/>
              </a:lnSpc>
              <a:buFont typeface="Arial" panose="020B0604020202020204" pitchFamily="34" charset="0"/>
              <a:buChar char="•"/>
            </a:pPr>
            <a:r>
              <a:rPr lang="en-GB" sz="1015" dirty="0">
                <a:solidFill>
                  <a:schemeClr val="tx1"/>
                </a:solidFill>
                <a:latin typeface="Arial"/>
                <a:ea typeface="Arial"/>
              </a:rPr>
              <a:t>Avoid eating too much processed meat like bacon and sausages as these are linked with increased risk of bowel and stomach cancer</a:t>
            </a:r>
          </a:p>
          <a:p>
            <a:pPr algn="ctr"/>
            <a:endParaRPr lang="en-GB" sz="1015" dirty="0">
              <a:solidFill>
                <a:schemeClr val="tx1"/>
              </a:solidFill>
            </a:endParaRPr>
          </a:p>
        </p:txBody>
      </p:sp>
      <p:sp>
        <p:nvSpPr>
          <p:cNvPr id="23" name="Rectangle 22"/>
          <p:cNvSpPr/>
          <p:nvPr/>
        </p:nvSpPr>
        <p:spPr>
          <a:xfrm>
            <a:off x="1567054" y="2646009"/>
            <a:ext cx="2268293" cy="1931328"/>
          </a:xfrm>
          <a:prstGeom prst="rect">
            <a:avLst/>
          </a:prstGeom>
          <a:solidFill>
            <a:srgbClr val="FFAE9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015" b="1" dirty="0">
                <a:solidFill>
                  <a:srgbClr val="000000"/>
                </a:solidFill>
                <a:latin typeface="Arial" panose="020B0604020202020204" pitchFamily="34" charset="0"/>
                <a:ea typeface="Arial"/>
                <a:cs typeface="Arial" panose="020B0604020202020204" pitchFamily="34" charset="0"/>
              </a:rPr>
              <a:t>Fatty and Sugary Foods</a:t>
            </a:r>
            <a:endParaRPr lang="en-GB" sz="1015" dirty="0">
              <a:solidFill>
                <a:srgbClr val="000000"/>
              </a:solidFill>
              <a:latin typeface="Arial" panose="020B0604020202020204" pitchFamily="34" charset="0"/>
              <a:ea typeface="Arial"/>
              <a:cs typeface="Arial" panose="020B0604020202020204" pitchFamily="34" charset="0"/>
            </a:endParaRP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These are the danger foods!</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They are not part of a healthy diet</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Eat them only occasionally</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Eating too much fatty and sugary processed food is linked to increased risk of weight gain/obesity, diabetes , tooth decay and cardiovascular disease</a:t>
            </a:r>
          </a:p>
        </p:txBody>
      </p:sp>
      <p:sp>
        <p:nvSpPr>
          <p:cNvPr id="3" name="Slide Number Placeholder 2"/>
          <p:cNvSpPr>
            <a:spLocks noGrp="1"/>
          </p:cNvSpPr>
          <p:nvPr>
            <p:ph type="sldNum" sz="quarter" idx="12"/>
          </p:nvPr>
        </p:nvSpPr>
        <p:spPr/>
        <p:txBody>
          <a:bodyPr/>
          <a:lstStyle/>
          <a:p>
            <a:fld id="{8126789D-5CB1-48F7-9675-DB280239265E}" type="slidenum">
              <a:rPr lang="en-GB" smtClean="0"/>
              <a:t>5</a:t>
            </a:fld>
            <a:endParaRPr lang="en-GB"/>
          </a:p>
        </p:txBody>
      </p:sp>
      <p:sp>
        <p:nvSpPr>
          <p:cNvPr id="5" name="Title 1"/>
          <p:cNvSpPr txBox="1">
            <a:spLocks/>
          </p:cNvSpPr>
          <p:nvPr/>
        </p:nvSpPr>
        <p:spPr>
          <a:xfrm>
            <a:off x="1745959" y="474863"/>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solidFill>
                  <a:srgbClr val="00B0F0"/>
                </a:solidFill>
              </a:rPr>
              <a:t>Nutrition: Functions of nutrients in the human body.</a:t>
            </a:r>
            <a:endParaRPr lang="en-GB" sz="1292" b="1" dirty="0">
              <a:solidFill>
                <a:srgbClr val="00B0F0"/>
              </a:solidFill>
              <a:latin typeface="Berlin Sans FB Demi" panose="020E0802020502020306" pitchFamily="34" charset="0"/>
            </a:endParaRPr>
          </a:p>
        </p:txBody>
      </p:sp>
      <p:graphicFrame>
        <p:nvGraphicFramePr>
          <p:cNvPr id="7" name="Table 6"/>
          <p:cNvGraphicFramePr>
            <a:graphicFrameLocks noGrp="1"/>
          </p:cNvGraphicFramePr>
          <p:nvPr/>
        </p:nvGraphicFramePr>
        <p:xfrm>
          <a:off x="7162571" y="504368"/>
          <a:ext cx="3475733" cy="2462118"/>
        </p:xfrm>
        <a:graphic>
          <a:graphicData uri="http://schemas.openxmlformats.org/drawingml/2006/table">
            <a:tbl>
              <a:tblPr firstRow="1" bandRow="1">
                <a:tableStyleId>{5940675A-B579-460E-94D1-54222C63F5DA}</a:tableStyleId>
              </a:tblPr>
              <a:tblGrid>
                <a:gridCol w="3475733">
                  <a:extLst>
                    <a:ext uri="{9D8B030D-6E8A-4147-A177-3AD203B41FA5}">
                      <a16:colId xmlns:a16="http://schemas.microsoft.com/office/drawing/2014/main" val="20000"/>
                    </a:ext>
                  </a:extLst>
                </a:gridCol>
              </a:tblGrid>
              <a:tr h="281354">
                <a:tc>
                  <a:txBody>
                    <a:bodyPr/>
                    <a:lstStyle/>
                    <a:p>
                      <a:r>
                        <a:rPr lang="en-GB" sz="1300" b="1" dirty="0">
                          <a:solidFill>
                            <a:schemeClr val="tx1"/>
                          </a:solidFill>
                          <a:latin typeface="Berlin Sans FB Demi" panose="020E0802020502020306" pitchFamily="34" charset="0"/>
                          <a:cs typeface="Arial" panose="020B0604020202020204" pitchFamily="34" charset="0"/>
                        </a:rPr>
                        <a:t>Portion Control!</a:t>
                      </a:r>
                    </a:p>
                  </a:txBody>
                  <a:tcPr marL="84406" marR="84406" marT="42203" marB="42203">
                    <a:solidFill>
                      <a:schemeClr val="accent5"/>
                    </a:solidFill>
                  </a:tcPr>
                </a:tc>
                <a:extLst>
                  <a:ext uri="{0D108BD9-81ED-4DB2-BD59-A6C34878D82A}">
                    <a16:rowId xmlns:a16="http://schemas.microsoft.com/office/drawing/2014/main" val="10000"/>
                  </a:ext>
                </a:extLst>
              </a:tr>
              <a:tr h="2179592">
                <a:tc>
                  <a:txBody>
                    <a:bodyPr/>
                    <a:lstStyle/>
                    <a:p>
                      <a:r>
                        <a:rPr lang="en-GB" sz="1000" dirty="0">
                          <a:latin typeface="Arial" panose="020B0604020202020204" pitchFamily="34" charset="0"/>
                          <a:cs typeface="Arial" panose="020B0604020202020204" pitchFamily="34" charset="0"/>
                        </a:rPr>
                        <a:t>Healthy diets</a:t>
                      </a:r>
                      <a:r>
                        <a:rPr lang="en-GB" sz="1000" baseline="0" dirty="0">
                          <a:latin typeface="Arial" panose="020B0604020202020204" pitchFamily="34" charset="0"/>
                          <a:cs typeface="Arial" panose="020B0604020202020204" pitchFamily="34" charset="0"/>
                        </a:rPr>
                        <a:t> not only have the correct balance, but have the right portion sizes. Here is a ‘handy’ guide…</a:t>
                      </a:r>
                    </a:p>
                    <a:p>
                      <a:r>
                        <a:rPr lang="en-GB" sz="1000" b="1" baseline="0" dirty="0">
                          <a:latin typeface="Arial" panose="020B0604020202020204" pitchFamily="34" charset="0"/>
                          <a:cs typeface="Arial" panose="020B0604020202020204" pitchFamily="34" charset="0"/>
                        </a:rPr>
                        <a:t>Vegetables</a:t>
                      </a:r>
                      <a:r>
                        <a:rPr lang="en-GB" sz="1000" baseline="0" dirty="0">
                          <a:latin typeface="Arial" panose="020B0604020202020204" pitchFamily="34" charset="0"/>
                          <a:cs typeface="Arial" panose="020B0604020202020204" pitchFamily="34" charset="0"/>
                        </a:rPr>
                        <a:t> = double cupped palm. </a:t>
                      </a:r>
                    </a:p>
                    <a:p>
                      <a:r>
                        <a:rPr lang="en-GB" sz="1000" b="1" baseline="0" dirty="0">
                          <a:latin typeface="Arial" panose="020B0604020202020204" pitchFamily="34" charset="0"/>
                          <a:cs typeface="Arial" panose="020B0604020202020204" pitchFamily="34" charset="0"/>
                        </a:rPr>
                        <a:t>Grains/Starches </a:t>
                      </a:r>
                      <a:r>
                        <a:rPr lang="en-GB" sz="1000" baseline="0" dirty="0">
                          <a:latin typeface="Arial" panose="020B0604020202020204" pitchFamily="34" charset="0"/>
                          <a:cs typeface="Arial" panose="020B0604020202020204" pitchFamily="34" charset="0"/>
                        </a:rPr>
                        <a:t>= clenched fist. </a:t>
                      </a:r>
                    </a:p>
                    <a:p>
                      <a:r>
                        <a:rPr lang="en-GB" sz="1000" b="1" baseline="0" dirty="0">
                          <a:latin typeface="Arial" panose="020B0604020202020204" pitchFamily="34" charset="0"/>
                          <a:cs typeface="Arial" panose="020B0604020202020204" pitchFamily="34" charset="0"/>
                        </a:rPr>
                        <a:t>Protein </a:t>
                      </a:r>
                      <a:r>
                        <a:rPr lang="en-GB" sz="1000" baseline="0" dirty="0">
                          <a:latin typeface="Arial" panose="020B0604020202020204" pitchFamily="34" charset="0"/>
                          <a:cs typeface="Arial" panose="020B0604020202020204" pitchFamily="34" charset="0"/>
                        </a:rPr>
                        <a:t>= palm of hand. </a:t>
                      </a:r>
                    </a:p>
                    <a:p>
                      <a:r>
                        <a:rPr lang="en-GB" sz="1000" b="1" baseline="0" dirty="0">
                          <a:latin typeface="Arial" panose="020B0604020202020204" pitchFamily="34" charset="0"/>
                          <a:cs typeface="Arial" panose="020B0604020202020204" pitchFamily="34" charset="0"/>
                        </a:rPr>
                        <a:t>Fruits </a:t>
                      </a:r>
                      <a:r>
                        <a:rPr lang="en-GB" sz="1000" baseline="0" dirty="0">
                          <a:latin typeface="Arial" panose="020B0604020202020204" pitchFamily="34" charset="0"/>
                          <a:cs typeface="Arial" panose="020B0604020202020204" pitchFamily="34" charset="0"/>
                        </a:rPr>
                        <a:t>= clenched fist. </a:t>
                      </a:r>
                    </a:p>
                    <a:p>
                      <a:r>
                        <a:rPr lang="en-GB" sz="1000" b="1" baseline="0" dirty="0">
                          <a:latin typeface="Arial" panose="020B0604020202020204" pitchFamily="34" charset="0"/>
                          <a:cs typeface="Arial" panose="020B0604020202020204" pitchFamily="34" charset="0"/>
                        </a:rPr>
                        <a:t>Thumb </a:t>
                      </a:r>
                      <a:r>
                        <a:rPr lang="en-GB" sz="1000" baseline="0" dirty="0">
                          <a:latin typeface="Arial" panose="020B0604020202020204" pitchFamily="34" charset="0"/>
                          <a:cs typeface="Arial" panose="020B0604020202020204" pitchFamily="34" charset="0"/>
                        </a:rPr>
                        <a:t>= fats.</a:t>
                      </a:r>
                    </a:p>
                  </a:txBody>
                  <a:tcPr marL="84406" marR="84406" marT="42203" marB="42203"/>
                </a:tc>
                <a:extLst>
                  <a:ext uri="{0D108BD9-81ED-4DB2-BD59-A6C34878D82A}">
                    <a16:rowId xmlns:a16="http://schemas.microsoft.com/office/drawing/2014/main" val="10001"/>
                  </a:ext>
                </a:extLst>
              </a:tr>
            </a:tbl>
          </a:graphicData>
        </a:graphic>
      </p:graphicFrame>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998" y="2015434"/>
            <a:ext cx="3155403" cy="93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1725" y="2077614"/>
            <a:ext cx="3308365" cy="228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56026" y="3088732"/>
            <a:ext cx="3497911" cy="872020"/>
          </a:xfrm>
          <a:prstGeom prst="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015" b="1" dirty="0">
                <a:solidFill>
                  <a:schemeClr val="tx1"/>
                </a:solidFill>
                <a:latin typeface="Arial"/>
                <a:ea typeface="Arial"/>
              </a:rPr>
              <a:t>Water  Intake</a:t>
            </a:r>
            <a:endParaRPr lang="en-GB" sz="1015" dirty="0">
              <a:solidFill>
                <a:schemeClr val="tx1"/>
              </a:solidFill>
              <a:latin typeface="Arial"/>
              <a:ea typeface="Arial"/>
            </a:endParaRPr>
          </a:p>
          <a:p>
            <a:pPr>
              <a:lnSpc>
                <a:spcPct val="115000"/>
              </a:lnSpc>
            </a:pPr>
            <a:r>
              <a:rPr lang="en-GB" sz="1015" dirty="0">
                <a:solidFill>
                  <a:schemeClr val="tx1"/>
                </a:solidFill>
                <a:latin typeface="Arial"/>
                <a:ea typeface="Arial"/>
              </a:rPr>
              <a:t>A balanced diet must include water, it is  required for nearly all brain and other bodily functions  </a:t>
            </a:r>
          </a:p>
          <a:p>
            <a:pPr>
              <a:lnSpc>
                <a:spcPct val="115000"/>
              </a:lnSpc>
            </a:pPr>
            <a:r>
              <a:rPr lang="en-GB" sz="1015" dirty="0">
                <a:solidFill>
                  <a:schemeClr val="tx1"/>
                </a:solidFill>
                <a:latin typeface="Arial"/>
                <a:ea typeface="Arial"/>
              </a:rPr>
              <a:t>See slide 2 for more details on water</a:t>
            </a:r>
          </a:p>
        </p:txBody>
      </p:sp>
      <p:cxnSp>
        <p:nvCxnSpPr>
          <p:cNvPr id="12" name="Straight Arrow Connector 11"/>
          <p:cNvCxnSpPr>
            <a:stCxn id="9" idx="3"/>
          </p:cNvCxnSpPr>
          <p:nvPr/>
        </p:nvCxnSpPr>
        <p:spPr>
          <a:xfrm flipH="1" flipV="1">
            <a:off x="6990383" y="3038907"/>
            <a:ext cx="179707" cy="18276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Folded Corner 17"/>
          <p:cNvSpPr/>
          <p:nvPr/>
        </p:nvSpPr>
        <p:spPr>
          <a:xfrm>
            <a:off x="3835347" y="913665"/>
            <a:ext cx="3308365" cy="1119488"/>
          </a:xfrm>
          <a:prstGeom prst="foldedCorner">
            <a:avLst>
              <a:gd name="adj" fmla="val 16667"/>
            </a:avLst>
          </a:prstGeom>
          <a:solidFill>
            <a:srgbClr val="FFFFCC"/>
          </a:solidFill>
          <a:ln w="28575" cap="flat" cmpd="sng">
            <a:solidFill>
              <a:srgbClr val="FFFF00"/>
            </a:solidFill>
            <a:prstDash val="solid"/>
            <a:round/>
            <a:headEnd type="none" w="med" len="med"/>
            <a:tailEnd type="none" w="med" len="med"/>
          </a:ln>
        </p:spPr>
        <p:txBody>
          <a:bodyPr lIns="84392" tIns="84392" rIns="84392" bIns="84392" anchor="ctr" anchorCtr="0"/>
          <a:lstStyle/>
          <a:p>
            <a:pPr>
              <a:lnSpc>
                <a:spcPct val="115000"/>
              </a:lnSpc>
            </a:pPr>
            <a:r>
              <a:rPr lang="en-GB" sz="1015" b="1" dirty="0">
                <a:solidFill>
                  <a:srgbClr val="000000"/>
                </a:solidFill>
                <a:latin typeface="Arial"/>
                <a:ea typeface="Arial"/>
              </a:rPr>
              <a:t>Starchy Foods</a:t>
            </a:r>
            <a:endParaRPr lang="en-GB" sz="1015" dirty="0">
              <a:solidFill>
                <a:srgbClr val="000000"/>
              </a:solidFill>
              <a:latin typeface="Arial"/>
              <a:ea typeface="Arial"/>
            </a:endParaRPr>
          </a:p>
          <a:p>
            <a:pPr marL="158265" indent="-158265">
              <a:lnSpc>
                <a:spcPct val="115000"/>
              </a:lnSpc>
              <a:buFont typeface="Arial" panose="020B0604020202020204" pitchFamily="34" charset="0"/>
              <a:buChar char="•"/>
            </a:pPr>
            <a:r>
              <a:rPr lang="en-GB" sz="1015" dirty="0">
                <a:solidFill>
                  <a:srgbClr val="000000"/>
                </a:solidFill>
                <a:latin typeface="Arial"/>
                <a:ea typeface="Arial"/>
              </a:rPr>
              <a:t>Provide slow release carbohydrate used by the body for energy </a:t>
            </a:r>
          </a:p>
          <a:p>
            <a:pPr marL="158265" indent="-158265">
              <a:lnSpc>
                <a:spcPct val="115000"/>
              </a:lnSpc>
              <a:buFont typeface="Arial" panose="020B0604020202020204" pitchFamily="34" charset="0"/>
              <a:buChar char="•"/>
            </a:pPr>
            <a:r>
              <a:rPr lang="en-GB" sz="1015" dirty="0">
                <a:solidFill>
                  <a:srgbClr val="000000"/>
                </a:solidFill>
                <a:latin typeface="Arial"/>
                <a:ea typeface="Arial"/>
              </a:rPr>
              <a:t>Choose wholegrains for increased fibre (good digestion, reduced risk of heart disease)</a:t>
            </a:r>
          </a:p>
        </p:txBody>
      </p:sp>
      <p:cxnSp>
        <p:nvCxnSpPr>
          <p:cNvPr id="19" name="Straight Arrow Connector 18"/>
          <p:cNvCxnSpPr/>
          <p:nvPr/>
        </p:nvCxnSpPr>
        <p:spPr>
          <a:xfrm>
            <a:off x="6374486" y="1906796"/>
            <a:ext cx="145547" cy="73921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328336" y="3761345"/>
            <a:ext cx="607425" cy="1329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553698" y="1009741"/>
            <a:ext cx="2196951" cy="1597594"/>
          </a:xfrm>
          <a:prstGeom prst="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015" b="1" dirty="0">
                <a:solidFill>
                  <a:srgbClr val="000000"/>
                </a:solidFill>
                <a:latin typeface="Arial" panose="020B0604020202020204" pitchFamily="34" charset="0"/>
                <a:ea typeface="Arial"/>
                <a:cs typeface="Arial" panose="020B0604020202020204" pitchFamily="34" charset="0"/>
              </a:rPr>
              <a:t>Fruits &amp; Vegetables</a:t>
            </a:r>
            <a:endParaRPr lang="en-GB" sz="1015" dirty="0">
              <a:solidFill>
                <a:srgbClr val="000000"/>
              </a:solidFill>
              <a:latin typeface="Arial" panose="020B0604020202020204" pitchFamily="34" charset="0"/>
              <a:ea typeface="Arial"/>
              <a:cs typeface="Arial" panose="020B0604020202020204" pitchFamily="34" charset="0"/>
            </a:endParaRP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Eat 5 portions s a day!</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Choose a variety</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Provides fibre for healthy digestion </a:t>
            </a:r>
          </a:p>
          <a:p>
            <a:pPr marL="158265" indent="-158265">
              <a:lnSpc>
                <a:spcPct val="115000"/>
              </a:lnSpc>
              <a:buFont typeface="Arial" panose="020B0604020202020204" pitchFamily="34" charset="0"/>
              <a:buChar char="•"/>
            </a:pPr>
            <a:r>
              <a:rPr lang="en-GB" sz="1015" dirty="0">
                <a:solidFill>
                  <a:srgbClr val="000000"/>
                </a:solidFill>
                <a:latin typeface="Arial" panose="020B0604020202020204" pitchFamily="34" charset="0"/>
                <a:ea typeface="Arial"/>
                <a:cs typeface="Arial" panose="020B0604020202020204" pitchFamily="34" charset="0"/>
              </a:rPr>
              <a:t>Provides vitamins and minerals for healthy body functions and immune system</a:t>
            </a:r>
          </a:p>
          <a:p>
            <a:pPr algn="ctr"/>
            <a:endParaRPr lang="en-GB" sz="1015" dirty="0"/>
          </a:p>
        </p:txBody>
      </p:sp>
      <p:cxnSp>
        <p:nvCxnSpPr>
          <p:cNvPr id="17" name="Straight Arrow Connector 16"/>
          <p:cNvCxnSpPr/>
          <p:nvPr/>
        </p:nvCxnSpPr>
        <p:spPr>
          <a:xfrm>
            <a:off x="3503712" y="2166091"/>
            <a:ext cx="864096" cy="6394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861724" y="4093691"/>
            <a:ext cx="843546" cy="531750"/>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047272" y="4577338"/>
            <a:ext cx="1701813" cy="1890871"/>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108" b="1" dirty="0">
                <a:solidFill>
                  <a:schemeClr val="tx1"/>
                </a:solidFill>
                <a:latin typeface="Arial"/>
                <a:ea typeface="Arial"/>
              </a:rPr>
              <a:t>Dairy Foods</a:t>
            </a:r>
            <a:endParaRPr lang="en-GB" sz="1108" dirty="0">
              <a:solidFill>
                <a:schemeClr val="tx1"/>
              </a:solidFill>
              <a:latin typeface="Arial"/>
              <a:ea typeface="Arial"/>
            </a:endParaRPr>
          </a:p>
          <a:p>
            <a:pPr marL="158265" indent="-158265">
              <a:lnSpc>
                <a:spcPct val="115000"/>
              </a:lnSpc>
              <a:buFont typeface="Arial" panose="020B0604020202020204" pitchFamily="34" charset="0"/>
              <a:buChar char="•"/>
            </a:pPr>
            <a:r>
              <a:rPr lang="en-GB" sz="1108" dirty="0">
                <a:solidFill>
                  <a:schemeClr val="tx1"/>
                </a:solidFill>
                <a:latin typeface="Arial"/>
                <a:ea typeface="Arial"/>
              </a:rPr>
              <a:t>Provide calcium for healthy bones, teeth and nails</a:t>
            </a:r>
          </a:p>
          <a:p>
            <a:pPr marL="158265" indent="-158265">
              <a:lnSpc>
                <a:spcPct val="115000"/>
              </a:lnSpc>
              <a:buFont typeface="Arial" panose="020B0604020202020204" pitchFamily="34" charset="0"/>
              <a:buChar char="•"/>
            </a:pPr>
            <a:r>
              <a:rPr lang="en-GB" sz="1108" dirty="0">
                <a:solidFill>
                  <a:schemeClr val="tx1"/>
                </a:solidFill>
                <a:latin typeface="Arial"/>
                <a:ea typeface="Arial"/>
              </a:rPr>
              <a:t>The body needs Vitamin D to absorb calcium effectively</a:t>
            </a:r>
          </a:p>
          <a:p>
            <a:pPr algn="ctr"/>
            <a:endParaRPr lang="en-GB" sz="1015" dirty="0">
              <a:solidFill>
                <a:schemeClr val="tx1"/>
              </a:solidFill>
            </a:endParaRPr>
          </a:p>
        </p:txBody>
      </p:sp>
      <p:sp>
        <p:nvSpPr>
          <p:cNvPr id="45" name="Rectangle 44"/>
          <p:cNvSpPr/>
          <p:nvPr/>
        </p:nvSpPr>
        <p:spPr>
          <a:xfrm>
            <a:off x="7156901" y="4061706"/>
            <a:ext cx="3497911" cy="96254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GB" sz="1015" b="1" dirty="0">
                <a:solidFill>
                  <a:schemeClr val="tx1"/>
                </a:solidFill>
                <a:latin typeface="Arial"/>
                <a:ea typeface="Arial"/>
              </a:rPr>
              <a:t>Oils &amp; Spreads</a:t>
            </a:r>
            <a:endParaRPr lang="en-GB" sz="1015" dirty="0">
              <a:solidFill>
                <a:schemeClr val="tx1"/>
              </a:solidFill>
              <a:latin typeface="Arial"/>
              <a:ea typeface="Arial"/>
            </a:endParaRPr>
          </a:p>
          <a:p>
            <a:pPr>
              <a:lnSpc>
                <a:spcPct val="115000"/>
              </a:lnSpc>
            </a:pPr>
            <a:r>
              <a:rPr lang="en-GB" sz="1015" dirty="0">
                <a:solidFill>
                  <a:schemeClr val="tx1"/>
                </a:solidFill>
                <a:latin typeface="Arial"/>
                <a:ea typeface="Arial"/>
              </a:rPr>
              <a:t>Provide fat soluble vitamins A,D,E &amp; K</a:t>
            </a:r>
            <a:r>
              <a:rPr lang="en-GB" sz="1015" b="1" dirty="0">
                <a:solidFill>
                  <a:schemeClr val="tx1"/>
                </a:solidFill>
                <a:latin typeface="Arial"/>
                <a:ea typeface="Arial"/>
              </a:rPr>
              <a:t> </a:t>
            </a:r>
            <a:endParaRPr lang="en-GB" sz="1015" dirty="0">
              <a:solidFill>
                <a:schemeClr val="tx1"/>
              </a:solidFill>
              <a:latin typeface="Arial"/>
              <a:ea typeface="Arial"/>
            </a:endParaRPr>
          </a:p>
          <a:p>
            <a:pPr>
              <a:lnSpc>
                <a:spcPct val="115000"/>
              </a:lnSpc>
            </a:pPr>
            <a:r>
              <a:rPr lang="en-GB" sz="1015" dirty="0">
                <a:solidFill>
                  <a:schemeClr val="tx1"/>
                </a:solidFill>
                <a:latin typeface="Arial"/>
                <a:ea typeface="Arial"/>
              </a:rPr>
              <a:t>Are high in calories &amp; energy so keep use to a minimum</a:t>
            </a:r>
          </a:p>
          <a:p>
            <a:pPr>
              <a:lnSpc>
                <a:spcPct val="115000"/>
              </a:lnSpc>
            </a:pPr>
            <a:r>
              <a:rPr lang="en-GB" sz="1015" dirty="0">
                <a:solidFill>
                  <a:schemeClr val="tx1"/>
                </a:solidFill>
                <a:latin typeface="Arial"/>
                <a:ea typeface="Arial"/>
              </a:rPr>
              <a:t>It is recommended to choose unsaturated oils like olive oil</a:t>
            </a:r>
          </a:p>
          <a:p>
            <a:pPr algn="ctr"/>
            <a:endParaRPr lang="en-GB" sz="1015" dirty="0">
              <a:solidFill>
                <a:schemeClr val="tx1"/>
              </a:solidFill>
            </a:endParaRPr>
          </a:p>
        </p:txBody>
      </p:sp>
      <p:cxnSp>
        <p:nvCxnSpPr>
          <p:cNvPr id="48" name="Straight Arrow Connector 47"/>
          <p:cNvCxnSpPr>
            <a:cxnSpLocks/>
            <a:stCxn id="45" idx="1"/>
          </p:cNvCxnSpPr>
          <p:nvPr/>
        </p:nvCxnSpPr>
        <p:spPr>
          <a:xfrm flipH="1" flipV="1">
            <a:off x="6920008" y="3997952"/>
            <a:ext cx="236893" cy="545029"/>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170090" y="5090723"/>
            <a:ext cx="3468213" cy="1498102"/>
          </a:xfrm>
          <a:prstGeom prst="rect">
            <a:avLst/>
          </a:prstGeom>
          <a:solidFill>
            <a:schemeClr val="accent6">
              <a:lumMod val="20000"/>
              <a:lumOff val="80000"/>
            </a:schemeClr>
          </a:solidFill>
        </p:spPr>
        <p:txBody>
          <a:bodyPr wrap="square" rtlCol="0">
            <a:spAutoFit/>
          </a:bodyPr>
          <a:lstStyle/>
          <a:p>
            <a:r>
              <a:rPr lang="en-GB" sz="1015" b="1" dirty="0">
                <a:latin typeface="Arial" panose="020B0604020202020204" pitchFamily="34" charset="0"/>
                <a:cs typeface="Arial" panose="020B0604020202020204" pitchFamily="34" charset="0"/>
              </a:rPr>
              <a:t>The Eatwell Guide is the UK Healthy Eating Model. It shows what we should eat as a balanced diet. The size of the sections represents the proportion of our diet that particular food group should make up. The Eatwell Guide was updated in 2016 to take into account scientific opinion and public opinion. The main change was that sugary and fatty foods are shown off the plate as they are not part of a healthy diet. </a:t>
            </a:r>
          </a:p>
        </p:txBody>
      </p:sp>
      <p:pic>
        <p:nvPicPr>
          <p:cNvPr id="5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8647" y="4914733"/>
            <a:ext cx="1415589" cy="142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flipV="1">
            <a:off x="5515907" y="4093691"/>
            <a:ext cx="381389" cy="5317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171368" y="1036120"/>
            <a:ext cx="663978" cy="332345"/>
          </a:xfrm>
          <a:prstGeom prst="ellipse">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40%</a:t>
            </a:r>
          </a:p>
        </p:txBody>
      </p:sp>
      <p:sp>
        <p:nvSpPr>
          <p:cNvPr id="57" name="Oval 56"/>
          <p:cNvSpPr/>
          <p:nvPr/>
        </p:nvSpPr>
        <p:spPr>
          <a:xfrm>
            <a:off x="6451252" y="747493"/>
            <a:ext cx="663978" cy="332345"/>
          </a:xfrm>
          <a:prstGeom prst="ellipse">
            <a:avLst/>
          </a:prstGeom>
          <a:solidFill>
            <a:schemeClr val="bg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38%</a:t>
            </a:r>
          </a:p>
        </p:txBody>
      </p:sp>
      <p:sp>
        <p:nvSpPr>
          <p:cNvPr id="58" name="Oval 57"/>
          <p:cNvSpPr/>
          <p:nvPr/>
        </p:nvSpPr>
        <p:spPr>
          <a:xfrm>
            <a:off x="3271782" y="2621021"/>
            <a:ext cx="663978" cy="332345"/>
          </a:xfrm>
          <a:prstGeom prst="ellipse">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0%</a:t>
            </a:r>
          </a:p>
        </p:txBody>
      </p:sp>
      <p:sp>
        <p:nvSpPr>
          <p:cNvPr id="59" name="Oval 58"/>
          <p:cNvSpPr/>
          <p:nvPr/>
        </p:nvSpPr>
        <p:spPr>
          <a:xfrm>
            <a:off x="3573730" y="4315114"/>
            <a:ext cx="663978" cy="332345"/>
          </a:xfrm>
          <a:prstGeom prst="ellipse">
            <a:avLst/>
          </a:prstGeom>
          <a:solidFill>
            <a:schemeClr val="bg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12%</a:t>
            </a:r>
          </a:p>
        </p:txBody>
      </p:sp>
      <p:sp>
        <p:nvSpPr>
          <p:cNvPr id="60" name="Oval 59"/>
          <p:cNvSpPr/>
          <p:nvPr/>
        </p:nvSpPr>
        <p:spPr>
          <a:xfrm>
            <a:off x="5215223" y="4405294"/>
            <a:ext cx="663978" cy="332345"/>
          </a:xfrm>
          <a:prstGeom prst="ellipse">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8%</a:t>
            </a:r>
          </a:p>
        </p:txBody>
      </p:sp>
      <p:sp>
        <p:nvSpPr>
          <p:cNvPr id="61" name="Oval 60"/>
          <p:cNvSpPr/>
          <p:nvPr/>
        </p:nvSpPr>
        <p:spPr>
          <a:xfrm>
            <a:off x="9979504" y="4128851"/>
            <a:ext cx="663978" cy="3323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b="1" dirty="0">
                <a:solidFill>
                  <a:schemeClr val="tx1"/>
                </a:solidFill>
              </a:rPr>
              <a:t>1</a:t>
            </a:r>
            <a:r>
              <a:rPr lang="en-GB" sz="1108" b="1">
                <a:solidFill>
                  <a:schemeClr val="tx1"/>
                </a:solidFill>
              </a:rPr>
              <a:t>%</a:t>
            </a:r>
            <a:endParaRPr lang="en-GB" sz="1108" b="1" dirty="0">
              <a:solidFill>
                <a:schemeClr val="tx1"/>
              </a:solidFill>
            </a:endParaRPr>
          </a:p>
        </p:txBody>
      </p:sp>
    </p:spTree>
    <p:extLst>
      <p:ext uri="{BB962C8B-B14F-4D97-AF65-F5344CB8AC3E}">
        <p14:creationId xmlns:p14="http://schemas.microsoft.com/office/powerpoint/2010/main" val="4075585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6</a:t>
            </a:fld>
            <a:endParaRPr lang="en-GB"/>
          </a:p>
        </p:txBody>
      </p:sp>
      <p:sp>
        <p:nvSpPr>
          <p:cNvPr id="3" name="Title 1"/>
          <p:cNvSpPr txBox="1">
            <a:spLocks/>
          </p:cNvSpPr>
          <p:nvPr/>
        </p:nvSpPr>
        <p:spPr>
          <a:xfrm>
            <a:off x="1524000" y="263769"/>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solidFill>
                  <a:srgbClr val="00B0F0"/>
                </a:solidFill>
              </a:rPr>
              <a:t>Nutrition: Functions of nutrients in the human body.</a:t>
            </a:r>
            <a:endParaRPr lang="en-GB" sz="1292" b="1" dirty="0">
              <a:solidFill>
                <a:srgbClr val="00B0F0"/>
              </a:solidFill>
              <a:latin typeface="Berlin Sans FB Demi" panose="020E0802020502020306" pitchFamily="34" charset="0"/>
            </a:endParaRPr>
          </a:p>
        </p:txBody>
      </p:sp>
      <p:graphicFrame>
        <p:nvGraphicFramePr>
          <p:cNvPr id="6" name="Table 5"/>
          <p:cNvGraphicFramePr>
            <a:graphicFrameLocks noGrp="1"/>
          </p:cNvGraphicFramePr>
          <p:nvPr/>
        </p:nvGraphicFramePr>
        <p:xfrm>
          <a:off x="6912976" y="263770"/>
          <a:ext cx="3755025" cy="6314457"/>
        </p:xfrm>
        <a:graphic>
          <a:graphicData uri="http://schemas.openxmlformats.org/drawingml/2006/table">
            <a:tbl>
              <a:tblPr firstRow="1" bandRow="1">
                <a:tableStyleId>{5940675A-B579-460E-94D1-54222C63F5DA}</a:tableStyleId>
              </a:tblPr>
              <a:tblGrid>
                <a:gridCol w="3755025">
                  <a:extLst>
                    <a:ext uri="{9D8B030D-6E8A-4147-A177-3AD203B41FA5}">
                      <a16:colId xmlns:a16="http://schemas.microsoft.com/office/drawing/2014/main" val="20000"/>
                    </a:ext>
                  </a:extLst>
                </a:gridCol>
              </a:tblGrid>
              <a:tr h="255585">
                <a:tc>
                  <a:txBody>
                    <a:bodyPr/>
                    <a:lstStyle/>
                    <a:p>
                      <a:r>
                        <a:rPr lang="en-GB" sz="1000" b="1" dirty="0">
                          <a:solidFill>
                            <a:schemeClr val="tx1"/>
                          </a:solidFill>
                          <a:latin typeface="Berlin Sans FB Demi" panose="020E0802020502020306" pitchFamily="34" charset="0"/>
                        </a:rPr>
                        <a:t>FIBRE</a:t>
                      </a:r>
                    </a:p>
                  </a:txBody>
                  <a:tcPr marL="84406" marR="84406" marT="42203" marB="42203">
                    <a:solidFill>
                      <a:schemeClr val="accent5"/>
                    </a:solidFill>
                  </a:tcPr>
                </a:tc>
                <a:extLst>
                  <a:ext uri="{0D108BD9-81ED-4DB2-BD59-A6C34878D82A}">
                    <a16:rowId xmlns:a16="http://schemas.microsoft.com/office/drawing/2014/main" val="10000"/>
                  </a:ext>
                </a:extLst>
              </a:tr>
              <a:tr h="2901643">
                <a:tc>
                  <a:txBody>
                    <a:bodyPr/>
                    <a:lstStyle/>
                    <a:p>
                      <a:r>
                        <a:rPr lang="en-GB" sz="1000" b="1" dirty="0">
                          <a:highlight>
                            <a:srgbClr val="FFFF00"/>
                          </a:highlight>
                          <a:latin typeface="Arial" panose="020B0604020202020204" pitchFamily="34" charset="0"/>
                          <a:cs typeface="Arial" panose="020B0604020202020204" pitchFamily="34" charset="0"/>
                        </a:rPr>
                        <a:t>What is it?</a:t>
                      </a:r>
                    </a:p>
                    <a:p>
                      <a:r>
                        <a:rPr lang="en-GB" sz="1000" b="0" dirty="0">
                          <a:latin typeface="Arial" panose="020B0604020202020204" pitchFamily="34" charset="0"/>
                          <a:cs typeface="Arial" panose="020B0604020202020204" pitchFamily="34" charset="0"/>
                        </a:rPr>
                        <a:t>Fibre is found in fruits and vegetables, nuts, seeds,</a:t>
                      </a:r>
                      <a:r>
                        <a:rPr lang="en-GB" sz="1000" b="0" baseline="0" dirty="0">
                          <a:latin typeface="Arial" panose="020B0604020202020204" pitchFamily="34" charset="0"/>
                          <a:cs typeface="Arial" panose="020B0604020202020204" pitchFamily="34" charset="0"/>
                        </a:rPr>
                        <a:t> wholegrain cereal flours and products. It is not digestible and passes through the digestive system, forming the bulk of our stools (poo). </a:t>
                      </a:r>
                    </a:p>
                    <a:p>
                      <a:r>
                        <a:rPr lang="en-GB" sz="1000" b="0" i="0" kern="1200" dirty="0">
                          <a:solidFill>
                            <a:schemeClr val="tx1"/>
                          </a:solidFill>
                          <a:effectLst/>
                          <a:highlight>
                            <a:srgbClr val="FFFF00"/>
                          </a:highlight>
                          <a:latin typeface="Arial" panose="020B0604020202020204" pitchFamily="34" charset="0"/>
                          <a:ea typeface="+mn-ea"/>
                          <a:cs typeface="Arial" panose="020B0604020202020204" pitchFamily="34" charset="0"/>
                        </a:rPr>
                        <a:t>Dietary fibre has many health benefits:</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It can reduce your risk of heart disease, diabetes and some cancers, and also help weight control. </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Fibre is also important for digestive health - fibre bulks up stools and holds water in them, making them softer</a:t>
                      </a:r>
                      <a:r>
                        <a:rPr lang="en-GB" sz="1000" b="0" i="0" kern="1200" baseline="0" dirty="0">
                          <a:solidFill>
                            <a:schemeClr val="tx1"/>
                          </a:solidFill>
                          <a:effectLst/>
                          <a:latin typeface="Arial" panose="020B0604020202020204" pitchFamily="34" charset="0"/>
                          <a:ea typeface="+mn-ea"/>
                          <a:cs typeface="Arial" panose="020B0604020202020204" pitchFamily="34" charset="0"/>
                        </a:rPr>
                        <a:t> and easier to pass. It also </a:t>
                      </a:r>
                      <a:r>
                        <a:rPr lang="en-GB" sz="1000" b="0" i="0" kern="1200" dirty="0">
                          <a:solidFill>
                            <a:schemeClr val="tx1"/>
                          </a:solidFill>
                          <a:effectLst/>
                          <a:latin typeface="Arial" panose="020B0604020202020204" pitchFamily="34" charset="0"/>
                          <a:ea typeface="+mn-ea"/>
                          <a:cs typeface="Arial" panose="020B0604020202020204" pitchFamily="34" charset="0"/>
                        </a:rPr>
                        <a:t>makes waste move through the digestive tract more quickly, which is better for the gut and can help to prevent constipation.</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Some types of fibre can be fermented by gut bacteria, producing substances that appear to be good for gut health. Providing ‘food’ for gut bacteria can also help increase the number of healthy bacteria in the gut.</a:t>
                      </a:r>
                      <a:endParaRPr lang="en-GB" sz="1000" b="0" dirty="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val="10001"/>
                  </a:ext>
                </a:extLst>
              </a:tr>
              <a:tr h="751722">
                <a:tc>
                  <a:txBody>
                    <a:bodyPr/>
                    <a:lstStyle/>
                    <a:p>
                      <a:r>
                        <a:rPr lang="en-GB" sz="1000" b="1" dirty="0">
                          <a:highlight>
                            <a:srgbClr val="FFFF00"/>
                          </a:highlight>
                          <a:latin typeface="Arial" panose="020B0604020202020204" pitchFamily="34" charset="0"/>
                          <a:cs typeface="Arial" panose="020B0604020202020204" pitchFamily="34" charset="0"/>
                        </a:rPr>
                        <a:t>How FIBRE Much do</a:t>
                      </a:r>
                      <a:r>
                        <a:rPr lang="en-GB" sz="1000" b="1" baseline="0" dirty="0">
                          <a:highlight>
                            <a:srgbClr val="FFFF00"/>
                          </a:highlight>
                          <a:latin typeface="Arial" panose="020B0604020202020204" pitchFamily="34" charset="0"/>
                          <a:cs typeface="Arial" panose="020B0604020202020204" pitchFamily="34" charset="0"/>
                        </a:rPr>
                        <a:t> we Need?</a:t>
                      </a:r>
                    </a:p>
                    <a:p>
                      <a:r>
                        <a:rPr lang="en-GB" sz="1000" b="1" i="0" kern="1200" dirty="0">
                          <a:solidFill>
                            <a:schemeClr val="tx1"/>
                          </a:solidFill>
                          <a:effectLst/>
                          <a:latin typeface="Arial" panose="020B0604020202020204" pitchFamily="34" charset="0"/>
                          <a:ea typeface="+mn-ea"/>
                          <a:cs typeface="Arial" panose="020B0604020202020204" pitchFamily="34" charset="0"/>
                        </a:rPr>
                        <a:t>30g a day for adults</a:t>
                      </a:r>
                    </a:p>
                    <a:p>
                      <a:r>
                        <a:rPr lang="en-GB" sz="1000" dirty="0">
                          <a:latin typeface="Arial" panose="020B0604020202020204" pitchFamily="34" charset="0"/>
                          <a:cs typeface="Arial" panose="020B0604020202020204" pitchFamily="34" charset="0"/>
                        </a:rPr>
                        <a:t>2-5  years 15g per day, 5-11  years 20g per day, 11-16 years 25g per day,  16-18  years 30g per day</a:t>
                      </a:r>
                    </a:p>
                  </a:txBody>
                  <a:tcPr marL="84406" marR="84406" marT="42203" marB="42203"/>
                </a:tc>
                <a:extLst>
                  <a:ext uri="{0D108BD9-81ED-4DB2-BD59-A6C34878D82A}">
                    <a16:rowId xmlns:a16="http://schemas.microsoft.com/office/drawing/2014/main" val="10002"/>
                  </a:ext>
                </a:extLst>
              </a:tr>
              <a:tr h="2405507">
                <a:tc>
                  <a:txBody>
                    <a:bodyPr/>
                    <a:lstStyle/>
                    <a:p>
                      <a:r>
                        <a:rPr lang="en-GB" sz="1000" b="1" i="0" kern="1200" dirty="0">
                          <a:solidFill>
                            <a:schemeClr val="tx1"/>
                          </a:solidFill>
                          <a:effectLst/>
                          <a:highlight>
                            <a:srgbClr val="FFFF00"/>
                          </a:highlight>
                          <a:latin typeface="Arial" panose="020B0604020202020204" pitchFamily="34" charset="0"/>
                          <a:ea typeface="+mn-ea"/>
                          <a:cs typeface="Arial" panose="020B0604020202020204" pitchFamily="34" charset="0"/>
                        </a:rPr>
                        <a:t>To increase your fibre intake you could:</a:t>
                      </a:r>
                      <a:endParaRPr lang="en-GB" sz="1000" b="0" i="0" kern="1200" dirty="0">
                        <a:solidFill>
                          <a:schemeClr val="tx1"/>
                        </a:solidFill>
                        <a:effectLst/>
                        <a:highlight>
                          <a:srgbClr val="FFFF00"/>
                        </a:highligh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Choose a high fibre breakfast cereal e.g. bran flakes, or porridge</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Choose wholegrains like whole-wheat pasta, bulgur wheat or brown rice, wholemeal bread</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Go for potatoes with skins </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For snacks try fruit, vegetable sticks, rye crackers, oatcakes, unsalted nuts or seeds</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Include plenty of vegetables with meals – either as a side dish or added to sauces, stews or curries</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Add pulses like beans, lentils or chickpeas to stews, curries and salads</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Eat fruit!</a:t>
                      </a:r>
                    </a:p>
                    <a:p>
                      <a:pPr marL="171450" indent="-171450">
                        <a:buFont typeface="Arial" panose="020B0604020202020204" pitchFamily="34" charset="0"/>
                        <a:buChar char="•"/>
                      </a:pPr>
                      <a:r>
                        <a:rPr lang="en-GB" sz="1000" b="0" i="0" kern="1200" dirty="0">
                          <a:solidFill>
                            <a:schemeClr val="tx1"/>
                          </a:solidFill>
                          <a:effectLst/>
                          <a:latin typeface="Arial" panose="020B0604020202020204" pitchFamily="34" charset="0"/>
                          <a:ea typeface="+mn-ea"/>
                          <a:cs typeface="Arial" panose="020B0604020202020204" pitchFamily="34" charset="0"/>
                        </a:rPr>
                        <a:t>Add nuts and</a:t>
                      </a:r>
                      <a:r>
                        <a:rPr lang="en-GB" sz="1000" b="0" i="0" kern="1200" baseline="0" dirty="0">
                          <a:solidFill>
                            <a:schemeClr val="tx1"/>
                          </a:solidFill>
                          <a:effectLst/>
                          <a:latin typeface="Arial" panose="020B0604020202020204" pitchFamily="34" charset="0"/>
                          <a:ea typeface="+mn-ea"/>
                          <a:cs typeface="Arial" panose="020B0604020202020204" pitchFamily="34" charset="0"/>
                        </a:rPr>
                        <a:t> seeds to recipes</a:t>
                      </a:r>
                      <a:endParaRPr lang="en-GB" sz="1000" b="0" i="0" kern="1200" dirty="0">
                        <a:solidFill>
                          <a:schemeClr val="tx1"/>
                        </a:solidFill>
                        <a:effectLst/>
                        <a:latin typeface="Arial" panose="020B0604020202020204" pitchFamily="34" charset="0"/>
                        <a:ea typeface="+mn-ea"/>
                        <a:cs typeface="Arial" panose="020B0604020202020204" pitchFamily="34" charset="0"/>
                      </a:endParaRPr>
                    </a:p>
                  </a:txBody>
                  <a:tcPr marL="84406" marR="84406" marT="42203" marB="42203"/>
                </a:tc>
                <a:extLst>
                  <a:ext uri="{0D108BD9-81ED-4DB2-BD59-A6C34878D82A}">
                    <a16:rowId xmlns:a16="http://schemas.microsoft.com/office/drawing/2014/main" val="10003"/>
                  </a:ext>
                </a:extLst>
              </a:tr>
            </a:tbl>
          </a:graphicData>
        </a:graphic>
      </p:graphicFrame>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501" y="5284090"/>
            <a:ext cx="1761920" cy="123732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Image result for types of dietary f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4652" y="5262582"/>
            <a:ext cx="1352511" cy="126123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4762486" y="513922"/>
          <a:ext cx="2119126" cy="5190556"/>
        </p:xfrm>
        <a:graphic>
          <a:graphicData uri="http://schemas.openxmlformats.org/drawingml/2006/table">
            <a:tbl>
              <a:tblPr>
                <a:tableStyleId>{5940675A-B579-460E-94D1-54222C63F5DA}</a:tableStyleId>
              </a:tblPr>
              <a:tblGrid>
                <a:gridCol w="2119126">
                  <a:extLst>
                    <a:ext uri="{9D8B030D-6E8A-4147-A177-3AD203B41FA5}">
                      <a16:colId xmlns:a16="http://schemas.microsoft.com/office/drawing/2014/main" val="20000"/>
                    </a:ext>
                  </a:extLst>
                </a:gridCol>
              </a:tblGrid>
              <a:tr h="267169">
                <a:tc>
                  <a:txBody>
                    <a:bodyPr/>
                    <a:lstStyle/>
                    <a:p>
                      <a:pPr>
                        <a:lnSpc>
                          <a:spcPct val="115000"/>
                        </a:lnSpc>
                        <a:spcAft>
                          <a:spcPts val="0"/>
                        </a:spcAft>
                      </a:pPr>
                      <a:r>
                        <a:rPr lang="en-GB" sz="1000" dirty="0">
                          <a:solidFill>
                            <a:schemeClr val="tx1"/>
                          </a:solidFill>
                          <a:effectLst/>
                          <a:latin typeface="Berlin Sans FB Demi" panose="020E0802020502020306" pitchFamily="34" charset="0"/>
                        </a:rPr>
                        <a:t>The Bristol</a:t>
                      </a:r>
                      <a:r>
                        <a:rPr lang="en-GB" sz="1000" baseline="0" dirty="0">
                          <a:solidFill>
                            <a:schemeClr val="tx1"/>
                          </a:solidFill>
                          <a:effectLst/>
                          <a:latin typeface="Berlin Sans FB Demi" panose="020E0802020502020306" pitchFamily="34" charset="0"/>
                        </a:rPr>
                        <a:t> Stool Chart</a:t>
                      </a:r>
                      <a:endParaRPr lang="en-GB" sz="1000" dirty="0">
                        <a:solidFill>
                          <a:schemeClr val="tx1"/>
                        </a:solidFill>
                        <a:effectLst/>
                        <a:latin typeface="Berlin Sans FB Demi" panose="020E0802020502020306" pitchFamily="34" charset="0"/>
                        <a:ea typeface="Arial"/>
                      </a:endParaRPr>
                    </a:p>
                  </a:txBody>
                  <a:tcPr marL="52754" marR="52754" marT="52754" marB="52754">
                    <a:solidFill>
                      <a:schemeClr val="accent5"/>
                    </a:solidFill>
                  </a:tcPr>
                </a:tc>
                <a:extLst>
                  <a:ext uri="{0D108BD9-81ED-4DB2-BD59-A6C34878D82A}">
                    <a16:rowId xmlns:a16="http://schemas.microsoft.com/office/drawing/2014/main" val="10000"/>
                  </a:ext>
                </a:extLst>
              </a:tr>
              <a:tr h="4923387">
                <a:tc>
                  <a:txBody>
                    <a:bodyPr/>
                    <a:lstStyle/>
                    <a:p>
                      <a:pPr marL="0" marR="0" indent="0" algn="l" defTabSz="914400" rtl="0" eaLnBrk="1" fontAlgn="auto" latinLnBrk="0" hangingPunct="1">
                        <a:lnSpc>
                          <a:spcPct val="115000"/>
                        </a:lnSpc>
                        <a:spcBef>
                          <a:spcPts val="0"/>
                        </a:spcBef>
                        <a:spcAft>
                          <a:spcPts val="0"/>
                        </a:spcAft>
                        <a:buClrTx/>
                        <a:buSzTx/>
                        <a:buFont typeface="+mj-lt"/>
                        <a:buNone/>
                        <a:tabLst/>
                        <a:defRPr/>
                      </a:pPr>
                      <a:r>
                        <a:rPr lang="en-GB" sz="1000" dirty="0">
                          <a:latin typeface="Arial" pitchFamily="34" charset="0"/>
                          <a:cs typeface="Arial" pitchFamily="34" charset="0"/>
                        </a:rPr>
                        <a:t>The Bristol stool chart shows how the shape of  different stools (poos) on</a:t>
                      </a:r>
                      <a:r>
                        <a:rPr lang="en-GB" sz="1000" baseline="0" dirty="0">
                          <a:latin typeface="Arial" pitchFamily="34" charset="0"/>
                          <a:cs typeface="Arial" pitchFamily="34" charset="0"/>
                        </a:rPr>
                        <a:t> a continuum. </a:t>
                      </a:r>
                    </a:p>
                    <a:p>
                      <a:pPr marL="0" marR="0" indent="0" algn="l" defTabSz="914400" rtl="0" eaLnBrk="1" fontAlgn="auto" latinLnBrk="0" hangingPunct="1">
                        <a:lnSpc>
                          <a:spcPct val="115000"/>
                        </a:lnSpc>
                        <a:spcBef>
                          <a:spcPts val="0"/>
                        </a:spcBef>
                        <a:spcAft>
                          <a:spcPts val="0"/>
                        </a:spcAft>
                        <a:buClrTx/>
                        <a:buSzTx/>
                        <a:buFont typeface="+mj-lt"/>
                        <a:buNone/>
                        <a:tabLst/>
                        <a:defRPr/>
                      </a:pPr>
                      <a:r>
                        <a:rPr lang="en-GB" sz="1000" dirty="0">
                          <a:latin typeface="Arial" pitchFamily="34" charset="0"/>
                          <a:cs typeface="Arial" pitchFamily="34" charset="0"/>
                        </a:rPr>
                        <a:t>Both dietary fibre and water play a HUGE role in keeping the digestive system functioning properly.</a:t>
                      </a:r>
                    </a:p>
                    <a:p>
                      <a:pPr marL="0" marR="0" indent="0" algn="l" defTabSz="914400" rtl="0" eaLnBrk="1" fontAlgn="auto" latinLnBrk="0" hangingPunct="1">
                        <a:lnSpc>
                          <a:spcPct val="115000"/>
                        </a:lnSpc>
                        <a:spcBef>
                          <a:spcPts val="0"/>
                        </a:spcBef>
                        <a:spcAft>
                          <a:spcPts val="0"/>
                        </a:spcAft>
                        <a:buClrTx/>
                        <a:buSzTx/>
                        <a:buFont typeface="+mj-lt"/>
                        <a:buNone/>
                        <a:tabLst/>
                        <a:defRPr/>
                      </a:pPr>
                      <a:r>
                        <a:rPr lang="en-GB" sz="1000" dirty="0">
                          <a:latin typeface="Arial" pitchFamily="34" charset="0"/>
                          <a:cs typeface="Arial" pitchFamily="34" charset="0"/>
                        </a:rPr>
                        <a:t>Too little water</a:t>
                      </a:r>
                      <a:r>
                        <a:rPr lang="en-GB" sz="1000" baseline="0" dirty="0">
                          <a:latin typeface="Arial" pitchFamily="34" charset="0"/>
                          <a:cs typeface="Arial" pitchFamily="34" charset="0"/>
                        </a:rPr>
                        <a:t> and/or fibre can result in constipation (the Type 1 and 2 stools)</a:t>
                      </a:r>
                      <a:endParaRPr lang="en-GB" sz="1000" dirty="0">
                        <a:latin typeface="Arial" pitchFamily="34" charset="0"/>
                        <a:cs typeface="Arial" pitchFamily="34" charset="0"/>
                      </a:endParaRPr>
                    </a:p>
                    <a:p>
                      <a:pPr marL="0" indent="0">
                        <a:lnSpc>
                          <a:spcPct val="115000"/>
                        </a:lnSpc>
                        <a:spcAft>
                          <a:spcPts val="0"/>
                        </a:spcAft>
                        <a:buFont typeface="+mj-lt"/>
                        <a:buNone/>
                      </a:pPr>
                      <a:endParaRPr lang="en-GB" sz="1000" dirty="0">
                        <a:solidFill>
                          <a:srgbClr val="000000"/>
                        </a:solidFill>
                        <a:effectLst/>
                        <a:latin typeface="Arial" panose="020B0604020202020204" pitchFamily="34" charset="0"/>
                        <a:ea typeface="Arial"/>
                        <a:cs typeface="Arial" panose="020B0604020202020204" pitchFamily="34" charset="0"/>
                      </a:endParaRPr>
                    </a:p>
                  </a:txBody>
                  <a:tcPr marL="52754" marR="52754" marT="52754" marB="52754"/>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585" y="2457979"/>
            <a:ext cx="2151390" cy="323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932A903F-EC36-42CF-8B1B-9C66105D4132}"/>
              </a:ext>
            </a:extLst>
          </p:cNvPr>
          <p:cNvSpPr/>
          <p:nvPr/>
        </p:nvSpPr>
        <p:spPr>
          <a:xfrm>
            <a:off x="6912976" y="294630"/>
            <a:ext cx="1260447" cy="19032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77" dirty="0"/>
              <a:t>Fibre intake</a:t>
            </a:r>
          </a:p>
        </p:txBody>
      </p:sp>
      <p:pic>
        <p:nvPicPr>
          <p:cNvPr id="14" name="Picture 2" descr="Image result for foods high in water">
            <a:extLst>
              <a:ext uri="{FF2B5EF4-FFF2-40B4-BE49-F238E27FC236}">
                <a16:creationId xmlns:a16="http://schemas.microsoft.com/office/drawing/2014/main" id="{23950F0C-5296-44E2-9D8A-92E757E6E8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0500" y="2328663"/>
            <a:ext cx="3143782" cy="14394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a:extLst>
              <a:ext uri="{FF2B5EF4-FFF2-40B4-BE49-F238E27FC236}">
                <a16:creationId xmlns:a16="http://schemas.microsoft.com/office/drawing/2014/main" id="{1399EFCF-DD99-413C-87E6-AD31AB1CA7E8}"/>
              </a:ext>
            </a:extLst>
          </p:cNvPr>
          <p:cNvSpPr txBox="1">
            <a:spLocks noChangeArrowheads="1"/>
          </p:cNvSpPr>
          <p:nvPr/>
        </p:nvSpPr>
        <p:spPr bwMode="auto">
          <a:xfrm>
            <a:off x="1557840" y="833231"/>
            <a:ext cx="3110040" cy="1456296"/>
          </a:xfrm>
          <a:prstGeom prst="rect">
            <a:avLst/>
          </a:prstGeom>
          <a:solidFill>
            <a:schemeClr val="accent5">
              <a:lumMod val="40000"/>
              <a:lumOff val="60000"/>
            </a:schemeClr>
          </a:solidFill>
          <a:ln>
            <a:solidFill>
              <a:srgbClr val="0070C0"/>
            </a:solidFill>
          </a:ln>
          <a:effectLst/>
        </p:spPr>
        <p:txBody>
          <a:bodyPr wrap="square">
            <a:spAutoFit/>
          </a:bodyPr>
          <a:lstStyle/>
          <a:p>
            <a:r>
              <a:rPr lang="en-GB" altLang="en-US" sz="1108" dirty="0">
                <a:solidFill>
                  <a:schemeClr val="tx1">
                    <a:lumMod val="75000"/>
                    <a:lumOff val="25000"/>
                  </a:schemeClr>
                </a:solidFill>
              </a:rPr>
              <a:t>Water makes up just over 2/3 of the human body  and is required for:</a:t>
            </a:r>
          </a:p>
          <a:p>
            <a:pPr marL="316531" indent="-316531">
              <a:buFont typeface="Arial" panose="020B0604020202020204" pitchFamily="34" charset="0"/>
              <a:buChar char="•"/>
            </a:pPr>
            <a:r>
              <a:rPr lang="en-GB" altLang="en-US" sz="1108" dirty="0">
                <a:solidFill>
                  <a:schemeClr val="tx1">
                    <a:lumMod val="75000"/>
                    <a:lumOff val="25000"/>
                  </a:schemeClr>
                </a:solidFill>
              </a:rPr>
              <a:t>Maintain body temperature</a:t>
            </a:r>
          </a:p>
          <a:p>
            <a:pPr marL="316531" indent="-316531">
              <a:buFont typeface="Arial" panose="020B0604020202020204" pitchFamily="34" charset="0"/>
              <a:buChar char="•"/>
            </a:pPr>
            <a:r>
              <a:rPr lang="en-GB" altLang="en-US" sz="1108" dirty="0">
                <a:solidFill>
                  <a:schemeClr val="tx1">
                    <a:lumMod val="75000"/>
                    <a:lumOff val="25000"/>
                  </a:schemeClr>
                </a:solidFill>
              </a:rPr>
              <a:t>Metabolise fat</a:t>
            </a:r>
          </a:p>
          <a:p>
            <a:pPr marL="316531" indent="-316531">
              <a:buFont typeface="Arial" panose="020B0604020202020204" pitchFamily="34" charset="0"/>
              <a:buChar char="•"/>
            </a:pPr>
            <a:r>
              <a:rPr lang="en-GB" altLang="en-US" sz="1108" dirty="0">
                <a:solidFill>
                  <a:schemeClr val="tx1">
                    <a:lumMod val="75000"/>
                    <a:lumOff val="25000"/>
                  </a:schemeClr>
                </a:solidFill>
              </a:rPr>
              <a:t>Aid digestion</a:t>
            </a:r>
          </a:p>
          <a:p>
            <a:pPr marL="316531" indent="-316531">
              <a:buFont typeface="Arial" panose="020B0604020202020204" pitchFamily="34" charset="0"/>
              <a:buChar char="•"/>
            </a:pPr>
            <a:r>
              <a:rPr lang="en-GB" altLang="en-US" sz="1108" dirty="0">
                <a:solidFill>
                  <a:schemeClr val="tx1">
                    <a:lumMod val="75000"/>
                    <a:lumOff val="25000"/>
                  </a:schemeClr>
                </a:solidFill>
              </a:rPr>
              <a:t>Lubricate organs</a:t>
            </a:r>
          </a:p>
          <a:p>
            <a:pPr marL="316531" indent="-316531">
              <a:buFont typeface="Arial" panose="020B0604020202020204" pitchFamily="34" charset="0"/>
              <a:buChar char="•"/>
            </a:pPr>
            <a:r>
              <a:rPr lang="en-GB" altLang="en-US" sz="1108" dirty="0">
                <a:solidFill>
                  <a:schemeClr val="tx1">
                    <a:lumMod val="75000"/>
                    <a:lumOff val="25000"/>
                  </a:schemeClr>
                </a:solidFill>
              </a:rPr>
              <a:t>Transport nutrients</a:t>
            </a:r>
          </a:p>
          <a:p>
            <a:pPr marL="316531" indent="-316531">
              <a:buFont typeface="Arial" panose="020B0604020202020204" pitchFamily="34" charset="0"/>
              <a:buChar char="•"/>
            </a:pPr>
            <a:r>
              <a:rPr lang="en-GB" altLang="en-US" sz="1108" dirty="0">
                <a:solidFill>
                  <a:schemeClr val="tx1">
                    <a:lumMod val="75000"/>
                    <a:lumOff val="25000"/>
                  </a:schemeClr>
                </a:solidFill>
              </a:rPr>
              <a:t>Flushes out waste and toxins</a:t>
            </a:r>
            <a:endParaRPr lang="en-US" altLang="en-US" sz="1662" dirty="0">
              <a:solidFill>
                <a:schemeClr val="tx1">
                  <a:lumMod val="75000"/>
                  <a:lumOff val="25000"/>
                </a:schemeClr>
              </a:solidFill>
            </a:endParaRPr>
          </a:p>
        </p:txBody>
      </p:sp>
      <p:sp>
        <p:nvSpPr>
          <p:cNvPr id="16" name="Rectangle 15">
            <a:extLst>
              <a:ext uri="{FF2B5EF4-FFF2-40B4-BE49-F238E27FC236}">
                <a16:creationId xmlns:a16="http://schemas.microsoft.com/office/drawing/2014/main" id="{78659277-F3B0-435A-B8D5-1EA3FC842DBF}"/>
              </a:ext>
            </a:extLst>
          </p:cNvPr>
          <p:cNvSpPr/>
          <p:nvPr/>
        </p:nvSpPr>
        <p:spPr>
          <a:xfrm>
            <a:off x="1557841" y="595360"/>
            <a:ext cx="1260447" cy="19032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77" dirty="0"/>
              <a:t>Water intake</a:t>
            </a:r>
          </a:p>
        </p:txBody>
      </p:sp>
      <p:sp>
        <p:nvSpPr>
          <p:cNvPr id="12" name="TextBox 11">
            <a:extLst>
              <a:ext uri="{FF2B5EF4-FFF2-40B4-BE49-F238E27FC236}">
                <a16:creationId xmlns:a16="http://schemas.microsoft.com/office/drawing/2014/main" id="{00E718F8-B69A-4AAF-A945-3A108E2FBD2E}"/>
              </a:ext>
            </a:extLst>
          </p:cNvPr>
          <p:cNvSpPr txBox="1"/>
          <p:nvPr/>
        </p:nvSpPr>
        <p:spPr>
          <a:xfrm>
            <a:off x="2775369" y="592673"/>
            <a:ext cx="1986666" cy="404726"/>
          </a:xfrm>
          <a:prstGeom prst="rect">
            <a:avLst/>
          </a:prstGeom>
          <a:noFill/>
        </p:spPr>
        <p:txBody>
          <a:bodyPr wrap="square" rtlCol="0">
            <a:spAutoFit/>
          </a:bodyPr>
          <a:lstStyle/>
          <a:p>
            <a:r>
              <a:rPr lang="en-GB" sz="1015" dirty="0">
                <a:highlight>
                  <a:srgbClr val="FFFF00"/>
                </a:highlight>
              </a:rPr>
              <a:t>Click </a:t>
            </a:r>
            <a:r>
              <a:rPr lang="en-GB" sz="1015" dirty="0">
                <a:highlight>
                  <a:srgbClr val="FFFF00"/>
                </a:highlight>
                <a:hlinkClick r:id="rId6"/>
              </a:rPr>
              <a:t>here</a:t>
            </a:r>
            <a:r>
              <a:rPr lang="en-GB" sz="1015" dirty="0">
                <a:highlight>
                  <a:srgbClr val="FFFF00"/>
                </a:highlight>
              </a:rPr>
              <a:t> to watch video on water</a:t>
            </a:r>
          </a:p>
        </p:txBody>
      </p:sp>
      <p:sp>
        <p:nvSpPr>
          <p:cNvPr id="17" name="Rectangle 16">
            <a:extLst>
              <a:ext uri="{FF2B5EF4-FFF2-40B4-BE49-F238E27FC236}">
                <a16:creationId xmlns:a16="http://schemas.microsoft.com/office/drawing/2014/main" id="{76B27B52-4423-4375-A3B3-3DD38155A7E0}"/>
              </a:ext>
            </a:extLst>
          </p:cNvPr>
          <p:cNvSpPr/>
          <p:nvPr/>
        </p:nvSpPr>
        <p:spPr>
          <a:xfrm>
            <a:off x="1542822" y="3896649"/>
            <a:ext cx="3125059" cy="603820"/>
          </a:xfrm>
          <a:prstGeom prst="rect">
            <a:avLst/>
          </a:prstGeom>
          <a:solidFill>
            <a:schemeClr val="accent5">
              <a:lumMod val="40000"/>
              <a:lumOff val="60000"/>
            </a:schemeClr>
          </a:solidFill>
          <a:ln>
            <a:solidFill>
              <a:srgbClr val="0070C0"/>
            </a:solidFill>
          </a:ln>
        </p:spPr>
        <p:txBody>
          <a:bodyPr wrap="square">
            <a:spAutoFit/>
          </a:bodyPr>
          <a:lstStyle/>
          <a:p>
            <a:r>
              <a:rPr lang="en-GB" sz="1108" dirty="0"/>
              <a:t>FIND OUT MORE HERE: </a:t>
            </a:r>
            <a:r>
              <a:rPr lang="en-GB" sz="1108" dirty="0">
                <a:hlinkClick r:id="rId7"/>
              </a:rPr>
              <a:t>https://www.nhs.uk/live-well/eat-well/water-drinks-nutrition/</a:t>
            </a:r>
            <a:endParaRPr lang="en-GB" sz="1662" dirty="0"/>
          </a:p>
        </p:txBody>
      </p:sp>
      <p:sp>
        <p:nvSpPr>
          <p:cNvPr id="18" name="Rectangle 17">
            <a:extLst>
              <a:ext uri="{FF2B5EF4-FFF2-40B4-BE49-F238E27FC236}">
                <a16:creationId xmlns:a16="http://schemas.microsoft.com/office/drawing/2014/main" id="{F14388B0-D648-4150-9E74-F02FDC9409C5}"/>
              </a:ext>
            </a:extLst>
          </p:cNvPr>
          <p:cNvSpPr/>
          <p:nvPr/>
        </p:nvSpPr>
        <p:spPr>
          <a:xfrm>
            <a:off x="1557842" y="4419910"/>
            <a:ext cx="3125059" cy="774315"/>
          </a:xfrm>
          <a:prstGeom prst="rect">
            <a:avLst/>
          </a:prstGeom>
          <a:solidFill>
            <a:schemeClr val="accent5">
              <a:lumMod val="40000"/>
              <a:lumOff val="60000"/>
            </a:schemeClr>
          </a:solidFill>
          <a:ln>
            <a:solidFill>
              <a:srgbClr val="0070C0"/>
            </a:solidFill>
          </a:ln>
        </p:spPr>
        <p:txBody>
          <a:bodyPr wrap="square">
            <a:spAutoFit/>
          </a:bodyPr>
          <a:lstStyle/>
          <a:p>
            <a:r>
              <a:rPr lang="en-GB" sz="1108" dirty="0">
                <a:latin typeface="Frutiger W01"/>
              </a:rPr>
              <a:t>Keeping hydrated is important. It is recommended that 6-8 glasses of water or other fluid are consumed everyday to replace normal water loss, rather than to obtain any broader health benefits.</a:t>
            </a:r>
            <a:endParaRPr lang="en-GB" sz="1108" dirty="0"/>
          </a:p>
        </p:txBody>
      </p:sp>
      <p:pic>
        <p:nvPicPr>
          <p:cNvPr id="21" name="Picture 20" descr="A picture containing cup, sitting, mug, table&#10;&#10;Description automatically generated">
            <a:extLst>
              <a:ext uri="{FF2B5EF4-FFF2-40B4-BE49-F238E27FC236}">
                <a16:creationId xmlns:a16="http://schemas.microsoft.com/office/drawing/2014/main" id="{30D13A9D-945D-46BE-8AFE-AB82E126D9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7224" t="15896" r="19393" b="15539"/>
          <a:stretch/>
        </p:blipFill>
        <p:spPr>
          <a:xfrm>
            <a:off x="3713813" y="1030846"/>
            <a:ext cx="946274" cy="1277309"/>
          </a:xfrm>
          <a:prstGeom prst="rect">
            <a:avLst/>
          </a:prstGeom>
        </p:spPr>
      </p:pic>
      <p:sp>
        <p:nvSpPr>
          <p:cNvPr id="22" name="Rectangle 21">
            <a:extLst>
              <a:ext uri="{FF2B5EF4-FFF2-40B4-BE49-F238E27FC236}">
                <a16:creationId xmlns:a16="http://schemas.microsoft.com/office/drawing/2014/main" id="{910A12B6-187E-4B14-A173-BB8C3917F044}"/>
              </a:ext>
            </a:extLst>
          </p:cNvPr>
          <p:cNvSpPr/>
          <p:nvPr/>
        </p:nvSpPr>
        <p:spPr>
          <a:xfrm>
            <a:off x="4771973" y="5727721"/>
            <a:ext cx="2151390" cy="873316"/>
          </a:xfrm>
          <a:prstGeom prst="rect">
            <a:avLst/>
          </a:prstGeom>
          <a:solidFill>
            <a:schemeClr val="accent6">
              <a:lumMod val="20000"/>
              <a:lumOff val="80000"/>
            </a:schemeClr>
          </a:solidFill>
        </p:spPr>
        <p:txBody>
          <a:bodyPr wrap="square">
            <a:spAutoFit/>
          </a:bodyPr>
          <a:lstStyle/>
          <a:p>
            <a:r>
              <a:rPr lang="en-GB" sz="1015" b="1" dirty="0">
                <a:solidFill>
                  <a:srgbClr val="111111"/>
                </a:solidFill>
                <a:latin typeface="Times New Roman" panose="02020603050405020304" pitchFamily="18" charset="0"/>
                <a:cs typeface="Times New Roman" panose="02020603050405020304" pitchFamily="18" charset="0"/>
              </a:rPr>
              <a:t>Soluble fibre dissolves in water</a:t>
            </a:r>
            <a:r>
              <a:rPr lang="en-GB" sz="1015" dirty="0">
                <a:solidFill>
                  <a:srgbClr val="111111"/>
                </a:solidFill>
                <a:latin typeface="Times New Roman" panose="02020603050405020304" pitchFamily="18" charset="0"/>
                <a:cs typeface="Times New Roman" panose="02020603050405020304" pitchFamily="18" charset="0"/>
              </a:rPr>
              <a:t> and the insoluble kind doesn’t.</a:t>
            </a:r>
          </a:p>
          <a:p>
            <a:r>
              <a:rPr lang="en-GB" sz="1015" dirty="0">
                <a:solidFill>
                  <a:srgbClr val="111111"/>
                </a:solidFill>
                <a:latin typeface="Times New Roman" panose="02020603050405020304" pitchFamily="18" charset="0"/>
                <a:cs typeface="Times New Roman" panose="02020603050405020304" pitchFamily="18" charset="0"/>
              </a:rPr>
              <a:t>I</a:t>
            </a:r>
            <a:r>
              <a:rPr lang="en-GB" sz="1015" b="1" dirty="0">
                <a:solidFill>
                  <a:srgbClr val="111111"/>
                </a:solidFill>
                <a:latin typeface="Times New Roman" panose="02020603050405020304" pitchFamily="18" charset="0"/>
                <a:cs typeface="Times New Roman" panose="02020603050405020304" pitchFamily="18" charset="0"/>
              </a:rPr>
              <a:t>nsoluble</a:t>
            </a:r>
            <a:r>
              <a:rPr lang="en-GB" sz="1015" dirty="0">
                <a:solidFill>
                  <a:srgbClr val="111111"/>
                </a:solidFill>
                <a:latin typeface="Times New Roman" panose="02020603050405020304" pitchFamily="18" charset="0"/>
                <a:cs typeface="Times New Roman" panose="02020603050405020304" pitchFamily="18" charset="0"/>
              </a:rPr>
              <a:t> helps absorb water and bulk up stools.  </a:t>
            </a:r>
            <a:r>
              <a:rPr lang="en-GB" sz="1015" b="1" dirty="0">
                <a:solidFill>
                  <a:srgbClr val="111111"/>
                </a:solidFill>
                <a:latin typeface="Times New Roman" panose="02020603050405020304" pitchFamily="18" charset="0"/>
                <a:cs typeface="Times New Roman" panose="02020603050405020304" pitchFamily="18" charset="0"/>
              </a:rPr>
              <a:t>Soluble</a:t>
            </a:r>
            <a:r>
              <a:rPr lang="en-GB" sz="1015" dirty="0">
                <a:solidFill>
                  <a:srgbClr val="111111"/>
                </a:solidFill>
                <a:latin typeface="Times New Roman" panose="02020603050405020304" pitchFamily="18" charset="0"/>
                <a:cs typeface="Times New Roman" panose="02020603050405020304" pitchFamily="18" charset="0"/>
              </a:rPr>
              <a:t> helps </a:t>
            </a:r>
            <a:r>
              <a:rPr lang="en-GB" sz="1015" dirty="0">
                <a:latin typeface="Times New Roman" panose="02020603050405020304" pitchFamily="18" charset="0"/>
                <a:cs typeface="Times New Roman" panose="02020603050405020304" pitchFamily="18" charset="0"/>
              </a:rPr>
              <a:t>reduce blood cholesterol and sugar. </a:t>
            </a:r>
          </a:p>
        </p:txBody>
      </p:sp>
    </p:spTree>
    <p:extLst>
      <p:ext uri="{BB962C8B-B14F-4D97-AF65-F5344CB8AC3E}">
        <p14:creationId xmlns:p14="http://schemas.microsoft.com/office/powerpoint/2010/main" val="29097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E340C7-A08D-4A89-9B2C-29565D263DEA}"/>
              </a:ext>
            </a:extLst>
          </p:cNvPr>
          <p:cNvSpPr>
            <a:spLocks noGrp="1"/>
          </p:cNvSpPr>
          <p:nvPr>
            <p:ph type="sldNum" sz="quarter" idx="12"/>
          </p:nvPr>
        </p:nvSpPr>
        <p:spPr/>
        <p:txBody>
          <a:bodyPr/>
          <a:lstStyle/>
          <a:p>
            <a:fld id="{8126789D-5CB1-48F7-9675-DB280239265E}" type="slidenum">
              <a:rPr lang="en-GB" smtClean="0"/>
              <a:t>7</a:t>
            </a:fld>
            <a:endParaRPr lang="en-GB"/>
          </a:p>
        </p:txBody>
      </p:sp>
      <p:graphicFrame>
        <p:nvGraphicFramePr>
          <p:cNvPr id="3" name="Table 2">
            <a:extLst>
              <a:ext uri="{FF2B5EF4-FFF2-40B4-BE49-F238E27FC236}">
                <a16:creationId xmlns:a16="http://schemas.microsoft.com/office/drawing/2014/main" id="{DC7DA189-DAF8-4090-915B-54080863543E}"/>
              </a:ext>
            </a:extLst>
          </p:cNvPr>
          <p:cNvGraphicFramePr>
            <a:graphicFrameLocks noGrp="1"/>
          </p:cNvGraphicFramePr>
          <p:nvPr/>
        </p:nvGraphicFramePr>
        <p:xfrm>
          <a:off x="1605798" y="945539"/>
          <a:ext cx="3825513" cy="1842191"/>
        </p:xfrm>
        <a:graphic>
          <a:graphicData uri="http://schemas.openxmlformats.org/drawingml/2006/table">
            <a:tbl>
              <a:tblPr firstRow="1" bandRow="1">
                <a:tableStyleId>{5C22544A-7EE6-4342-B048-85BDC9FD1C3A}</a:tableStyleId>
              </a:tblPr>
              <a:tblGrid>
                <a:gridCol w="1450959">
                  <a:extLst>
                    <a:ext uri="{9D8B030D-6E8A-4147-A177-3AD203B41FA5}">
                      <a16:colId xmlns:a16="http://schemas.microsoft.com/office/drawing/2014/main" val="1872110899"/>
                    </a:ext>
                  </a:extLst>
                </a:gridCol>
                <a:gridCol w="1187277">
                  <a:extLst>
                    <a:ext uri="{9D8B030D-6E8A-4147-A177-3AD203B41FA5}">
                      <a16:colId xmlns:a16="http://schemas.microsoft.com/office/drawing/2014/main" val="3785792581"/>
                    </a:ext>
                  </a:extLst>
                </a:gridCol>
                <a:gridCol w="1187277">
                  <a:extLst>
                    <a:ext uri="{9D8B030D-6E8A-4147-A177-3AD203B41FA5}">
                      <a16:colId xmlns:a16="http://schemas.microsoft.com/office/drawing/2014/main" val="496246184"/>
                    </a:ext>
                  </a:extLst>
                </a:gridCol>
              </a:tblGrid>
              <a:tr h="422031">
                <a:tc>
                  <a:txBody>
                    <a:bodyPr/>
                    <a:lstStyle/>
                    <a:p>
                      <a:r>
                        <a:rPr lang="en-GB" sz="1100" dirty="0"/>
                        <a:t>Nutrient</a:t>
                      </a:r>
                    </a:p>
                  </a:txBody>
                  <a:tcPr marL="84406" marR="84406" marT="42203" marB="42203"/>
                </a:tc>
                <a:tc>
                  <a:txBody>
                    <a:bodyPr/>
                    <a:lstStyle/>
                    <a:p>
                      <a:r>
                        <a:rPr lang="en-GB" sz="1100" dirty="0"/>
                        <a:t>Amount</a:t>
                      </a:r>
                    </a:p>
                  </a:txBody>
                  <a:tcPr marL="84406" marR="84406" marT="42203" marB="42203"/>
                </a:tc>
                <a:tc>
                  <a:txBody>
                    <a:bodyPr/>
                    <a:lstStyle/>
                    <a:p>
                      <a:r>
                        <a:rPr lang="en-GB" sz="1100" dirty="0"/>
                        <a:t>Calories per gram</a:t>
                      </a:r>
                    </a:p>
                  </a:txBody>
                  <a:tcPr marL="84406" marR="84406" marT="42203" marB="42203"/>
                </a:tc>
                <a:extLst>
                  <a:ext uri="{0D108BD9-81ED-4DB2-BD59-A6C34878D82A}">
                    <a16:rowId xmlns:a16="http://schemas.microsoft.com/office/drawing/2014/main" val="774888685"/>
                  </a:ext>
                </a:extLst>
              </a:tr>
              <a:tr h="316185">
                <a:tc>
                  <a:txBody>
                    <a:bodyPr/>
                    <a:lstStyle/>
                    <a:p>
                      <a:r>
                        <a:rPr lang="en-GB" sz="1000" b="1" dirty="0">
                          <a:solidFill>
                            <a:schemeClr val="tx1">
                              <a:lumMod val="75000"/>
                              <a:lumOff val="25000"/>
                            </a:schemeClr>
                          </a:solidFill>
                        </a:rPr>
                        <a:t>Energy</a:t>
                      </a:r>
                      <a:r>
                        <a:rPr lang="en-GB" sz="1000" dirty="0">
                          <a:solidFill>
                            <a:schemeClr val="tx1">
                              <a:lumMod val="75000"/>
                              <a:lumOff val="25000"/>
                            </a:schemeClr>
                          </a:solidFill>
                        </a:rPr>
                        <a:t> (calories)</a:t>
                      </a:r>
                    </a:p>
                  </a:txBody>
                  <a:tcPr marL="84406" marR="84406" marT="42203" marB="42203"/>
                </a:tc>
                <a:tc>
                  <a:txBody>
                    <a:bodyPr/>
                    <a:lstStyle/>
                    <a:p>
                      <a:r>
                        <a:rPr lang="en-GB" sz="1000" b="1" dirty="0">
                          <a:solidFill>
                            <a:schemeClr val="tx1">
                              <a:lumMod val="75000"/>
                              <a:lumOff val="25000"/>
                            </a:schemeClr>
                          </a:solidFill>
                        </a:rPr>
                        <a:t>2,000kcal</a:t>
                      </a:r>
                    </a:p>
                  </a:txBody>
                  <a:tcPr marL="84406" marR="84406" marT="42203" marB="42203"/>
                </a:tc>
                <a:tc>
                  <a:txBody>
                    <a:bodyPr/>
                    <a:lstStyle/>
                    <a:p>
                      <a:endParaRPr lang="en-GB" sz="1000" dirty="0">
                        <a:solidFill>
                          <a:schemeClr val="tx1">
                            <a:lumMod val="75000"/>
                            <a:lumOff val="25000"/>
                          </a:schemeClr>
                        </a:solidFill>
                      </a:endParaRPr>
                    </a:p>
                  </a:txBody>
                  <a:tcPr marL="84406" marR="84406" marT="42203" marB="42203"/>
                </a:tc>
                <a:extLst>
                  <a:ext uri="{0D108BD9-81ED-4DB2-BD59-A6C34878D82A}">
                    <a16:rowId xmlns:a16="http://schemas.microsoft.com/office/drawing/2014/main" val="341409488"/>
                  </a:ext>
                </a:extLst>
              </a:tr>
              <a:tr h="393895">
                <a:tc>
                  <a:txBody>
                    <a:bodyPr/>
                    <a:lstStyle/>
                    <a:p>
                      <a:r>
                        <a:rPr lang="en-GB" sz="1000" b="1" dirty="0">
                          <a:solidFill>
                            <a:schemeClr val="tx1">
                              <a:lumMod val="75000"/>
                              <a:lumOff val="25000"/>
                            </a:schemeClr>
                          </a:solidFill>
                        </a:rPr>
                        <a:t>Carbohydrate</a:t>
                      </a:r>
                      <a:br>
                        <a:rPr lang="en-GB" sz="1000" dirty="0">
                          <a:solidFill>
                            <a:schemeClr val="tx1">
                              <a:lumMod val="75000"/>
                              <a:lumOff val="25000"/>
                            </a:schemeClr>
                          </a:solidFill>
                        </a:rPr>
                      </a:br>
                      <a:r>
                        <a:rPr lang="en-GB" sz="1000" dirty="0">
                          <a:solidFill>
                            <a:schemeClr val="tx1">
                              <a:lumMod val="75000"/>
                              <a:lumOff val="25000"/>
                            </a:schemeClr>
                          </a:solidFill>
                        </a:rPr>
                        <a:t>of which</a:t>
                      </a:r>
                      <a:r>
                        <a:rPr lang="en-GB" sz="1000" baseline="0" dirty="0">
                          <a:solidFill>
                            <a:schemeClr val="tx1">
                              <a:lumMod val="75000"/>
                              <a:lumOff val="25000"/>
                            </a:schemeClr>
                          </a:solidFill>
                        </a:rPr>
                        <a:t> </a:t>
                      </a:r>
                      <a:r>
                        <a:rPr lang="en-GB" sz="1000" b="1" baseline="0" dirty="0">
                          <a:solidFill>
                            <a:srgbClr val="FF0000"/>
                          </a:solidFill>
                        </a:rPr>
                        <a:t>sugars</a:t>
                      </a:r>
                      <a:endParaRPr lang="en-GB" sz="1000" b="1" dirty="0">
                        <a:solidFill>
                          <a:srgbClr val="FF0000"/>
                        </a:solidFill>
                      </a:endParaRPr>
                    </a:p>
                  </a:txBody>
                  <a:tcPr marL="84406" marR="84406" marT="42203" marB="42203"/>
                </a:tc>
                <a:tc>
                  <a:txBody>
                    <a:bodyPr/>
                    <a:lstStyle/>
                    <a:p>
                      <a:r>
                        <a:rPr lang="en-GB" sz="1000" b="1" dirty="0">
                          <a:solidFill>
                            <a:schemeClr val="tx1">
                              <a:lumMod val="75000"/>
                              <a:lumOff val="25000"/>
                            </a:schemeClr>
                          </a:solidFill>
                        </a:rPr>
                        <a:t>At least 260g</a:t>
                      </a:r>
                      <a:br>
                        <a:rPr lang="en-GB" sz="1000" b="1" dirty="0">
                          <a:solidFill>
                            <a:schemeClr val="tx1">
                              <a:lumMod val="75000"/>
                              <a:lumOff val="25000"/>
                            </a:schemeClr>
                          </a:solidFill>
                        </a:rPr>
                      </a:br>
                      <a:r>
                        <a:rPr lang="en-GB" sz="1000" b="1" dirty="0">
                          <a:solidFill>
                            <a:schemeClr val="tx1">
                              <a:lumMod val="75000"/>
                              <a:lumOff val="25000"/>
                            </a:schemeClr>
                          </a:solidFill>
                        </a:rPr>
                        <a:t>90g</a:t>
                      </a:r>
                    </a:p>
                  </a:txBody>
                  <a:tcPr marL="84406" marR="84406" marT="42203" marB="42203"/>
                </a:tc>
                <a:tc>
                  <a:txBody>
                    <a:bodyPr/>
                    <a:lstStyle/>
                    <a:p>
                      <a:r>
                        <a:rPr lang="en-GB" sz="1000" dirty="0">
                          <a:solidFill>
                            <a:schemeClr val="tx1">
                              <a:lumMod val="75000"/>
                              <a:lumOff val="25000"/>
                            </a:schemeClr>
                          </a:solidFill>
                        </a:rPr>
                        <a:t>4kcal</a:t>
                      </a:r>
                    </a:p>
                  </a:txBody>
                  <a:tcPr marL="84406" marR="84406" marT="42203" marB="42203"/>
                </a:tc>
                <a:extLst>
                  <a:ext uri="{0D108BD9-81ED-4DB2-BD59-A6C34878D82A}">
                    <a16:rowId xmlns:a16="http://schemas.microsoft.com/office/drawing/2014/main" val="1607191490"/>
                  </a:ext>
                </a:extLst>
              </a:tr>
              <a:tr h="316185">
                <a:tc>
                  <a:txBody>
                    <a:bodyPr/>
                    <a:lstStyle/>
                    <a:p>
                      <a:r>
                        <a:rPr lang="en-GB" sz="1000" b="1" dirty="0">
                          <a:solidFill>
                            <a:schemeClr val="tx1">
                              <a:lumMod val="75000"/>
                              <a:lumOff val="25000"/>
                            </a:schemeClr>
                          </a:solidFill>
                        </a:rPr>
                        <a:t>Protein</a:t>
                      </a:r>
                    </a:p>
                  </a:txBody>
                  <a:tcPr marL="84406" marR="84406" marT="42203" marB="42203"/>
                </a:tc>
                <a:tc>
                  <a:txBody>
                    <a:bodyPr/>
                    <a:lstStyle/>
                    <a:p>
                      <a:r>
                        <a:rPr lang="en-GB" sz="1000" b="1" dirty="0">
                          <a:solidFill>
                            <a:schemeClr val="tx1">
                              <a:lumMod val="75000"/>
                              <a:lumOff val="25000"/>
                            </a:schemeClr>
                          </a:solidFill>
                        </a:rPr>
                        <a:t>50g</a:t>
                      </a:r>
                    </a:p>
                  </a:txBody>
                  <a:tcPr marL="84406" marR="84406" marT="42203" marB="42203"/>
                </a:tc>
                <a:tc>
                  <a:txBody>
                    <a:bodyPr/>
                    <a:lstStyle/>
                    <a:p>
                      <a:r>
                        <a:rPr lang="en-GB" sz="1000" dirty="0">
                          <a:solidFill>
                            <a:schemeClr val="tx1">
                              <a:lumMod val="75000"/>
                              <a:lumOff val="25000"/>
                            </a:schemeClr>
                          </a:solidFill>
                        </a:rPr>
                        <a:t>4kcal</a:t>
                      </a:r>
                    </a:p>
                  </a:txBody>
                  <a:tcPr marL="84406" marR="84406" marT="42203" marB="42203"/>
                </a:tc>
                <a:extLst>
                  <a:ext uri="{0D108BD9-81ED-4DB2-BD59-A6C34878D82A}">
                    <a16:rowId xmlns:a16="http://schemas.microsoft.com/office/drawing/2014/main" val="295388762"/>
                  </a:ext>
                </a:extLst>
              </a:tr>
              <a:tr h="393895">
                <a:tc>
                  <a:txBody>
                    <a:bodyPr/>
                    <a:lstStyle/>
                    <a:p>
                      <a:r>
                        <a:rPr lang="en-GB" sz="1000" b="1" dirty="0">
                          <a:solidFill>
                            <a:schemeClr val="tx1">
                              <a:lumMod val="75000"/>
                              <a:lumOff val="25000"/>
                            </a:schemeClr>
                          </a:solidFill>
                        </a:rPr>
                        <a:t>Fat</a:t>
                      </a:r>
                      <a:br>
                        <a:rPr lang="en-GB" sz="1000" dirty="0">
                          <a:solidFill>
                            <a:schemeClr val="tx1">
                              <a:lumMod val="75000"/>
                              <a:lumOff val="25000"/>
                            </a:schemeClr>
                          </a:solidFill>
                        </a:rPr>
                      </a:br>
                      <a:r>
                        <a:rPr lang="en-GB" sz="1000" dirty="0">
                          <a:solidFill>
                            <a:schemeClr val="tx1">
                              <a:lumMod val="75000"/>
                              <a:lumOff val="25000"/>
                            </a:schemeClr>
                          </a:solidFill>
                        </a:rPr>
                        <a:t>of which </a:t>
                      </a:r>
                      <a:r>
                        <a:rPr lang="en-GB" sz="1000" b="1" dirty="0">
                          <a:solidFill>
                            <a:srgbClr val="FF0000"/>
                          </a:solidFill>
                        </a:rPr>
                        <a:t>saturates</a:t>
                      </a:r>
                    </a:p>
                  </a:txBody>
                  <a:tcPr marL="84406" marR="84406" marT="42203" marB="42203"/>
                </a:tc>
                <a:tc>
                  <a:txBody>
                    <a:bodyPr/>
                    <a:lstStyle/>
                    <a:p>
                      <a:r>
                        <a:rPr lang="en-GB" sz="1000" b="1" dirty="0">
                          <a:solidFill>
                            <a:schemeClr val="tx1">
                              <a:lumMod val="75000"/>
                              <a:lumOff val="25000"/>
                            </a:schemeClr>
                          </a:solidFill>
                        </a:rPr>
                        <a:t>Less than 70g</a:t>
                      </a:r>
                      <a:br>
                        <a:rPr lang="en-GB" sz="1000" b="1" dirty="0">
                          <a:solidFill>
                            <a:schemeClr val="tx1">
                              <a:lumMod val="75000"/>
                              <a:lumOff val="25000"/>
                            </a:schemeClr>
                          </a:solidFill>
                        </a:rPr>
                      </a:br>
                      <a:r>
                        <a:rPr lang="en-GB" sz="1000" b="1" dirty="0">
                          <a:solidFill>
                            <a:schemeClr val="tx1">
                              <a:lumMod val="75000"/>
                              <a:lumOff val="25000"/>
                            </a:schemeClr>
                          </a:solidFill>
                        </a:rPr>
                        <a:t>Less than 20g</a:t>
                      </a:r>
                    </a:p>
                  </a:txBody>
                  <a:tcPr marL="84406" marR="84406" marT="42203" marB="42203"/>
                </a:tc>
                <a:tc>
                  <a:txBody>
                    <a:bodyPr/>
                    <a:lstStyle/>
                    <a:p>
                      <a:r>
                        <a:rPr lang="en-GB" sz="1000" dirty="0">
                          <a:solidFill>
                            <a:schemeClr val="tx1">
                              <a:lumMod val="75000"/>
                              <a:lumOff val="25000"/>
                            </a:schemeClr>
                          </a:solidFill>
                        </a:rPr>
                        <a:t>9kcal</a:t>
                      </a:r>
                    </a:p>
                  </a:txBody>
                  <a:tcPr marL="84406" marR="84406" marT="42203" marB="42203"/>
                </a:tc>
                <a:extLst>
                  <a:ext uri="{0D108BD9-81ED-4DB2-BD59-A6C34878D82A}">
                    <a16:rowId xmlns:a16="http://schemas.microsoft.com/office/drawing/2014/main" val="1059714673"/>
                  </a:ext>
                </a:extLst>
              </a:tr>
            </a:tbl>
          </a:graphicData>
        </a:graphic>
      </p:graphicFrame>
      <p:pic>
        <p:nvPicPr>
          <p:cNvPr id="4" name="Picture 2" descr="Image result for nhs logo">
            <a:hlinkClick r:id="rId2"/>
            <a:extLst>
              <a:ext uri="{FF2B5EF4-FFF2-40B4-BE49-F238E27FC236}">
                <a16:creationId xmlns:a16="http://schemas.microsoft.com/office/drawing/2014/main" id="{036E7A65-EAFE-4BFF-9572-8371512749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684" y="243559"/>
            <a:ext cx="961220" cy="5831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7D04D8A-3AAA-4362-90A0-0564B0BD72EF}"/>
              </a:ext>
            </a:extLst>
          </p:cNvPr>
          <p:cNvSpPr/>
          <p:nvPr/>
        </p:nvSpPr>
        <p:spPr>
          <a:xfrm>
            <a:off x="1524001" y="519386"/>
            <a:ext cx="3375559" cy="433324"/>
          </a:xfrm>
          <a:prstGeom prst="rect">
            <a:avLst/>
          </a:prstGeom>
        </p:spPr>
        <p:txBody>
          <a:bodyPr wrap="square">
            <a:spAutoFit/>
          </a:bodyPr>
          <a:lstStyle/>
          <a:p>
            <a:r>
              <a:rPr lang="en-GB" sz="1108" dirty="0">
                <a:solidFill>
                  <a:schemeClr val="tx1">
                    <a:lumMod val="75000"/>
                    <a:lumOff val="25000"/>
                  </a:schemeClr>
                </a:solidFill>
              </a:rPr>
              <a:t>The NHS recommends the following intake of each nutrient per day:</a:t>
            </a:r>
          </a:p>
        </p:txBody>
      </p:sp>
      <p:sp>
        <p:nvSpPr>
          <p:cNvPr id="6" name="Title 1">
            <a:extLst>
              <a:ext uri="{FF2B5EF4-FFF2-40B4-BE49-F238E27FC236}">
                <a16:creationId xmlns:a16="http://schemas.microsoft.com/office/drawing/2014/main" id="{3FDBE7C6-09C6-4060-9C81-627E34BF6A9D}"/>
              </a:ext>
            </a:extLst>
          </p:cNvPr>
          <p:cNvSpPr txBox="1">
            <a:spLocks/>
          </p:cNvSpPr>
          <p:nvPr/>
        </p:nvSpPr>
        <p:spPr>
          <a:xfrm>
            <a:off x="1560843" y="233601"/>
            <a:ext cx="4986085" cy="353364"/>
          </a:xfrm>
          <a:prstGeom prst="rect">
            <a:avLst/>
          </a:prstGeom>
          <a:noFill/>
        </p:spPr>
        <p:txBody>
          <a:bodyPr vert="horz" lIns="63305" tIns="31652" rIns="63305" bIns="31652"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46" b="1" dirty="0">
                <a:solidFill>
                  <a:srgbClr val="00B0F0"/>
                </a:solidFill>
              </a:rPr>
              <a:t>Reference Intake</a:t>
            </a:r>
            <a:endParaRPr lang="en-GB" sz="1846" dirty="0">
              <a:solidFill>
                <a:srgbClr val="00B0F0"/>
              </a:solidFill>
              <a:ea typeface="Kozuka Gothic Pro H" panose="020B0800000000000000" pitchFamily="34" charset="-128"/>
            </a:endParaRPr>
          </a:p>
        </p:txBody>
      </p:sp>
      <p:graphicFrame>
        <p:nvGraphicFramePr>
          <p:cNvPr id="7" name="Table 6">
            <a:extLst>
              <a:ext uri="{FF2B5EF4-FFF2-40B4-BE49-F238E27FC236}">
                <a16:creationId xmlns:a16="http://schemas.microsoft.com/office/drawing/2014/main" id="{91DA0997-B4EC-4C6A-B48C-BFCE44765EE7}"/>
              </a:ext>
            </a:extLst>
          </p:cNvPr>
          <p:cNvGraphicFramePr>
            <a:graphicFrameLocks noGrp="1"/>
          </p:cNvGraphicFramePr>
          <p:nvPr/>
        </p:nvGraphicFramePr>
        <p:xfrm>
          <a:off x="1614710" y="3229595"/>
          <a:ext cx="3891983" cy="3323631"/>
        </p:xfrm>
        <a:graphic>
          <a:graphicData uri="http://schemas.openxmlformats.org/drawingml/2006/table">
            <a:tbl>
              <a:tblPr firstRow="1" bandRow="1">
                <a:tableStyleId>{5C22544A-7EE6-4342-B048-85BDC9FD1C3A}</a:tableStyleId>
              </a:tblPr>
              <a:tblGrid>
                <a:gridCol w="965090">
                  <a:extLst>
                    <a:ext uri="{9D8B030D-6E8A-4147-A177-3AD203B41FA5}">
                      <a16:colId xmlns:a16="http://schemas.microsoft.com/office/drawing/2014/main" val="1872110899"/>
                    </a:ext>
                  </a:extLst>
                </a:gridCol>
                <a:gridCol w="792343">
                  <a:extLst>
                    <a:ext uri="{9D8B030D-6E8A-4147-A177-3AD203B41FA5}">
                      <a16:colId xmlns:a16="http://schemas.microsoft.com/office/drawing/2014/main" val="3785792581"/>
                    </a:ext>
                  </a:extLst>
                </a:gridCol>
                <a:gridCol w="597555">
                  <a:extLst>
                    <a:ext uri="{9D8B030D-6E8A-4147-A177-3AD203B41FA5}">
                      <a16:colId xmlns:a16="http://schemas.microsoft.com/office/drawing/2014/main" val="2966070470"/>
                    </a:ext>
                  </a:extLst>
                </a:gridCol>
                <a:gridCol w="1536995">
                  <a:extLst>
                    <a:ext uri="{9D8B030D-6E8A-4147-A177-3AD203B41FA5}">
                      <a16:colId xmlns:a16="http://schemas.microsoft.com/office/drawing/2014/main" val="3057464422"/>
                    </a:ext>
                  </a:extLst>
                </a:gridCol>
              </a:tblGrid>
              <a:tr h="294614">
                <a:tc>
                  <a:txBody>
                    <a:bodyPr/>
                    <a:lstStyle/>
                    <a:p>
                      <a:r>
                        <a:rPr lang="en-GB" sz="1300" dirty="0"/>
                        <a:t>Nutrient</a:t>
                      </a:r>
                    </a:p>
                  </a:txBody>
                  <a:tcPr marL="84406" marR="84406" marT="42203" marB="42203"/>
                </a:tc>
                <a:tc gridSpan="2">
                  <a:txBody>
                    <a:bodyPr/>
                    <a:lstStyle/>
                    <a:p>
                      <a:r>
                        <a:rPr lang="en-GB" sz="1300" dirty="0"/>
                        <a:t>Males</a:t>
                      </a:r>
                    </a:p>
                  </a:txBody>
                  <a:tcPr marL="84406" marR="84406" marT="42203" marB="42203"/>
                </a:tc>
                <a:tc hMerge="1">
                  <a:txBody>
                    <a:bodyPr/>
                    <a:lstStyle/>
                    <a:p>
                      <a:endParaRPr lang="en-GB"/>
                    </a:p>
                  </a:txBody>
                  <a:tcPr/>
                </a:tc>
                <a:tc>
                  <a:txBody>
                    <a:bodyPr/>
                    <a:lstStyle/>
                    <a:p>
                      <a:r>
                        <a:rPr lang="en-GB" sz="1300" dirty="0"/>
                        <a:t>Females</a:t>
                      </a:r>
                    </a:p>
                  </a:txBody>
                  <a:tcPr marL="84406" marR="84406" marT="42203" marB="42203"/>
                </a:tc>
                <a:extLst>
                  <a:ext uri="{0D108BD9-81ED-4DB2-BD59-A6C34878D82A}">
                    <a16:rowId xmlns:a16="http://schemas.microsoft.com/office/drawing/2014/main" val="774888685"/>
                  </a:ext>
                </a:extLst>
              </a:tr>
              <a:tr h="254429">
                <a:tc>
                  <a:txBody>
                    <a:bodyPr/>
                    <a:lstStyle/>
                    <a:p>
                      <a:r>
                        <a:rPr lang="en-GB" sz="1000" b="1" dirty="0">
                          <a:solidFill>
                            <a:schemeClr val="tx1">
                              <a:lumMod val="75000"/>
                              <a:lumOff val="25000"/>
                            </a:schemeClr>
                          </a:solidFill>
                        </a:rPr>
                        <a:t>Vitamin A</a:t>
                      </a:r>
                    </a:p>
                  </a:txBody>
                  <a:tcPr marL="84406" marR="84406" marT="42203" marB="42203"/>
                </a:tc>
                <a:tc gridSpan="2">
                  <a:txBody>
                    <a:bodyPr/>
                    <a:lstStyle/>
                    <a:p>
                      <a:r>
                        <a:rPr lang="en-GB" sz="1000" b="1" baseline="0" dirty="0">
                          <a:solidFill>
                            <a:schemeClr val="tx1">
                              <a:lumMod val="75000"/>
                              <a:lumOff val="25000"/>
                            </a:schemeClr>
                          </a:solidFill>
                        </a:rPr>
                        <a:t>0.7mcg</a:t>
                      </a:r>
                      <a:endParaRPr lang="en-GB" sz="1000" b="1" dirty="0">
                        <a:solidFill>
                          <a:schemeClr val="tx1">
                            <a:lumMod val="75000"/>
                            <a:lumOff val="25000"/>
                          </a:schemeClr>
                        </a:solidFill>
                      </a:endParaRPr>
                    </a:p>
                  </a:txBody>
                  <a:tcPr marL="84406" marR="84406" marT="42203" marB="42203"/>
                </a:tc>
                <a:tc hMerge="1">
                  <a:txBody>
                    <a:bodyPr/>
                    <a:lstStyle/>
                    <a:p>
                      <a:endParaRPr lang="en-GB"/>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baseline="0" dirty="0">
                          <a:solidFill>
                            <a:schemeClr val="tx1">
                              <a:lumMod val="75000"/>
                              <a:lumOff val="25000"/>
                            </a:schemeClr>
                          </a:solidFill>
                        </a:rPr>
                        <a:t>0.6mcg</a:t>
                      </a:r>
                      <a:endParaRPr lang="en-GB" sz="1000" b="1" dirty="0">
                        <a:solidFill>
                          <a:schemeClr val="tx1">
                            <a:lumMod val="75000"/>
                            <a:lumOff val="25000"/>
                          </a:schemeClr>
                        </a:solidFill>
                      </a:endParaRPr>
                    </a:p>
                  </a:txBody>
                  <a:tcPr marL="84406" marR="84406" marT="42203" marB="42203"/>
                </a:tc>
                <a:extLst>
                  <a:ext uri="{0D108BD9-81ED-4DB2-BD59-A6C34878D82A}">
                    <a16:rowId xmlns:a16="http://schemas.microsoft.com/office/drawing/2014/main" val="341409488"/>
                  </a:ext>
                </a:extLst>
              </a:tr>
              <a:tr h="294614">
                <a:tc>
                  <a:txBody>
                    <a:bodyPr/>
                    <a:lstStyle/>
                    <a:p>
                      <a:r>
                        <a:rPr lang="en-GB" sz="1000" b="1" dirty="0">
                          <a:solidFill>
                            <a:schemeClr val="tx1">
                              <a:lumMod val="75000"/>
                              <a:lumOff val="25000"/>
                            </a:schemeClr>
                          </a:solidFill>
                        </a:rPr>
                        <a:t>Vitamin D</a:t>
                      </a:r>
                    </a:p>
                  </a:txBody>
                  <a:tcPr marL="84406" marR="84406" marT="42203" marB="42203"/>
                </a:tc>
                <a:tc gridSpan="3">
                  <a:txBody>
                    <a:bodyPr/>
                    <a:lstStyle/>
                    <a:p>
                      <a:r>
                        <a:rPr lang="en-GB" sz="1000" b="1" dirty="0">
                          <a:solidFill>
                            <a:schemeClr val="tx1">
                              <a:lumMod val="75000"/>
                              <a:lumOff val="25000"/>
                            </a:schemeClr>
                          </a:solidFill>
                        </a:rPr>
                        <a:t>10mcg</a:t>
                      </a:r>
                    </a:p>
                  </a:txBody>
                  <a:tcPr marL="84406" marR="84406" marT="42203" marB="42203"/>
                </a:tc>
                <a:tc hMerge="1">
                  <a:txBody>
                    <a:bodyPr/>
                    <a:lstStyle/>
                    <a:p>
                      <a:endParaRPr lang="en-GB"/>
                    </a:p>
                  </a:txBody>
                  <a:tcPr/>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1607191490"/>
                  </a:ext>
                </a:extLst>
              </a:tr>
              <a:tr h="3589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chemeClr val="tx1">
                              <a:lumMod val="75000"/>
                              <a:lumOff val="25000"/>
                            </a:schemeClr>
                          </a:solidFill>
                        </a:rPr>
                        <a:t>Vitamin E</a:t>
                      </a:r>
                    </a:p>
                  </a:txBody>
                  <a:tcPr marL="84406" marR="84406" marT="42203" marB="42203"/>
                </a:tc>
                <a:tc gridSpan="2">
                  <a:txBody>
                    <a:bodyPr/>
                    <a:lstStyle/>
                    <a:p>
                      <a:r>
                        <a:rPr lang="en-GB" sz="1000" b="1" dirty="0">
                          <a:solidFill>
                            <a:schemeClr val="tx1">
                              <a:lumMod val="75000"/>
                              <a:lumOff val="25000"/>
                            </a:schemeClr>
                          </a:solidFill>
                        </a:rPr>
                        <a:t>4mg</a:t>
                      </a:r>
                    </a:p>
                  </a:txBody>
                  <a:tcPr marL="84406" marR="84406" marT="42203" marB="42203"/>
                </a:tc>
                <a:tc hMerge="1">
                  <a:txBody>
                    <a:bodyPr/>
                    <a:lstStyle/>
                    <a:p>
                      <a:endParaRPr lang="en-GB"/>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chemeClr val="tx1">
                              <a:lumMod val="75000"/>
                              <a:lumOff val="25000"/>
                            </a:schemeClr>
                          </a:solidFill>
                        </a:rPr>
                        <a:t>3mg</a:t>
                      </a:r>
                    </a:p>
                  </a:txBody>
                  <a:tcPr marL="84406" marR="84406" marT="42203" marB="42203"/>
                </a:tc>
                <a:extLst>
                  <a:ext uri="{0D108BD9-81ED-4DB2-BD59-A6C34878D82A}">
                    <a16:rowId xmlns:a16="http://schemas.microsoft.com/office/drawing/2014/main" val="295388762"/>
                  </a:ext>
                </a:extLst>
              </a:tr>
              <a:tr h="294614">
                <a:tc>
                  <a:txBody>
                    <a:bodyPr/>
                    <a:lstStyle/>
                    <a:p>
                      <a:r>
                        <a:rPr lang="en-GB" sz="1000" b="1" dirty="0">
                          <a:solidFill>
                            <a:schemeClr val="tx1">
                              <a:lumMod val="75000"/>
                              <a:lumOff val="25000"/>
                            </a:schemeClr>
                          </a:solidFill>
                        </a:rPr>
                        <a:t>Vitamin K</a:t>
                      </a:r>
                    </a:p>
                  </a:txBody>
                  <a:tcPr marL="84406" marR="84406" marT="42203" marB="42203"/>
                </a:tc>
                <a:tc gridSpan="3">
                  <a:txBody>
                    <a:bodyPr/>
                    <a:lstStyle/>
                    <a:p>
                      <a:r>
                        <a:rPr lang="en-GB" sz="1000" b="1" i="0" kern="1200" dirty="0">
                          <a:solidFill>
                            <a:schemeClr val="tx1">
                              <a:lumMod val="75000"/>
                              <a:lumOff val="25000"/>
                            </a:schemeClr>
                          </a:solidFill>
                          <a:effectLst/>
                          <a:latin typeface="+mn-lt"/>
                          <a:ea typeface="+mn-ea"/>
                          <a:cs typeface="+mn-cs"/>
                        </a:rPr>
                        <a:t>1mcg per kg of body weight</a:t>
                      </a:r>
                      <a:endParaRPr lang="en-GB" sz="1000" b="1" dirty="0">
                        <a:solidFill>
                          <a:schemeClr val="tx1">
                            <a:lumMod val="75000"/>
                            <a:lumOff val="25000"/>
                          </a:schemeClr>
                        </a:solidFill>
                      </a:endParaRPr>
                    </a:p>
                  </a:txBody>
                  <a:tcPr marL="84406" marR="84406" marT="42203" marB="42203"/>
                </a:tc>
                <a:tc hMerge="1">
                  <a:txBody>
                    <a:bodyPr/>
                    <a:lstStyle/>
                    <a:p>
                      <a:endParaRPr lang="en-GB"/>
                    </a:p>
                  </a:txBody>
                  <a:tcPr/>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1059714673"/>
                  </a:ext>
                </a:extLst>
              </a:tr>
              <a:tr h="5486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chemeClr val="tx1">
                              <a:lumMod val="75000"/>
                              <a:lumOff val="25000"/>
                            </a:schemeClr>
                          </a:solidFill>
                        </a:rPr>
                        <a:t>Vitamin B</a:t>
                      </a:r>
                    </a:p>
                  </a:txBody>
                  <a:tcPr marL="84406" marR="84406" marT="42203" marB="42203"/>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err="1">
                          <a:solidFill>
                            <a:schemeClr val="tx1">
                              <a:lumMod val="75000"/>
                              <a:lumOff val="25000"/>
                            </a:schemeClr>
                          </a:solidFill>
                        </a:rPr>
                        <a:t>Thiamin</a:t>
                      </a:r>
                      <a:r>
                        <a:rPr lang="en-GB" sz="1000" b="1" dirty="0">
                          <a:solidFill>
                            <a:schemeClr val="tx1">
                              <a:lumMod val="75000"/>
                              <a:lumOff val="25000"/>
                            </a:schemeClr>
                          </a:solidFill>
                        </a:rPr>
                        <a:t>:</a:t>
                      </a:r>
                      <a:r>
                        <a:rPr lang="en-GB" sz="1000" b="1" baseline="0" dirty="0">
                          <a:solidFill>
                            <a:schemeClr val="tx1">
                              <a:lumMod val="75000"/>
                              <a:lumOff val="25000"/>
                            </a:schemeClr>
                          </a:solidFill>
                        </a:rPr>
                        <a:t> </a:t>
                      </a:r>
                      <a:r>
                        <a:rPr lang="en-GB" sz="1000" b="1" dirty="0">
                          <a:solidFill>
                            <a:schemeClr val="tx1">
                              <a:lumMod val="75000"/>
                              <a:lumOff val="25000"/>
                            </a:schemeClr>
                          </a:solidFill>
                        </a:rPr>
                        <a:t>1mg</a:t>
                      </a:r>
                      <a:br>
                        <a:rPr lang="en-GB" sz="1000" b="1" dirty="0">
                          <a:solidFill>
                            <a:schemeClr val="tx1">
                              <a:lumMod val="75000"/>
                              <a:lumOff val="25000"/>
                            </a:schemeClr>
                          </a:solidFill>
                        </a:rPr>
                      </a:br>
                      <a:r>
                        <a:rPr lang="en-GB" sz="1000" b="1" dirty="0">
                          <a:solidFill>
                            <a:schemeClr val="tx1">
                              <a:lumMod val="75000"/>
                              <a:lumOff val="25000"/>
                            </a:schemeClr>
                          </a:solidFill>
                        </a:rPr>
                        <a:t>Riboflavin: 1.3mg</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chemeClr val="tx1">
                              <a:lumMod val="75000"/>
                              <a:lumOff val="25000"/>
                            </a:schemeClr>
                          </a:solidFill>
                        </a:rPr>
                        <a:t>Vitamin B12: 1.5mcg</a:t>
                      </a:r>
                    </a:p>
                  </a:txBody>
                  <a:tcPr marL="84406" marR="84406" marT="42203" marB="42203"/>
                </a:tc>
                <a:tc hMerge="1">
                  <a:txBody>
                    <a:bodyPr/>
                    <a:lstStyle/>
                    <a:p>
                      <a:endParaRPr lang="en-GB"/>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err="1">
                          <a:solidFill>
                            <a:schemeClr val="tx1">
                              <a:lumMod val="75000"/>
                              <a:lumOff val="25000"/>
                            </a:schemeClr>
                          </a:solidFill>
                        </a:rPr>
                        <a:t>Thiamin</a:t>
                      </a:r>
                      <a:r>
                        <a:rPr lang="en-GB" sz="1000" b="1" dirty="0">
                          <a:solidFill>
                            <a:schemeClr val="tx1">
                              <a:lumMod val="75000"/>
                              <a:lumOff val="25000"/>
                            </a:schemeClr>
                          </a:solidFill>
                        </a:rPr>
                        <a:t>:</a:t>
                      </a:r>
                      <a:r>
                        <a:rPr lang="en-GB" sz="1000" b="1" baseline="0" dirty="0">
                          <a:solidFill>
                            <a:schemeClr val="tx1">
                              <a:lumMod val="75000"/>
                              <a:lumOff val="25000"/>
                            </a:schemeClr>
                          </a:solidFill>
                        </a:rPr>
                        <a:t> 0.8</a:t>
                      </a:r>
                      <a:r>
                        <a:rPr lang="en-GB" sz="1000" b="1" dirty="0">
                          <a:solidFill>
                            <a:schemeClr val="tx1">
                              <a:lumMod val="75000"/>
                              <a:lumOff val="25000"/>
                            </a:schemeClr>
                          </a:solidFill>
                        </a:rPr>
                        <a:t>mg</a:t>
                      </a:r>
                      <a:br>
                        <a:rPr lang="en-GB" sz="1000" b="1" dirty="0">
                          <a:solidFill>
                            <a:schemeClr val="tx1">
                              <a:lumMod val="75000"/>
                              <a:lumOff val="25000"/>
                            </a:schemeClr>
                          </a:solidFill>
                        </a:rPr>
                      </a:br>
                      <a:r>
                        <a:rPr lang="en-GB" sz="1000" b="1" dirty="0">
                          <a:solidFill>
                            <a:schemeClr val="tx1">
                              <a:lumMod val="75000"/>
                              <a:lumOff val="25000"/>
                            </a:schemeClr>
                          </a:solidFill>
                        </a:rPr>
                        <a:t>Riboflavin: 1.1mg</a:t>
                      </a:r>
                      <a:br>
                        <a:rPr lang="en-GB" sz="1000" b="1" dirty="0">
                          <a:solidFill>
                            <a:schemeClr val="tx1">
                              <a:lumMod val="75000"/>
                              <a:lumOff val="25000"/>
                            </a:schemeClr>
                          </a:solidFill>
                        </a:rPr>
                      </a:br>
                      <a:r>
                        <a:rPr lang="en-GB" sz="1000" b="1" dirty="0">
                          <a:solidFill>
                            <a:schemeClr val="tx1">
                              <a:lumMod val="75000"/>
                              <a:lumOff val="25000"/>
                            </a:schemeClr>
                          </a:solidFill>
                        </a:rPr>
                        <a:t>Vitamin B12: 1.5mcg</a:t>
                      </a:r>
                    </a:p>
                  </a:txBody>
                  <a:tcPr marL="84406" marR="84406" marT="42203" marB="42203"/>
                </a:tc>
                <a:extLst>
                  <a:ext uri="{0D108BD9-81ED-4DB2-BD59-A6C34878D82A}">
                    <a16:rowId xmlns:a16="http://schemas.microsoft.com/office/drawing/2014/main" val="3376514200"/>
                  </a:ext>
                </a:extLst>
              </a:tr>
              <a:tr h="2946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chemeClr val="tx1">
                              <a:lumMod val="75000"/>
                              <a:lumOff val="25000"/>
                            </a:schemeClr>
                          </a:solidFill>
                        </a:rPr>
                        <a:t>Vitamin C</a:t>
                      </a:r>
                    </a:p>
                  </a:txBody>
                  <a:tcPr marL="84406" marR="84406" marT="42203" marB="42203"/>
                </a:tc>
                <a:tc gridSpan="3">
                  <a:txBody>
                    <a:bodyPr/>
                    <a:lstStyle/>
                    <a:p>
                      <a:r>
                        <a:rPr lang="en-GB" sz="1000" b="1" dirty="0">
                          <a:solidFill>
                            <a:schemeClr val="tx1">
                              <a:lumMod val="75000"/>
                              <a:lumOff val="25000"/>
                            </a:schemeClr>
                          </a:solidFill>
                        </a:rPr>
                        <a:t>40mg</a:t>
                      </a:r>
                    </a:p>
                  </a:txBody>
                  <a:tcPr marL="84406" marR="84406" marT="42203" marB="42203"/>
                </a:tc>
                <a:tc hMerge="1">
                  <a:txBody>
                    <a:bodyPr/>
                    <a:lstStyle/>
                    <a:p>
                      <a:endParaRPr lang="en-GB"/>
                    </a:p>
                  </a:txBody>
                  <a:tcPr/>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2209099936"/>
                  </a:ext>
                </a:extLst>
              </a:tr>
              <a:tr h="294614">
                <a:tc>
                  <a:txBody>
                    <a:bodyPr/>
                    <a:lstStyle/>
                    <a:p>
                      <a:r>
                        <a:rPr lang="en-GB" sz="1000" b="1" dirty="0">
                          <a:solidFill>
                            <a:schemeClr val="tx1">
                              <a:lumMod val="75000"/>
                              <a:lumOff val="25000"/>
                            </a:schemeClr>
                          </a:solidFill>
                        </a:rPr>
                        <a:t>Sodium (Salt)</a:t>
                      </a:r>
                    </a:p>
                  </a:txBody>
                  <a:tcPr marL="84406" marR="84406" marT="42203" marB="42203"/>
                </a:tc>
                <a:tc gridSpan="3">
                  <a:txBody>
                    <a:bodyPr/>
                    <a:lstStyle/>
                    <a:p>
                      <a:r>
                        <a:rPr lang="en-GB" sz="1000" b="1" dirty="0">
                          <a:solidFill>
                            <a:schemeClr val="tx1">
                              <a:lumMod val="75000"/>
                              <a:lumOff val="25000"/>
                            </a:schemeClr>
                          </a:solidFill>
                        </a:rPr>
                        <a:t>Less than 6g</a:t>
                      </a:r>
                    </a:p>
                  </a:txBody>
                  <a:tcPr marL="84406" marR="84406" marT="42203" marB="42203"/>
                </a:tc>
                <a:tc hMerge="1">
                  <a:txBody>
                    <a:bodyPr/>
                    <a:lstStyle/>
                    <a:p>
                      <a:endParaRPr lang="en-GB"/>
                    </a:p>
                  </a:txBody>
                  <a:tcPr/>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1695497832"/>
                  </a:ext>
                </a:extLst>
              </a:tr>
              <a:tr h="393895">
                <a:tc>
                  <a:txBody>
                    <a:bodyPr/>
                    <a:lstStyle/>
                    <a:p>
                      <a:r>
                        <a:rPr lang="en-GB" sz="1000" b="1" dirty="0">
                          <a:solidFill>
                            <a:schemeClr val="tx1">
                              <a:lumMod val="75000"/>
                              <a:lumOff val="25000"/>
                            </a:schemeClr>
                          </a:solidFill>
                        </a:rPr>
                        <a:t>Iron</a:t>
                      </a:r>
                    </a:p>
                  </a:txBody>
                  <a:tcPr marL="84406" marR="84406" marT="42203" marB="42203"/>
                </a:tc>
                <a:tc>
                  <a:txBody>
                    <a:bodyPr/>
                    <a:lstStyle/>
                    <a:p>
                      <a:r>
                        <a:rPr lang="en-GB" sz="1000" b="1" dirty="0">
                          <a:solidFill>
                            <a:schemeClr val="tx1">
                              <a:lumMod val="75000"/>
                              <a:lumOff val="25000"/>
                            </a:schemeClr>
                          </a:solidFill>
                        </a:rPr>
                        <a:t>All</a:t>
                      </a:r>
                      <a:r>
                        <a:rPr lang="en-GB" sz="1000" b="1" baseline="0" dirty="0">
                          <a:solidFill>
                            <a:schemeClr val="tx1">
                              <a:lumMod val="75000"/>
                              <a:lumOff val="25000"/>
                            </a:schemeClr>
                          </a:solidFill>
                        </a:rPr>
                        <a:t> (M) </a:t>
                      </a:r>
                      <a:r>
                        <a:rPr lang="en-GB" sz="1000" b="1" dirty="0">
                          <a:solidFill>
                            <a:schemeClr val="tx1">
                              <a:lumMod val="75000"/>
                              <a:lumOff val="25000"/>
                            </a:schemeClr>
                          </a:solidFill>
                        </a:rPr>
                        <a:t>8.7mg</a:t>
                      </a:r>
                    </a:p>
                  </a:txBody>
                  <a:tcPr marL="84406" marR="84406" marT="42203" marB="42203"/>
                </a:tc>
                <a:tc gridSpan="2">
                  <a:txBody>
                    <a:bodyPr/>
                    <a:lstStyle/>
                    <a:p>
                      <a:r>
                        <a:rPr lang="en-GB" sz="1000" b="1" dirty="0">
                          <a:solidFill>
                            <a:schemeClr val="tx1">
                              <a:lumMod val="75000"/>
                              <a:lumOff val="25000"/>
                            </a:schemeClr>
                          </a:solidFill>
                        </a:rPr>
                        <a:t>(F) 19-50yrs 14.8mg / 50yrs+ 8.7mg</a:t>
                      </a:r>
                    </a:p>
                  </a:txBody>
                  <a:tcPr marL="84406" marR="84406" marT="42203" marB="42203"/>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439796272"/>
                  </a:ext>
                </a:extLst>
              </a:tr>
              <a:tr h="294614">
                <a:tc>
                  <a:txBody>
                    <a:bodyPr/>
                    <a:lstStyle/>
                    <a:p>
                      <a:r>
                        <a:rPr lang="en-GB" sz="1000" b="1" dirty="0">
                          <a:solidFill>
                            <a:schemeClr val="tx1">
                              <a:lumMod val="75000"/>
                              <a:lumOff val="25000"/>
                            </a:schemeClr>
                          </a:solidFill>
                        </a:rPr>
                        <a:t>Calcium</a:t>
                      </a:r>
                    </a:p>
                  </a:txBody>
                  <a:tcPr marL="84406" marR="84406" marT="42203" marB="42203"/>
                </a:tc>
                <a:tc gridSpan="3">
                  <a:txBody>
                    <a:bodyPr/>
                    <a:lstStyle/>
                    <a:p>
                      <a:r>
                        <a:rPr lang="en-GB" sz="1000" b="1" dirty="0">
                          <a:solidFill>
                            <a:schemeClr val="tx1">
                              <a:lumMod val="75000"/>
                              <a:lumOff val="25000"/>
                            </a:schemeClr>
                          </a:solidFill>
                        </a:rPr>
                        <a:t>700mg</a:t>
                      </a:r>
                    </a:p>
                  </a:txBody>
                  <a:tcPr marL="84406" marR="84406" marT="42203" marB="42203"/>
                </a:tc>
                <a:tc hMerge="1">
                  <a:txBody>
                    <a:bodyPr/>
                    <a:lstStyle/>
                    <a:p>
                      <a:endParaRPr lang="en-GB"/>
                    </a:p>
                  </a:txBody>
                  <a:tcPr/>
                </a:tc>
                <a:tc hMerge="1">
                  <a:txBody>
                    <a:bodyPr/>
                    <a:lstStyle/>
                    <a:p>
                      <a:endParaRPr lang="en-GB" b="1" dirty="0">
                        <a:solidFill>
                          <a:schemeClr val="tx1">
                            <a:lumMod val="75000"/>
                            <a:lumOff val="25000"/>
                          </a:schemeClr>
                        </a:solidFill>
                      </a:endParaRPr>
                    </a:p>
                  </a:txBody>
                  <a:tcPr/>
                </a:tc>
                <a:extLst>
                  <a:ext uri="{0D108BD9-81ED-4DB2-BD59-A6C34878D82A}">
                    <a16:rowId xmlns:a16="http://schemas.microsoft.com/office/drawing/2014/main" val="2454857337"/>
                  </a:ext>
                </a:extLst>
              </a:tr>
            </a:tbl>
          </a:graphicData>
        </a:graphic>
      </p:graphicFrame>
      <p:sp>
        <p:nvSpPr>
          <p:cNvPr id="8" name="Rectangle 7">
            <a:extLst>
              <a:ext uri="{FF2B5EF4-FFF2-40B4-BE49-F238E27FC236}">
                <a16:creationId xmlns:a16="http://schemas.microsoft.com/office/drawing/2014/main" id="{F907A000-1C41-40FB-908F-8C199E790209}"/>
              </a:ext>
            </a:extLst>
          </p:cNvPr>
          <p:cNvSpPr/>
          <p:nvPr/>
        </p:nvSpPr>
        <p:spPr>
          <a:xfrm>
            <a:off x="1521550" y="2766415"/>
            <a:ext cx="4365076" cy="603820"/>
          </a:xfrm>
          <a:prstGeom prst="rect">
            <a:avLst/>
          </a:prstGeom>
        </p:spPr>
        <p:txBody>
          <a:bodyPr wrap="square">
            <a:spAutoFit/>
          </a:bodyPr>
          <a:lstStyle/>
          <a:p>
            <a:r>
              <a:rPr lang="en-GB" sz="1108" dirty="0">
                <a:solidFill>
                  <a:schemeClr val="tx1">
                    <a:lumMod val="75000"/>
                    <a:lumOff val="25000"/>
                  </a:schemeClr>
                </a:solidFill>
              </a:rPr>
              <a:t>As you can see below we need much less of the micronutrient: Vitamins and minerals.  There are slight differences between males and females. </a:t>
            </a:r>
          </a:p>
        </p:txBody>
      </p:sp>
      <p:sp>
        <p:nvSpPr>
          <p:cNvPr id="9" name="Rectangle 8">
            <a:extLst>
              <a:ext uri="{FF2B5EF4-FFF2-40B4-BE49-F238E27FC236}">
                <a16:creationId xmlns:a16="http://schemas.microsoft.com/office/drawing/2014/main" id="{A3B1D7BF-3AAD-4E17-B76C-3B04BE83D31A}"/>
              </a:ext>
            </a:extLst>
          </p:cNvPr>
          <p:cNvSpPr/>
          <p:nvPr/>
        </p:nvSpPr>
        <p:spPr>
          <a:xfrm>
            <a:off x="5652909" y="410282"/>
            <a:ext cx="1168545" cy="718402"/>
          </a:xfrm>
          <a:prstGeom prst="rect">
            <a:avLst/>
          </a:prstGeom>
        </p:spPr>
        <p:txBody>
          <a:bodyPr wrap="square">
            <a:spAutoFit/>
          </a:bodyPr>
          <a:lstStyle/>
          <a:p>
            <a:pPr>
              <a:lnSpc>
                <a:spcPct val="107000"/>
              </a:lnSpc>
            </a:pPr>
            <a:r>
              <a:rPr lang="en-GB" sz="1292" u="sng" dirty="0">
                <a:solidFill>
                  <a:srgbClr val="0563C1"/>
                </a:solidFill>
                <a:highlight>
                  <a:srgbClr val="FFFF00"/>
                </a:highlight>
                <a:latin typeface="Comic Sans MS"/>
                <a:ea typeface="Times New Roman"/>
                <a:cs typeface="Calibri"/>
              </a:rPr>
              <a:t>What are Calories click </a:t>
            </a:r>
            <a:r>
              <a:rPr lang="en-GB" sz="1292" u="sng" dirty="0">
                <a:solidFill>
                  <a:srgbClr val="0563C1"/>
                </a:solidFill>
                <a:highlight>
                  <a:srgbClr val="FFFF00"/>
                </a:highlight>
                <a:latin typeface="Comic Sans MS"/>
                <a:ea typeface="Times New Roman"/>
                <a:cs typeface="Calibri"/>
                <a:hlinkClick r:id="rId4"/>
              </a:rPr>
              <a:t>here</a:t>
            </a:r>
            <a:endParaRPr lang="en-GB" sz="1846" dirty="0">
              <a:highlight>
                <a:srgbClr val="FFFF00"/>
              </a:highlight>
              <a:latin typeface="Times New Roman"/>
              <a:ea typeface="Times New Roman"/>
              <a:cs typeface="Times New Roman"/>
            </a:endParaRPr>
          </a:p>
        </p:txBody>
      </p:sp>
      <p:pic>
        <p:nvPicPr>
          <p:cNvPr id="10" name="Picture 4">
            <a:extLst>
              <a:ext uri="{FF2B5EF4-FFF2-40B4-BE49-F238E27FC236}">
                <a16:creationId xmlns:a16="http://schemas.microsoft.com/office/drawing/2014/main" id="{A4FE974B-02A3-4443-9733-AF3661115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458" y="380435"/>
            <a:ext cx="3706747" cy="298836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pic>
      <p:pic>
        <p:nvPicPr>
          <p:cNvPr id="11" name="Picture 2">
            <a:extLst>
              <a:ext uri="{FF2B5EF4-FFF2-40B4-BE49-F238E27FC236}">
                <a16:creationId xmlns:a16="http://schemas.microsoft.com/office/drawing/2014/main" id="{E052B88C-9757-4647-BB54-75242C7F9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4564" y="5337397"/>
            <a:ext cx="3002025" cy="122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a:extLst>
              <a:ext uri="{FF2B5EF4-FFF2-40B4-BE49-F238E27FC236}">
                <a16:creationId xmlns:a16="http://schemas.microsoft.com/office/drawing/2014/main" id="{681AB04D-9355-4DBA-9726-E3BB6067EE14}"/>
              </a:ext>
            </a:extLst>
          </p:cNvPr>
          <p:cNvCxnSpPr>
            <a:cxnSpLocks/>
            <a:stCxn id="15" idx="3"/>
          </p:cNvCxnSpPr>
          <p:nvPr/>
        </p:nvCxnSpPr>
        <p:spPr>
          <a:xfrm flipV="1">
            <a:off x="7115401" y="6063985"/>
            <a:ext cx="746489" cy="1880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F1D541-FD4D-4707-A7F9-B60E04093082}"/>
              </a:ext>
            </a:extLst>
          </p:cNvPr>
          <p:cNvSpPr txBox="1"/>
          <p:nvPr/>
        </p:nvSpPr>
        <p:spPr>
          <a:xfrm>
            <a:off x="5706770" y="6035345"/>
            <a:ext cx="1408630" cy="433324"/>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108" dirty="0"/>
              <a:t>Energy intake as a percentage of RI</a:t>
            </a:r>
          </a:p>
        </p:txBody>
      </p:sp>
      <p:sp>
        <p:nvSpPr>
          <p:cNvPr id="16" name="TextBox 15">
            <a:extLst>
              <a:ext uri="{FF2B5EF4-FFF2-40B4-BE49-F238E27FC236}">
                <a16:creationId xmlns:a16="http://schemas.microsoft.com/office/drawing/2014/main" id="{BB720695-A97C-4851-864C-F9E6E6F6B788}"/>
              </a:ext>
            </a:extLst>
          </p:cNvPr>
          <p:cNvSpPr txBox="1"/>
          <p:nvPr/>
        </p:nvSpPr>
        <p:spPr>
          <a:xfrm>
            <a:off x="5629775" y="5124076"/>
            <a:ext cx="1896057" cy="774315"/>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108" dirty="0"/>
              <a:t>Traffic light system indicates with colour how much of intake is needed. </a:t>
            </a:r>
          </a:p>
          <a:p>
            <a:r>
              <a:rPr lang="en-GB" sz="1108" dirty="0"/>
              <a:t>Easy to see, quick to take in</a:t>
            </a:r>
          </a:p>
        </p:txBody>
      </p:sp>
      <p:cxnSp>
        <p:nvCxnSpPr>
          <p:cNvPr id="17" name="Straight Arrow Connector 16">
            <a:extLst>
              <a:ext uri="{FF2B5EF4-FFF2-40B4-BE49-F238E27FC236}">
                <a16:creationId xmlns:a16="http://schemas.microsoft.com/office/drawing/2014/main" id="{617AFFD6-FB02-4164-B18F-9CA6EEA32DF1}"/>
              </a:ext>
            </a:extLst>
          </p:cNvPr>
          <p:cNvCxnSpPr>
            <a:cxnSpLocks/>
          </p:cNvCxnSpPr>
          <p:nvPr/>
        </p:nvCxnSpPr>
        <p:spPr>
          <a:xfrm>
            <a:off x="7309245" y="5424606"/>
            <a:ext cx="552645" cy="3223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AE1FD8-7BE0-4083-A7B6-6F2A8FA4AEE4}"/>
              </a:ext>
            </a:extLst>
          </p:cNvPr>
          <p:cNvSpPr txBox="1"/>
          <p:nvPr/>
        </p:nvSpPr>
        <p:spPr>
          <a:xfrm>
            <a:off x="7335634" y="4462540"/>
            <a:ext cx="2386483" cy="603820"/>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108" dirty="0"/>
              <a:t>Portion/Serving size is indicated on the label.</a:t>
            </a:r>
          </a:p>
          <a:p>
            <a:r>
              <a:rPr lang="en-GB" sz="1108" dirty="0"/>
              <a:t>This is NOT always the whole pack!</a:t>
            </a:r>
          </a:p>
        </p:txBody>
      </p:sp>
      <p:cxnSp>
        <p:nvCxnSpPr>
          <p:cNvPr id="19" name="Straight Arrow Connector 18">
            <a:extLst>
              <a:ext uri="{FF2B5EF4-FFF2-40B4-BE49-F238E27FC236}">
                <a16:creationId xmlns:a16="http://schemas.microsoft.com/office/drawing/2014/main" id="{D44B224A-3474-4D14-9487-FDA56D7F36B5}"/>
              </a:ext>
            </a:extLst>
          </p:cNvPr>
          <p:cNvCxnSpPr>
            <a:cxnSpLocks/>
            <a:stCxn id="18" idx="2"/>
            <a:endCxn id="11" idx="0"/>
          </p:cNvCxnSpPr>
          <p:nvPr/>
        </p:nvCxnSpPr>
        <p:spPr>
          <a:xfrm>
            <a:off x="8528876" y="5066360"/>
            <a:ext cx="556701" cy="2710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2B1BDD7-5A4F-4312-B253-25F546E60685}"/>
              </a:ext>
            </a:extLst>
          </p:cNvPr>
          <p:cNvSpPr/>
          <p:nvPr/>
        </p:nvSpPr>
        <p:spPr>
          <a:xfrm>
            <a:off x="9771200" y="4529855"/>
            <a:ext cx="879200" cy="87331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r>
              <a:rPr lang="en-GB" sz="1015" dirty="0"/>
              <a:t>Front of pack nutrition labelling is optional </a:t>
            </a:r>
          </a:p>
        </p:txBody>
      </p:sp>
      <p:sp>
        <p:nvSpPr>
          <p:cNvPr id="34" name="Rectangle 33">
            <a:extLst>
              <a:ext uri="{FF2B5EF4-FFF2-40B4-BE49-F238E27FC236}">
                <a16:creationId xmlns:a16="http://schemas.microsoft.com/office/drawing/2014/main" id="{F9D3DB43-3ACC-4F44-953B-212DD0D29E87}"/>
              </a:ext>
            </a:extLst>
          </p:cNvPr>
          <p:cNvSpPr/>
          <p:nvPr/>
        </p:nvSpPr>
        <p:spPr>
          <a:xfrm>
            <a:off x="5629774" y="4482470"/>
            <a:ext cx="1481254" cy="39943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92" dirty="0">
                <a:solidFill>
                  <a:schemeClr val="bg1"/>
                </a:solidFill>
              </a:rPr>
              <a:t>Front of Pack label</a:t>
            </a:r>
          </a:p>
        </p:txBody>
      </p:sp>
      <p:sp>
        <p:nvSpPr>
          <p:cNvPr id="40" name="Rectangle 39">
            <a:extLst>
              <a:ext uri="{FF2B5EF4-FFF2-40B4-BE49-F238E27FC236}">
                <a16:creationId xmlns:a16="http://schemas.microsoft.com/office/drawing/2014/main" id="{E0CE6A96-1F53-4DAA-B394-EA74E91AE872}"/>
              </a:ext>
            </a:extLst>
          </p:cNvPr>
          <p:cNvSpPr/>
          <p:nvPr/>
        </p:nvSpPr>
        <p:spPr>
          <a:xfrm>
            <a:off x="8488882" y="2399266"/>
            <a:ext cx="2020886" cy="2308774"/>
          </a:xfrm>
          <a:prstGeom prst="rect">
            <a:avLst/>
          </a:prstGeom>
          <a:solidFill>
            <a:schemeClr val="accent3">
              <a:lumMod val="20000"/>
              <a:lumOff val="80000"/>
            </a:schemeClr>
          </a:solidFill>
          <a:ln>
            <a:solidFill>
              <a:srgbClr val="FF0000"/>
            </a:solidFill>
          </a:ln>
        </p:spPr>
        <p:txBody>
          <a:bodyPr wrap="square">
            <a:spAutoFit/>
          </a:bodyPr>
          <a:lstStyle/>
          <a:p>
            <a:r>
              <a:rPr lang="en-GB" sz="1108" b="1" dirty="0"/>
              <a:t>Red</a:t>
            </a:r>
            <a:r>
              <a:rPr lang="en-GB" sz="1108" dirty="0"/>
              <a:t> colour coding means the food or drink is high in this nutrient and we should try to have these foods less often or eat them in small amounts.</a:t>
            </a:r>
          </a:p>
          <a:p>
            <a:r>
              <a:rPr lang="en-GB" sz="1108" b="1" dirty="0"/>
              <a:t>Amber</a:t>
            </a:r>
            <a:r>
              <a:rPr lang="en-GB" sz="1108" dirty="0"/>
              <a:t> means medium, and if a food contains mostly amber you can eat it most of the time.</a:t>
            </a:r>
          </a:p>
          <a:p>
            <a:r>
              <a:rPr lang="en-GB" sz="1108" b="1" dirty="0"/>
              <a:t>Green</a:t>
            </a:r>
            <a:r>
              <a:rPr lang="en-GB" sz="1108" dirty="0"/>
              <a:t> means low, and the more green lights a label displays the healthier the choice.</a:t>
            </a:r>
          </a:p>
        </p:txBody>
      </p:sp>
      <p:pic>
        <p:nvPicPr>
          <p:cNvPr id="41" name="Picture 40">
            <a:extLst>
              <a:ext uri="{FF2B5EF4-FFF2-40B4-BE49-F238E27FC236}">
                <a16:creationId xmlns:a16="http://schemas.microsoft.com/office/drawing/2014/main" id="{C3732EA5-ED8F-4FB8-9371-C3B21B88D8E5}"/>
              </a:ext>
            </a:extLst>
          </p:cNvPr>
          <p:cNvPicPr>
            <a:picLocks noChangeAspect="1"/>
          </p:cNvPicPr>
          <p:nvPr/>
        </p:nvPicPr>
        <p:blipFill>
          <a:blip r:embed="rId7"/>
          <a:stretch>
            <a:fillRect/>
          </a:stretch>
        </p:blipFill>
        <p:spPr>
          <a:xfrm>
            <a:off x="5706771" y="3413144"/>
            <a:ext cx="2437425" cy="984475"/>
          </a:xfrm>
          <a:prstGeom prst="rect">
            <a:avLst/>
          </a:prstGeom>
          <a:ln>
            <a:solidFill>
              <a:srgbClr val="FFFF00"/>
            </a:solidFill>
          </a:ln>
        </p:spPr>
      </p:pic>
      <p:sp>
        <p:nvSpPr>
          <p:cNvPr id="52" name="TextBox 51">
            <a:extLst>
              <a:ext uri="{FF2B5EF4-FFF2-40B4-BE49-F238E27FC236}">
                <a16:creationId xmlns:a16="http://schemas.microsoft.com/office/drawing/2014/main" id="{6CDA340B-D6C0-483B-B662-A8205B6820F2}"/>
              </a:ext>
            </a:extLst>
          </p:cNvPr>
          <p:cNvSpPr txBox="1"/>
          <p:nvPr/>
        </p:nvSpPr>
        <p:spPr>
          <a:xfrm>
            <a:off x="5766077" y="2366728"/>
            <a:ext cx="1078601" cy="1228863"/>
          </a:xfrm>
          <a:prstGeom prst="rect">
            <a:avLst/>
          </a:prstGeom>
          <a:noFill/>
        </p:spPr>
        <p:txBody>
          <a:bodyPr wrap="square" rtlCol="0">
            <a:spAutoFit/>
          </a:bodyPr>
          <a:lstStyle/>
          <a:p>
            <a:r>
              <a:rPr lang="en-GB" sz="1477" dirty="0">
                <a:highlight>
                  <a:srgbClr val="FFFF00"/>
                </a:highlight>
              </a:rPr>
              <a:t>Click </a:t>
            </a:r>
            <a:r>
              <a:rPr lang="en-GB" sz="1477" dirty="0">
                <a:highlight>
                  <a:srgbClr val="FFFF00"/>
                </a:highlight>
                <a:hlinkClick r:id="rId8"/>
              </a:rPr>
              <a:t>here</a:t>
            </a:r>
            <a:r>
              <a:rPr lang="en-GB" sz="1477" dirty="0">
                <a:highlight>
                  <a:srgbClr val="FFFF00"/>
                </a:highlight>
              </a:rPr>
              <a:t> to find out more about food labels</a:t>
            </a:r>
          </a:p>
        </p:txBody>
      </p:sp>
    </p:spTree>
    <p:extLst>
      <p:ext uri="{BB962C8B-B14F-4D97-AF65-F5344CB8AC3E}">
        <p14:creationId xmlns:p14="http://schemas.microsoft.com/office/powerpoint/2010/main" val="260712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8</a:t>
            </a:fld>
            <a:endParaRPr lang="en-GB"/>
          </a:p>
        </p:txBody>
      </p:sp>
      <p:sp>
        <p:nvSpPr>
          <p:cNvPr id="3" name="Title 1"/>
          <p:cNvSpPr txBox="1">
            <a:spLocks/>
          </p:cNvSpPr>
          <p:nvPr/>
        </p:nvSpPr>
        <p:spPr>
          <a:xfrm>
            <a:off x="1524000" y="263769"/>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77" b="1" dirty="0">
                <a:solidFill>
                  <a:schemeClr val="accent5"/>
                </a:solidFill>
                <a:latin typeface="Berlin Sans FB Demi" panose="020E0802020502020306" pitchFamily="34" charset="0"/>
              </a:rPr>
              <a:t>Current Healthy Eating Advice </a:t>
            </a:r>
          </a:p>
        </p:txBody>
      </p:sp>
      <p:graphicFrame>
        <p:nvGraphicFramePr>
          <p:cNvPr id="4" name="Table 3"/>
          <p:cNvGraphicFramePr>
            <a:graphicFrameLocks noGrp="1"/>
          </p:cNvGraphicFramePr>
          <p:nvPr/>
        </p:nvGraphicFramePr>
        <p:xfrm>
          <a:off x="5763656" y="304784"/>
          <a:ext cx="1849928" cy="2125068"/>
        </p:xfrm>
        <a:graphic>
          <a:graphicData uri="http://schemas.openxmlformats.org/drawingml/2006/table">
            <a:tbl>
              <a:tblPr>
                <a:tableStyleId>{5940675A-B579-460E-94D1-54222C63F5DA}</a:tableStyleId>
              </a:tblPr>
              <a:tblGrid>
                <a:gridCol w="1849928">
                  <a:extLst>
                    <a:ext uri="{9D8B030D-6E8A-4147-A177-3AD203B41FA5}">
                      <a16:colId xmlns:a16="http://schemas.microsoft.com/office/drawing/2014/main" val="20000"/>
                    </a:ext>
                  </a:extLst>
                </a:gridCol>
              </a:tblGrid>
              <a:tr h="281882">
                <a:tc>
                  <a:txBody>
                    <a:bodyPr/>
                    <a:lstStyle/>
                    <a:p>
                      <a:pPr>
                        <a:lnSpc>
                          <a:spcPct val="115000"/>
                        </a:lnSpc>
                        <a:spcAft>
                          <a:spcPts val="0"/>
                        </a:spcAft>
                      </a:pPr>
                      <a:r>
                        <a:rPr lang="en-GB" sz="1100" dirty="0">
                          <a:solidFill>
                            <a:schemeClr val="tx1"/>
                          </a:solidFill>
                          <a:effectLst/>
                          <a:latin typeface="Berlin Sans FB Demi" panose="020E0802020502020306" pitchFamily="34" charset="0"/>
                        </a:rPr>
                        <a:t>8 Tips for Healthy Eating!</a:t>
                      </a:r>
                      <a:endParaRPr lang="en-GB" sz="1100" dirty="0">
                        <a:solidFill>
                          <a:schemeClr val="tx1"/>
                        </a:solidFill>
                        <a:effectLst/>
                        <a:latin typeface="Berlin Sans FB Demi" panose="020E0802020502020306" pitchFamily="34" charset="0"/>
                        <a:ea typeface="Arial"/>
                      </a:endParaRPr>
                    </a:p>
                  </a:txBody>
                  <a:tcPr marL="52754" marR="52754" marT="52754" marB="52754">
                    <a:solidFill>
                      <a:schemeClr val="accent5"/>
                    </a:solidFill>
                  </a:tcPr>
                </a:tc>
                <a:extLst>
                  <a:ext uri="{0D108BD9-81ED-4DB2-BD59-A6C34878D82A}">
                    <a16:rowId xmlns:a16="http://schemas.microsoft.com/office/drawing/2014/main" val="10000"/>
                  </a:ext>
                </a:extLst>
              </a:tr>
              <a:tr h="1789762">
                <a:tc>
                  <a:txBody>
                    <a:bodyPr/>
                    <a:lstStyle/>
                    <a:p>
                      <a:pPr marL="228600" indent="-228600">
                        <a:lnSpc>
                          <a:spcPct val="115000"/>
                        </a:lnSpc>
                        <a:spcAft>
                          <a:spcPts val="0"/>
                        </a:spcAft>
                        <a:buFont typeface="+mj-lt"/>
                        <a:buAutoNum type="arabicPeriod"/>
                      </a:pPr>
                      <a:r>
                        <a:rPr lang="en-GB" sz="1000" dirty="0">
                          <a:solidFill>
                            <a:schemeClr val="tx1"/>
                          </a:solidFill>
                          <a:effectLst/>
                          <a:latin typeface="Arial" panose="020B0604020202020204" pitchFamily="34" charset="0"/>
                          <a:ea typeface="+mn-ea"/>
                          <a:cs typeface="Arial" panose="020B0604020202020204" pitchFamily="34" charset="0"/>
                        </a:rPr>
                        <a:t>Eat</a:t>
                      </a:r>
                      <a:r>
                        <a:rPr lang="en-GB" sz="1000" baseline="0" dirty="0">
                          <a:solidFill>
                            <a:schemeClr val="tx1"/>
                          </a:solidFill>
                          <a:effectLst/>
                          <a:latin typeface="Arial" panose="020B0604020202020204" pitchFamily="34" charset="0"/>
                          <a:ea typeface="+mn-ea"/>
                          <a:cs typeface="Arial" panose="020B0604020202020204" pitchFamily="34" charset="0"/>
                        </a:rPr>
                        <a:t> more fibre</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Eat more fruits and Vegetables</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Eat more oily fish</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Eat less salt</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Eat less fat</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Eat less sugar</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Choose wholegrains</a:t>
                      </a:r>
                    </a:p>
                    <a:p>
                      <a:pPr marL="228600" indent="-228600">
                        <a:lnSpc>
                          <a:spcPct val="115000"/>
                        </a:lnSpc>
                        <a:spcAft>
                          <a:spcPts val="0"/>
                        </a:spcAft>
                        <a:buFont typeface="+mj-lt"/>
                        <a:buAutoNum type="arabicPeriod"/>
                      </a:pPr>
                      <a:r>
                        <a:rPr lang="en-GB" sz="1000" baseline="0" dirty="0">
                          <a:solidFill>
                            <a:schemeClr val="tx1"/>
                          </a:solidFill>
                          <a:effectLst/>
                          <a:latin typeface="Arial" panose="020B0604020202020204" pitchFamily="34" charset="0"/>
                          <a:ea typeface="+mn-ea"/>
                          <a:cs typeface="Arial" panose="020B0604020202020204" pitchFamily="34" charset="0"/>
                        </a:rPr>
                        <a:t>Drink 6-8 glasses of water per day</a:t>
                      </a:r>
                    </a:p>
                  </a:txBody>
                  <a:tcPr marL="52754" marR="52754" marT="52754" marB="52754"/>
                </a:tc>
                <a:extLst>
                  <a:ext uri="{0D108BD9-81ED-4DB2-BD59-A6C34878D82A}">
                    <a16:rowId xmlns:a16="http://schemas.microsoft.com/office/drawing/2014/main" val="10001"/>
                  </a:ext>
                </a:extLst>
              </a:tr>
            </a:tbl>
          </a:graphicData>
        </a:graphic>
      </p:graphicFrame>
      <p:sp>
        <p:nvSpPr>
          <p:cNvPr id="15" name="Rectangle 14"/>
          <p:cNvSpPr/>
          <p:nvPr/>
        </p:nvSpPr>
        <p:spPr>
          <a:xfrm>
            <a:off x="7643111" y="263769"/>
            <a:ext cx="3024890" cy="59829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92" b="1" dirty="0">
                <a:solidFill>
                  <a:schemeClr val="tx1"/>
                </a:solidFill>
              </a:rPr>
              <a:t>Healthy Eating Guidelines in the UK are set by Public Health England</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215" y="3960017"/>
            <a:ext cx="4271947" cy="2593200"/>
          </a:xfrm>
          <a:prstGeom prst="rect">
            <a:avLst/>
          </a:prstGeom>
          <a:ln w="28575"/>
        </p:spPr>
        <p:style>
          <a:lnRef idx="2">
            <a:schemeClr val="accent5"/>
          </a:lnRef>
          <a:fillRef idx="1">
            <a:schemeClr val="lt1"/>
          </a:fillRef>
          <a:effectRef idx="0">
            <a:schemeClr val="accent5"/>
          </a:effectRef>
          <a:fontRef idx="minor">
            <a:schemeClr val="dk1"/>
          </a:fontRef>
        </p:style>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173" y="903314"/>
            <a:ext cx="1448492" cy="80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4689" y="862059"/>
            <a:ext cx="3024890" cy="216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59" r="26099"/>
          <a:stretch/>
        </p:blipFill>
        <p:spPr bwMode="auto">
          <a:xfrm>
            <a:off x="7634688" y="3030188"/>
            <a:ext cx="1082166" cy="87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entagon 5"/>
          <p:cNvSpPr/>
          <p:nvPr/>
        </p:nvSpPr>
        <p:spPr>
          <a:xfrm rot="5400000">
            <a:off x="9165684" y="2685730"/>
            <a:ext cx="1149434" cy="1838352"/>
          </a:xfrm>
          <a:prstGeom prst="homePlate">
            <a:avLst/>
          </a:prstGeom>
          <a:solidFill>
            <a:srgbClr val="FFFF00"/>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92" dirty="0">
                <a:solidFill>
                  <a:schemeClr val="tx1"/>
                </a:solidFill>
              </a:rPr>
              <a:t>2016 Update from Public Health England - The latest advice on Vitamin D intake</a:t>
            </a:r>
          </a:p>
        </p:txBody>
      </p:sp>
      <p:pic>
        <p:nvPicPr>
          <p:cNvPr id="32" name="Picture 3">
            <a:extLst>
              <a:ext uri="{FF2B5EF4-FFF2-40B4-BE49-F238E27FC236}">
                <a16:creationId xmlns:a16="http://schemas.microsoft.com/office/drawing/2014/main" id="{7D799316-8DA9-4267-8B44-83671D4EA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605" y="4261792"/>
            <a:ext cx="4187345" cy="223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47AA302E-F0D9-4622-AB9B-B7323E2A6FEB}"/>
              </a:ext>
            </a:extLst>
          </p:cNvPr>
          <p:cNvSpPr txBox="1"/>
          <p:nvPr/>
        </p:nvSpPr>
        <p:spPr>
          <a:xfrm>
            <a:off x="2983446" y="4037406"/>
            <a:ext cx="2454518" cy="262829"/>
          </a:xfrm>
          <a:prstGeom prst="rect">
            <a:avLst/>
          </a:prstGeom>
          <a:noFill/>
        </p:spPr>
        <p:txBody>
          <a:bodyPr wrap="none" rtlCol="0">
            <a:spAutoFit/>
          </a:bodyPr>
          <a:lstStyle/>
          <a:p>
            <a:r>
              <a:rPr lang="en-GB" sz="1108" dirty="0">
                <a:highlight>
                  <a:srgbClr val="FFFF00"/>
                </a:highlight>
              </a:rPr>
              <a:t>Click </a:t>
            </a:r>
            <a:r>
              <a:rPr lang="en-GB" sz="1108" dirty="0">
                <a:highlight>
                  <a:srgbClr val="FFFF00"/>
                </a:highlight>
                <a:hlinkClick r:id="rId7"/>
              </a:rPr>
              <a:t>here</a:t>
            </a:r>
            <a:r>
              <a:rPr lang="en-GB" sz="1108" dirty="0">
                <a:highlight>
                  <a:srgbClr val="FFFF00"/>
                </a:highlight>
              </a:rPr>
              <a:t> to find out more about salt</a:t>
            </a:r>
          </a:p>
        </p:txBody>
      </p:sp>
      <p:pic>
        <p:nvPicPr>
          <p:cNvPr id="18" name="Picture 17">
            <a:extLst>
              <a:ext uri="{FF2B5EF4-FFF2-40B4-BE49-F238E27FC236}">
                <a16:creationId xmlns:a16="http://schemas.microsoft.com/office/drawing/2014/main" id="{8160EEE1-F1D6-46CA-9687-4E69DE86D8F4}"/>
              </a:ext>
            </a:extLst>
          </p:cNvPr>
          <p:cNvPicPr>
            <a:picLocks noChangeAspect="1"/>
          </p:cNvPicPr>
          <p:nvPr/>
        </p:nvPicPr>
        <p:blipFill rotWithShape="1">
          <a:blip r:embed="rId8"/>
          <a:srcRect l="12927" t="22879" r="15961" b="13798"/>
          <a:stretch/>
        </p:blipFill>
        <p:spPr>
          <a:xfrm>
            <a:off x="1709052" y="2275776"/>
            <a:ext cx="3372747" cy="1711812"/>
          </a:xfrm>
          <a:prstGeom prst="rect">
            <a:avLst/>
          </a:prstGeom>
        </p:spPr>
      </p:pic>
      <p:sp>
        <p:nvSpPr>
          <p:cNvPr id="36" name="Rectangle 35">
            <a:extLst>
              <a:ext uri="{FF2B5EF4-FFF2-40B4-BE49-F238E27FC236}">
                <a16:creationId xmlns:a16="http://schemas.microsoft.com/office/drawing/2014/main" id="{25C3EB0B-5D8F-43E6-B18C-4CB582799C22}"/>
              </a:ext>
            </a:extLst>
          </p:cNvPr>
          <p:cNvSpPr/>
          <p:nvPr/>
        </p:nvSpPr>
        <p:spPr>
          <a:xfrm rot="20337786">
            <a:off x="1560671" y="2181146"/>
            <a:ext cx="1232301" cy="25527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77" dirty="0"/>
              <a:t>Sugar intake</a:t>
            </a:r>
          </a:p>
        </p:txBody>
      </p:sp>
      <p:sp>
        <p:nvSpPr>
          <p:cNvPr id="37" name="TextBox 36">
            <a:extLst>
              <a:ext uri="{FF2B5EF4-FFF2-40B4-BE49-F238E27FC236}">
                <a16:creationId xmlns:a16="http://schemas.microsoft.com/office/drawing/2014/main" id="{7FAC7443-FDBA-4567-A870-A2271F94F65C}"/>
              </a:ext>
            </a:extLst>
          </p:cNvPr>
          <p:cNvSpPr txBox="1"/>
          <p:nvPr/>
        </p:nvSpPr>
        <p:spPr>
          <a:xfrm>
            <a:off x="2299467" y="2697844"/>
            <a:ext cx="2568332" cy="262829"/>
          </a:xfrm>
          <a:prstGeom prst="rect">
            <a:avLst/>
          </a:prstGeom>
          <a:noFill/>
        </p:spPr>
        <p:txBody>
          <a:bodyPr wrap="none" rtlCol="0">
            <a:spAutoFit/>
          </a:bodyPr>
          <a:lstStyle/>
          <a:p>
            <a:r>
              <a:rPr lang="en-GB" sz="1108" dirty="0">
                <a:highlight>
                  <a:srgbClr val="FFFF00"/>
                </a:highlight>
              </a:rPr>
              <a:t>Click </a:t>
            </a:r>
            <a:r>
              <a:rPr lang="en-GB" sz="1108" dirty="0">
                <a:highlight>
                  <a:srgbClr val="FFFF00"/>
                </a:highlight>
                <a:hlinkClick r:id="rId9"/>
              </a:rPr>
              <a:t>here </a:t>
            </a:r>
            <a:r>
              <a:rPr lang="en-GB" sz="1108" dirty="0">
                <a:highlight>
                  <a:srgbClr val="FFFF00"/>
                </a:highlight>
              </a:rPr>
              <a:t>to find out more about sugar</a:t>
            </a:r>
          </a:p>
        </p:txBody>
      </p:sp>
      <p:pic>
        <p:nvPicPr>
          <p:cNvPr id="19" name="Picture 18">
            <a:extLst>
              <a:ext uri="{FF2B5EF4-FFF2-40B4-BE49-F238E27FC236}">
                <a16:creationId xmlns:a16="http://schemas.microsoft.com/office/drawing/2014/main" id="{E4F4F073-8EFD-4E93-B632-BE703E0A525B}"/>
              </a:ext>
            </a:extLst>
          </p:cNvPr>
          <p:cNvPicPr>
            <a:picLocks noChangeAspect="1"/>
          </p:cNvPicPr>
          <p:nvPr/>
        </p:nvPicPr>
        <p:blipFill rotWithShape="1">
          <a:blip r:embed="rId10"/>
          <a:srcRect l="14556" t="21542" r="14373" b="15091"/>
          <a:stretch/>
        </p:blipFill>
        <p:spPr>
          <a:xfrm>
            <a:off x="2983446" y="646709"/>
            <a:ext cx="2771788" cy="1578866"/>
          </a:xfrm>
          <a:prstGeom prst="rect">
            <a:avLst/>
          </a:prstGeom>
        </p:spPr>
      </p:pic>
      <p:sp>
        <p:nvSpPr>
          <p:cNvPr id="39" name="Rectangle 38">
            <a:extLst>
              <a:ext uri="{FF2B5EF4-FFF2-40B4-BE49-F238E27FC236}">
                <a16:creationId xmlns:a16="http://schemas.microsoft.com/office/drawing/2014/main" id="{91B16FD9-44E7-42DC-8538-E8394F9CECC3}"/>
              </a:ext>
            </a:extLst>
          </p:cNvPr>
          <p:cNvSpPr/>
          <p:nvPr/>
        </p:nvSpPr>
        <p:spPr>
          <a:xfrm>
            <a:off x="2086647" y="661061"/>
            <a:ext cx="1059145" cy="230817"/>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77" dirty="0"/>
              <a:t>Fat intake</a:t>
            </a:r>
          </a:p>
        </p:txBody>
      </p:sp>
      <p:sp>
        <p:nvSpPr>
          <p:cNvPr id="40" name="TextBox 39">
            <a:extLst>
              <a:ext uri="{FF2B5EF4-FFF2-40B4-BE49-F238E27FC236}">
                <a16:creationId xmlns:a16="http://schemas.microsoft.com/office/drawing/2014/main" id="{732266CA-6839-4BF4-9D82-1913B3B4C6EF}"/>
              </a:ext>
            </a:extLst>
          </p:cNvPr>
          <p:cNvSpPr txBox="1"/>
          <p:nvPr/>
        </p:nvSpPr>
        <p:spPr>
          <a:xfrm>
            <a:off x="3430667" y="862059"/>
            <a:ext cx="2365283" cy="433324"/>
          </a:xfrm>
          <a:prstGeom prst="rect">
            <a:avLst/>
          </a:prstGeom>
          <a:noFill/>
        </p:spPr>
        <p:txBody>
          <a:bodyPr wrap="square" rtlCol="0">
            <a:spAutoFit/>
          </a:bodyPr>
          <a:lstStyle/>
          <a:p>
            <a:r>
              <a:rPr lang="en-GB" sz="1108" dirty="0">
                <a:highlight>
                  <a:srgbClr val="FFFF00"/>
                </a:highlight>
              </a:rPr>
              <a:t>Click </a:t>
            </a:r>
            <a:r>
              <a:rPr lang="en-GB" sz="1108" dirty="0">
                <a:highlight>
                  <a:srgbClr val="FFFF00"/>
                </a:highlight>
                <a:hlinkClick r:id="rId11"/>
              </a:rPr>
              <a:t>here</a:t>
            </a:r>
            <a:r>
              <a:rPr lang="en-GB" sz="1108" dirty="0">
                <a:highlight>
                  <a:srgbClr val="FFFF00"/>
                </a:highlight>
                <a:hlinkClick r:id="rId9"/>
              </a:rPr>
              <a:t> </a:t>
            </a:r>
            <a:r>
              <a:rPr lang="en-GB" sz="1108" dirty="0">
                <a:highlight>
                  <a:srgbClr val="FFFF00"/>
                </a:highlight>
              </a:rPr>
              <a:t>to find out more about Fat</a:t>
            </a:r>
          </a:p>
        </p:txBody>
      </p:sp>
      <p:sp>
        <p:nvSpPr>
          <p:cNvPr id="33" name="Rectangle 32">
            <a:extLst>
              <a:ext uri="{FF2B5EF4-FFF2-40B4-BE49-F238E27FC236}">
                <a16:creationId xmlns:a16="http://schemas.microsoft.com/office/drawing/2014/main" id="{FE07C67F-474F-46BC-8056-A08741361B2D}"/>
              </a:ext>
            </a:extLst>
          </p:cNvPr>
          <p:cNvSpPr/>
          <p:nvPr/>
        </p:nvSpPr>
        <p:spPr>
          <a:xfrm rot="20379396">
            <a:off x="1653834" y="4143957"/>
            <a:ext cx="1102680" cy="247927"/>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77" dirty="0"/>
              <a:t>Salt intake</a:t>
            </a:r>
          </a:p>
        </p:txBody>
      </p:sp>
      <p:sp>
        <p:nvSpPr>
          <p:cNvPr id="20" name="Rectangle 19">
            <a:extLst>
              <a:ext uri="{FF2B5EF4-FFF2-40B4-BE49-F238E27FC236}">
                <a16:creationId xmlns:a16="http://schemas.microsoft.com/office/drawing/2014/main" id="{34E8100F-B945-40D5-9D71-A7B51D85434B}"/>
              </a:ext>
            </a:extLst>
          </p:cNvPr>
          <p:cNvSpPr/>
          <p:nvPr/>
        </p:nvSpPr>
        <p:spPr>
          <a:xfrm>
            <a:off x="5124112" y="2473142"/>
            <a:ext cx="2502157" cy="1456296"/>
          </a:xfrm>
          <a:prstGeom prst="rect">
            <a:avLst/>
          </a:prstGeom>
          <a:solidFill>
            <a:schemeClr val="accent1">
              <a:lumMod val="20000"/>
              <a:lumOff val="80000"/>
            </a:schemeClr>
          </a:solidFill>
        </p:spPr>
        <p:txBody>
          <a:bodyPr wrap="square">
            <a:spAutoFit/>
          </a:bodyPr>
          <a:lstStyle/>
          <a:p>
            <a:r>
              <a:rPr lang="en-GB" sz="1108" b="1" u="sng" dirty="0">
                <a:latin typeface="Arial" panose="020B0604020202020204" pitchFamily="34" charset="0"/>
                <a:cs typeface="Arial" panose="020B0604020202020204" pitchFamily="34" charset="0"/>
              </a:rPr>
              <a:t>What counts as 5 A Day?</a:t>
            </a:r>
          </a:p>
          <a:p>
            <a:r>
              <a:rPr lang="en-GB" sz="1108" dirty="0">
                <a:solidFill>
                  <a:srgbClr val="231F20"/>
                </a:solidFill>
                <a:latin typeface="Arial" panose="020B0604020202020204" pitchFamily="34" charset="0"/>
                <a:cs typeface="Arial" panose="020B0604020202020204" pitchFamily="34" charset="0"/>
              </a:rPr>
              <a:t>For </a:t>
            </a:r>
            <a:r>
              <a:rPr lang="en-GB" sz="1108" b="1" dirty="0">
                <a:solidFill>
                  <a:srgbClr val="231F20"/>
                </a:solidFill>
                <a:latin typeface="Arial" panose="020B0604020202020204" pitchFamily="34" charset="0"/>
                <a:cs typeface="Arial" panose="020B0604020202020204" pitchFamily="34" charset="0"/>
              </a:rPr>
              <a:t>kids</a:t>
            </a:r>
            <a:r>
              <a:rPr lang="en-GB" sz="1108" dirty="0">
                <a:solidFill>
                  <a:srgbClr val="231F20"/>
                </a:solidFill>
                <a:latin typeface="Arial" panose="020B0604020202020204" pitchFamily="34" charset="0"/>
                <a:cs typeface="Arial" panose="020B0604020202020204" pitchFamily="34" charset="0"/>
              </a:rPr>
              <a:t>, the amount they should eat depends on their size and age. As a rough guide, one portion is the amount they can fit in the palm of their hand.</a:t>
            </a:r>
          </a:p>
          <a:p>
            <a:r>
              <a:rPr lang="en-GB" sz="1108" dirty="0">
                <a:latin typeface="Arial" panose="020B0604020202020204" pitchFamily="34" charset="0"/>
                <a:cs typeface="Arial" panose="020B0604020202020204" pitchFamily="34" charset="0"/>
              </a:rPr>
              <a:t>For </a:t>
            </a:r>
            <a:r>
              <a:rPr lang="en-GB" sz="1108" b="1" dirty="0">
                <a:latin typeface="Arial" panose="020B0604020202020204" pitchFamily="34" charset="0"/>
                <a:cs typeface="Arial" panose="020B0604020202020204" pitchFamily="34" charset="0"/>
              </a:rPr>
              <a:t>adults, </a:t>
            </a:r>
            <a:r>
              <a:rPr lang="en-GB" sz="1108" dirty="0">
                <a:latin typeface="Arial" panose="020B0604020202020204" pitchFamily="34" charset="0"/>
                <a:cs typeface="Arial" panose="020B0604020202020204" pitchFamily="34" charset="0"/>
              </a:rPr>
              <a:t>a portion is 80g fruit of vegetables or 30g of dried fruit.</a:t>
            </a:r>
            <a:endParaRPr lang="en-GB" sz="1108"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394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26789D-5CB1-48F7-9675-DB280239265E}" type="slidenum">
              <a:rPr lang="en-GB" smtClean="0"/>
              <a:t>9</a:t>
            </a:fld>
            <a:endParaRPr lang="en-GB"/>
          </a:p>
        </p:txBody>
      </p:sp>
      <p:graphicFrame>
        <p:nvGraphicFramePr>
          <p:cNvPr id="6" name="Table 5"/>
          <p:cNvGraphicFramePr>
            <a:graphicFrameLocks noGrp="1"/>
          </p:cNvGraphicFramePr>
          <p:nvPr/>
        </p:nvGraphicFramePr>
        <p:xfrm>
          <a:off x="1524001" y="561323"/>
          <a:ext cx="9091887" cy="5590735"/>
        </p:xfrm>
        <a:graphic>
          <a:graphicData uri="http://schemas.openxmlformats.org/drawingml/2006/table">
            <a:tbl>
              <a:tblPr firstRow="1" bandRow="1">
                <a:tableStyleId>{5940675A-B579-460E-94D1-54222C63F5DA}</a:tableStyleId>
              </a:tblPr>
              <a:tblGrid>
                <a:gridCol w="384458">
                  <a:extLst>
                    <a:ext uri="{9D8B030D-6E8A-4147-A177-3AD203B41FA5}">
                      <a16:colId xmlns:a16="http://schemas.microsoft.com/office/drawing/2014/main" val="20000"/>
                    </a:ext>
                  </a:extLst>
                </a:gridCol>
                <a:gridCol w="664689">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927599">
                  <a:extLst>
                    <a:ext uri="{9D8B030D-6E8A-4147-A177-3AD203B41FA5}">
                      <a16:colId xmlns:a16="http://schemas.microsoft.com/office/drawing/2014/main" val="20003"/>
                    </a:ext>
                  </a:extLst>
                </a:gridCol>
                <a:gridCol w="2459350">
                  <a:extLst>
                    <a:ext uri="{9D8B030D-6E8A-4147-A177-3AD203B41FA5}">
                      <a16:colId xmlns:a16="http://schemas.microsoft.com/office/drawing/2014/main" val="20004"/>
                    </a:ext>
                  </a:extLst>
                </a:gridCol>
                <a:gridCol w="1927599">
                  <a:extLst>
                    <a:ext uri="{9D8B030D-6E8A-4147-A177-3AD203B41FA5}">
                      <a16:colId xmlns:a16="http://schemas.microsoft.com/office/drawing/2014/main" val="20005"/>
                    </a:ext>
                  </a:extLst>
                </a:gridCol>
              </a:tblGrid>
              <a:tr h="281354">
                <a:tc>
                  <a:txBody>
                    <a:bodyPr/>
                    <a:lstStyle/>
                    <a:p>
                      <a:endParaRPr lang="en-GB" sz="1000" b="1" dirty="0">
                        <a:latin typeface="Berlin Sans FB Demi" panose="020E0802020502020306" pitchFamily="34" charset="0"/>
                      </a:endParaRPr>
                    </a:p>
                  </a:txBody>
                  <a:tcPr marL="84406" marR="84406" marT="42203" marB="42203">
                    <a:solidFill>
                      <a:schemeClr val="accent5"/>
                    </a:solidFill>
                  </a:tcPr>
                </a:tc>
                <a:tc>
                  <a:txBody>
                    <a:bodyPr/>
                    <a:lstStyle/>
                    <a:p>
                      <a:r>
                        <a:rPr lang="en-GB" sz="1000" b="1" dirty="0">
                          <a:latin typeface="Berlin Sans FB Demi" panose="020E0802020502020306" pitchFamily="34" charset="0"/>
                        </a:rPr>
                        <a:t>Nutrient</a:t>
                      </a:r>
                    </a:p>
                  </a:txBody>
                  <a:tcPr marL="84406" marR="84406" marT="42203" marB="42203">
                    <a:solidFill>
                      <a:schemeClr val="accent5"/>
                    </a:solidFill>
                  </a:tcPr>
                </a:tc>
                <a:tc>
                  <a:txBody>
                    <a:bodyPr/>
                    <a:lstStyle/>
                    <a:p>
                      <a:r>
                        <a:rPr lang="en-GB" sz="1300" b="1" dirty="0">
                          <a:latin typeface="Berlin Sans FB Demi" panose="020E0802020502020306" pitchFamily="34" charset="0"/>
                        </a:rPr>
                        <a:t>Source</a:t>
                      </a:r>
                    </a:p>
                  </a:txBody>
                  <a:tcPr marL="84406" marR="84406" marT="42203" marB="42203">
                    <a:solidFill>
                      <a:schemeClr val="accent5"/>
                    </a:solidFill>
                  </a:tcPr>
                </a:tc>
                <a:tc>
                  <a:txBody>
                    <a:bodyPr/>
                    <a:lstStyle/>
                    <a:p>
                      <a:r>
                        <a:rPr lang="en-GB" sz="1300" b="1" dirty="0">
                          <a:latin typeface="Berlin Sans FB Demi" panose="020E0802020502020306" pitchFamily="34" charset="0"/>
                        </a:rPr>
                        <a:t>Function</a:t>
                      </a:r>
                    </a:p>
                  </a:txBody>
                  <a:tcPr marL="84406" marR="84406" marT="42203" marB="42203">
                    <a:solidFill>
                      <a:schemeClr val="accent5"/>
                    </a:solidFill>
                  </a:tcPr>
                </a:tc>
                <a:tc>
                  <a:txBody>
                    <a:bodyPr/>
                    <a:lstStyle/>
                    <a:p>
                      <a:r>
                        <a:rPr lang="en-GB" sz="1000" b="1" dirty="0">
                          <a:latin typeface="Berlin Sans FB Demi" panose="020E0802020502020306" pitchFamily="34" charset="0"/>
                        </a:rPr>
                        <a:t>Effects</a:t>
                      </a:r>
                      <a:r>
                        <a:rPr lang="en-GB" sz="1000" b="1" baseline="0" dirty="0">
                          <a:latin typeface="Berlin Sans FB Demi" panose="020E0802020502020306" pitchFamily="34" charset="0"/>
                        </a:rPr>
                        <a:t>  too little  (deficiency)</a:t>
                      </a:r>
                      <a:endParaRPr lang="en-GB" sz="1000" b="1" dirty="0">
                        <a:latin typeface="Berlin Sans FB Demi" panose="020E0802020502020306" pitchFamily="34" charset="0"/>
                      </a:endParaRPr>
                    </a:p>
                  </a:txBody>
                  <a:tcPr marL="84406" marR="84406" marT="42203" marB="42203">
                    <a:solidFill>
                      <a:schemeClr val="accent5"/>
                    </a:solidFill>
                  </a:tcPr>
                </a:tc>
                <a:tc>
                  <a:txBody>
                    <a:bodyPr/>
                    <a:lstStyle/>
                    <a:p>
                      <a:r>
                        <a:rPr lang="en-GB" sz="1000" b="1" dirty="0">
                          <a:latin typeface="Berlin Sans FB Demi" panose="020E0802020502020306" pitchFamily="34" charset="0"/>
                        </a:rPr>
                        <a:t>Effect of too much (access)</a:t>
                      </a:r>
                    </a:p>
                  </a:txBody>
                  <a:tcPr marL="84406" marR="84406" marT="42203" marB="42203">
                    <a:solidFill>
                      <a:schemeClr val="accent5"/>
                    </a:solidFill>
                  </a:tcPr>
                </a:tc>
                <a:extLst>
                  <a:ext uri="{0D108BD9-81ED-4DB2-BD59-A6C34878D82A}">
                    <a16:rowId xmlns:a16="http://schemas.microsoft.com/office/drawing/2014/main" val="10000"/>
                  </a:ext>
                </a:extLst>
              </a:tr>
              <a:tr h="1786597">
                <a:tc rowSpan="3">
                  <a:txBody>
                    <a:bodyPr/>
                    <a:lstStyle/>
                    <a:p>
                      <a:pPr algn="ctr"/>
                      <a:r>
                        <a:rPr lang="en-GB" sz="1700" b="1" baseline="0" dirty="0"/>
                        <a:t>MACRONUTRIENTS</a:t>
                      </a:r>
                    </a:p>
                  </a:txBody>
                  <a:tcPr marL="84406" marR="84406" marT="42203" marB="42203" vert="vert270" anchor="ctr">
                    <a:solidFill>
                      <a:srgbClr val="FFFF00"/>
                    </a:solidFill>
                  </a:tcPr>
                </a:tc>
                <a:tc>
                  <a:txBody>
                    <a:bodyPr/>
                    <a:lstStyle/>
                    <a:p>
                      <a:pPr algn="ctr"/>
                      <a:r>
                        <a:rPr lang="en-GB" sz="1500" dirty="0"/>
                        <a:t>Carbohydrates </a:t>
                      </a:r>
                    </a:p>
                    <a:p>
                      <a:pPr algn="ctr"/>
                      <a:r>
                        <a:rPr lang="en-GB" sz="1100" dirty="0">
                          <a:highlight>
                            <a:srgbClr val="FFFF00"/>
                          </a:highlight>
                        </a:rPr>
                        <a:t>Click </a:t>
                      </a:r>
                      <a:r>
                        <a:rPr lang="en-GB" sz="1100" dirty="0">
                          <a:highlight>
                            <a:srgbClr val="FFFF00"/>
                          </a:highlight>
                          <a:hlinkClick r:id="rId2"/>
                        </a:rPr>
                        <a:t>here</a:t>
                      </a:r>
                      <a:r>
                        <a:rPr lang="en-GB" sz="1100" dirty="0">
                          <a:highlight>
                            <a:srgbClr val="FFFF00"/>
                          </a:highlight>
                        </a:rPr>
                        <a:t> to see a video.</a:t>
                      </a:r>
                    </a:p>
                  </a:txBody>
                  <a:tcPr marL="84406" marR="84406" marT="42203" marB="42203" vert="vert270">
                    <a:solidFill>
                      <a:schemeClr val="accent6">
                        <a:lumMod val="20000"/>
                        <a:lumOff val="80000"/>
                      </a:schemeClr>
                    </a:solidFill>
                  </a:tcPr>
                </a:tc>
                <a:tc>
                  <a:txBody>
                    <a:bodyPr/>
                    <a:lstStyle/>
                    <a:p>
                      <a:r>
                        <a:rPr lang="en-GB" sz="1000" b="1" dirty="0"/>
                        <a:t>Starch</a:t>
                      </a:r>
                      <a:r>
                        <a:rPr lang="en-GB" sz="1000" b="1" baseline="0" dirty="0"/>
                        <a:t>es</a:t>
                      </a:r>
                      <a:r>
                        <a:rPr lang="en-GB" sz="1000" baseline="0" dirty="0"/>
                        <a:t> – found in cereal grains such as rice, wheat, oats, plus starchy tubers (potatoes and sweet potatoes) and vegetables (carrots, beets, corn)</a:t>
                      </a:r>
                    </a:p>
                    <a:p>
                      <a:r>
                        <a:rPr lang="en-GB" sz="1000" b="1" baseline="0" dirty="0"/>
                        <a:t>Sugars</a:t>
                      </a:r>
                      <a:r>
                        <a:rPr lang="en-GB" sz="1000" baseline="0" dirty="0"/>
                        <a:t> – lactose found in milk and dairy, fructose found in honey, fruits and some vegetables (peppers, tomatoes etc.)</a:t>
                      </a:r>
                      <a:endParaRPr lang="en-GB" sz="1000" dirty="0"/>
                    </a:p>
                  </a:txBody>
                  <a:tcPr marL="84406" marR="84406" marT="42203" marB="42203">
                    <a:solidFill>
                      <a:schemeClr val="accent6">
                        <a:lumMod val="20000"/>
                        <a:lumOff val="80000"/>
                      </a:schemeClr>
                    </a:solidFill>
                  </a:tcPr>
                </a:tc>
                <a:tc>
                  <a:txBody>
                    <a:bodyPr/>
                    <a:lstStyle/>
                    <a:p>
                      <a:r>
                        <a:rPr lang="en-GB" sz="1000" b="1" dirty="0"/>
                        <a:t>Two types: </a:t>
                      </a:r>
                    </a:p>
                    <a:p>
                      <a:r>
                        <a:rPr lang="en-GB" sz="1000" b="1" dirty="0"/>
                        <a:t>1. Starchy</a:t>
                      </a:r>
                      <a:r>
                        <a:rPr lang="en-GB" sz="1000" b="1" baseline="0" dirty="0"/>
                        <a:t> (complex) </a:t>
                      </a:r>
                      <a:r>
                        <a:rPr lang="en-GB" sz="1000" baseline="0" dirty="0"/>
                        <a:t>provide energy when broken down – slow release energy to the body (wholegrain provide slower release carbohydrates)</a:t>
                      </a:r>
                    </a:p>
                    <a:p>
                      <a:r>
                        <a:rPr lang="en-GB" sz="1000" b="1" baseline="0" dirty="0"/>
                        <a:t>2. Sugary (simple) </a:t>
                      </a:r>
                      <a:r>
                        <a:rPr lang="en-GB" sz="1000" baseline="0" dirty="0"/>
                        <a:t>provide quick release energy to the body's’ cells.</a:t>
                      </a:r>
                      <a:endParaRPr lang="en-GB" sz="1000" dirty="0"/>
                    </a:p>
                  </a:txBody>
                  <a:tcPr marL="84406" marR="84406" marT="42203" marB="42203">
                    <a:solidFill>
                      <a:schemeClr val="accent6">
                        <a:lumMod val="20000"/>
                        <a:lumOff val="80000"/>
                      </a:schemeClr>
                    </a:solidFill>
                  </a:tcPr>
                </a:tc>
                <a:tc>
                  <a:txBody>
                    <a:bodyPr/>
                    <a:lstStyle/>
                    <a:p>
                      <a:r>
                        <a:rPr lang="en-GB" sz="1000" dirty="0"/>
                        <a:t>Deficiency</a:t>
                      </a:r>
                      <a:r>
                        <a:rPr lang="en-GB" sz="1000" baseline="0" dirty="0"/>
                        <a:t> of carbohydrates is extremely rare in the UK. </a:t>
                      </a:r>
                    </a:p>
                    <a:p>
                      <a:r>
                        <a:rPr lang="en-GB" sz="1000" baseline="0" dirty="0"/>
                        <a:t>Long term lack of carbohydrates in the diet can cause Ketosis – a condition where the body switches to using protein as an energy source. </a:t>
                      </a:r>
                    </a:p>
                    <a:p>
                      <a:r>
                        <a:rPr lang="en-GB" sz="1000" b="1" baseline="0" dirty="0"/>
                        <a:t>Visible symptoms- </a:t>
                      </a:r>
                      <a:r>
                        <a:rPr lang="en-GB" sz="1000" baseline="0" dirty="0"/>
                        <a:t>lack of energy and weight loss.</a:t>
                      </a:r>
                    </a:p>
                    <a:p>
                      <a:r>
                        <a:rPr lang="en-GB" sz="1000" b="1" baseline="0" dirty="0"/>
                        <a:t>Non- visible symptoms- </a:t>
                      </a:r>
                      <a:r>
                        <a:rPr lang="en-GB" sz="1000" baseline="0" dirty="0"/>
                        <a:t>Not enough fibre from wholegrains foods leads to constipation and other intestinal problems.</a:t>
                      </a:r>
                      <a:endParaRPr lang="en-GB" sz="1000" dirty="0"/>
                    </a:p>
                  </a:txBody>
                  <a:tcPr marL="84406" marR="84406" marT="42203" marB="42203">
                    <a:solidFill>
                      <a:schemeClr val="accent6">
                        <a:lumMod val="20000"/>
                        <a:lumOff val="80000"/>
                      </a:schemeClr>
                    </a:solidFill>
                  </a:tcPr>
                </a:tc>
                <a:tc>
                  <a:txBody>
                    <a:bodyPr/>
                    <a:lstStyle/>
                    <a:p>
                      <a:r>
                        <a:rPr lang="en-GB" sz="1000" dirty="0"/>
                        <a:t>If not used for energy it becomes stored as fat. </a:t>
                      </a:r>
                      <a:r>
                        <a:rPr lang="en-GB" sz="1000" b="1" dirty="0"/>
                        <a:t>Visible symptoms </a:t>
                      </a:r>
                      <a:r>
                        <a:rPr lang="en-GB" sz="1000" dirty="0"/>
                        <a:t>weight gain and obesity.</a:t>
                      </a:r>
                    </a:p>
                    <a:p>
                      <a:r>
                        <a:rPr lang="en-GB" sz="1000" b="1" dirty="0"/>
                        <a:t>Non- visible- </a:t>
                      </a:r>
                      <a:r>
                        <a:rPr lang="en-GB" sz="1000" dirty="0"/>
                        <a:t>eating too much non refined(white carbs) leads to tooth decay, raising blood sugar levels and type 2 diabetes.</a:t>
                      </a:r>
                    </a:p>
                  </a:txBody>
                  <a:tcPr marL="84406" marR="84406" marT="42203" marB="42203">
                    <a:solidFill>
                      <a:schemeClr val="accent6">
                        <a:lumMod val="20000"/>
                        <a:lumOff val="80000"/>
                      </a:schemeClr>
                    </a:solidFill>
                  </a:tcPr>
                </a:tc>
                <a:extLst>
                  <a:ext uri="{0D108BD9-81ED-4DB2-BD59-A6C34878D82A}">
                    <a16:rowId xmlns:a16="http://schemas.microsoft.com/office/drawing/2014/main" val="10001"/>
                  </a:ext>
                </a:extLst>
              </a:tr>
              <a:tr h="1477108">
                <a:tc vMerge="1">
                  <a:txBody>
                    <a:bodyPr/>
                    <a:lstStyle/>
                    <a:p>
                      <a:endParaRPr lang="en-GB" sz="1100" dirty="0"/>
                    </a:p>
                  </a:txBody>
                  <a:tcPr/>
                </a:tc>
                <a:tc>
                  <a:txBody>
                    <a:bodyPr/>
                    <a:lstStyle/>
                    <a:p>
                      <a:pPr algn="ctr"/>
                      <a:r>
                        <a:rPr lang="en-GB" sz="1700" dirty="0"/>
                        <a:t>Proteins </a:t>
                      </a:r>
                    </a:p>
                    <a:p>
                      <a:pPr algn="ctr"/>
                      <a:r>
                        <a:rPr lang="en-GB" sz="1100" dirty="0">
                          <a:highlight>
                            <a:srgbClr val="FFFF00"/>
                          </a:highlight>
                        </a:rPr>
                        <a:t>Click </a:t>
                      </a:r>
                      <a:r>
                        <a:rPr lang="en-GB" sz="1100" dirty="0">
                          <a:highlight>
                            <a:srgbClr val="FFFF00"/>
                          </a:highlight>
                          <a:hlinkClick r:id="rId3"/>
                        </a:rPr>
                        <a:t>here</a:t>
                      </a:r>
                      <a:r>
                        <a:rPr lang="en-GB" sz="1100" dirty="0">
                          <a:highlight>
                            <a:srgbClr val="FFFF00"/>
                          </a:highlight>
                        </a:rPr>
                        <a:t> for video</a:t>
                      </a:r>
                    </a:p>
                  </a:txBody>
                  <a:tcPr marL="84406" marR="84406" marT="42203" marB="42203" vert="vert270">
                    <a:solidFill>
                      <a:schemeClr val="accent5">
                        <a:lumMod val="20000"/>
                        <a:lumOff val="80000"/>
                      </a:schemeClr>
                    </a:solidFill>
                  </a:tcPr>
                </a:tc>
                <a:tc>
                  <a:txBody>
                    <a:bodyPr/>
                    <a:lstStyle/>
                    <a:p>
                      <a:r>
                        <a:rPr lang="en-GB" sz="1000" dirty="0"/>
                        <a:t>High Biological Value (HBV) protein: Meat,</a:t>
                      </a:r>
                      <a:r>
                        <a:rPr lang="en-GB" sz="1000" baseline="0" dirty="0"/>
                        <a:t> fish, poultry, eggs, </a:t>
                      </a:r>
                    </a:p>
                    <a:p>
                      <a:r>
                        <a:rPr lang="en-GB" sz="1000" dirty="0"/>
                        <a:t>Low</a:t>
                      </a:r>
                      <a:r>
                        <a:rPr lang="en-GB" sz="1000" baseline="0" dirty="0"/>
                        <a:t> </a:t>
                      </a:r>
                      <a:r>
                        <a:rPr lang="en-GB" sz="1000" dirty="0"/>
                        <a:t>Biological Value (LBV) protein: </a:t>
                      </a:r>
                      <a:r>
                        <a:rPr lang="en-GB" sz="1000" baseline="0" dirty="0"/>
                        <a:t>Tofu, beans, nuts.</a:t>
                      </a:r>
                      <a:endParaRPr lang="en-GB" sz="1000" dirty="0"/>
                    </a:p>
                  </a:txBody>
                  <a:tcPr marL="84406" marR="84406" marT="42203" marB="42203">
                    <a:solidFill>
                      <a:schemeClr val="accent5">
                        <a:lumMod val="20000"/>
                        <a:lumOff val="80000"/>
                      </a:schemeClr>
                    </a:solidFill>
                  </a:tcPr>
                </a:tc>
                <a:tc>
                  <a:txBody>
                    <a:bodyPr/>
                    <a:lstStyle/>
                    <a:p>
                      <a:r>
                        <a:rPr lang="en-GB" sz="1000" dirty="0"/>
                        <a:t>Protein is digested by the body into its component parts – called</a:t>
                      </a:r>
                      <a:r>
                        <a:rPr lang="en-GB" sz="1000" baseline="0" dirty="0"/>
                        <a:t> </a:t>
                      </a:r>
                      <a:r>
                        <a:rPr lang="en-GB" sz="1000" dirty="0"/>
                        <a:t>amino acids. There are 8 which are essential</a:t>
                      </a:r>
                      <a:r>
                        <a:rPr lang="en-GB" sz="1000" baseline="0" dirty="0"/>
                        <a:t> for adults and </a:t>
                      </a:r>
                      <a:r>
                        <a:rPr lang="en-GB" sz="1000" dirty="0"/>
                        <a:t> 12 for</a:t>
                      </a:r>
                      <a:r>
                        <a:rPr lang="en-GB" sz="1000" baseline="0" dirty="0"/>
                        <a:t> children. HBV protein foods contain all the essential amino acids. </a:t>
                      </a:r>
                      <a:endParaRPr lang="en-GB" sz="1000" dirty="0"/>
                    </a:p>
                  </a:txBody>
                  <a:tcPr marL="84406" marR="84406" marT="42203" marB="42203">
                    <a:solidFill>
                      <a:schemeClr val="accent5">
                        <a:lumMod val="20000"/>
                        <a:lumOff val="80000"/>
                      </a:schemeClr>
                    </a:solidFill>
                  </a:tcPr>
                </a:tc>
                <a:tc>
                  <a:txBody>
                    <a:bodyPr/>
                    <a:lstStyle/>
                    <a:p>
                      <a:r>
                        <a:rPr lang="en-GB" sz="1000" b="1" baseline="0" dirty="0"/>
                        <a:t>Visible symptoms- </a:t>
                      </a:r>
                      <a:endParaRPr lang="en-GB" sz="1000" dirty="0"/>
                    </a:p>
                    <a:p>
                      <a:pPr marL="171450" indent="-171450">
                        <a:buFont typeface="Arial" panose="020B0604020202020204" pitchFamily="34" charset="0"/>
                        <a:buChar char="•"/>
                      </a:pPr>
                      <a:r>
                        <a:rPr lang="en-GB" sz="1000" dirty="0"/>
                        <a:t>Wasting of muscle &amp; muscle loss</a:t>
                      </a:r>
                    </a:p>
                    <a:p>
                      <a:pPr marL="171450" indent="-171450">
                        <a:buFont typeface="Arial" panose="020B0604020202020204" pitchFamily="34" charset="0"/>
                        <a:buChar char="•"/>
                      </a:pPr>
                      <a:r>
                        <a:rPr lang="en-GB" sz="1000" dirty="0"/>
                        <a:t>Oedema</a:t>
                      </a:r>
                      <a:r>
                        <a:rPr lang="en-GB" sz="1000" baseline="0" dirty="0"/>
                        <a:t> – build up of fluids in the body</a:t>
                      </a:r>
                    </a:p>
                    <a:p>
                      <a:pPr marL="171450" indent="-171450">
                        <a:buFont typeface="Arial" panose="020B0604020202020204" pitchFamily="34" charset="0"/>
                        <a:buChar char="•"/>
                      </a:pPr>
                      <a:r>
                        <a:rPr lang="en-GB" sz="1000" baseline="0" dirty="0"/>
                        <a:t>Slow growth in children</a:t>
                      </a:r>
                    </a:p>
                    <a:p>
                      <a:pPr marL="0" indent="0">
                        <a:buFont typeface="Arial" panose="020B0604020202020204" pitchFamily="34" charset="0"/>
                        <a:buNone/>
                      </a:pPr>
                      <a:r>
                        <a:rPr lang="en-GB" sz="1000" baseline="0" dirty="0"/>
                        <a:t>Severe deficiency leads to kwashiorkor (bloating of the stomach)</a:t>
                      </a:r>
                    </a:p>
                    <a:p>
                      <a:pPr marL="0" indent="0">
                        <a:buFont typeface="Arial" panose="020B0604020202020204" pitchFamily="34" charset="0"/>
                        <a:buNone/>
                      </a:pPr>
                      <a:r>
                        <a:rPr lang="en-GB" sz="1000" b="1" baseline="0" dirty="0"/>
                        <a:t>Non-visible symptoms-  </a:t>
                      </a:r>
                      <a:r>
                        <a:rPr lang="en-GB" sz="1000" baseline="0" dirty="0"/>
                        <a:t>weaker immune system which needs protein to function properly. </a:t>
                      </a:r>
                      <a:endParaRPr lang="en-GB" sz="1000" dirty="0"/>
                    </a:p>
                  </a:txBody>
                  <a:tcPr marL="84406" marR="84406" marT="42203" marB="42203">
                    <a:solidFill>
                      <a:schemeClr val="accent5">
                        <a:lumMod val="20000"/>
                        <a:lumOff val="80000"/>
                      </a:schemeClr>
                    </a:solidFill>
                  </a:tcPr>
                </a:tc>
                <a:tc>
                  <a:txBody>
                    <a:bodyPr/>
                    <a:lstStyle/>
                    <a:p>
                      <a:pPr marL="0" indent="0">
                        <a:buFont typeface="Arial" panose="020B0604020202020204" pitchFamily="34" charset="0"/>
                        <a:buNone/>
                      </a:pPr>
                      <a:r>
                        <a:rPr lang="en-GB" sz="1000" b="1" dirty="0"/>
                        <a:t>Visible symptoms </a:t>
                      </a:r>
                      <a:r>
                        <a:rPr lang="en-GB" sz="1000" dirty="0"/>
                        <a:t>excess stored as fat, lead to weight gain and obesity.</a:t>
                      </a:r>
                    </a:p>
                    <a:p>
                      <a:pPr marL="0" indent="0">
                        <a:buFont typeface="Arial" panose="020B0604020202020204" pitchFamily="34" charset="0"/>
                        <a:buNone/>
                      </a:pPr>
                      <a:r>
                        <a:rPr lang="en-GB" sz="1000" b="1" dirty="0"/>
                        <a:t>Non-visible symptoms- </a:t>
                      </a:r>
                      <a:r>
                        <a:rPr lang="en-GB" sz="1000" dirty="0"/>
                        <a:t>Puts a strain on how well the kidneys work.</a:t>
                      </a:r>
                    </a:p>
                  </a:txBody>
                  <a:tcPr marL="84406" marR="84406" marT="42203" marB="42203">
                    <a:solidFill>
                      <a:schemeClr val="accent5">
                        <a:lumMod val="20000"/>
                        <a:lumOff val="80000"/>
                      </a:schemeClr>
                    </a:solidFill>
                  </a:tcPr>
                </a:tc>
                <a:extLst>
                  <a:ext uri="{0D108BD9-81ED-4DB2-BD59-A6C34878D82A}">
                    <a16:rowId xmlns:a16="http://schemas.microsoft.com/office/drawing/2014/main" val="10002"/>
                  </a:ext>
                </a:extLst>
              </a:tr>
              <a:tr h="1786597">
                <a:tc vMerge="1">
                  <a:txBody>
                    <a:bodyPr/>
                    <a:lstStyle/>
                    <a:p>
                      <a:endParaRPr lang="en-GB" sz="1100" dirty="0"/>
                    </a:p>
                  </a:txBody>
                  <a:tcPr/>
                </a:tc>
                <a:tc>
                  <a:txBody>
                    <a:bodyPr/>
                    <a:lstStyle/>
                    <a:p>
                      <a:pPr algn="ctr"/>
                      <a:r>
                        <a:rPr lang="en-GB" sz="1700" dirty="0"/>
                        <a:t>Fats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highlight>
                            <a:srgbClr val="FFFF00"/>
                          </a:highlight>
                        </a:rPr>
                        <a:t>Click</a:t>
                      </a:r>
                      <a:r>
                        <a:rPr lang="en-GB" sz="1100" dirty="0">
                          <a:highlight>
                            <a:srgbClr val="FFFF00"/>
                          </a:highlight>
                          <a:hlinkClick r:id="rId4"/>
                        </a:rPr>
                        <a:t> </a:t>
                      </a:r>
                      <a:r>
                        <a:rPr lang="en-GB" sz="1100" dirty="0">
                          <a:highlight>
                            <a:srgbClr val="FFFF00"/>
                          </a:highlight>
                          <a:hlinkClick r:id="rId5"/>
                        </a:rPr>
                        <a:t>here</a:t>
                      </a:r>
                      <a:r>
                        <a:rPr lang="en-GB" sz="1100" dirty="0">
                          <a:highlight>
                            <a:srgbClr val="FFFF00"/>
                          </a:highlight>
                          <a:hlinkClick r:id="rId4"/>
                        </a:rPr>
                        <a:t> </a:t>
                      </a:r>
                      <a:r>
                        <a:rPr lang="en-GB" sz="1100" dirty="0">
                          <a:highlight>
                            <a:srgbClr val="FFFF00"/>
                          </a:highlight>
                        </a:rPr>
                        <a:t>for video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highlight>
                            <a:srgbClr val="FFFF00"/>
                          </a:highlight>
                        </a:rPr>
                        <a:t>Click </a:t>
                      </a:r>
                      <a:r>
                        <a:rPr lang="en-GB" sz="1100" dirty="0">
                          <a:highlight>
                            <a:srgbClr val="FFFF00"/>
                          </a:highlight>
                          <a:hlinkClick r:id="rId6"/>
                        </a:rPr>
                        <a:t>here f</a:t>
                      </a:r>
                      <a:r>
                        <a:rPr lang="en-GB" sz="1100" dirty="0">
                          <a:highlight>
                            <a:srgbClr val="FFFF00"/>
                          </a:highlight>
                        </a:rPr>
                        <a:t>or more info</a:t>
                      </a:r>
                    </a:p>
                    <a:p>
                      <a:pPr algn="ctr"/>
                      <a:endParaRPr lang="en-GB" sz="1700" dirty="0"/>
                    </a:p>
                  </a:txBody>
                  <a:tcPr marL="84406" marR="84406" marT="42203" marB="42203" vert="vert270">
                    <a:solidFill>
                      <a:schemeClr val="accent6">
                        <a:lumMod val="20000"/>
                        <a:lumOff val="80000"/>
                      </a:schemeClr>
                    </a:solidFill>
                  </a:tcPr>
                </a:tc>
                <a:tc>
                  <a:txBody>
                    <a:bodyPr/>
                    <a:lstStyle/>
                    <a:p>
                      <a:r>
                        <a:rPr lang="en-GB" sz="1000" dirty="0"/>
                        <a:t>Butter, cheese, dairy</a:t>
                      </a:r>
                      <a:r>
                        <a:rPr lang="en-GB" sz="1000" baseline="0" dirty="0"/>
                        <a:t> foods including yogurt, crème fraiche, milk</a:t>
                      </a:r>
                    </a:p>
                    <a:p>
                      <a:r>
                        <a:rPr lang="en-GB" sz="1000" baseline="0" dirty="0"/>
                        <a:t>Oils, lard, suet, dripping.</a:t>
                      </a:r>
                      <a:endParaRPr lang="en-GB" sz="1000" dirty="0"/>
                    </a:p>
                  </a:txBody>
                  <a:tcPr marL="84406" marR="84406" marT="42203" marB="42203">
                    <a:solidFill>
                      <a:schemeClr val="accent6">
                        <a:lumMod val="20000"/>
                        <a:lumOff val="80000"/>
                      </a:schemeClr>
                    </a:solidFill>
                  </a:tcPr>
                </a:tc>
                <a:tc>
                  <a:txBody>
                    <a:bodyPr/>
                    <a:lstStyle/>
                    <a:p>
                      <a:r>
                        <a:rPr lang="en-GB" sz="1000" dirty="0"/>
                        <a:t>Fat is a term used to describe lipids – this can refer to solid fats and oils.  Fat is broken down by</a:t>
                      </a:r>
                      <a:r>
                        <a:rPr lang="en-GB" sz="1000" baseline="0" dirty="0"/>
                        <a:t> the body and used for energy,</a:t>
                      </a:r>
                    </a:p>
                    <a:p>
                      <a:r>
                        <a:rPr lang="en-GB" sz="1000" baseline="0" dirty="0"/>
                        <a:t>Also used to provide warmth when stored under the skin.</a:t>
                      </a:r>
                    </a:p>
                    <a:p>
                      <a:r>
                        <a:rPr lang="en-GB" sz="1000" baseline="0" dirty="0"/>
                        <a:t>Is a dietary carrier of fat soluble vitamins A, D, E &amp; K. </a:t>
                      </a:r>
                    </a:p>
                    <a:p>
                      <a:r>
                        <a:rPr lang="en-GB" sz="1000" b="1" baseline="0" dirty="0"/>
                        <a:t>Two types of fats: </a:t>
                      </a:r>
                      <a:r>
                        <a:rPr lang="en-GB" sz="1000" baseline="0" dirty="0"/>
                        <a:t>Unsaturated and saturated.</a:t>
                      </a:r>
                      <a:endParaRPr lang="en-GB" sz="1000" dirty="0"/>
                    </a:p>
                  </a:txBody>
                  <a:tcPr marL="84406" marR="84406" marT="42203" marB="42203">
                    <a:solidFill>
                      <a:schemeClr val="accent6">
                        <a:lumMod val="20000"/>
                        <a:lumOff val="80000"/>
                      </a:schemeClr>
                    </a:solidFill>
                  </a:tcPr>
                </a:tc>
                <a:tc>
                  <a:txBody>
                    <a:bodyPr/>
                    <a:lstStyle/>
                    <a:p>
                      <a:r>
                        <a:rPr lang="en-GB" sz="1000" b="1" baseline="0" dirty="0"/>
                        <a:t>Visible symptoms- </a:t>
                      </a:r>
                      <a:r>
                        <a:rPr lang="en-GB" sz="1000" baseline="0" dirty="0"/>
                        <a:t>Weight loss over time as the body uses stores of fat.  Person feels cold as fat under skin acts as insulator.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baseline="0" dirty="0"/>
                        <a:t>Non-visible symptoms-</a:t>
                      </a:r>
                      <a:r>
                        <a:rPr lang="en-GB" sz="1000" b="0" baseline="0" dirty="0"/>
                        <a:t> Bruising of the bones as  they are not protected</a:t>
                      </a:r>
                      <a:r>
                        <a:rPr lang="en-GB" sz="1000" b="1" baseline="0" dirty="0"/>
                        <a:t>.</a:t>
                      </a:r>
                      <a:r>
                        <a:rPr lang="en-GB" sz="1000" dirty="0"/>
                        <a:t> Lack of fat in the diet can lead to deficiencies of fat soluble vitamins A,</a:t>
                      </a:r>
                      <a:r>
                        <a:rPr lang="en-GB" sz="1000" baseline="0" dirty="0"/>
                        <a:t> D, E &amp; K.</a:t>
                      </a:r>
                      <a:r>
                        <a:rPr lang="en-GB" sz="1000" dirty="0"/>
                        <a:t> </a:t>
                      </a:r>
                      <a:endParaRPr lang="en-GB" sz="1000" baseline="0" dirty="0"/>
                    </a:p>
                    <a:p>
                      <a:endParaRPr lang="en-GB" sz="1000" b="1" dirty="0"/>
                    </a:p>
                  </a:txBody>
                  <a:tcPr marL="84406" marR="84406" marT="42203" marB="42203">
                    <a:solidFill>
                      <a:schemeClr val="accent6">
                        <a:lumMod val="20000"/>
                        <a:lumOff val="80000"/>
                      </a:schemeClr>
                    </a:solidFill>
                  </a:tcPr>
                </a:tc>
                <a:tc>
                  <a:txBody>
                    <a:bodyPr/>
                    <a:lstStyle/>
                    <a:p>
                      <a:r>
                        <a:rPr lang="en-GB" sz="1000" b="1" dirty="0"/>
                        <a:t>Common issue in the UK</a:t>
                      </a:r>
                    </a:p>
                    <a:p>
                      <a:r>
                        <a:rPr lang="en-GB" sz="1000" b="1" dirty="0"/>
                        <a:t>Visible symptoms- </a:t>
                      </a:r>
                      <a:r>
                        <a:rPr lang="en-GB" sz="1000" b="0" dirty="0"/>
                        <a:t>Stored under the skin in adipose tissue cells, which leads to disease such as type 2 diabetes, obesity and heart disease and high bloody pressure. </a:t>
                      </a:r>
                      <a:endParaRPr lang="en-GB" sz="1000" b="1" dirty="0"/>
                    </a:p>
                    <a:p>
                      <a:r>
                        <a:rPr lang="en-GB" sz="1000" b="1" dirty="0"/>
                        <a:t>Non-visible symptoms- </a:t>
                      </a:r>
                      <a:r>
                        <a:rPr lang="en-GB" sz="1000" b="0" dirty="0"/>
                        <a:t>Internal organs store fat which prevents them working properly.  Fat blocks arteries. </a:t>
                      </a:r>
                    </a:p>
                  </a:txBody>
                  <a:tcPr marL="84406" marR="84406" marT="42203" marB="42203">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A6855564-0BF0-40D6-A595-E5516FA7F02B}"/>
              </a:ext>
            </a:extLst>
          </p:cNvPr>
          <p:cNvSpPr txBox="1"/>
          <p:nvPr/>
        </p:nvSpPr>
        <p:spPr>
          <a:xfrm>
            <a:off x="1642585" y="5850777"/>
            <a:ext cx="2725225" cy="717119"/>
          </a:xfrm>
          <a:prstGeom prst="rect">
            <a:avLst/>
          </a:prstGeom>
          <a:noFill/>
        </p:spPr>
        <p:txBody>
          <a:bodyPr wrap="square" rtlCol="0">
            <a:spAutoFit/>
          </a:bodyPr>
          <a:lstStyle/>
          <a:p>
            <a:r>
              <a:rPr lang="en-GB" sz="1015" b="1" u="sng" dirty="0">
                <a:solidFill>
                  <a:srgbClr val="00B050"/>
                </a:solidFill>
                <a:latin typeface="+mj-lt"/>
              </a:rPr>
              <a:t>Unsaturated Fat:</a:t>
            </a:r>
          </a:p>
          <a:p>
            <a:pPr marL="158265" indent="-158265" defTabSz="422041">
              <a:buFont typeface="Arial"/>
              <a:buChar char="•"/>
              <a:defRPr/>
            </a:pPr>
            <a:r>
              <a:rPr lang="en-US" sz="1015" b="1" i="1" dirty="0">
                <a:solidFill>
                  <a:srgbClr val="00B050"/>
                </a:solidFill>
              </a:rPr>
              <a:t>Liquid at room temperature.</a:t>
            </a:r>
          </a:p>
          <a:p>
            <a:pPr marL="158265" indent="-158265" defTabSz="422041">
              <a:buFont typeface="Arial"/>
              <a:buChar char="•"/>
              <a:defRPr/>
            </a:pPr>
            <a:r>
              <a:rPr lang="en-US" sz="1015" b="1" i="1" dirty="0">
                <a:solidFill>
                  <a:srgbClr val="00B050"/>
                </a:solidFill>
              </a:rPr>
              <a:t>Mainly from non-animal (plant) sources.</a:t>
            </a:r>
          </a:p>
          <a:p>
            <a:pPr marL="158265" indent="-158265" defTabSz="422041">
              <a:buFont typeface="Arial"/>
              <a:buChar char="•"/>
              <a:defRPr/>
            </a:pPr>
            <a:r>
              <a:rPr lang="en-US" sz="1015" b="1" i="1" dirty="0">
                <a:solidFill>
                  <a:srgbClr val="00B050"/>
                </a:solidFill>
              </a:rPr>
              <a:t>Can </a:t>
            </a:r>
            <a:r>
              <a:rPr lang="en-US" sz="1015" b="1" i="1" u="sng" dirty="0">
                <a:solidFill>
                  <a:srgbClr val="00B050"/>
                </a:solidFill>
              </a:rPr>
              <a:t>lower</a:t>
            </a:r>
            <a:r>
              <a:rPr lang="en-US" sz="1015" b="1" i="1" dirty="0">
                <a:solidFill>
                  <a:srgbClr val="00B050"/>
                </a:solidFill>
              </a:rPr>
              <a:t> blood cholesterol.</a:t>
            </a:r>
          </a:p>
        </p:txBody>
      </p:sp>
      <p:sp>
        <p:nvSpPr>
          <p:cNvPr id="12" name="TextBox 11">
            <a:extLst>
              <a:ext uri="{FF2B5EF4-FFF2-40B4-BE49-F238E27FC236}">
                <a16:creationId xmlns:a16="http://schemas.microsoft.com/office/drawing/2014/main" id="{27AE2AB1-39E4-48B6-9D08-DF3F5DF21E82}"/>
              </a:ext>
            </a:extLst>
          </p:cNvPr>
          <p:cNvSpPr txBox="1"/>
          <p:nvPr/>
        </p:nvSpPr>
        <p:spPr>
          <a:xfrm>
            <a:off x="6359168" y="5856899"/>
            <a:ext cx="4691113" cy="688907"/>
          </a:xfrm>
          <a:prstGeom prst="rect">
            <a:avLst/>
          </a:prstGeom>
          <a:noFill/>
        </p:spPr>
        <p:txBody>
          <a:bodyPr wrap="square" rtlCol="0">
            <a:spAutoFit/>
          </a:bodyPr>
          <a:lstStyle/>
          <a:p>
            <a:r>
              <a:rPr lang="en-GB" sz="969" b="1" u="sng" dirty="0">
                <a:solidFill>
                  <a:srgbClr val="FF0000"/>
                </a:solidFill>
                <a:latin typeface="+mj-lt"/>
              </a:rPr>
              <a:t>Saturated Fat:</a:t>
            </a:r>
          </a:p>
          <a:p>
            <a:pPr marL="158265" indent="-158265">
              <a:buFont typeface="Arial"/>
              <a:buChar char="•"/>
            </a:pPr>
            <a:r>
              <a:rPr lang="en-US" sz="969" b="1" i="1" dirty="0">
                <a:solidFill>
                  <a:srgbClr val="FF0000"/>
                </a:solidFill>
              </a:rPr>
              <a:t>Solid at room temperature.</a:t>
            </a:r>
          </a:p>
          <a:p>
            <a:pPr marL="158265" indent="-158265">
              <a:buFont typeface="Arial"/>
              <a:buChar char="•"/>
            </a:pPr>
            <a:r>
              <a:rPr lang="en-US" sz="969" b="1" i="1" dirty="0">
                <a:solidFill>
                  <a:srgbClr val="FF0000"/>
                </a:solidFill>
              </a:rPr>
              <a:t>Mainly from animal sources.   *With the exception of palm  and coconut oil.</a:t>
            </a:r>
          </a:p>
          <a:p>
            <a:pPr marL="263776" indent="-263776">
              <a:buFont typeface="Arial" panose="020B0604020202020204" pitchFamily="34" charset="0"/>
              <a:buChar char="•"/>
            </a:pPr>
            <a:r>
              <a:rPr lang="en-US" sz="969" b="1" i="1" dirty="0">
                <a:solidFill>
                  <a:srgbClr val="FF0000"/>
                </a:solidFill>
                <a:latin typeface="+mj-lt"/>
              </a:rPr>
              <a:t>Causes </a:t>
            </a:r>
            <a:r>
              <a:rPr lang="en-US" sz="969" b="1" i="1" u="sng" dirty="0">
                <a:solidFill>
                  <a:srgbClr val="FF0000"/>
                </a:solidFill>
                <a:latin typeface="+mj-lt"/>
              </a:rPr>
              <a:t>high</a:t>
            </a:r>
            <a:r>
              <a:rPr lang="en-US" sz="969" b="1" i="1" dirty="0">
                <a:solidFill>
                  <a:srgbClr val="FF0000"/>
                </a:solidFill>
                <a:latin typeface="+mj-lt"/>
              </a:rPr>
              <a:t> blood cholesterol.</a:t>
            </a:r>
            <a:endParaRPr lang="en-GB" sz="1292" b="1" i="1" dirty="0">
              <a:solidFill>
                <a:srgbClr val="FF0000"/>
              </a:solidFill>
              <a:latin typeface="+mj-lt"/>
            </a:endParaRPr>
          </a:p>
        </p:txBody>
      </p:sp>
      <p:pic>
        <p:nvPicPr>
          <p:cNvPr id="13" name="Picture 2" descr="Image result for unsaturated fats">
            <a:extLst>
              <a:ext uri="{FF2B5EF4-FFF2-40B4-BE49-F238E27FC236}">
                <a16:creationId xmlns:a16="http://schemas.microsoft.com/office/drawing/2014/main" id="{E7F96A57-B26A-4323-840B-FADEC6AA34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4106" y="5226541"/>
            <a:ext cx="1034947" cy="69050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14" name="Picture 4" descr="Related image">
            <a:extLst>
              <a:ext uri="{FF2B5EF4-FFF2-40B4-BE49-F238E27FC236}">
                <a16:creationId xmlns:a16="http://schemas.microsoft.com/office/drawing/2014/main" id="{6ADBE861-E248-42B3-8771-BE9B0084FC1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749" b="13458"/>
          <a:stretch/>
        </p:blipFill>
        <p:spPr bwMode="auto">
          <a:xfrm>
            <a:off x="4358980" y="5792407"/>
            <a:ext cx="1853104" cy="701215"/>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A51A43D-A1A8-BEE1-5F0D-0FD86D03FBBE}"/>
              </a:ext>
            </a:extLst>
          </p:cNvPr>
          <p:cNvSpPr txBox="1">
            <a:spLocks/>
          </p:cNvSpPr>
          <p:nvPr/>
        </p:nvSpPr>
        <p:spPr>
          <a:xfrm>
            <a:off x="1524000" y="263769"/>
            <a:ext cx="5037282" cy="2975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92" b="1" dirty="0">
                <a:solidFill>
                  <a:srgbClr val="00B0F0"/>
                </a:solidFill>
              </a:rPr>
              <a:t>Nutrition: Functions of nutrients in the human body.</a:t>
            </a:r>
            <a:endParaRPr lang="en-GB" sz="1292" b="1" dirty="0">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1152611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4486</Words>
  <Application>Microsoft Office PowerPoint</Application>
  <PresentationFormat>Widescreen</PresentationFormat>
  <Paragraphs>466</Paragraphs>
  <Slides>15</Slides>
  <Notes>3</Notes>
  <HiddenSlides>0</HiddenSlides>
  <MMClips>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Year 12 Food Science Friday 10th January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Vicky Davies</dc:creator>
  <cp:lastModifiedBy>Vicky Davies</cp:lastModifiedBy>
  <cp:revision>2</cp:revision>
  <dcterms:created xsi:type="dcterms:W3CDTF">2025-01-09T13:56:03Z</dcterms:created>
  <dcterms:modified xsi:type="dcterms:W3CDTF">2025-01-09T14:49:15Z</dcterms:modified>
</cp:coreProperties>
</file>