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897" r:id="rId2"/>
    <p:sldId id="905" r:id="rId3"/>
    <p:sldId id="906" r:id="rId4"/>
    <p:sldId id="901" r:id="rId5"/>
    <p:sldId id="898" r:id="rId6"/>
    <p:sldId id="907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2B764-500C-1A3B-9079-FB5A33DB0026}" v="8" dt="2025-01-08T18:11:56.581"/>
    <p1510:client id="{9F172A02-85AF-9070-5E32-BE6CB1A4C676}" v="565" dt="2025-01-08T18:29:24.081"/>
    <p1510:client id="{CE1BB355-FFFB-0BD7-1479-FCF3DAEEF204}" v="242" dt="2025-01-09T16:08:08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CE2D9-7EF6-42A3-9501-BEEA8F5AB928}" type="datetimeFigureOut">
              <a:t>1/9/2025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85622-A79A-4FD0-BF8B-287E8DC6E2A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A4AEF-93BC-4043-9220-B0A23145965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23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A4AEF-93BC-4043-9220-B0A23145965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169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A4AEF-93BC-4043-9220-B0A23145965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40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4FF308D2-7811-47AB-9D24-3D6FFBB8F17A}"/>
              </a:ext>
            </a:extLst>
          </p:cNvPr>
          <p:cNvSpPr/>
          <p:nvPr/>
        </p:nvSpPr>
        <p:spPr>
          <a:xfrm>
            <a:off x="119080" y="1394774"/>
            <a:ext cx="11878409" cy="53483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Do Now: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Name one piece of context about Storm on the Island.</a:t>
            </a:r>
          </a:p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What is onomatopoeia?</a:t>
            </a:r>
          </a:p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What is a pronoun?</a:t>
            </a:r>
          </a:p>
          <a:p>
            <a:pPr algn="ctr">
              <a:defRPr/>
            </a:pPr>
            <a:endParaRPr lang="en-GB" sz="4000" b="1" dirty="0">
              <a:solidFill>
                <a:schemeClr val="tx1"/>
              </a:solidFill>
            </a:endParaRPr>
          </a:p>
        </p:txBody>
      </p:sp>
      <p:pic>
        <p:nvPicPr>
          <p:cNvPr id="6" name="Google Shape;97;p14">
            <a:extLst>
              <a:ext uri="{FF2B5EF4-FFF2-40B4-BE49-F238E27FC236}">
                <a16:creationId xmlns:a16="http://schemas.microsoft.com/office/drawing/2014/main" id="{D33623AC-DD85-1144-9819-F8D381D19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25058" b="25171"/>
          <a:stretch/>
        </p:blipFill>
        <p:spPr>
          <a:xfrm>
            <a:off x="11134766" y="31534"/>
            <a:ext cx="1062254" cy="10590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18">
            <a:extLst>
              <a:ext uri="{FF2B5EF4-FFF2-40B4-BE49-F238E27FC236}">
                <a16:creationId xmlns:a16="http://schemas.microsoft.com/office/drawing/2014/main" id="{D19A54F8-31A7-92D2-C338-6A6425B0DC8A}"/>
              </a:ext>
            </a:extLst>
          </p:cNvPr>
          <p:cNvSpPr/>
          <p:nvPr/>
        </p:nvSpPr>
        <p:spPr>
          <a:xfrm>
            <a:off x="1" y="83038"/>
            <a:ext cx="6262512" cy="1110495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600" b="1" dirty="0">
                <a:solidFill>
                  <a:schemeClr val="tx1"/>
                </a:solidFill>
              </a:rPr>
              <a:t>Learning outcomes: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know how to approach a poetry comparison question</a:t>
            </a:r>
            <a:endParaRPr lang="en-GB" sz="16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be able to write an exam response</a:t>
            </a:r>
          </a:p>
        </p:txBody>
      </p:sp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F0188EE8-BC19-6DB0-FEEB-A9E35EA369EC}"/>
              </a:ext>
            </a:extLst>
          </p:cNvPr>
          <p:cNvSpPr/>
          <p:nvPr/>
        </p:nvSpPr>
        <p:spPr>
          <a:xfrm>
            <a:off x="6400800" y="83038"/>
            <a:ext cx="4733966" cy="1020519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0" hangingPunct="0">
              <a:defRPr/>
            </a:pPr>
            <a:fld id="{C2F57678-7AFD-4AF0-8805-5D5B691D7F18}" type="datetime2">
              <a:rPr lang="en-US" sz="2400" b="1" u="sng" dirty="0">
                <a:solidFill>
                  <a:schemeClr val="tx1"/>
                </a:solidFill>
              </a:rPr>
              <a:t>Thursday, January 9, 2025</a:t>
            </a:fld>
            <a:endParaRPr lang="en-US" sz="2400" b="1" u="sng" dirty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2400" b="1" u="sng" dirty="0">
                <a:solidFill>
                  <a:schemeClr val="tx1"/>
                </a:solidFill>
              </a:rPr>
              <a:t>Poetry Comparison: Power of </a:t>
            </a:r>
            <a:r>
              <a:rPr lang="en-US" sz="2400" b="1" u="sng">
                <a:solidFill>
                  <a:schemeClr val="tx1"/>
                </a:solidFill>
              </a:rPr>
              <a:t>Nature</a:t>
            </a: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9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F25856-354F-C824-66D0-74FE30C1D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047" y="495283"/>
            <a:ext cx="5156277" cy="350101"/>
          </a:xfrm>
          <a:prstGeom prst="rect">
            <a:avLst/>
          </a:prstGeom>
        </p:spPr>
      </p:pic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0CE778E-A704-51B4-ADBC-68F9E46B9C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4" r="202" b="-1240"/>
          <a:stretch/>
        </p:blipFill>
        <p:spPr>
          <a:xfrm>
            <a:off x="291" y="1528401"/>
            <a:ext cx="9435184" cy="5119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22F501-0AD3-21C4-E4FC-529AA3000865}"/>
              </a:ext>
            </a:extLst>
          </p:cNvPr>
          <p:cNvSpPr txBox="1"/>
          <p:nvPr/>
        </p:nvSpPr>
        <p:spPr>
          <a:xfrm>
            <a:off x="9454389" y="1829968"/>
            <a:ext cx="2742669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Let's recap the mark scheme</a:t>
            </a:r>
          </a:p>
          <a:p>
            <a:endParaRPr lang="en-US" sz="2400" dirty="0"/>
          </a:p>
          <a:p>
            <a:r>
              <a:rPr lang="en-US" sz="2400" dirty="0"/>
              <a:t>Using our flash codes the AOs would be:</a:t>
            </a:r>
          </a:p>
          <a:p>
            <a:r>
              <a:rPr lang="en-US" sz="2400" dirty="0">
                <a:highlight>
                  <a:srgbClr val="FFFF00"/>
                </a:highlight>
              </a:rPr>
              <a:t>AO1 – Thesis Statement, CF and EQ</a:t>
            </a:r>
          </a:p>
          <a:p>
            <a:r>
              <a:rPr lang="en-US" sz="2400" dirty="0">
                <a:highlight>
                  <a:srgbClr val="00FF00"/>
                </a:highlight>
              </a:rPr>
              <a:t>AO2 – AQ, WT, Z</a:t>
            </a:r>
          </a:p>
          <a:p>
            <a:r>
              <a:rPr lang="en-US" sz="2400" dirty="0">
                <a:highlight>
                  <a:srgbClr val="00FFFF"/>
                </a:highlight>
              </a:rPr>
              <a:t>AO3 – CON and WM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4E48F-E701-8D11-1C4D-04C5710401C1}"/>
              </a:ext>
            </a:extLst>
          </p:cNvPr>
          <p:cNvSpPr/>
          <p:nvPr/>
        </p:nvSpPr>
        <p:spPr>
          <a:xfrm>
            <a:off x="1096496" y="1529868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127FD9-0C90-246A-BF8A-634556AAB2D8}"/>
              </a:ext>
            </a:extLst>
          </p:cNvPr>
          <p:cNvSpPr/>
          <p:nvPr/>
        </p:nvSpPr>
        <p:spPr>
          <a:xfrm>
            <a:off x="1096495" y="2385813"/>
            <a:ext cx="4025708" cy="699705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582774-EB95-B02B-57B8-DC3E957C64CA}"/>
              </a:ext>
            </a:extLst>
          </p:cNvPr>
          <p:cNvSpPr/>
          <p:nvPr/>
        </p:nvSpPr>
        <p:spPr>
          <a:xfrm>
            <a:off x="1096495" y="3200003"/>
            <a:ext cx="4025708" cy="626637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E14C93-DD34-F74A-E4BE-824C349ACC39}"/>
              </a:ext>
            </a:extLst>
          </p:cNvPr>
          <p:cNvSpPr/>
          <p:nvPr/>
        </p:nvSpPr>
        <p:spPr>
          <a:xfrm>
            <a:off x="1148687" y="3962005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742EE1-7A45-A361-5A49-9B16C49A3A96}"/>
              </a:ext>
            </a:extLst>
          </p:cNvPr>
          <p:cNvSpPr/>
          <p:nvPr/>
        </p:nvSpPr>
        <p:spPr>
          <a:xfrm>
            <a:off x="1127811" y="4817950"/>
            <a:ext cx="4025708" cy="898033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50EE7A-2BE4-52A0-0984-644997F6CD20}"/>
              </a:ext>
            </a:extLst>
          </p:cNvPr>
          <p:cNvSpPr/>
          <p:nvPr/>
        </p:nvSpPr>
        <p:spPr>
          <a:xfrm>
            <a:off x="1117372" y="5736524"/>
            <a:ext cx="4025708" cy="637075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56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white sheet of paper with black text&#10;&#10;Description automatically generated">
            <a:extLst>
              <a:ext uri="{FF2B5EF4-FFF2-40B4-BE49-F238E27FC236}">
                <a16:creationId xmlns:a16="http://schemas.microsoft.com/office/drawing/2014/main" id="{CB229B32-8F63-6D51-BDC8-FC7564110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196" y="1175823"/>
            <a:ext cx="9482666" cy="5571065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F25856-354F-C824-66D0-74FE30C1D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047" y="495283"/>
            <a:ext cx="5156277" cy="3501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22F501-0AD3-21C4-E4FC-529AA3000865}"/>
              </a:ext>
            </a:extLst>
          </p:cNvPr>
          <p:cNvSpPr txBox="1"/>
          <p:nvPr/>
        </p:nvSpPr>
        <p:spPr>
          <a:xfrm>
            <a:off x="9454389" y="1829968"/>
            <a:ext cx="2742669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Let's recap the mark scheme</a:t>
            </a:r>
          </a:p>
          <a:p>
            <a:endParaRPr lang="en-US" sz="2400" dirty="0"/>
          </a:p>
          <a:p>
            <a:r>
              <a:rPr lang="en-US" sz="2400" dirty="0"/>
              <a:t>Using our flash codes the AOs would be:</a:t>
            </a:r>
          </a:p>
          <a:p>
            <a:r>
              <a:rPr lang="en-US" sz="2400" dirty="0">
                <a:highlight>
                  <a:srgbClr val="FFFF00"/>
                </a:highlight>
              </a:rPr>
              <a:t>AO1 – Thesis Statement, CF and EQ</a:t>
            </a:r>
          </a:p>
          <a:p>
            <a:r>
              <a:rPr lang="en-US" sz="2400" dirty="0">
                <a:highlight>
                  <a:srgbClr val="00FF00"/>
                </a:highlight>
              </a:rPr>
              <a:t>AO2 – AQ, WT, Z</a:t>
            </a:r>
          </a:p>
          <a:p>
            <a:r>
              <a:rPr lang="en-US" sz="2400" dirty="0">
                <a:highlight>
                  <a:srgbClr val="00FFFF"/>
                </a:highlight>
              </a:rPr>
              <a:t>AO3 – CON and WM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4E48F-E701-8D11-1C4D-04C5710401C1}"/>
              </a:ext>
            </a:extLst>
          </p:cNvPr>
          <p:cNvSpPr/>
          <p:nvPr/>
        </p:nvSpPr>
        <p:spPr>
          <a:xfrm>
            <a:off x="1096496" y="1279347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127FD9-0C90-246A-BF8A-634556AAB2D8}"/>
              </a:ext>
            </a:extLst>
          </p:cNvPr>
          <p:cNvSpPr/>
          <p:nvPr/>
        </p:nvSpPr>
        <p:spPr>
          <a:xfrm>
            <a:off x="1106933" y="2135292"/>
            <a:ext cx="4025708" cy="78321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582774-EB95-B02B-57B8-DC3E957C64CA}"/>
              </a:ext>
            </a:extLst>
          </p:cNvPr>
          <p:cNvSpPr/>
          <p:nvPr/>
        </p:nvSpPr>
        <p:spPr>
          <a:xfrm>
            <a:off x="1096495" y="3053866"/>
            <a:ext cx="4025708" cy="741458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E14C93-DD34-F74A-E4BE-824C349ACC39}"/>
              </a:ext>
            </a:extLst>
          </p:cNvPr>
          <p:cNvSpPr/>
          <p:nvPr/>
        </p:nvSpPr>
        <p:spPr>
          <a:xfrm>
            <a:off x="1148687" y="3962005"/>
            <a:ext cx="4025708" cy="74145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742EE1-7A45-A361-5A49-9B16C49A3A96}"/>
              </a:ext>
            </a:extLst>
          </p:cNvPr>
          <p:cNvSpPr/>
          <p:nvPr/>
        </p:nvSpPr>
        <p:spPr>
          <a:xfrm>
            <a:off x="1106935" y="4838827"/>
            <a:ext cx="4025708" cy="1044169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50EE7A-2BE4-52A0-0984-644997F6CD20}"/>
              </a:ext>
            </a:extLst>
          </p:cNvPr>
          <p:cNvSpPr/>
          <p:nvPr/>
        </p:nvSpPr>
        <p:spPr>
          <a:xfrm>
            <a:off x="1096495" y="5913976"/>
            <a:ext cx="4025708" cy="637075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59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4FF308D2-7811-47AB-9D24-3D6FFBB8F17A}"/>
              </a:ext>
            </a:extLst>
          </p:cNvPr>
          <p:cNvSpPr/>
          <p:nvPr/>
        </p:nvSpPr>
        <p:spPr>
          <a:xfrm>
            <a:off x="119080" y="1394774"/>
            <a:ext cx="11878409" cy="53483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>
                <a:solidFill>
                  <a:schemeClr val="tx1"/>
                </a:solidFill>
              </a:rPr>
              <a:t>Use your notes and plan from yesterday to answer exam question on the next slide</a:t>
            </a:r>
          </a:p>
        </p:txBody>
      </p:sp>
      <p:pic>
        <p:nvPicPr>
          <p:cNvPr id="6" name="Google Shape;97;p14">
            <a:extLst>
              <a:ext uri="{FF2B5EF4-FFF2-40B4-BE49-F238E27FC236}">
                <a16:creationId xmlns:a16="http://schemas.microsoft.com/office/drawing/2014/main" id="{D33623AC-DD85-1144-9819-F8D381D19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25058" b="25171"/>
          <a:stretch/>
        </p:blipFill>
        <p:spPr>
          <a:xfrm>
            <a:off x="11134766" y="31534"/>
            <a:ext cx="1062254" cy="10590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F0188EE8-BC19-6DB0-FEEB-A9E35EA369EC}"/>
              </a:ext>
            </a:extLst>
          </p:cNvPr>
          <p:cNvSpPr/>
          <p:nvPr/>
        </p:nvSpPr>
        <p:spPr>
          <a:xfrm>
            <a:off x="6400800" y="83038"/>
            <a:ext cx="4733966" cy="1020519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0" hangingPunct="0">
              <a:defRPr/>
            </a:pPr>
            <a:fld id="{C2F57678-7AFD-4AF0-8805-5D5B691D7F18}" type="datetime2">
              <a:rPr lang="en-US" sz="2400" b="1" u="sng" dirty="0">
                <a:solidFill>
                  <a:schemeClr val="tx1"/>
                </a:solidFill>
              </a:rPr>
              <a:t>Thursday, January 9, 2025</a:t>
            </a:fld>
            <a:endParaRPr lang="en-US" sz="2400" b="1" u="sng" dirty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2400" b="1" u="sng" dirty="0">
                <a:solidFill>
                  <a:schemeClr val="tx1"/>
                </a:solidFill>
              </a:rPr>
              <a:t>Poetry Comparison: Power of </a:t>
            </a:r>
            <a:r>
              <a:rPr lang="en-US" sz="2400" b="1" u="sng">
                <a:solidFill>
                  <a:schemeClr val="tx1"/>
                </a:solidFill>
              </a:rPr>
              <a:t>Nature</a:t>
            </a:r>
            <a:endParaRPr lang="en-GB"/>
          </a:p>
        </p:txBody>
      </p:sp>
      <p:sp>
        <p:nvSpPr>
          <p:cNvPr id="5" name="Rounded Rectangle 18">
            <a:extLst>
              <a:ext uri="{FF2B5EF4-FFF2-40B4-BE49-F238E27FC236}">
                <a16:creationId xmlns:a16="http://schemas.microsoft.com/office/drawing/2014/main" id="{05C9ABD3-7284-C579-4351-8DB7420D84E5}"/>
              </a:ext>
            </a:extLst>
          </p:cNvPr>
          <p:cNvSpPr/>
          <p:nvPr/>
        </p:nvSpPr>
        <p:spPr>
          <a:xfrm>
            <a:off x="1" y="83038"/>
            <a:ext cx="6262512" cy="1110495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600" b="1" dirty="0">
                <a:solidFill>
                  <a:schemeClr val="tx1"/>
                </a:solidFill>
              </a:rPr>
              <a:t>Learning outcomes: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know how to approach a poetry comparison question</a:t>
            </a:r>
            <a:endParaRPr lang="en-GB" sz="16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600" b="1" dirty="0">
                <a:solidFill>
                  <a:schemeClr val="tx1"/>
                </a:solidFill>
              </a:rPr>
              <a:t>To be able to write an exam response</a:t>
            </a:r>
          </a:p>
        </p:txBody>
      </p:sp>
    </p:spTree>
    <p:extLst>
      <p:ext uri="{BB962C8B-B14F-4D97-AF65-F5344CB8AC3E}">
        <p14:creationId xmlns:p14="http://schemas.microsoft.com/office/powerpoint/2010/main" val="96185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D7A210-7C7A-97AA-B143-EF2C0E26740C}"/>
              </a:ext>
            </a:extLst>
          </p:cNvPr>
          <p:cNvGrpSpPr/>
          <p:nvPr/>
        </p:nvGrpSpPr>
        <p:grpSpPr>
          <a:xfrm>
            <a:off x="1925232" y="0"/>
            <a:ext cx="8325630" cy="6858000"/>
            <a:chOff x="2089" y="0"/>
            <a:chExt cx="8325630" cy="6858000"/>
          </a:xfrm>
        </p:grpSpPr>
        <p:pic>
          <p:nvPicPr>
            <p:cNvPr id="4" name="Picture 3" descr="A screenshot of a white text&#10;&#10;Description automatically generated">
              <a:extLst>
                <a:ext uri="{FF2B5EF4-FFF2-40B4-BE49-F238E27FC236}">
                  <a16:creationId xmlns:a16="http://schemas.microsoft.com/office/drawing/2014/main" id="{5F897BC5-9158-EB3E-062E-9DC2BC42D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89" y="0"/>
              <a:ext cx="8325630" cy="6858000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BC9CDB54-6839-9E2C-4A58-B4608C171924}"/>
                </a:ext>
              </a:extLst>
            </p:cNvPr>
            <p:cNvCxnSpPr/>
            <p:nvPr/>
          </p:nvCxnSpPr>
          <p:spPr>
            <a:xfrm>
              <a:off x="3743739" y="433373"/>
              <a:ext cx="4009293" cy="5225"/>
            </a:xfrm>
            <a:prstGeom prst="straightConnector1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480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4FF308D2-7811-47AB-9D24-3D6FFBB8F17A}"/>
              </a:ext>
            </a:extLst>
          </p:cNvPr>
          <p:cNvSpPr/>
          <p:nvPr/>
        </p:nvSpPr>
        <p:spPr>
          <a:xfrm>
            <a:off x="119080" y="163048"/>
            <a:ext cx="11878409" cy="658007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</a:rPr>
              <a:t>If you're struggling to structure your answer, don't forget to use </a:t>
            </a:r>
            <a:r>
              <a:rPr lang="en-US" sz="2400" b="1" dirty="0">
                <a:solidFill>
                  <a:srgbClr val="C00000"/>
                </a:solidFill>
              </a:rPr>
              <a:t>P</a:t>
            </a:r>
            <a:r>
              <a:rPr lang="en-US" sz="2400" b="1" dirty="0">
                <a:solidFill>
                  <a:schemeClr val="accent3"/>
                </a:solidFill>
              </a:rPr>
              <a:t>E</a:t>
            </a:r>
            <a:r>
              <a:rPr lang="en-US" sz="2400" b="1" dirty="0">
                <a:solidFill>
                  <a:srgbClr val="0070C0"/>
                </a:solidFill>
              </a:rPr>
              <a:t>T</a:t>
            </a:r>
            <a:r>
              <a:rPr lang="en-US" sz="2400" b="1" dirty="0">
                <a:solidFill>
                  <a:srgbClr val="7030A0"/>
                </a:solidFill>
              </a:rPr>
              <a:t>A</a:t>
            </a:r>
            <a:r>
              <a:rPr lang="en-US" sz="2400" b="1" dirty="0">
                <a:solidFill>
                  <a:schemeClr val="accent2"/>
                </a:solidFill>
              </a:rPr>
              <a:t>L </a:t>
            </a:r>
          </a:p>
          <a:p>
            <a:pPr>
              <a:defRPr/>
            </a:pPr>
            <a:endParaRPr lang="en-US" sz="2400" b="1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P – state your Point (what the writer is doing)</a:t>
            </a:r>
            <a:endParaRPr lang="en-GB" sz="240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Heaney highlights the...</a:t>
            </a:r>
            <a:endParaRPr lang="en-GB" sz="24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</a:rPr>
              <a:t>E – use Evidence from the poem (what quote shows this?)</a:t>
            </a:r>
            <a:endParaRPr lang="en-GB" sz="2400">
              <a:solidFill>
                <a:schemeClr val="accent3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</a:rPr>
              <a:t>This is demonstrated when '__________________'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</a:rPr>
              <a:t>T – what Technique is being used in the quote (metaphor, caesura, imagery)</a:t>
            </a:r>
            <a:endParaRPr lang="en-GB" sz="240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</a:rPr>
              <a:t>The use of the ______ implies...</a:t>
            </a:r>
          </a:p>
          <a:p>
            <a:pPr>
              <a:defRPr/>
            </a:pPr>
            <a:r>
              <a:rPr lang="en-US" sz="2400" b="1" dirty="0">
                <a:solidFill>
                  <a:srgbClr val="7030A0"/>
                </a:solidFill>
              </a:rPr>
              <a:t>A – Analyse the impact of this quote and what it makes you think (connotations of the word)</a:t>
            </a:r>
            <a:endParaRPr lang="en-GB" sz="2400">
              <a:solidFill>
                <a:srgbClr val="7030A0"/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rgbClr val="7030A0"/>
                </a:solidFill>
              </a:rPr>
              <a:t>In particular, the word '_______' has connotations of __________ and makes the reader think...</a:t>
            </a:r>
          </a:p>
          <a:p>
            <a:pPr>
              <a:defRPr/>
            </a:pPr>
            <a:r>
              <a:rPr lang="en-US" sz="2400" b="1" dirty="0">
                <a:solidFill>
                  <a:schemeClr val="accent2"/>
                </a:solidFill>
              </a:rPr>
              <a:t>L – Link your analysis back to your point</a:t>
            </a:r>
          </a:p>
          <a:p>
            <a:pPr>
              <a:defRPr/>
            </a:pPr>
            <a:r>
              <a:rPr lang="en-US" sz="2400" b="1" dirty="0">
                <a:solidFill>
                  <a:schemeClr val="accent2"/>
                </a:solidFill>
              </a:rPr>
              <a:t>This shows the ________ that Heaney wanted to highlight because of 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2348087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169</cp:revision>
  <dcterms:created xsi:type="dcterms:W3CDTF">2025-01-08T18:09:46Z</dcterms:created>
  <dcterms:modified xsi:type="dcterms:W3CDTF">2025-01-09T16:49:01Z</dcterms:modified>
</cp:coreProperties>
</file>