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897" r:id="rId2"/>
    <p:sldId id="898" r:id="rId3"/>
    <p:sldId id="905" r:id="rId4"/>
    <p:sldId id="906" r:id="rId5"/>
    <p:sldId id="901" r:id="rId6"/>
    <p:sldId id="902" r:id="rId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32B764-500C-1A3B-9079-FB5A33DB0026}" v="8" dt="2025-01-08T18:11:56.581"/>
    <p1510:client id="{9F172A02-85AF-9070-5E32-BE6CB1A4C676}" v="565" dt="2025-01-08T18:29:24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CE2D9-7EF6-42A3-9501-BEEA8F5AB928}" type="datetimeFigureOut">
              <a:t>1/8/2025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85622-A79A-4FD0-BF8B-287E8DC6E2A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67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A4AEF-93BC-4043-9220-B0A23145965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23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A4AEF-93BC-4043-9220-B0A23145965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169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gsu_WgO9G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3">
            <a:extLst>
              <a:ext uri="{FF2B5EF4-FFF2-40B4-BE49-F238E27FC236}">
                <a16:creationId xmlns:a16="http://schemas.microsoft.com/office/drawing/2014/main" id="{4FF308D2-7811-47AB-9D24-3D6FFBB8F17A}"/>
              </a:ext>
            </a:extLst>
          </p:cNvPr>
          <p:cNvSpPr/>
          <p:nvPr/>
        </p:nvSpPr>
        <p:spPr>
          <a:xfrm>
            <a:off x="119080" y="1394774"/>
            <a:ext cx="11878409" cy="53483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Do Now:</a:t>
            </a:r>
            <a:endParaRPr lang="en-US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How many poetic techniques can you recall?</a:t>
            </a:r>
          </a:p>
          <a:p>
            <a:pPr algn="ctr">
              <a:defRPr/>
            </a:pPr>
            <a:endParaRPr lang="en-GB" sz="4000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GB" sz="4000" b="1" dirty="0">
              <a:solidFill>
                <a:schemeClr val="tx1"/>
              </a:solidFill>
            </a:endParaRPr>
          </a:p>
        </p:txBody>
      </p:sp>
      <p:pic>
        <p:nvPicPr>
          <p:cNvPr id="6" name="Google Shape;97;p14">
            <a:extLst>
              <a:ext uri="{FF2B5EF4-FFF2-40B4-BE49-F238E27FC236}">
                <a16:creationId xmlns:a16="http://schemas.microsoft.com/office/drawing/2014/main" id="{D33623AC-DD85-1144-9819-F8D381D1915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25058" b="25171"/>
          <a:stretch/>
        </p:blipFill>
        <p:spPr>
          <a:xfrm>
            <a:off x="11134766" y="31534"/>
            <a:ext cx="1062254" cy="105907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ounded Rectangle 18">
            <a:extLst>
              <a:ext uri="{FF2B5EF4-FFF2-40B4-BE49-F238E27FC236}">
                <a16:creationId xmlns:a16="http://schemas.microsoft.com/office/drawing/2014/main" id="{D19A54F8-31A7-92D2-C338-6A6425B0DC8A}"/>
              </a:ext>
            </a:extLst>
          </p:cNvPr>
          <p:cNvSpPr/>
          <p:nvPr/>
        </p:nvSpPr>
        <p:spPr>
          <a:xfrm>
            <a:off x="1" y="83038"/>
            <a:ext cx="6262512" cy="1110495"/>
          </a:xfrm>
          <a:prstGeom prst="roundRect">
            <a:avLst/>
          </a:prstGeom>
          <a:solidFill>
            <a:schemeClr val="bg1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1600" b="1" dirty="0">
                <a:solidFill>
                  <a:schemeClr val="tx1"/>
                </a:solidFill>
              </a:rPr>
              <a:t>Learning outcomes: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600" b="1" dirty="0">
                <a:solidFill>
                  <a:schemeClr val="tx1"/>
                </a:solidFill>
              </a:rPr>
              <a:t>To know how to approach a poetry comparison question</a:t>
            </a:r>
            <a:endParaRPr lang="en-GB" sz="16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600" b="1" dirty="0">
                <a:solidFill>
                  <a:schemeClr val="tx1"/>
                </a:solidFill>
              </a:rPr>
              <a:t>To be able to plan for a timed write lesson</a:t>
            </a:r>
          </a:p>
        </p:txBody>
      </p:sp>
      <p:sp>
        <p:nvSpPr>
          <p:cNvPr id="4" name="Rounded Rectangle 6">
            <a:extLst>
              <a:ext uri="{FF2B5EF4-FFF2-40B4-BE49-F238E27FC236}">
                <a16:creationId xmlns:a16="http://schemas.microsoft.com/office/drawing/2014/main" id="{F0188EE8-BC19-6DB0-FEEB-A9E35EA369EC}"/>
              </a:ext>
            </a:extLst>
          </p:cNvPr>
          <p:cNvSpPr/>
          <p:nvPr/>
        </p:nvSpPr>
        <p:spPr>
          <a:xfrm>
            <a:off x="6400800" y="83038"/>
            <a:ext cx="4733966" cy="1020519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45720" rIns="91440" bIns="4572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0" hangingPunct="0">
              <a:defRPr/>
            </a:pPr>
            <a:fld id="{C2F57678-7AFD-4AF0-8805-5D5B691D7F18}" type="datetime2">
              <a:rPr lang="en-US" sz="2400" b="1" u="sng" dirty="0">
                <a:solidFill>
                  <a:schemeClr val="tx1"/>
                </a:solidFill>
              </a:rPr>
              <a:t>Wednesday, January 8, 2025</a:t>
            </a:fld>
            <a:endParaRPr lang="en-US" sz="2400" b="1" u="sng" dirty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2400" b="1" u="sng" dirty="0">
                <a:solidFill>
                  <a:schemeClr val="tx1"/>
                </a:solidFill>
              </a:rPr>
              <a:t>Poetry Comparison: Power of </a:t>
            </a:r>
            <a:r>
              <a:rPr lang="en-US" sz="2400" b="1" u="sng">
                <a:solidFill>
                  <a:schemeClr val="tx1"/>
                </a:solidFill>
              </a:rPr>
              <a:t>Nature</a:t>
            </a:r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9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220D09ED-564E-85EE-6CEF-2F39B3AF09ED}"/>
              </a:ext>
            </a:extLst>
          </p:cNvPr>
          <p:cNvSpPr/>
          <p:nvPr/>
        </p:nvSpPr>
        <p:spPr>
          <a:xfrm>
            <a:off x="8576761" y="299678"/>
            <a:ext cx="3132666" cy="1418167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</a:rPr>
              <a:t>What are the key words in the question?</a:t>
            </a:r>
          </a:p>
        </p:txBody>
      </p:sp>
      <p:pic>
        <p:nvPicPr>
          <p:cNvPr id="4" name="Picture 3" descr="A screenshot of a white text&#10;&#10;Description automatically generated">
            <a:extLst>
              <a:ext uri="{FF2B5EF4-FFF2-40B4-BE49-F238E27FC236}">
                <a16:creationId xmlns:a16="http://schemas.microsoft.com/office/drawing/2014/main" id="{5F897BC5-9158-EB3E-062E-9DC2BC42D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9" y="0"/>
            <a:ext cx="8325630" cy="685800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C9CDB54-6839-9E2C-4A58-B4608C171924}"/>
              </a:ext>
            </a:extLst>
          </p:cNvPr>
          <p:cNvCxnSpPr/>
          <p:nvPr/>
        </p:nvCxnSpPr>
        <p:spPr>
          <a:xfrm>
            <a:off x="3743739" y="433373"/>
            <a:ext cx="4009293" cy="5225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F42112F-AFEC-F840-1A6B-3600051AACF4}"/>
              </a:ext>
            </a:extLst>
          </p:cNvPr>
          <p:cNvSpPr txBox="1"/>
          <p:nvPr/>
        </p:nvSpPr>
        <p:spPr>
          <a:xfrm>
            <a:off x="8576153" y="2198318"/>
            <a:ext cx="3453007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Use the below video to make notes on the poem Storm on the Island and choose a suggested poem to compare it to:</a:t>
            </a:r>
          </a:p>
          <a:p>
            <a:r>
              <a:rPr lang="en-US" sz="2400" b="1" dirty="0">
                <a:hlinkClick r:id="rId3"/>
              </a:rPr>
              <a:t>https://www.youtube.com/watch?v=Sgsu_WgO9GY</a:t>
            </a:r>
            <a:endParaRPr lang="en-US" sz="2400" b="1"/>
          </a:p>
          <a:p>
            <a:endParaRPr lang="en-US" sz="2400" b="1" dirty="0"/>
          </a:p>
          <a:p>
            <a:r>
              <a:rPr lang="en-US" sz="2400" b="1"/>
              <a:t>Suggested other poem:</a:t>
            </a:r>
            <a:endParaRPr lang="en-US" sz="2400" b="1" dirty="0"/>
          </a:p>
          <a:p>
            <a:r>
              <a:rPr lang="en-US" sz="2400" b="1" dirty="0"/>
              <a:t>Ozymandias</a:t>
            </a:r>
          </a:p>
        </p:txBody>
      </p:sp>
    </p:spTree>
    <p:extLst>
      <p:ext uri="{BB962C8B-B14F-4D97-AF65-F5344CB8AC3E}">
        <p14:creationId xmlns:p14="http://schemas.microsoft.com/office/powerpoint/2010/main" val="383480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F25856-354F-C824-66D0-74FE30C1D4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047" y="495283"/>
            <a:ext cx="5156277" cy="350101"/>
          </a:xfrm>
          <a:prstGeom prst="rect">
            <a:avLst/>
          </a:prstGeom>
        </p:spPr>
      </p:pic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80CE778E-A704-51B4-ADBC-68F9E46B9C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4" r="202" b="-1240"/>
          <a:stretch/>
        </p:blipFill>
        <p:spPr>
          <a:xfrm>
            <a:off x="291" y="1528401"/>
            <a:ext cx="9435184" cy="5119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22F501-0AD3-21C4-E4FC-529AA3000865}"/>
              </a:ext>
            </a:extLst>
          </p:cNvPr>
          <p:cNvSpPr txBox="1"/>
          <p:nvPr/>
        </p:nvSpPr>
        <p:spPr>
          <a:xfrm>
            <a:off x="9454389" y="1829968"/>
            <a:ext cx="2742669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Let's recap the mark scheme</a:t>
            </a:r>
          </a:p>
          <a:p>
            <a:endParaRPr lang="en-US" sz="2400" dirty="0"/>
          </a:p>
          <a:p>
            <a:r>
              <a:rPr lang="en-US" sz="2400" dirty="0"/>
              <a:t>Using our flash codes the AOs would be:</a:t>
            </a:r>
          </a:p>
          <a:p>
            <a:r>
              <a:rPr lang="en-US" sz="2400" dirty="0">
                <a:highlight>
                  <a:srgbClr val="FFFF00"/>
                </a:highlight>
              </a:rPr>
              <a:t>AO1 – Thesis Statement, CF and EQ</a:t>
            </a:r>
          </a:p>
          <a:p>
            <a:r>
              <a:rPr lang="en-US" sz="2400" dirty="0">
                <a:highlight>
                  <a:srgbClr val="00FF00"/>
                </a:highlight>
              </a:rPr>
              <a:t>AO2 – AQ, WT, Z</a:t>
            </a:r>
          </a:p>
          <a:p>
            <a:r>
              <a:rPr lang="en-US" sz="2400" dirty="0">
                <a:highlight>
                  <a:srgbClr val="00FFFF"/>
                </a:highlight>
              </a:rPr>
              <a:t>AO3 – CON and WM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64E48F-E701-8D11-1C4D-04C5710401C1}"/>
              </a:ext>
            </a:extLst>
          </p:cNvPr>
          <p:cNvSpPr/>
          <p:nvPr/>
        </p:nvSpPr>
        <p:spPr>
          <a:xfrm>
            <a:off x="1096496" y="1529868"/>
            <a:ext cx="4025708" cy="74145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127FD9-0C90-246A-BF8A-634556AAB2D8}"/>
              </a:ext>
            </a:extLst>
          </p:cNvPr>
          <p:cNvSpPr/>
          <p:nvPr/>
        </p:nvSpPr>
        <p:spPr>
          <a:xfrm>
            <a:off x="1096495" y="2385813"/>
            <a:ext cx="4025708" cy="699705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582774-EB95-B02B-57B8-DC3E957C64CA}"/>
              </a:ext>
            </a:extLst>
          </p:cNvPr>
          <p:cNvSpPr/>
          <p:nvPr/>
        </p:nvSpPr>
        <p:spPr>
          <a:xfrm>
            <a:off x="1096495" y="3200003"/>
            <a:ext cx="4025708" cy="626637"/>
          </a:xfrm>
          <a:prstGeom prst="rect">
            <a:avLst/>
          </a:prstGeom>
          <a:noFill/>
          <a:ln w="28575">
            <a:solidFill>
              <a:srgbClr val="00FF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E14C93-DD34-F74A-E4BE-824C349ACC39}"/>
              </a:ext>
            </a:extLst>
          </p:cNvPr>
          <p:cNvSpPr/>
          <p:nvPr/>
        </p:nvSpPr>
        <p:spPr>
          <a:xfrm>
            <a:off x="1148687" y="3962005"/>
            <a:ext cx="4025708" cy="74145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742EE1-7A45-A361-5A49-9B16C49A3A96}"/>
              </a:ext>
            </a:extLst>
          </p:cNvPr>
          <p:cNvSpPr/>
          <p:nvPr/>
        </p:nvSpPr>
        <p:spPr>
          <a:xfrm>
            <a:off x="1127811" y="4817950"/>
            <a:ext cx="4025708" cy="898033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50EE7A-2BE4-52A0-0984-644997F6CD20}"/>
              </a:ext>
            </a:extLst>
          </p:cNvPr>
          <p:cNvSpPr/>
          <p:nvPr/>
        </p:nvSpPr>
        <p:spPr>
          <a:xfrm>
            <a:off x="1117372" y="5736524"/>
            <a:ext cx="4025708" cy="637075"/>
          </a:xfrm>
          <a:prstGeom prst="rect">
            <a:avLst/>
          </a:prstGeom>
          <a:noFill/>
          <a:ln w="28575">
            <a:solidFill>
              <a:srgbClr val="00FF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56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white sheet of paper with black text&#10;&#10;Description automatically generated">
            <a:extLst>
              <a:ext uri="{FF2B5EF4-FFF2-40B4-BE49-F238E27FC236}">
                <a16:creationId xmlns:a16="http://schemas.microsoft.com/office/drawing/2014/main" id="{CB229B32-8F63-6D51-BDC8-FC7564110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196" y="1175823"/>
            <a:ext cx="9482666" cy="5571065"/>
          </a:xfrm>
          <a:prstGeom prst="rect">
            <a:avLst/>
          </a:prstGeom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F25856-354F-C824-66D0-74FE30C1D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047" y="495283"/>
            <a:ext cx="5156277" cy="35010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22F501-0AD3-21C4-E4FC-529AA3000865}"/>
              </a:ext>
            </a:extLst>
          </p:cNvPr>
          <p:cNvSpPr txBox="1"/>
          <p:nvPr/>
        </p:nvSpPr>
        <p:spPr>
          <a:xfrm>
            <a:off x="9454389" y="1829968"/>
            <a:ext cx="2742669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Let's recap the mark scheme</a:t>
            </a:r>
          </a:p>
          <a:p>
            <a:endParaRPr lang="en-US" sz="2400" dirty="0"/>
          </a:p>
          <a:p>
            <a:r>
              <a:rPr lang="en-US" sz="2400" dirty="0"/>
              <a:t>Using our flash codes the AOs would be:</a:t>
            </a:r>
          </a:p>
          <a:p>
            <a:r>
              <a:rPr lang="en-US" sz="2400" dirty="0">
                <a:highlight>
                  <a:srgbClr val="FFFF00"/>
                </a:highlight>
              </a:rPr>
              <a:t>AO1 – Thesis Statement, CF and EQ</a:t>
            </a:r>
          </a:p>
          <a:p>
            <a:r>
              <a:rPr lang="en-US" sz="2400" dirty="0">
                <a:highlight>
                  <a:srgbClr val="00FF00"/>
                </a:highlight>
              </a:rPr>
              <a:t>AO2 – AQ, WT, Z</a:t>
            </a:r>
          </a:p>
          <a:p>
            <a:r>
              <a:rPr lang="en-US" sz="2400" dirty="0">
                <a:highlight>
                  <a:srgbClr val="00FFFF"/>
                </a:highlight>
              </a:rPr>
              <a:t>AO3 – CON and WM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64E48F-E701-8D11-1C4D-04C5710401C1}"/>
              </a:ext>
            </a:extLst>
          </p:cNvPr>
          <p:cNvSpPr/>
          <p:nvPr/>
        </p:nvSpPr>
        <p:spPr>
          <a:xfrm>
            <a:off x="1096496" y="1279347"/>
            <a:ext cx="4025708" cy="74145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127FD9-0C90-246A-BF8A-634556AAB2D8}"/>
              </a:ext>
            </a:extLst>
          </p:cNvPr>
          <p:cNvSpPr/>
          <p:nvPr/>
        </p:nvSpPr>
        <p:spPr>
          <a:xfrm>
            <a:off x="1106933" y="2135292"/>
            <a:ext cx="4025708" cy="783211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582774-EB95-B02B-57B8-DC3E957C64CA}"/>
              </a:ext>
            </a:extLst>
          </p:cNvPr>
          <p:cNvSpPr/>
          <p:nvPr/>
        </p:nvSpPr>
        <p:spPr>
          <a:xfrm>
            <a:off x="1096495" y="3053866"/>
            <a:ext cx="4025708" cy="741458"/>
          </a:xfrm>
          <a:prstGeom prst="rect">
            <a:avLst/>
          </a:prstGeom>
          <a:noFill/>
          <a:ln w="28575">
            <a:solidFill>
              <a:srgbClr val="00FF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E14C93-DD34-F74A-E4BE-824C349ACC39}"/>
              </a:ext>
            </a:extLst>
          </p:cNvPr>
          <p:cNvSpPr/>
          <p:nvPr/>
        </p:nvSpPr>
        <p:spPr>
          <a:xfrm>
            <a:off x="1148687" y="3962005"/>
            <a:ext cx="4025708" cy="74145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742EE1-7A45-A361-5A49-9B16C49A3A96}"/>
              </a:ext>
            </a:extLst>
          </p:cNvPr>
          <p:cNvSpPr/>
          <p:nvPr/>
        </p:nvSpPr>
        <p:spPr>
          <a:xfrm>
            <a:off x="1106935" y="4838827"/>
            <a:ext cx="4025708" cy="1044169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50EE7A-2BE4-52A0-0984-644997F6CD20}"/>
              </a:ext>
            </a:extLst>
          </p:cNvPr>
          <p:cNvSpPr/>
          <p:nvPr/>
        </p:nvSpPr>
        <p:spPr>
          <a:xfrm>
            <a:off x="1096495" y="5913976"/>
            <a:ext cx="4025708" cy="637075"/>
          </a:xfrm>
          <a:prstGeom prst="rect">
            <a:avLst/>
          </a:prstGeom>
          <a:noFill/>
          <a:ln w="28575">
            <a:solidFill>
              <a:srgbClr val="00FF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59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3">
            <a:extLst>
              <a:ext uri="{FF2B5EF4-FFF2-40B4-BE49-F238E27FC236}">
                <a16:creationId xmlns:a16="http://schemas.microsoft.com/office/drawing/2014/main" id="{4FF308D2-7811-47AB-9D24-3D6FFBB8F17A}"/>
              </a:ext>
            </a:extLst>
          </p:cNvPr>
          <p:cNvSpPr/>
          <p:nvPr/>
        </p:nvSpPr>
        <p:spPr>
          <a:xfrm>
            <a:off x="119080" y="1394774"/>
            <a:ext cx="11878409" cy="53483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</a:rPr>
              <a:t>Use the following structure to help plan your answer:</a:t>
            </a:r>
            <a:endParaRPr lang="en-GB" sz="2400" dirty="0">
              <a:solidFill>
                <a:srgbClr val="C00000"/>
              </a:solidFill>
            </a:endParaRPr>
          </a:p>
          <a:p>
            <a:pPr>
              <a:defRPr/>
            </a:pPr>
            <a:endParaRPr lang="en-US" sz="2400" b="1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</a:rPr>
              <a:t>P – state your Point (what the writer is doing)</a:t>
            </a:r>
            <a:endParaRPr lang="en-GB" sz="240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</a:rPr>
              <a:t>Heaney highlights the...</a:t>
            </a:r>
            <a:endParaRPr lang="en-GB" sz="24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chemeClr val="accent3"/>
                </a:solidFill>
              </a:rPr>
              <a:t>E – use Evidence from the poem (what quote shows this?)</a:t>
            </a:r>
            <a:endParaRPr lang="en-GB" sz="2400">
              <a:solidFill>
                <a:schemeClr val="accent3"/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chemeClr val="accent3"/>
                </a:solidFill>
              </a:rPr>
              <a:t>This is demonstrated when '__________________'</a:t>
            </a: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</a:rPr>
              <a:t>T – what Technique is being used in the quote (metaphor, caesura, imagery)</a:t>
            </a:r>
            <a:endParaRPr lang="en-GB" sz="240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</a:rPr>
              <a:t>The use of the ______ implies...</a:t>
            </a:r>
          </a:p>
          <a:p>
            <a:pPr>
              <a:defRPr/>
            </a:pPr>
            <a:r>
              <a:rPr lang="en-US" sz="2400" b="1" dirty="0">
                <a:solidFill>
                  <a:srgbClr val="7030A0"/>
                </a:solidFill>
              </a:rPr>
              <a:t>A – Analyse the impact of this quote and what it makes you think (connotations of the word)</a:t>
            </a:r>
            <a:endParaRPr lang="en-GB" sz="2400">
              <a:solidFill>
                <a:srgbClr val="7030A0"/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rgbClr val="7030A0"/>
                </a:solidFill>
              </a:rPr>
              <a:t>In particular, the word '_______' has connotations of __________ and makes the reader think...</a:t>
            </a:r>
          </a:p>
          <a:p>
            <a:pPr>
              <a:defRPr/>
            </a:pPr>
            <a:r>
              <a:rPr lang="en-US" sz="2400" b="1" dirty="0">
                <a:solidFill>
                  <a:schemeClr val="accent2"/>
                </a:solidFill>
              </a:rPr>
              <a:t>L – Link your analysis back to your point</a:t>
            </a:r>
          </a:p>
          <a:p>
            <a:pPr>
              <a:defRPr/>
            </a:pPr>
            <a:r>
              <a:rPr lang="en-US" sz="2400" b="1" dirty="0">
                <a:solidFill>
                  <a:schemeClr val="accent2"/>
                </a:solidFill>
              </a:rPr>
              <a:t>This shows the ________ that Dharker wanted to highlight because of ______________.</a:t>
            </a:r>
          </a:p>
        </p:txBody>
      </p:sp>
      <p:pic>
        <p:nvPicPr>
          <p:cNvPr id="6" name="Google Shape;97;p14">
            <a:extLst>
              <a:ext uri="{FF2B5EF4-FFF2-40B4-BE49-F238E27FC236}">
                <a16:creationId xmlns:a16="http://schemas.microsoft.com/office/drawing/2014/main" id="{D33623AC-DD85-1144-9819-F8D381D1915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25058" b="25171"/>
          <a:stretch/>
        </p:blipFill>
        <p:spPr>
          <a:xfrm>
            <a:off x="11134766" y="31534"/>
            <a:ext cx="1062254" cy="105907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ounded Rectangle 18">
            <a:extLst>
              <a:ext uri="{FF2B5EF4-FFF2-40B4-BE49-F238E27FC236}">
                <a16:creationId xmlns:a16="http://schemas.microsoft.com/office/drawing/2014/main" id="{D19A54F8-31A7-92D2-C338-6A6425B0DC8A}"/>
              </a:ext>
            </a:extLst>
          </p:cNvPr>
          <p:cNvSpPr/>
          <p:nvPr/>
        </p:nvSpPr>
        <p:spPr>
          <a:xfrm>
            <a:off x="1" y="83038"/>
            <a:ext cx="6262512" cy="1110495"/>
          </a:xfrm>
          <a:prstGeom prst="roundRect">
            <a:avLst/>
          </a:prstGeom>
          <a:solidFill>
            <a:schemeClr val="bg1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1600" b="1" dirty="0">
                <a:solidFill>
                  <a:schemeClr val="tx1"/>
                </a:solidFill>
              </a:rPr>
              <a:t>Learning outcomes: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600" b="1" dirty="0">
                <a:solidFill>
                  <a:schemeClr val="tx1"/>
                </a:solidFill>
              </a:rPr>
              <a:t>To know how to approach a poetry comparison question</a:t>
            </a:r>
            <a:endParaRPr lang="en-GB" sz="16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600" b="1" dirty="0">
                <a:solidFill>
                  <a:schemeClr val="tx1"/>
                </a:solidFill>
              </a:rPr>
              <a:t>To be able to plan for a timed write lesson</a:t>
            </a:r>
          </a:p>
        </p:txBody>
      </p:sp>
      <p:sp>
        <p:nvSpPr>
          <p:cNvPr id="4" name="Rounded Rectangle 6">
            <a:extLst>
              <a:ext uri="{FF2B5EF4-FFF2-40B4-BE49-F238E27FC236}">
                <a16:creationId xmlns:a16="http://schemas.microsoft.com/office/drawing/2014/main" id="{F0188EE8-BC19-6DB0-FEEB-A9E35EA369EC}"/>
              </a:ext>
            </a:extLst>
          </p:cNvPr>
          <p:cNvSpPr/>
          <p:nvPr/>
        </p:nvSpPr>
        <p:spPr>
          <a:xfrm>
            <a:off x="6400800" y="83038"/>
            <a:ext cx="4733966" cy="1020519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45720" rIns="91440" bIns="4572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0" hangingPunct="0">
              <a:defRPr/>
            </a:pPr>
            <a:fld id="{C2F57678-7AFD-4AF0-8805-5D5B691D7F18}" type="datetime2">
              <a:rPr lang="en-US" sz="2400" b="1" u="sng" dirty="0">
                <a:solidFill>
                  <a:schemeClr val="tx1"/>
                </a:solidFill>
              </a:rPr>
              <a:t>Wednesday, January 8, 2025</a:t>
            </a:fld>
            <a:endParaRPr lang="en-US" sz="2400" b="1" u="sng" dirty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2400" b="1" u="sng" dirty="0">
                <a:solidFill>
                  <a:schemeClr val="tx1"/>
                </a:solidFill>
              </a:rPr>
              <a:t>Poetry Comparison: Power of </a:t>
            </a:r>
            <a:r>
              <a:rPr lang="en-US" sz="2400" b="1" u="sng">
                <a:solidFill>
                  <a:schemeClr val="tx1"/>
                </a:solidFill>
              </a:rPr>
              <a:t>Nature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858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FCB6A7-163C-BF17-5A6A-6612276AB213}"/>
              </a:ext>
            </a:extLst>
          </p:cNvPr>
          <p:cNvSpPr txBox="1">
            <a:spLocks/>
          </p:cNvSpPr>
          <p:nvPr/>
        </p:nvSpPr>
        <p:spPr>
          <a:xfrm>
            <a:off x="2062768" y="430949"/>
            <a:ext cx="7711017" cy="17173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Today we will be comparing how the power of nature  is presented in Storm on the Island and one other poem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A3C7852-C0E0-251C-5F77-45E7E0CDC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033566"/>
              </p:ext>
            </p:extLst>
          </p:nvPr>
        </p:nvGraphicFramePr>
        <p:xfrm>
          <a:off x="359833" y="1344083"/>
          <a:ext cx="11470788" cy="5116437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3823596">
                  <a:extLst>
                    <a:ext uri="{9D8B030D-6E8A-4147-A177-3AD203B41FA5}">
                      <a16:colId xmlns:a16="http://schemas.microsoft.com/office/drawing/2014/main" val="2466351402"/>
                    </a:ext>
                  </a:extLst>
                </a:gridCol>
                <a:gridCol w="3823596">
                  <a:extLst>
                    <a:ext uri="{9D8B030D-6E8A-4147-A177-3AD203B41FA5}">
                      <a16:colId xmlns:a16="http://schemas.microsoft.com/office/drawing/2014/main" val="1976657670"/>
                    </a:ext>
                  </a:extLst>
                </a:gridCol>
                <a:gridCol w="3823596">
                  <a:extLst>
                    <a:ext uri="{9D8B030D-6E8A-4147-A177-3AD203B41FA5}">
                      <a16:colId xmlns:a16="http://schemas.microsoft.com/office/drawing/2014/main" val="393040895"/>
                    </a:ext>
                  </a:extLst>
                </a:gridCol>
              </a:tblGrid>
              <a:tr h="37041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London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Link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Ozymandias or other poem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196184"/>
                  </a:ext>
                </a:extLst>
              </a:tr>
              <a:tr h="15820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P</a:t>
                      </a:r>
                    </a:p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196B24"/>
                          </a:solidFill>
                        </a:rPr>
                        <a:t>E</a:t>
                      </a:r>
                    </a:p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T</a:t>
                      </a:r>
                    </a:p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A</a:t>
                      </a:r>
                    </a:p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E97132"/>
                          </a:solidFill>
                        </a:rPr>
                        <a:t>L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similar/different?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C00000"/>
                          </a:solidFill>
                        </a:rPr>
                        <a:t>P</a:t>
                      </a: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196B24"/>
                          </a:solidFill>
                        </a:rPr>
                        <a:t>E</a:t>
                      </a: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0070C0"/>
                          </a:solidFill>
                        </a:rPr>
                        <a:t>T</a:t>
                      </a: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7030A0"/>
                          </a:solidFill>
                        </a:rPr>
                        <a:t>A</a:t>
                      </a: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E97132"/>
                          </a:solidFill>
                        </a:rPr>
                        <a:t>L</a:t>
                      </a:r>
                      <a:endParaRPr lang="en-US" dirty="0">
                        <a:solidFill>
                          <a:srgbClr val="E97132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595693"/>
                  </a:ext>
                </a:extLst>
              </a:tr>
              <a:tr h="158200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C00000"/>
                          </a:solidFill>
                        </a:rPr>
                        <a:t>P</a:t>
                      </a:r>
                      <a:endParaRPr lang="en-US" sz="18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196B24"/>
                          </a:solidFill>
                        </a:rPr>
                        <a:t>E</a:t>
                      </a: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0070C0"/>
                          </a:solidFill>
                        </a:rPr>
                        <a:t>T</a:t>
                      </a:r>
                      <a:endParaRPr lang="en-US" sz="18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7030A0"/>
                          </a:solidFill>
                        </a:rPr>
                        <a:t>A</a:t>
                      </a:r>
                      <a:endParaRPr lang="en-US" sz="18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E97132"/>
                          </a:solidFill>
                        </a:rPr>
                        <a:t>L</a:t>
                      </a:r>
                      <a:endParaRPr lang="en-US" dirty="0">
                        <a:solidFill>
                          <a:srgbClr val="E97132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C00000"/>
                          </a:solidFill>
                        </a:rPr>
                        <a:t>P</a:t>
                      </a:r>
                      <a:endParaRPr lang="en-US" sz="18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196B24"/>
                          </a:solidFill>
                        </a:rPr>
                        <a:t>E</a:t>
                      </a: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0070C0"/>
                          </a:solidFill>
                        </a:rPr>
                        <a:t>T</a:t>
                      </a:r>
                      <a:endParaRPr lang="en-US" sz="18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7030A0"/>
                          </a:solidFill>
                        </a:rPr>
                        <a:t>A</a:t>
                      </a:r>
                      <a:endParaRPr lang="en-US" sz="18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E97132"/>
                          </a:solidFill>
                        </a:rPr>
                        <a:t>L</a:t>
                      </a:r>
                      <a:endParaRPr lang="en-US" dirty="0">
                        <a:solidFill>
                          <a:srgbClr val="E97132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73620"/>
                  </a:ext>
                </a:extLst>
              </a:tr>
              <a:tr h="158200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C00000"/>
                          </a:solidFill>
                        </a:rPr>
                        <a:t>P</a:t>
                      </a:r>
                      <a:endParaRPr lang="en-US" sz="18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196B24"/>
                          </a:solidFill>
                        </a:rPr>
                        <a:t>E</a:t>
                      </a: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0070C0"/>
                          </a:solidFill>
                        </a:rPr>
                        <a:t>T</a:t>
                      </a:r>
                      <a:endParaRPr lang="en-US" sz="18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7030A0"/>
                          </a:solidFill>
                        </a:rPr>
                        <a:t>A</a:t>
                      </a:r>
                      <a:endParaRPr lang="en-US" sz="18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E97132"/>
                          </a:solidFill>
                        </a:rPr>
                        <a:t>L</a:t>
                      </a:r>
                      <a:endParaRPr lang="en-US" dirty="0">
                        <a:solidFill>
                          <a:srgbClr val="E97132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C00000"/>
                          </a:solidFill>
                        </a:rPr>
                        <a:t>P</a:t>
                      </a:r>
                      <a:endParaRPr lang="en-US" sz="18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196B24"/>
                          </a:solidFill>
                        </a:rPr>
                        <a:t>E</a:t>
                      </a: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0070C0"/>
                          </a:solidFill>
                        </a:rPr>
                        <a:t>T</a:t>
                      </a:r>
                      <a:endParaRPr lang="en-US" sz="18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7030A0"/>
                          </a:solidFill>
                        </a:rPr>
                        <a:t>A</a:t>
                      </a:r>
                      <a:endParaRPr lang="en-US" sz="18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u="none" strike="noStrike" noProof="0" dirty="0">
                          <a:solidFill>
                            <a:srgbClr val="E97132"/>
                          </a:solidFill>
                        </a:rPr>
                        <a:t>L</a:t>
                      </a:r>
                      <a:endParaRPr lang="en-US" dirty="0">
                        <a:solidFill>
                          <a:srgbClr val="E97132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898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292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111</cp:revision>
  <dcterms:created xsi:type="dcterms:W3CDTF">2025-01-08T18:09:46Z</dcterms:created>
  <dcterms:modified xsi:type="dcterms:W3CDTF">2025-01-08T19:28:24Z</dcterms:modified>
</cp:coreProperties>
</file>