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  <p:sldMasterId id="2147483718" r:id="rId2"/>
  </p:sldMasterIdLst>
  <p:notesMasterIdLst>
    <p:notesMasterId r:id="rId37"/>
  </p:notesMasterIdLst>
  <p:handoutMasterIdLst>
    <p:handoutMasterId r:id="rId38"/>
  </p:handoutMasterIdLst>
  <p:sldIdLst>
    <p:sldId id="587" r:id="rId3"/>
    <p:sldId id="257" r:id="rId4"/>
    <p:sldId id="1031" r:id="rId5"/>
    <p:sldId id="1028" r:id="rId6"/>
    <p:sldId id="1029" r:id="rId7"/>
    <p:sldId id="1030" r:id="rId8"/>
    <p:sldId id="962" r:id="rId9"/>
    <p:sldId id="999" r:id="rId10"/>
    <p:sldId id="1001" r:id="rId11"/>
    <p:sldId id="1002" r:id="rId12"/>
    <p:sldId id="1003" r:id="rId13"/>
    <p:sldId id="1017" r:id="rId14"/>
    <p:sldId id="998" r:id="rId15"/>
    <p:sldId id="941" r:id="rId16"/>
    <p:sldId id="1004" r:id="rId17"/>
    <p:sldId id="1005" r:id="rId18"/>
    <p:sldId id="1006" r:id="rId19"/>
    <p:sldId id="1007" r:id="rId20"/>
    <p:sldId id="1010" r:id="rId21"/>
    <p:sldId id="1011" r:id="rId22"/>
    <p:sldId id="1009" r:id="rId23"/>
    <p:sldId id="1008" r:id="rId24"/>
    <p:sldId id="1015" r:id="rId25"/>
    <p:sldId id="1016" r:id="rId26"/>
    <p:sldId id="1018" r:id="rId27"/>
    <p:sldId id="1019" r:id="rId28"/>
    <p:sldId id="1020" r:id="rId29"/>
    <p:sldId id="1021" r:id="rId30"/>
    <p:sldId id="1022" r:id="rId31"/>
    <p:sldId id="1023" r:id="rId32"/>
    <p:sldId id="1024" r:id="rId33"/>
    <p:sldId id="1025" r:id="rId34"/>
    <p:sldId id="1026" r:id="rId35"/>
    <p:sldId id="1027" r:id="rId36"/>
  </p:sldIdLst>
  <p:sldSz cx="9906000" cy="6858000" type="A4"/>
  <p:notesSz cx="7104063" cy="10234613"/>
  <p:embeddedFontLst>
    <p:embeddedFont>
      <p:font typeface="Cambria Math" panose="02040503050406030204" pitchFamily="18" charset="0"/>
      <p:regular r:id="rId39"/>
    </p:embeddedFont>
    <p:embeddedFont>
      <p:font typeface="Stencil" panose="040409050D0802020404" pitchFamily="82" charset="0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nimated Slides" id="{059544AC-2C27-45B1-9F95-F87DF8854DD6}">
          <p14:sldIdLst>
            <p14:sldId id="587"/>
            <p14:sldId id="257"/>
            <p14:sldId id="1031"/>
            <p14:sldId id="1028"/>
            <p14:sldId id="1029"/>
            <p14:sldId id="1030"/>
            <p14:sldId id="962"/>
            <p14:sldId id="999"/>
            <p14:sldId id="1001"/>
            <p14:sldId id="1002"/>
            <p14:sldId id="1003"/>
            <p14:sldId id="1017"/>
            <p14:sldId id="998"/>
          </p14:sldIdLst>
        </p14:section>
        <p14:section name="Demonstration" id="{3BBE537D-BDE3-47B4-B914-90C2835EB969}">
          <p14:sldIdLst>
            <p14:sldId id="941"/>
            <p14:sldId id="1004"/>
            <p14:sldId id="1005"/>
            <p14:sldId id="1006"/>
            <p14:sldId id="1007"/>
            <p14:sldId id="1010"/>
            <p14:sldId id="1011"/>
            <p14:sldId id="1009"/>
            <p14:sldId id="1008"/>
          </p14:sldIdLst>
        </p14:section>
        <p14:section name="AFL Questions 1" id="{1FEDB314-42DC-4694-9B04-D4A4AAE625F7}">
          <p14:sldIdLst>
            <p14:sldId id="1015"/>
          </p14:sldIdLst>
        </p14:section>
        <p14:section name="AFL Questions 2" id="{493CE7C8-6BB5-4D05-A1C3-45FD53D686BC}">
          <p14:sldIdLst>
            <p14:sldId id="1016"/>
            <p14:sldId id="1018"/>
            <p14:sldId id="1019"/>
            <p14:sldId id="1020"/>
            <p14:sldId id="1021"/>
            <p14:sldId id="1022"/>
            <p14:sldId id="1023"/>
            <p14:sldId id="1024"/>
            <p14:sldId id="1025"/>
            <p14:sldId id="1026"/>
            <p14:sldId id="10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  <a:srgbClr val="FF006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2935" autoAdjust="0"/>
  </p:normalViewPr>
  <p:slideViewPr>
    <p:cSldViewPr snapToGrid="0" showGuides="1">
      <p:cViewPr>
        <p:scale>
          <a:sx n="90" d="100"/>
          <a:sy n="90" d="100"/>
        </p:scale>
        <p:origin x="756" y="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-4242"/>
    </p:cViewPr>
  </p:sorterViewPr>
  <p:notesViewPr>
    <p:cSldViewPr snapToGrid="0" showGuides="1">
      <p:cViewPr varScale="1">
        <p:scale>
          <a:sx n="59" d="100"/>
          <a:sy n="59" d="100"/>
        </p:scale>
        <p:origin x="32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95EEC0-BA2F-4C89-A04C-7A4A655E27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20E98-7CDF-4021-8551-1596F15CE7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831BB-79C8-47D7-927B-A4A057B48BB9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72B7C-7F8E-4E82-8E98-8202508291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038D9-98AA-4E2F-BECD-0B5701A075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3C3B0-A9E3-44D3-89EF-A392F668C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830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4637" tIns="47319" rIns="94637" bIns="4731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637" tIns="47319" rIns="94637" bIns="47319" rtlCol="0"/>
          <a:lstStyle>
            <a:lvl1pPr algn="r">
              <a:defRPr sz="1300"/>
            </a:lvl1pPr>
          </a:lstStyle>
          <a:p>
            <a:fld id="{9C6A85EB-AF26-437E-8488-94E19A13AA79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7" tIns="47319" rIns="94637" bIns="4731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10"/>
            <a:ext cx="5683250" cy="4029878"/>
          </a:xfrm>
          <a:prstGeom prst="rect">
            <a:avLst/>
          </a:prstGeom>
        </p:spPr>
        <p:txBody>
          <a:bodyPr vert="horz" lIns="94637" tIns="47319" rIns="94637" bIns="4731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10"/>
            <a:ext cx="3078427" cy="513507"/>
          </a:xfrm>
          <a:prstGeom prst="rect">
            <a:avLst/>
          </a:prstGeom>
        </p:spPr>
        <p:txBody>
          <a:bodyPr vert="horz" lIns="94637" tIns="47319" rIns="94637" bIns="4731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10"/>
            <a:ext cx="3078427" cy="513507"/>
          </a:xfrm>
          <a:prstGeom prst="rect">
            <a:avLst/>
          </a:prstGeom>
        </p:spPr>
        <p:txBody>
          <a:bodyPr vert="horz" lIns="94637" tIns="47319" rIns="94637" bIns="47319" rtlCol="0" anchor="b"/>
          <a:lstStyle>
            <a:lvl1pPr algn="r">
              <a:defRPr sz="1300"/>
            </a:lvl1pPr>
          </a:lstStyle>
          <a:p>
            <a:fld id="{DD4EDCD2-601A-461C-9AB5-639C33E3F9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9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98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1250" y="0"/>
            <a:ext cx="37147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2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25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0"/>
            <a:ext cx="4953000" cy="45720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4235" y="2511813"/>
            <a:ext cx="2761298" cy="3126987"/>
          </a:xfrm>
        </p:spPr>
        <p:txBody>
          <a:bodyPr>
            <a:normAutofit/>
          </a:bodyPr>
          <a:lstStyle>
            <a:lvl1pPr marL="0" marR="0" indent="0" algn="l" defTabSz="74295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63">
                <a:solidFill>
                  <a:srgbClr val="262626"/>
                </a:solidFill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11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9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94" y="5418668"/>
            <a:ext cx="8759381" cy="613283"/>
          </a:xfrm>
        </p:spPr>
        <p:txBody>
          <a:bodyPr anchor="b">
            <a:normAutofit/>
          </a:bodyPr>
          <a:lstStyle>
            <a:lvl1pPr>
              <a:defRPr sz="2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906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50"/>
              </a:spcBef>
              <a:buNone/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783" y="5909735"/>
            <a:ext cx="7498842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38">
                <a:solidFill>
                  <a:srgbClr val="262626"/>
                </a:solidFill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286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3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460" y="695325"/>
            <a:ext cx="2135981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864" y="714376"/>
            <a:ext cx="6284119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05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4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47" y="770467"/>
            <a:ext cx="8760619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150" spc="-98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54" y="4206876"/>
            <a:ext cx="7497913" cy="16459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  <a:latin typeface="+mj-lt"/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72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1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47" y="767419"/>
            <a:ext cx="8759381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15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353" y="4204209"/>
            <a:ext cx="7496366" cy="1645920"/>
          </a:xfrm>
        </p:spPr>
        <p:txBody>
          <a:bodyPr anchor="t"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  <a:latin typeface="+mj-lt"/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20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783" y="1998134"/>
            <a:ext cx="3789045" cy="376732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4206" y="1998134"/>
            <a:ext cx="3789045" cy="376732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8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3" y="2040467"/>
            <a:ext cx="3789045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2753084"/>
            <a:ext cx="3789045" cy="3200400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1182" y="2038435"/>
            <a:ext cx="3789045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2750990"/>
            <a:ext cx="3789045" cy="3200400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0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33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94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07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995" y="499533"/>
            <a:ext cx="8752880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3" y="2011680"/>
            <a:ext cx="8737402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13" y="6412447"/>
            <a:ext cx="33432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2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E97B256-3AAA-45E0-A7AC-1A5403ACD6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6554697"/>
            <a:ext cx="4086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2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690" y="5876413"/>
            <a:ext cx="237744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369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E530FD5-7DCD-49CE-A8A2-BC00A14F8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8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742950" rtl="0" eaLnBrk="1" latinLnBrk="0" hangingPunct="1">
        <a:lnSpc>
          <a:spcPct val="85000"/>
        </a:lnSpc>
        <a:spcBef>
          <a:spcPct val="0"/>
        </a:spcBef>
        <a:buNone/>
        <a:defRPr sz="4388" kern="1200" spc="-98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74295" indent="-74295" algn="l" defTabSz="742950" rtl="0" eaLnBrk="1" latinLnBrk="0" hangingPunct="1">
        <a:lnSpc>
          <a:spcPct val="85000"/>
        </a:lnSpc>
        <a:spcBef>
          <a:spcPts val="1056"/>
        </a:spcBef>
        <a:buFont typeface="Arial" pitchFamily="34" charset="0"/>
        <a:buChar char=" "/>
        <a:defRPr sz="19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82321" indent="-278606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9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45770" indent="-445770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625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68655" indent="-668655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46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91540" indent="-891540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46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75000" indent="-185738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46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137500" indent="-185738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46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300000" indent="-185738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46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462500" indent="-185738" algn="l" defTabSz="742950" rtl="0" eaLnBrk="1" latinLnBrk="0" hangingPunct="1">
        <a:lnSpc>
          <a:spcPct val="85000"/>
        </a:lnSpc>
        <a:spcBef>
          <a:spcPts val="488"/>
        </a:spcBef>
        <a:buFont typeface="Arial" pitchFamily="34" charset="0"/>
        <a:buChar char=" "/>
        <a:defRPr sz="146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12" Type="http://schemas.openxmlformats.org/officeDocument/2006/relationships/image" Target="../media/image5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18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orbettmaths.com/2013/06/20/relative-frequency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3912-D190-86BF-EFD3-33F269071E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429" y="639746"/>
            <a:ext cx="10265719" cy="576999"/>
          </a:xfrm>
        </p:spPr>
        <p:txBody>
          <a:bodyPr>
            <a:noAutofit/>
          </a:bodyPr>
          <a:lstStyle/>
          <a:p>
            <a:r>
              <a:rPr lang="en-GB" sz="2925" b="1"/>
              <a:t>Threshold – Entrance - </a:t>
            </a:r>
            <a:r>
              <a:rPr lang="en-GB" sz="2925" b="1">
                <a:solidFill>
                  <a:schemeClr val="accent2"/>
                </a:solidFill>
              </a:rPr>
              <a:t>Teacher to stand on door threshold </a:t>
            </a:r>
            <a:endParaRPr lang="en-GB" sz="2925" b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AC77E-569F-1F2B-5EE5-378F1E9BCEBC}"/>
              </a:ext>
            </a:extLst>
          </p:cNvPr>
          <p:cNvSpPr txBox="1">
            <a:spLocks/>
          </p:cNvSpPr>
          <p:nvPr/>
        </p:nvSpPr>
        <p:spPr>
          <a:xfrm>
            <a:off x="0" y="1824025"/>
            <a:ext cx="2545385" cy="2548093"/>
          </a:xfrm>
          <a:prstGeom prst="rect">
            <a:avLst/>
          </a:prstGeom>
        </p:spPr>
        <p:txBody>
          <a:bodyPr vert="horz" lIns="0" tIns="37148" rIns="0" bIns="37148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None/>
              <a:defRPr/>
            </a:pPr>
            <a:r>
              <a:rPr lang="en-GB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At the start of the lesson:</a:t>
            </a:r>
            <a:r>
              <a:rPr lang="en-GB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</a:p>
          <a:p>
            <a:pPr marL="74295" indent="-74295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Greet at the classroom door</a:t>
            </a:r>
          </a:p>
          <a:p>
            <a:pPr marL="74295" indent="-74295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Wear your uniform with pride</a:t>
            </a:r>
          </a:p>
          <a:p>
            <a:pPr marL="74295" indent="-74295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Enter the classroom in silence</a:t>
            </a:r>
          </a:p>
          <a:p>
            <a:pPr marL="74295" indent="-74295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Books distributed calmly</a:t>
            </a:r>
          </a:p>
          <a:p>
            <a:pPr marL="74295" indent="-74295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Complete your do now in silence</a:t>
            </a:r>
          </a:p>
          <a:p>
            <a:pPr marL="74295" indent="-74295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Place your equipment on the desk</a:t>
            </a:r>
          </a:p>
          <a:p>
            <a:pPr marL="74295" indent="-74295" defTabSz="742950">
              <a:lnSpc>
                <a:spcPct val="110000"/>
              </a:lnSpc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endParaRPr lang="en-GB" sz="13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74295" indent="-74295" defTabSz="742950"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buFont typeface="Arial" panose="020B0604020202020204" pitchFamily="34" charset="0"/>
              <a:buChar char="•"/>
              <a:defRPr/>
            </a:pPr>
            <a:endParaRPr lang="en-GB" sz="13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74295" indent="-74295" defTabSz="742950">
              <a:spcBef>
                <a:spcPts val="975"/>
              </a:spcBef>
              <a:spcAft>
                <a:spcPts val="163"/>
              </a:spcAft>
              <a:buClr>
                <a:srgbClr val="1CADE4"/>
              </a:buClr>
              <a:defRPr/>
            </a:pPr>
            <a:endParaRPr lang="en-GB" sz="13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36C43-60C6-9F2E-EF95-067612687BB1}"/>
              </a:ext>
            </a:extLst>
          </p:cNvPr>
          <p:cNvSpPr/>
          <p:nvPr/>
        </p:nvSpPr>
        <p:spPr>
          <a:xfrm>
            <a:off x="2473211" y="1829521"/>
            <a:ext cx="7432787" cy="43445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371475">
              <a:defRPr/>
            </a:pPr>
            <a:r>
              <a:rPr lang="en-GB" sz="2925">
                <a:solidFill>
                  <a:prstClr val="black"/>
                </a:solidFill>
                <a:latin typeface="Calibri" panose="020F0502020204030204"/>
              </a:rPr>
              <a:t>Do Now: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9A9D3-2958-023F-00D1-D67AED562C1F}"/>
              </a:ext>
            </a:extLst>
          </p:cNvPr>
          <p:cNvSpPr txBox="1"/>
          <p:nvPr/>
        </p:nvSpPr>
        <p:spPr>
          <a:xfrm>
            <a:off x="0" y="1141600"/>
            <a:ext cx="9906000" cy="692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371475">
              <a:defRPr/>
            </a:pPr>
            <a:r>
              <a:rPr lang="en-GB" sz="1950" b="1" dirty="0">
                <a:solidFill>
                  <a:prstClr val="black"/>
                </a:solidFill>
                <a:latin typeface="Calibri" panose="020F0502020204030204"/>
              </a:rPr>
              <a:t>Title: Probability Expected Outcomes  </a:t>
            </a:r>
          </a:p>
          <a:p>
            <a:pPr defTabSz="371475">
              <a:defRPr/>
            </a:pPr>
            <a:r>
              <a:rPr lang="en-GB" sz="1950" b="1" dirty="0">
                <a:solidFill>
                  <a:prstClr val="black"/>
                </a:solidFill>
                <a:latin typeface="Calibri" panose="020F0502020204030204"/>
              </a:rPr>
              <a:t>Date: Friday 10</a:t>
            </a:r>
            <a:r>
              <a:rPr lang="en-GB" sz="1950" b="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GB" sz="1950" b="1" dirty="0">
                <a:solidFill>
                  <a:prstClr val="black"/>
                </a:solidFill>
                <a:latin typeface="Calibri" panose="020F0502020204030204"/>
              </a:rPr>
              <a:t> January 2025</a:t>
            </a:r>
            <a:endParaRPr lang="en-GB" sz="1950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3455-1E69-AB17-60F4-B5995A998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5074" y="1229824"/>
            <a:ext cx="582905" cy="5069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470E91-F3E1-3F47-8F9D-C51399C9E697}"/>
              </a:ext>
            </a:extLst>
          </p:cNvPr>
          <p:cNvCxnSpPr>
            <a:cxnSpLocks/>
          </p:cNvCxnSpPr>
          <p:nvPr/>
        </p:nvCxnSpPr>
        <p:spPr>
          <a:xfrm>
            <a:off x="1581618" y="5834472"/>
            <a:ext cx="0" cy="3395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75FE8A-ED8A-81DE-C9F3-7F7D02930BE3}"/>
              </a:ext>
            </a:extLst>
          </p:cNvPr>
          <p:cNvCxnSpPr>
            <a:cxnSpLocks/>
          </p:cNvCxnSpPr>
          <p:nvPr/>
        </p:nvCxnSpPr>
        <p:spPr>
          <a:xfrm>
            <a:off x="4212330" y="5834472"/>
            <a:ext cx="0" cy="3395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7D967EF-40F5-326E-FCF1-4BE4A6C2D4C3}"/>
              </a:ext>
            </a:extLst>
          </p:cNvPr>
          <p:cNvSpPr/>
          <p:nvPr/>
        </p:nvSpPr>
        <p:spPr>
          <a:xfrm>
            <a:off x="-375275" y="6174041"/>
            <a:ext cx="10281273" cy="525145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/>
          <a:p>
            <a:pPr algn="ctr" defTabSz="371475">
              <a:defRPr/>
            </a:pPr>
            <a:r>
              <a:rPr lang="en-GB" sz="2925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S</a:t>
            </a:r>
            <a:r>
              <a:rPr lang="en-GB" sz="1950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it Up &amp; Focus</a:t>
            </a:r>
            <a:r>
              <a:rPr lang="en-GB" sz="2925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 - H</a:t>
            </a:r>
            <a:r>
              <a:rPr lang="en-GB" sz="1950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ighest Quality Work</a:t>
            </a:r>
            <a:r>
              <a:rPr lang="en-GB" sz="2925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 - I</a:t>
            </a:r>
            <a:r>
              <a:rPr lang="en-GB" sz="1950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nterruption Free -  </a:t>
            </a:r>
            <a:r>
              <a:rPr lang="en-GB" sz="2925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N</a:t>
            </a:r>
            <a:r>
              <a:rPr lang="en-GB" sz="1950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eat Work</a:t>
            </a:r>
            <a:r>
              <a:rPr lang="en-GB" sz="2925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 - E</a:t>
            </a:r>
            <a:r>
              <a:rPr lang="en-GB" sz="1950" b="1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quipment</a:t>
            </a:r>
            <a:endParaRPr lang="en-GB" sz="4875" b="1" dirty="0">
              <a:ln w="22225">
                <a:solidFill>
                  <a:srgbClr val="2683C6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rgbClr val="2683C6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9F3A37-C211-B86A-6021-96F9C89EE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222" y="2370985"/>
            <a:ext cx="7108939" cy="35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97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6FB2B8-2431-484D-9874-E61957485D48}"/>
              </a:ext>
            </a:extLst>
          </p:cNvPr>
          <p:cNvSpPr txBox="1"/>
          <p:nvPr/>
        </p:nvSpPr>
        <p:spPr>
          <a:xfrm>
            <a:off x="4113675" y="4281659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Do you agree?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0C0382-3DDA-41C2-8819-26F9D48E2E73}"/>
              </a:ext>
            </a:extLst>
          </p:cNvPr>
          <p:cNvSpPr/>
          <p:nvPr/>
        </p:nvSpPr>
        <p:spPr>
          <a:xfrm>
            <a:off x="40640" y="50800"/>
            <a:ext cx="9804400" cy="6766560"/>
          </a:xfrm>
          <a:prstGeom prst="roundRect">
            <a:avLst>
              <a:gd name="adj" fmla="val 5362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50" dirty="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8DDFC-0E75-405D-B056-045B7756E920}"/>
              </a:ext>
            </a:extLst>
          </p:cNvPr>
          <p:cNvSpPr txBox="1"/>
          <p:nvPr/>
        </p:nvSpPr>
        <p:spPr>
          <a:xfrm>
            <a:off x="3334591" y="660400"/>
            <a:ext cx="3236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Jackie recorded flips of a coin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45FEF-7B21-48A1-A0D7-41393EB5E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8" t="25471" r="12123" b="27141"/>
          <a:stretch/>
        </p:blipFill>
        <p:spPr>
          <a:xfrm>
            <a:off x="727850" y="1084069"/>
            <a:ext cx="1675672" cy="1272269"/>
          </a:xfrm>
          <a:prstGeom prst="rect">
            <a:avLst/>
          </a:prstGeom>
        </p:spPr>
      </p:pic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C38AA08-3C3D-4BB7-84FB-2253D14F5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69684"/>
              </p:ext>
            </p:extLst>
          </p:nvPr>
        </p:nvGraphicFramePr>
        <p:xfrm>
          <a:off x="3340518" y="1175580"/>
          <a:ext cx="3182200" cy="88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082">
                  <a:extLst>
                    <a:ext uri="{9D8B030D-6E8A-4147-A177-3AD203B41FA5}">
                      <a16:colId xmlns:a16="http://schemas.microsoft.com/office/drawing/2014/main" val="62161427"/>
                    </a:ext>
                  </a:extLst>
                </a:gridCol>
                <a:gridCol w="2103118">
                  <a:extLst>
                    <a:ext uri="{9D8B030D-6E8A-4147-A177-3AD203B41FA5}">
                      <a16:colId xmlns:a16="http://schemas.microsoft.com/office/drawing/2014/main" val="1318484535"/>
                    </a:ext>
                  </a:extLst>
                </a:gridCol>
              </a:tblGrid>
              <a:tr h="44345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Tails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397270"/>
                  </a:ext>
                </a:extLst>
              </a:tr>
              <a:tr h="44345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Heads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766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8811C7-EAA3-4E66-9035-5C458EA6C2D4}"/>
              </a:ext>
            </a:extLst>
          </p:cNvPr>
          <p:cNvCxnSpPr>
            <a:cxnSpLocks/>
          </p:cNvCxnSpPr>
          <p:nvPr/>
        </p:nvCxnSpPr>
        <p:spPr>
          <a:xfrm>
            <a:off x="4634132" y="1185594"/>
            <a:ext cx="0" cy="313006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4243EB-1598-4C44-AF41-F1A6B585B6F0}"/>
              </a:ext>
            </a:extLst>
          </p:cNvPr>
          <p:cNvCxnSpPr>
            <a:cxnSpLocks/>
          </p:cNvCxnSpPr>
          <p:nvPr/>
        </p:nvCxnSpPr>
        <p:spPr>
          <a:xfrm>
            <a:off x="4634132" y="1688514"/>
            <a:ext cx="0" cy="313006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8F4312-A1DF-4F86-99F0-2067CD56F8FE}"/>
              </a:ext>
            </a:extLst>
          </p:cNvPr>
          <p:cNvCxnSpPr>
            <a:cxnSpLocks/>
          </p:cNvCxnSpPr>
          <p:nvPr/>
        </p:nvCxnSpPr>
        <p:spPr>
          <a:xfrm>
            <a:off x="4738272" y="1185594"/>
            <a:ext cx="0" cy="313006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ECE88D-846D-4A1B-BDF3-A08C318FF271}"/>
              </a:ext>
            </a:extLst>
          </p:cNvPr>
          <p:cNvCxnSpPr>
            <a:cxnSpLocks/>
          </p:cNvCxnSpPr>
          <p:nvPr/>
        </p:nvCxnSpPr>
        <p:spPr>
          <a:xfrm>
            <a:off x="4720492" y="1688514"/>
            <a:ext cx="0" cy="313006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F8532B-6B48-440B-9C82-A51D29F742FB}"/>
              </a:ext>
            </a:extLst>
          </p:cNvPr>
          <p:cNvCxnSpPr>
            <a:cxnSpLocks/>
          </p:cNvCxnSpPr>
          <p:nvPr/>
        </p:nvCxnSpPr>
        <p:spPr>
          <a:xfrm>
            <a:off x="4832252" y="1701214"/>
            <a:ext cx="0" cy="313006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7CB5F13-B128-497F-9C77-CE8A84BE56FF}"/>
              </a:ext>
            </a:extLst>
          </p:cNvPr>
          <p:cNvSpPr/>
          <p:nvPr/>
        </p:nvSpPr>
        <p:spPr>
          <a:xfrm>
            <a:off x="3099952" y="2519290"/>
            <a:ext cx="3678917" cy="720968"/>
          </a:xfrm>
          <a:prstGeom prst="wedgeRoundRectCallout">
            <a:avLst>
              <a:gd name="adj1" fmla="val 53126"/>
              <a:gd name="adj2" fmla="val 1193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To even it up, </a:t>
            </a: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the next flip must be tails.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C279AA-E86F-4285-BE0E-F6FAB0110E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59" y="2875973"/>
            <a:ext cx="1430614" cy="1607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88E0D2-F4B3-4936-95F4-21F384321A0F}"/>
              </a:ext>
            </a:extLst>
          </p:cNvPr>
          <p:cNvSpPr txBox="1"/>
          <p:nvPr/>
        </p:nvSpPr>
        <p:spPr>
          <a:xfrm>
            <a:off x="1408956" y="5714805"/>
            <a:ext cx="7088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The next flip of the coin is an </a:t>
            </a:r>
            <a:r>
              <a:rPr lang="en-GB" sz="2000" b="1" dirty="0"/>
              <a:t>independent event</a:t>
            </a:r>
            <a:r>
              <a:rPr lang="en-GB" sz="2000" dirty="0"/>
              <a:t>: </a:t>
            </a:r>
          </a:p>
          <a:p>
            <a:pPr algn="ctr"/>
            <a:r>
              <a:rPr lang="en-GB" sz="2000" dirty="0"/>
              <a:t>the probability it is tails, is </a:t>
            </a:r>
            <a:r>
              <a:rPr lang="en-GB" sz="2000" b="1" dirty="0"/>
              <a:t>not changed </a:t>
            </a:r>
            <a:r>
              <a:rPr lang="en-GB" sz="2000" dirty="0"/>
              <a:t>by what happened before.</a:t>
            </a:r>
          </a:p>
        </p:txBody>
      </p:sp>
    </p:spTree>
    <p:extLst>
      <p:ext uri="{BB962C8B-B14F-4D97-AF65-F5344CB8AC3E}">
        <p14:creationId xmlns:p14="http://schemas.microsoft.com/office/powerpoint/2010/main" val="29963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8F491-BFBE-4139-83DC-51E61E022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8" t="25471" r="12123" b="27141"/>
          <a:stretch/>
        </p:blipFill>
        <p:spPr>
          <a:xfrm>
            <a:off x="245559" y="1257929"/>
            <a:ext cx="776417" cy="58950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856ABB-FDA4-4578-BB63-C9392B83F7D0}"/>
              </a:ext>
            </a:extLst>
          </p:cNvPr>
          <p:cNvSpPr/>
          <p:nvPr/>
        </p:nvSpPr>
        <p:spPr>
          <a:xfrm>
            <a:off x="40640" y="50800"/>
            <a:ext cx="9804400" cy="6766560"/>
          </a:xfrm>
          <a:prstGeom prst="roundRect">
            <a:avLst>
              <a:gd name="adj" fmla="val 5362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50" dirty="0" err="1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BA62F-7BFE-4235-BEFE-B11A7D7D6E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09" y="656261"/>
            <a:ext cx="740169" cy="833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9D3BF-3AF8-446D-AF12-FE372C101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79" y="638852"/>
            <a:ext cx="770626" cy="791019"/>
          </a:xfrm>
          <a:prstGeom prst="rect">
            <a:avLst/>
          </a:prstGeom>
        </p:spPr>
      </p:pic>
      <p:pic>
        <p:nvPicPr>
          <p:cNvPr id="6" name="Picture 2" descr="C:\Users\laura.shenker\AppData\Local\Microsoft\Windows\Temporary Internet Files\Content.IE5\YFVYYXJP\Girl-Face-Cartoon-5239-large[1].png">
            <a:extLst>
              <a:ext uri="{FF2B5EF4-FFF2-40B4-BE49-F238E27FC236}">
                <a16:creationId xmlns:a16="http://schemas.microsoft.com/office/drawing/2014/main" id="{7947C45C-F146-41D8-861F-5C8A4B51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63" y="692292"/>
            <a:ext cx="963037" cy="7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C0410-F310-4471-BDDF-17730BF6C3F0}"/>
              </a:ext>
            </a:extLst>
          </p:cNvPr>
          <p:cNvSpPr txBox="1"/>
          <p:nvPr/>
        </p:nvSpPr>
        <p:spPr>
          <a:xfrm>
            <a:off x="691860" y="88294"/>
            <a:ext cx="8522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In a competition, 5 students flip a coin 6 times. They get one point for each tails.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F0D46-4BBC-4AD7-AE8E-BB01BDC62E1A}"/>
              </a:ext>
            </a:extLst>
          </p:cNvPr>
          <p:cNvSpPr txBox="1"/>
          <p:nvPr/>
        </p:nvSpPr>
        <p:spPr>
          <a:xfrm>
            <a:off x="1132946" y="1754178"/>
            <a:ext cx="115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TTTHTT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8FB66-0D9D-45E7-B850-F98DC873B544}"/>
              </a:ext>
            </a:extLst>
          </p:cNvPr>
          <p:cNvSpPr txBox="1"/>
          <p:nvPr/>
        </p:nvSpPr>
        <p:spPr>
          <a:xfrm>
            <a:off x="4687671" y="1754178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HHTHTH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7A7AE-C8FB-4A4B-A3A2-F00002EC0574}"/>
              </a:ext>
            </a:extLst>
          </p:cNvPr>
          <p:cNvSpPr txBox="1"/>
          <p:nvPr/>
        </p:nvSpPr>
        <p:spPr>
          <a:xfrm>
            <a:off x="6387732" y="1754178"/>
            <a:ext cx="134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HHHHHH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E0DB7B-7E56-4320-8ECC-6BBAC723B3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44" y="623597"/>
            <a:ext cx="816123" cy="830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04DC52-E6E6-4572-9484-1A94DB2A608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79" y="627530"/>
            <a:ext cx="1032131" cy="861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F338BF-DEC0-456C-A352-368AA954EEAC}"/>
              </a:ext>
            </a:extLst>
          </p:cNvPr>
          <p:cNvSpPr txBox="1"/>
          <p:nvPr/>
        </p:nvSpPr>
        <p:spPr>
          <a:xfrm>
            <a:off x="2907814" y="1754178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HTHTHT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32F01-A860-4DB4-AC63-D301FEDBBFBA}"/>
              </a:ext>
            </a:extLst>
          </p:cNvPr>
          <p:cNvSpPr txBox="1"/>
          <p:nvPr/>
        </p:nvSpPr>
        <p:spPr>
          <a:xfrm>
            <a:off x="8194907" y="1754178"/>
            <a:ext cx="118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TTTHHT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54F16-6DC5-4BF9-8049-6051944910B1}"/>
              </a:ext>
            </a:extLst>
          </p:cNvPr>
          <p:cNvSpPr txBox="1"/>
          <p:nvPr/>
        </p:nvSpPr>
        <p:spPr>
          <a:xfrm>
            <a:off x="1198317" y="2211377"/>
            <a:ext cx="102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5 points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E9A3C2-AC83-4B51-A89F-CFF61912D820}"/>
              </a:ext>
            </a:extLst>
          </p:cNvPr>
          <p:cNvSpPr txBox="1"/>
          <p:nvPr/>
        </p:nvSpPr>
        <p:spPr>
          <a:xfrm>
            <a:off x="3000225" y="2211377"/>
            <a:ext cx="102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3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CFD93-9776-43BC-AD23-C43F090EFAF9}"/>
              </a:ext>
            </a:extLst>
          </p:cNvPr>
          <p:cNvSpPr txBox="1"/>
          <p:nvPr/>
        </p:nvSpPr>
        <p:spPr>
          <a:xfrm>
            <a:off x="4837989" y="2211377"/>
            <a:ext cx="1020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2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228A4C-042F-400D-ABAC-ACB5620EA619}"/>
              </a:ext>
            </a:extLst>
          </p:cNvPr>
          <p:cNvSpPr txBox="1"/>
          <p:nvPr/>
        </p:nvSpPr>
        <p:spPr>
          <a:xfrm>
            <a:off x="6586106" y="2211377"/>
            <a:ext cx="102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0 points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A1EFCF-F618-4451-A0C6-16D857F53FFC}"/>
              </a:ext>
            </a:extLst>
          </p:cNvPr>
          <p:cNvSpPr txBox="1"/>
          <p:nvPr/>
        </p:nvSpPr>
        <p:spPr>
          <a:xfrm>
            <a:off x="8280436" y="2211377"/>
            <a:ext cx="102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4 points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ACEDE0-797C-4C9A-91B5-72F833DBDFA3}"/>
              </a:ext>
            </a:extLst>
          </p:cNvPr>
          <p:cNvSpPr txBox="1"/>
          <p:nvPr/>
        </p:nvSpPr>
        <p:spPr>
          <a:xfrm>
            <a:off x="96672" y="2695471"/>
            <a:ext cx="3798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Who was the luckiest/unluckiest?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B293FD-5B9A-4202-9FB5-4F72CD2AC64D}"/>
              </a:ext>
            </a:extLst>
          </p:cNvPr>
          <p:cNvSpPr txBox="1"/>
          <p:nvPr/>
        </p:nvSpPr>
        <p:spPr>
          <a:xfrm>
            <a:off x="96672" y="3209448"/>
            <a:ext cx="5980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What is the expected number of points for each player?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43CB08-E9F0-48D4-AF3C-0F0A92AE4F42}"/>
              </a:ext>
            </a:extLst>
          </p:cNvPr>
          <p:cNvSpPr txBox="1"/>
          <p:nvPr/>
        </p:nvSpPr>
        <p:spPr>
          <a:xfrm>
            <a:off x="96672" y="3723425"/>
            <a:ext cx="311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Who scored below average?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CEEE1E-CC51-4D0E-A8BC-CA771F893538}"/>
              </a:ext>
            </a:extLst>
          </p:cNvPr>
          <p:cNvSpPr txBox="1"/>
          <p:nvPr/>
        </p:nvSpPr>
        <p:spPr>
          <a:xfrm>
            <a:off x="96672" y="4237401"/>
            <a:ext cx="3613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Was the group lucky on average?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6DBE2E-41D8-4B69-89EF-BAB92EA50C03}"/>
              </a:ext>
            </a:extLst>
          </p:cNvPr>
          <p:cNvSpPr/>
          <p:nvPr/>
        </p:nvSpPr>
        <p:spPr>
          <a:xfrm>
            <a:off x="1219200" y="1383322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Ash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49D9FC-808F-41ED-A71A-87C5E92FAF10}"/>
              </a:ext>
            </a:extLst>
          </p:cNvPr>
          <p:cNvSpPr/>
          <p:nvPr/>
        </p:nvSpPr>
        <p:spPr>
          <a:xfrm>
            <a:off x="2996453" y="1383322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Tom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8E08E14-ED60-4B0F-BA8B-08389F21D61C}"/>
              </a:ext>
            </a:extLst>
          </p:cNvPr>
          <p:cNvSpPr/>
          <p:nvPr/>
        </p:nvSpPr>
        <p:spPr>
          <a:xfrm>
            <a:off x="4773706" y="1383322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Mae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29199F9-965F-4379-AA53-E7774A1D7C43}"/>
              </a:ext>
            </a:extLst>
          </p:cNvPr>
          <p:cNvSpPr/>
          <p:nvPr/>
        </p:nvSpPr>
        <p:spPr>
          <a:xfrm>
            <a:off x="6550959" y="1383322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Bob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9127473-6AB3-479F-A2CB-CB09F1D17B11}"/>
              </a:ext>
            </a:extLst>
          </p:cNvPr>
          <p:cNvSpPr/>
          <p:nvPr/>
        </p:nvSpPr>
        <p:spPr>
          <a:xfrm>
            <a:off x="8328212" y="1383322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Lucy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AD7F4A-9C82-40F8-8B21-C20564B70CCD}"/>
              </a:ext>
            </a:extLst>
          </p:cNvPr>
          <p:cNvSpPr/>
          <p:nvPr/>
        </p:nvSpPr>
        <p:spPr>
          <a:xfrm>
            <a:off x="4007223" y="2683204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Ash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AD24017-4592-49E0-A06A-1D20FB82ACA9}"/>
              </a:ext>
            </a:extLst>
          </p:cNvPr>
          <p:cNvSpPr/>
          <p:nvPr/>
        </p:nvSpPr>
        <p:spPr>
          <a:xfrm>
            <a:off x="5244353" y="2674239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Bob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148E64-79E8-4A51-AF47-6FDE98FD9678}"/>
              </a:ext>
            </a:extLst>
          </p:cNvPr>
          <p:cNvSpPr txBox="1"/>
          <p:nvPr/>
        </p:nvSpPr>
        <p:spPr>
          <a:xfrm>
            <a:off x="6133863" y="322241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5B6BA3B-C244-402B-BADB-9489389D9AA6}"/>
              </a:ext>
            </a:extLst>
          </p:cNvPr>
          <p:cNvSpPr/>
          <p:nvPr/>
        </p:nvSpPr>
        <p:spPr>
          <a:xfrm>
            <a:off x="3236259" y="3741039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Mae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A24F91D-1019-45B4-B0F7-2A4FD253FFF7}"/>
              </a:ext>
            </a:extLst>
          </p:cNvPr>
          <p:cNvSpPr/>
          <p:nvPr/>
        </p:nvSpPr>
        <p:spPr>
          <a:xfrm>
            <a:off x="4491318" y="3741039"/>
            <a:ext cx="1020665" cy="3770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Bob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85D13A-01A5-4E21-BA82-F264C4AC0323}"/>
              </a:ext>
            </a:extLst>
          </p:cNvPr>
          <p:cNvSpPr txBox="1"/>
          <p:nvPr/>
        </p:nvSpPr>
        <p:spPr>
          <a:xfrm>
            <a:off x="3839293" y="4237400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(5 + 3 + 2 + 0 + 4) ÷ 5 = 2.8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75BCB7-D652-4B11-A6F1-CD8EDEEDB9D1}"/>
              </a:ext>
            </a:extLst>
          </p:cNvPr>
          <p:cNvSpPr txBox="1"/>
          <p:nvPr/>
        </p:nvSpPr>
        <p:spPr>
          <a:xfrm>
            <a:off x="6862313" y="4004317"/>
            <a:ext cx="2171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below expectation,</a:t>
            </a:r>
          </a:p>
          <a:p>
            <a:pPr algn="ctr"/>
            <a:r>
              <a:rPr lang="en-GB" sz="2000" dirty="0"/>
              <a:t> unlucky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DEB1CA0-74AA-4071-A69F-F9F056C8E4E2}"/>
              </a:ext>
            </a:extLst>
          </p:cNvPr>
          <p:cNvSpPr/>
          <p:nvPr/>
        </p:nvSpPr>
        <p:spPr>
          <a:xfrm>
            <a:off x="154997" y="4787771"/>
            <a:ext cx="3800173" cy="10702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would happen to the average if we had a competition </a:t>
            </a:r>
          </a:p>
          <a:p>
            <a:pPr algn="ctr"/>
            <a:r>
              <a:rPr lang="en-GB" sz="2000" dirty="0"/>
              <a:t>between </a:t>
            </a:r>
            <a:r>
              <a:rPr lang="en-GB" sz="2000" b="1" dirty="0"/>
              <a:t>50</a:t>
            </a:r>
            <a:r>
              <a:rPr lang="en-GB" sz="2000" dirty="0"/>
              <a:t> students?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921F54-88AC-4247-8924-A75D0E45954C}"/>
              </a:ext>
            </a:extLst>
          </p:cNvPr>
          <p:cNvSpPr txBox="1"/>
          <p:nvPr/>
        </p:nvSpPr>
        <p:spPr>
          <a:xfrm>
            <a:off x="4516286" y="4909755"/>
            <a:ext cx="4692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Individual students can be lucky or unlucky,</a:t>
            </a:r>
          </a:p>
          <a:p>
            <a:pPr algn="ctr"/>
            <a:r>
              <a:rPr lang="en-GB" sz="2000" dirty="0"/>
              <a:t>but by combining more results the average </a:t>
            </a:r>
          </a:p>
          <a:p>
            <a:pPr algn="ctr"/>
            <a:r>
              <a:rPr lang="en-GB" sz="2000" dirty="0"/>
              <a:t>gets closer to the expectation.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AD60397-5693-4F33-8305-5CA325D6B3DB}"/>
              </a:ext>
            </a:extLst>
          </p:cNvPr>
          <p:cNvSpPr/>
          <p:nvPr/>
        </p:nvSpPr>
        <p:spPr>
          <a:xfrm>
            <a:off x="4289614" y="6130649"/>
            <a:ext cx="5145398" cy="4536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sz="2000" dirty="0"/>
              <a:t>The expectation is the mean theoretical result.</a:t>
            </a:r>
          </a:p>
        </p:txBody>
      </p:sp>
    </p:spTree>
    <p:extLst>
      <p:ext uri="{BB962C8B-B14F-4D97-AF65-F5344CB8AC3E}">
        <p14:creationId xmlns:p14="http://schemas.microsoft.com/office/powerpoint/2010/main" val="4147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32" grpId="0" animBg="1"/>
      <p:bldP spid="33" grpId="0" animBg="1"/>
      <p:bldP spid="36" grpId="0"/>
      <p:bldP spid="37" grpId="0" animBg="1"/>
      <p:bldP spid="38" grpId="0" animBg="1"/>
      <p:bldP spid="39" grpId="0"/>
      <p:bldP spid="40" grpId="0"/>
      <p:bldP spid="43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62AF9E3-4C72-4601-A94D-849FAAD1D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238948"/>
              </p:ext>
            </p:extLst>
          </p:nvPr>
        </p:nvGraphicFramePr>
        <p:xfrm>
          <a:off x="1809262" y="2869872"/>
          <a:ext cx="6604000" cy="304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302532197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38827089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95625999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5143370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13577443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7194725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6493943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24830094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03344144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70578299"/>
                    </a:ext>
                  </a:extLst>
                </a:gridCol>
              </a:tblGrid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177687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430762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407857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72783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303289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000961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462045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75394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57494"/>
                  </a:ext>
                </a:extLst>
              </a:tr>
              <a:tr h="30457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45435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15036E0-9E8F-44F6-9DD3-6923477F0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8" t="25471" r="12123" b="27141"/>
          <a:stretch/>
        </p:blipFill>
        <p:spPr>
          <a:xfrm>
            <a:off x="494300" y="1466423"/>
            <a:ext cx="880911" cy="668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ABC78D-C5CA-4789-8B2F-68DEF462CF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13" y="1285026"/>
            <a:ext cx="828952" cy="948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D2064-F986-4A34-BFD8-D9A2C934A0FD}"/>
              </a:ext>
            </a:extLst>
          </p:cNvPr>
          <p:cNvSpPr txBox="1"/>
          <p:nvPr/>
        </p:nvSpPr>
        <p:spPr>
          <a:xfrm>
            <a:off x="372707" y="148129"/>
            <a:ext cx="91605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Max flips a coin…. lots</a:t>
            </a:r>
          </a:p>
          <a:p>
            <a:pPr algn="ctr"/>
            <a:endParaRPr lang="en-GB" sz="1100" dirty="0"/>
          </a:p>
          <a:p>
            <a:pPr algn="ctr"/>
            <a:r>
              <a:rPr lang="en-GB" sz="2000" dirty="0"/>
              <a:t>He records the percentage of tails after 1 flip, 10 flips, 50 flips, 100 flips &amp; 1000 flips.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5BC747-2B16-4470-945A-CD1B13CAC75C}"/>
              </a:ext>
            </a:extLst>
          </p:cNvPr>
          <p:cNvSpPr txBox="1"/>
          <p:nvPr/>
        </p:nvSpPr>
        <p:spPr>
          <a:xfrm>
            <a:off x="4031756" y="6159641"/>
            <a:ext cx="184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Number of Flips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CE71B-F886-415C-94D0-F2A0D3D3AC31}"/>
              </a:ext>
            </a:extLst>
          </p:cNvPr>
          <p:cNvSpPr txBox="1"/>
          <p:nvPr/>
        </p:nvSpPr>
        <p:spPr>
          <a:xfrm>
            <a:off x="221915" y="3684891"/>
            <a:ext cx="851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% tails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99FF3B-2268-4671-AFE0-FF9F2E71DA2A}"/>
              </a:ext>
            </a:extLst>
          </p:cNvPr>
          <p:cNvCxnSpPr>
            <a:cxnSpLocks/>
          </p:cNvCxnSpPr>
          <p:nvPr/>
        </p:nvCxnSpPr>
        <p:spPr>
          <a:xfrm>
            <a:off x="1695450" y="5915592"/>
            <a:ext cx="70294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6A6A58-7348-479C-AFC1-25C1B4C3A68F}"/>
              </a:ext>
            </a:extLst>
          </p:cNvPr>
          <p:cNvSpPr txBox="1"/>
          <p:nvPr/>
        </p:nvSpPr>
        <p:spPr>
          <a:xfrm>
            <a:off x="3492842" y="1185622"/>
            <a:ext cx="2375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The first flip is a tails.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FD415-9BA2-4FC2-9409-4670DCF8504A}"/>
              </a:ext>
            </a:extLst>
          </p:cNvPr>
          <p:cNvSpPr txBox="1"/>
          <p:nvPr/>
        </p:nvSpPr>
        <p:spPr>
          <a:xfrm>
            <a:off x="1015115" y="2673777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100%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67606-DE22-4B07-A358-DCEA25781991}"/>
              </a:ext>
            </a:extLst>
          </p:cNvPr>
          <p:cNvSpPr txBox="1"/>
          <p:nvPr/>
        </p:nvSpPr>
        <p:spPr>
          <a:xfrm>
            <a:off x="1260722" y="5689538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F11213-BF48-4B4C-AFED-D953902E5673}"/>
              </a:ext>
            </a:extLst>
          </p:cNvPr>
          <p:cNvSpPr txBox="1"/>
          <p:nvPr/>
        </p:nvSpPr>
        <p:spPr>
          <a:xfrm>
            <a:off x="6115897" y="1185622"/>
            <a:ext cx="1419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(100% Tails)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C684C9-11B3-4B46-89AF-5AC448AA5A23}"/>
              </a:ext>
            </a:extLst>
          </p:cNvPr>
          <p:cNvSpPr txBox="1"/>
          <p:nvPr/>
        </p:nvSpPr>
        <p:spPr>
          <a:xfrm>
            <a:off x="3320621" y="1695576"/>
            <a:ext cx="2719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4 of the first 10 are tails.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5304EE-45A8-4AD2-AADF-5BF835609D40}"/>
              </a:ext>
            </a:extLst>
          </p:cNvPr>
          <p:cNvSpPr txBox="1"/>
          <p:nvPr/>
        </p:nvSpPr>
        <p:spPr>
          <a:xfrm>
            <a:off x="6180819" y="1695576"/>
            <a:ext cx="1289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(40% Tails)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47EE90-D954-4E4F-81FA-3BC8AE578D6A}"/>
              </a:ext>
            </a:extLst>
          </p:cNvPr>
          <p:cNvSpPr txBox="1"/>
          <p:nvPr/>
        </p:nvSpPr>
        <p:spPr>
          <a:xfrm>
            <a:off x="1099085" y="4194846"/>
            <a:ext cx="627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50%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24ECD4-211F-4FD6-A7B8-AC7370A7C8EA}"/>
              </a:ext>
            </a:extLst>
          </p:cNvPr>
          <p:cNvSpPr txBox="1"/>
          <p:nvPr/>
        </p:nvSpPr>
        <p:spPr>
          <a:xfrm>
            <a:off x="3255699" y="2161568"/>
            <a:ext cx="2849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28 of the first 50 are tails.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E7D47A-575C-48F5-AB96-2D48B4EF4910}"/>
              </a:ext>
            </a:extLst>
          </p:cNvPr>
          <p:cNvSpPr txBox="1"/>
          <p:nvPr/>
        </p:nvSpPr>
        <p:spPr>
          <a:xfrm>
            <a:off x="6180819" y="2161568"/>
            <a:ext cx="1289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(56% Tails)</a:t>
            </a:r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0EE8A270-8E00-4874-8BC4-C792C0BC197B}"/>
              </a:ext>
            </a:extLst>
          </p:cNvPr>
          <p:cNvSpPr/>
          <p:nvPr/>
        </p:nvSpPr>
        <p:spPr>
          <a:xfrm>
            <a:off x="2520852" y="401007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0FD03178-B39A-4FFF-B726-8508286878EC}"/>
              </a:ext>
            </a:extLst>
          </p:cNvPr>
          <p:cNvSpPr/>
          <p:nvPr/>
        </p:nvSpPr>
        <p:spPr>
          <a:xfrm>
            <a:off x="3313332" y="434535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5EF5BC92-4B8D-4C7C-B886-C509A3D45C01}"/>
              </a:ext>
            </a:extLst>
          </p:cNvPr>
          <p:cNvSpPr/>
          <p:nvPr/>
        </p:nvSpPr>
        <p:spPr>
          <a:xfrm>
            <a:off x="4182012" y="410151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181DCE8E-7DDE-45CC-AC05-7444F27AE5F4}"/>
              </a:ext>
            </a:extLst>
          </p:cNvPr>
          <p:cNvSpPr/>
          <p:nvPr/>
        </p:nvSpPr>
        <p:spPr>
          <a:xfrm>
            <a:off x="5003213" y="4180057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55C7BABB-5112-48E1-A370-46633999C9E0}"/>
              </a:ext>
            </a:extLst>
          </p:cNvPr>
          <p:cNvSpPr/>
          <p:nvPr/>
        </p:nvSpPr>
        <p:spPr>
          <a:xfrm>
            <a:off x="5805072" y="414723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780C9A75-6080-4B15-B31E-915F5DA685CB}"/>
              </a:ext>
            </a:extLst>
          </p:cNvPr>
          <p:cNvSpPr/>
          <p:nvPr/>
        </p:nvSpPr>
        <p:spPr>
          <a:xfrm>
            <a:off x="6780432" y="423105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A0D03525-C028-4D6D-8180-A4CC96BB3EDE}"/>
              </a:ext>
            </a:extLst>
          </p:cNvPr>
          <p:cNvSpPr/>
          <p:nvPr/>
        </p:nvSpPr>
        <p:spPr>
          <a:xfrm>
            <a:off x="8012332" y="421073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3E7F5CE-201B-4D0E-95D6-CD89D8F6B67C}"/>
              </a:ext>
            </a:extLst>
          </p:cNvPr>
          <p:cNvSpPr/>
          <p:nvPr/>
        </p:nvSpPr>
        <p:spPr>
          <a:xfrm>
            <a:off x="5028168" y="2640102"/>
            <a:ext cx="4696124" cy="10262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sz="2000" dirty="0"/>
              <a:t>As we increase the number of trials, </a:t>
            </a:r>
          </a:p>
          <a:p>
            <a:pPr algn="ctr"/>
            <a:r>
              <a:rPr lang="en-GB" sz="2000" dirty="0"/>
              <a:t>the results </a:t>
            </a:r>
            <a:r>
              <a:rPr lang="en-GB" sz="2000" b="1" dirty="0"/>
              <a:t>tend</a:t>
            </a:r>
            <a:r>
              <a:rPr lang="en-GB" sz="2000" dirty="0"/>
              <a:t> towards the expectation, the mean result.</a:t>
            </a:r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91ECCB8C-1756-4911-B3C7-4572EECFFE2C}"/>
              </a:ext>
            </a:extLst>
          </p:cNvPr>
          <p:cNvSpPr/>
          <p:nvPr/>
        </p:nvSpPr>
        <p:spPr>
          <a:xfrm>
            <a:off x="1918872" y="450537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538A1E-5D0D-486F-A23B-D529D3F659E8}"/>
              </a:ext>
            </a:extLst>
          </p:cNvPr>
          <p:cNvCxnSpPr>
            <a:cxnSpLocks/>
          </p:cNvCxnSpPr>
          <p:nvPr/>
        </p:nvCxnSpPr>
        <p:spPr>
          <a:xfrm>
            <a:off x="1697355" y="4387782"/>
            <a:ext cx="194310" cy="0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E6777F-A29F-45C9-BA78-1BD08027CB93}"/>
              </a:ext>
            </a:extLst>
          </p:cNvPr>
          <p:cNvCxnSpPr>
            <a:cxnSpLocks/>
          </p:cNvCxnSpPr>
          <p:nvPr/>
        </p:nvCxnSpPr>
        <p:spPr>
          <a:xfrm>
            <a:off x="1697355" y="2871402"/>
            <a:ext cx="194310" cy="0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06AD603C-EF20-4932-95DF-5CD2946201B2}"/>
              </a:ext>
            </a:extLst>
          </p:cNvPr>
          <p:cNvSpPr/>
          <p:nvPr/>
        </p:nvSpPr>
        <p:spPr>
          <a:xfrm>
            <a:off x="1723292" y="2681653"/>
            <a:ext cx="378069" cy="378069"/>
          </a:xfrm>
          <a:prstGeom prst="mathMultiply">
            <a:avLst>
              <a:gd name="adj1" fmla="val 3328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E936E1A-6045-44C9-AD30-4E918711D26C}"/>
              </a:ext>
            </a:extLst>
          </p:cNvPr>
          <p:cNvSpPr/>
          <p:nvPr/>
        </p:nvSpPr>
        <p:spPr>
          <a:xfrm>
            <a:off x="1899920" y="2865120"/>
            <a:ext cx="6319520" cy="1823720"/>
          </a:xfrm>
          <a:custGeom>
            <a:avLst/>
            <a:gdLst>
              <a:gd name="connsiteX0" fmla="*/ 0 w 6319520"/>
              <a:gd name="connsiteY0" fmla="*/ 0 h 1823720"/>
              <a:gd name="connsiteX1" fmla="*/ 208280 w 6319520"/>
              <a:gd name="connsiteY1" fmla="*/ 1823720 h 1823720"/>
              <a:gd name="connsiteX2" fmla="*/ 807720 w 6319520"/>
              <a:gd name="connsiteY2" fmla="*/ 1330960 h 1823720"/>
              <a:gd name="connsiteX3" fmla="*/ 1610360 w 6319520"/>
              <a:gd name="connsiteY3" fmla="*/ 1676400 h 1823720"/>
              <a:gd name="connsiteX4" fmla="*/ 2473960 w 6319520"/>
              <a:gd name="connsiteY4" fmla="*/ 1417320 h 1823720"/>
              <a:gd name="connsiteX5" fmla="*/ 3307080 w 6319520"/>
              <a:gd name="connsiteY5" fmla="*/ 1503680 h 1823720"/>
              <a:gd name="connsiteX6" fmla="*/ 4094480 w 6319520"/>
              <a:gd name="connsiteY6" fmla="*/ 1468120 h 1823720"/>
              <a:gd name="connsiteX7" fmla="*/ 5080000 w 6319520"/>
              <a:gd name="connsiteY7" fmla="*/ 1564640 h 1823720"/>
              <a:gd name="connsiteX8" fmla="*/ 6319520 w 6319520"/>
              <a:gd name="connsiteY8" fmla="*/ 1544320 h 182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9520" h="1823720">
                <a:moveTo>
                  <a:pt x="0" y="0"/>
                </a:moveTo>
                <a:lnTo>
                  <a:pt x="208280" y="1823720"/>
                </a:lnTo>
                <a:lnTo>
                  <a:pt x="807720" y="1330960"/>
                </a:lnTo>
                <a:lnTo>
                  <a:pt x="1610360" y="1676400"/>
                </a:lnTo>
                <a:lnTo>
                  <a:pt x="2473960" y="1417320"/>
                </a:lnTo>
                <a:lnTo>
                  <a:pt x="3307080" y="1503680"/>
                </a:lnTo>
                <a:lnTo>
                  <a:pt x="4094480" y="1468120"/>
                </a:lnTo>
                <a:lnTo>
                  <a:pt x="5080000" y="1564640"/>
                </a:lnTo>
                <a:lnTo>
                  <a:pt x="6319520" y="1544320"/>
                </a:lnTo>
              </a:path>
            </a:pathLst>
          </a:custGeom>
          <a:noFill/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64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2" grpId="0"/>
      <p:bldP spid="23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4" grpId="0" animBg="1"/>
      <p:bldP spid="26" grpId="0" animBg="1"/>
      <p:bldP spid="25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49EBB3-7EF2-419B-ADB1-1C21A6842F4C}"/>
              </a:ext>
            </a:extLst>
          </p:cNvPr>
          <p:cNvSpPr txBox="1"/>
          <p:nvPr/>
        </p:nvSpPr>
        <p:spPr>
          <a:xfrm>
            <a:off x="1531947" y="211015"/>
            <a:ext cx="3043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This is a fair spinner.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How often will it land on 3?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39F23-9761-4301-A7DA-E32D5286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49" y="101868"/>
            <a:ext cx="2681883" cy="29226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2541C2-50BF-4AFA-92C2-430ABA61114A}"/>
              </a:ext>
            </a:extLst>
          </p:cNvPr>
          <p:cNvSpPr/>
          <p:nvPr/>
        </p:nvSpPr>
        <p:spPr>
          <a:xfrm>
            <a:off x="40640" y="50800"/>
            <a:ext cx="9804400" cy="6766560"/>
          </a:xfrm>
          <a:prstGeom prst="roundRect">
            <a:avLst>
              <a:gd name="adj" fmla="val 5362"/>
            </a:avLst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50" dirty="0" err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E5EEA-0639-4837-A536-9E5720993C28}"/>
              </a:ext>
            </a:extLst>
          </p:cNvPr>
          <p:cNvSpPr txBox="1"/>
          <p:nvPr/>
        </p:nvSpPr>
        <p:spPr>
          <a:xfrm>
            <a:off x="1486367" y="1547446"/>
            <a:ext cx="392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For every 4 spins, 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we expect one of the spins to land on 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4C01CE-67E1-421E-B63E-5276C86E8153}"/>
              </a:ext>
            </a:extLst>
          </p:cNvPr>
          <p:cNvSpPr txBox="1"/>
          <p:nvPr/>
        </p:nvSpPr>
        <p:spPr>
          <a:xfrm>
            <a:off x="708151" y="2558562"/>
            <a:ext cx="497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If we spin the spinner </a:t>
            </a:r>
            <a:r>
              <a:rPr lang="en-GB" sz="2000" b="1" dirty="0"/>
              <a:t>40 times</a:t>
            </a:r>
            <a:r>
              <a:rPr lang="en-GB" sz="2000" dirty="0"/>
              <a:t>, </a:t>
            </a:r>
          </a:p>
          <a:p>
            <a:pPr algn="ctr"/>
            <a:r>
              <a:rPr lang="en-GB" sz="2000" dirty="0"/>
              <a:t>how many times do we expect it to land on 3?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1B609-26F7-4090-BA5C-79E69EE2FEF5}"/>
              </a:ext>
            </a:extLst>
          </p:cNvPr>
          <p:cNvSpPr txBox="1"/>
          <p:nvPr/>
        </p:nvSpPr>
        <p:spPr>
          <a:xfrm>
            <a:off x="1939036" y="3657601"/>
            <a:ext cx="251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A quarter of the spins: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A7839C-6A4B-4D95-8A44-5C70E592292A}"/>
                  </a:ext>
                </a:extLst>
              </p:cNvPr>
              <p:cNvSpPr txBox="1"/>
              <p:nvPr/>
            </p:nvSpPr>
            <p:spPr>
              <a:xfrm>
                <a:off x="4750064" y="712568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A7839C-6A4B-4D95-8A44-5C70E5922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064" y="712568"/>
                <a:ext cx="423514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556CAD-9411-4B5F-8E6A-94AE99BF0644}"/>
                  </a:ext>
                </a:extLst>
              </p:cNvPr>
              <p:cNvSpPr txBox="1"/>
              <p:nvPr/>
            </p:nvSpPr>
            <p:spPr>
              <a:xfrm>
                <a:off x="5433746" y="3485076"/>
                <a:ext cx="140076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556CAD-9411-4B5F-8E6A-94AE99BF0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746" y="3485076"/>
                <a:ext cx="1400768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A0202-B967-4C02-B279-80D03A6006A2}"/>
                  </a:ext>
                </a:extLst>
              </p:cNvPr>
              <p:cNvSpPr txBox="1"/>
              <p:nvPr/>
            </p:nvSpPr>
            <p:spPr>
              <a:xfrm>
                <a:off x="4908302" y="4425853"/>
                <a:ext cx="1994456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×40 =10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A0202-B967-4C02-B279-80D03A600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302" y="4425853"/>
                <a:ext cx="1994456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3291-6AE2-43AA-83F3-0773FC96D3CB}"/>
              </a:ext>
            </a:extLst>
          </p:cNvPr>
          <p:cNvSpPr/>
          <p:nvPr/>
        </p:nvSpPr>
        <p:spPr>
          <a:xfrm>
            <a:off x="2386531" y="5615688"/>
            <a:ext cx="5112618" cy="9978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Expected number of outcomes = </a:t>
            </a:r>
          </a:p>
          <a:p>
            <a:pPr algn="ctr"/>
            <a:endParaRPr lang="en-GB" sz="1000" dirty="0"/>
          </a:p>
          <a:p>
            <a:pPr algn="ctr"/>
            <a:r>
              <a:rPr lang="en-GB" dirty="0"/>
              <a:t>probability of the outcome × number of trails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B27C7D-6CBE-4F4B-BE61-82DBD35785CF}"/>
              </a:ext>
            </a:extLst>
          </p:cNvPr>
          <p:cNvSpPr txBox="1"/>
          <p:nvPr/>
        </p:nvSpPr>
        <p:spPr>
          <a:xfrm>
            <a:off x="6838972" y="3719147"/>
            <a:ext cx="764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times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9283D7-07D1-4868-A8B9-10D5611872E4}"/>
              </a:ext>
            </a:extLst>
          </p:cNvPr>
          <p:cNvSpPr txBox="1"/>
          <p:nvPr/>
        </p:nvSpPr>
        <p:spPr>
          <a:xfrm>
            <a:off x="6850305" y="4659924"/>
            <a:ext cx="764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22099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2" grpId="0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369567" y="378903"/>
            <a:ext cx="428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If we roll the dice 12 times, </a:t>
            </a:r>
          </a:p>
          <a:p>
            <a:pPr algn="ctr"/>
            <a:r>
              <a:rPr lang="en-GB" dirty="0"/>
              <a:t>how many times do we expect to score a 2?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2057571" y="32891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P(2)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3051321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3051321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4027709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094069"/>
                <a:ext cx="1501821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094069"/>
                <a:ext cx="1501821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E78C8F7-B364-4650-81A8-84268B457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22232"/>
          <a:stretch/>
        </p:blipFill>
        <p:spPr>
          <a:xfrm>
            <a:off x="1890517" y="1303458"/>
            <a:ext cx="1413867" cy="1430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880234" y="5296292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34" y="5296292"/>
                <a:ext cx="423514" cy="461665"/>
              </a:xfrm>
              <a:prstGeom prst="rect">
                <a:avLst/>
              </a:prstGeom>
              <a:blipFill>
                <a:blip r:embed="rId5"/>
                <a:stretch>
                  <a:fillRect l="-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534948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109883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369567" y="378903"/>
            <a:ext cx="428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If we roll the dice 30 times, </a:t>
            </a:r>
          </a:p>
          <a:p>
            <a:pPr algn="ctr"/>
            <a:r>
              <a:rPr lang="en-GB" dirty="0"/>
              <a:t>how many times do we expect to score a 4?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2057571" y="32891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P(4)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3051321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3051321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4027709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094069"/>
                <a:ext cx="1501821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094069"/>
                <a:ext cx="1501821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E78C8F7-B364-4650-81A8-84268B457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22232"/>
          <a:stretch/>
        </p:blipFill>
        <p:spPr>
          <a:xfrm>
            <a:off x="1890517" y="1303458"/>
            <a:ext cx="1413867" cy="1430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880234" y="5296292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34" y="5296292"/>
                <a:ext cx="423514" cy="461665"/>
              </a:xfrm>
              <a:prstGeom prst="rect">
                <a:avLst/>
              </a:prstGeom>
              <a:blipFill>
                <a:blip r:embed="rId5"/>
                <a:stretch>
                  <a:fillRect l="-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534948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305762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362066" y="378903"/>
            <a:ext cx="429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If we flip the coin 50 times, </a:t>
            </a:r>
          </a:p>
          <a:p>
            <a:pPr algn="ctr"/>
            <a:r>
              <a:rPr lang="en-GB" dirty="0"/>
              <a:t>how many times do we expect to get tails?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1757638" y="3289155"/>
            <a:ext cx="106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P(Tails)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3051321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3051321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4027709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094069"/>
                <a:ext cx="1501821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094069"/>
                <a:ext cx="150182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795275" y="5296292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5" y="5296292"/>
                <a:ext cx="593432" cy="461665"/>
              </a:xfrm>
              <a:prstGeom prst="rect">
                <a:avLst/>
              </a:prstGeom>
              <a:blipFill>
                <a:blip r:embed="rId4"/>
                <a:stretch>
                  <a:fillRect l="-30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534948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892704-064D-4C62-8571-F9CD5B588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48" t="25471" r="12123" b="27141"/>
          <a:stretch/>
        </p:blipFill>
        <p:spPr>
          <a:xfrm>
            <a:off x="1828799" y="1442567"/>
            <a:ext cx="1540723" cy="11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77668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60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1778702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blipFill>
                <a:blip r:embed="rId4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4F86D7-1CF4-40BF-931C-3A836AC47869}"/>
              </a:ext>
            </a:extLst>
          </p:cNvPr>
          <p:cNvGrpSpPr/>
          <p:nvPr/>
        </p:nvGrpSpPr>
        <p:grpSpPr>
          <a:xfrm>
            <a:off x="1383325" y="1526969"/>
            <a:ext cx="2124806" cy="2601435"/>
            <a:chOff x="2825262" y="431447"/>
            <a:chExt cx="4800599" cy="587745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0F5239-FA5D-4592-A43E-7CA7BFFB5020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1EC3A1-29A4-4720-AEFE-D299DB8EAA45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19D8E-3A7A-4ECC-9E24-18BD0152AAA6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6EA966-53B1-4FAF-9B36-EADA1B0F9776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4F62A0-1E32-4BB0-9510-EA450D94F059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74E9BF-0A62-481A-A8F4-77A6CD6D21BF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23C339-8846-42F1-82F7-81FA62AC41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4E4307-5C7E-49E0-AC89-4FDAB4DFBB15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F4423B-2A3D-4B54-8530-103318B7504E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4FFFCD-A3AE-413C-BC88-88132234149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2D9AEA-8745-43EB-842A-7BDFA3049C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2" name="Cube 1">
            <a:extLst>
              <a:ext uri="{FF2B5EF4-FFF2-40B4-BE49-F238E27FC236}">
                <a16:creationId xmlns:a16="http://schemas.microsoft.com/office/drawing/2014/main" id="{2F86AAA5-C66E-4E2E-9584-6D71CB4183F5}"/>
              </a:ext>
            </a:extLst>
          </p:cNvPr>
          <p:cNvSpPr/>
          <p:nvPr/>
        </p:nvSpPr>
        <p:spPr>
          <a:xfrm>
            <a:off x="1951891" y="2751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F91BF858-0AEF-4829-AF5E-37CDB2F1F654}"/>
              </a:ext>
            </a:extLst>
          </p:cNvPr>
          <p:cNvSpPr/>
          <p:nvPr/>
        </p:nvSpPr>
        <p:spPr>
          <a:xfrm rot="1432184">
            <a:off x="2795270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C2774688-FF14-478E-A4C1-DB787C398136}"/>
              </a:ext>
            </a:extLst>
          </p:cNvPr>
          <p:cNvSpPr/>
          <p:nvPr/>
        </p:nvSpPr>
        <p:spPr>
          <a:xfrm rot="20144405">
            <a:off x="1992922" y="3408485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8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77668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60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BE8D70-7EEC-4935-BF3A-C0D53C153FBC}"/>
              </a:ext>
            </a:extLst>
          </p:cNvPr>
          <p:cNvSpPr txBox="1"/>
          <p:nvPr/>
        </p:nvSpPr>
        <p:spPr>
          <a:xfrm>
            <a:off x="8441758" y="-3071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YOUR TURN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1778702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blipFill>
                <a:blip r:embed="rId4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4F86D7-1CF4-40BF-931C-3A836AC47869}"/>
              </a:ext>
            </a:extLst>
          </p:cNvPr>
          <p:cNvGrpSpPr/>
          <p:nvPr/>
        </p:nvGrpSpPr>
        <p:grpSpPr>
          <a:xfrm>
            <a:off x="1383325" y="1526969"/>
            <a:ext cx="2124806" cy="2601435"/>
            <a:chOff x="2825262" y="431447"/>
            <a:chExt cx="4800599" cy="587745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0F5239-FA5D-4592-A43E-7CA7BFFB5020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1EC3A1-29A4-4720-AEFE-D299DB8EAA45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19D8E-3A7A-4ECC-9E24-18BD0152AAA6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6EA966-53B1-4FAF-9B36-EADA1B0F9776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4F62A0-1E32-4BB0-9510-EA450D94F059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74E9BF-0A62-481A-A8F4-77A6CD6D21BF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23C339-8846-42F1-82F7-81FA62AC41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4E4307-5C7E-49E0-AC89-4FDAB4DFBB15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F4423B-2A3D-4B54-8530-103318B7504E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4FFFCD-A3AE-413C-BC88-88132234149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2D9AEA-8745-43EB-842A-7BDFA3049C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2" name="Cube 1">
            <a:extLst>
              <a:ext uri="{FF2B5EF4-FFF2-40B4-BE49-F238E27FC236}">
                <a16:creationId xmlns:a16="http://schemas.microsoft.com/office/drawing/2014/main" id="{2F86AAA5-C66E-4E2E-9584-6D71CB4183F5}"/>
              </a:ext>
            </a:extLst>
          </p:cNvPr>
          <p:cNvSpPr/>
          <p:nvPr/>
        </p:nvSpPr>
        <p:spPr>
          <a:xfrm>
            <a:off x="1951891" y="2751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F91BF858-0AEF-4829-AF5E-37CDB2F1F654}"/>
              </a:ext>
            </a:extLst>
          </p:cNvPr>
          <p:cNvSpPr/>
          <p:nvPr/>
        </p:nvSpPr>
        <p:spPr>
          <a:xfrm rot="1432184">
            <a:off x="2795270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C2774688-FF14-478E-A4C1-DB787C398136}"/>
              </a:ext>
            </a:extLst>
          </p:cNvPr>
          <p:cNvSpPr/>
          <p:nvPr/>
        </p:nvSpPr>
        <p:spPr>
          <a:xfrm rot="20144405">
            <a:off x="1992922" y="3408485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54E88-5F68-4D54-952F-534F139F17EE}"/>
              </a:ext>
            </a:extLst>
          </p:cNvPr>
          <p:cNvSpPr txBox="1"/>
          <p:nvPr/>
        </p:nvSpPr>
        <p:spPr>
          <a:xfrm>
            <a:off x="5353066" y="378903"/>
            <a:ext cx="4179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If we flip the coin 120 times, </a:t>
            </a:r>
          </a:p>
          <a:p>
            <a:pPr algn="ctr"/>
            <a:r>
              <a:rPr lang="en-GB" dirty="0"/>
              <a:t>how many times do we expect to get tails?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4A424-8BE8-42C3-B292-30A0BB6BE9DB}"/>
              </a:ext>
            </a:extLst>
          </p:cNvPr>
          <p:cNvSpPr txBox="1"/>
          <p:nvPr/>
        </p:nvSpPr>
        <p:spPr>
          <a:xfrm>
            <a:off x="6690123" y="4414571"/>
            <a:ext cx="106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P(Tails)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/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F5581564-C3CD-4734-96DC-0E9597E2E3DF}"/>
              </a:ext>
            </a:extLst>
          </p:cNvPr>
          <p:cNvSpPr txBox="1"/>
          <p:nvPr/>
        </p:nvSpPr>
        <p:spPr>
          <a:xfrm>
            <a:off x="6235846" y="5153125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120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/>
              <p:nvPr/>
            </p:nvSpPr>
            <p:spPr>
              <a:xfrm>
                <a:off x="6265413" y="5771077"/>
                <a:ext cx="1671740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120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413" y="5771077"/>
                <a:ext cx="1671740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/>
              <p:nvPr/>
            </p:nvSpPr>
            <p:spPr>
              <a:xfrm>
                <a:off x="7727759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759" y="5973300"/>
                <a:ext cx="593432" cy="461665"/>
              </a:xfrm>
              <a:prstGeom prst="rect">
                <a:avLst/>
              </a:prstGeom>
              <a:blipFill>
                <a:blip r:embed="rId7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3A71970-C6E3-403C-879E-F7DE43701641}"/>
              </a:ext>
            </a:extLst>
          </p:cNvPr>
          <p:cNvSpPr txBox="1"/>
          <p:nvPr/>
        </p:nvSpPr>
        <p:spPr>
          <a:xfrm>
            <a:off x="8289563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B21B9A6-F2EB-4B9E-9D3B-5D2CC77B82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448" t="25471" r="12123" b="27141"/>
          <a:stretch/>
        </p:blipFill>
        <p:spPr>
          <a:xfrm>
            <a:off x="6338637" y="1854088"/>
            <a:ext cx="2103121" cy="15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5" grpId="0"/>
      <p:bldP spid="46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77668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60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BE8D70-7EEC-4935-BF3A-C0D53C153FBC}"/>
              </a:ext>
            </a:extLst>
          </p:cNvPr>
          <p:cNvSpPr txBox="1"/>
          <p:nvPr/>
        </p:nvSpPr>
        <p:spPr>
          <a:xfrm>
            <a:off x="8441758" y="-3071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YOUR TURN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1778702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blipFill>
                <a:blip r:embed="rId4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4F86D7-1CF4-40BF-931C-3A836AC47869}"/>
              </a:ext>
            </a:extLst>
          </p:cNvPr>
          <p:cNvGrpSpPr/>
          <p:nvPr/>
        </p:nvGrpSpPr>
        <p:grpSpPr>
          <a:xfrm>
            <a:off x="1383325" y="1526969"/>
            <a:ext cx="2124806" cy="2601435"/>
            <a:chOff x="2825262" y="431447"/>
            <a:chExt cx="4800599" cy="587745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0F5239-FA5D-4592-A43E-7CA7BFFB5020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1EC3A1-29A4-4720-AEFE-D299DB8EAA45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19D8E-3A7A-4ECC-9E24-18BD0152AAA6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6EA966-53B1-4FAF-9B36-EADA1B0F9776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4F62A0-1E32-4BB0-9510-EA450D94F059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74E9BF-0A62-481A-A8F4-77A6CD6D21BF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23C339-8846-42F1-82F7-81FA62AC41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4E4307-5C7E-49E0-AC89-4FDAB4DFBB15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F4423B-2A3D-4B54-8530-103318B7504E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4FFFCD-A3AE-413C-BC88-88132234149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2D9AEA-8745-43EB-842A-7BDFA3049C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2" name="Cube 1">
            <a:extLst>
              <a:ext uri="{FF2B5EF4-FFF2-40B4-BE49-F238E27FC236}">
                <a16:creationId xmlns:a16="http://schemas.microsoft.com/office/drawing/2014/main" id="{2F86AAA5-C66E-4E2E-9584-6D71CB4183F5}"/>
              </a:ext>
            </a:extLst>
          </p:cNvPr>
          <p:cNvSpPr/>
          <p:nvPr/>
        </p:nvSpPr>
        <p:spPr>
          <a:xfrm>
            <a:off x="1951891" y="2751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F91BF858-0AEF-4829-AF5E-37CDB2F1F654}"/>
              </a:ext>
            </a:extLst>
          </p:cNvPr>
          <p:cNvSpPr/>
          <p:nvPr/>
        </p:nvSpPr>
        <p:spPr>
          <a:xfrm rot="1432184">
            <a:off x="2795270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C2774688-FF14-478E-A4C1-DB787C398136}"/>
              </a:ext>
            </a:extLst>
          </p:cNvPr>
          <p:cNvSpPr/>
          <p:nvPr/>
        </p:nvSpPr>
        <p:spPr>
          <a:xfrm rot="20144405">
            <a:off x="1992922" y="3408485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54E88-5F68-4D54-952F-534F139F17EE}"/>
              </a:ext>
            </a:extLst>
          </p:cNvPr>
          <p:cNvSpPr txBox="1"/>
          <p:nvPr/>
        </p:nvSpPr>
        <p:spPr>
          <a:xfrm>
            <a:off x="5302058" y="378903"/>
            <a:ext cx="428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If we roll the dice 42 times, </a:t>
            </a:r>
          </a:p>
          <a:p>
            <a:pPr algn="ctr"/>
            <a:r>
              <a:rPr lang="en-GB" dirty="0"/>
              <a:t>how many times do we expect to score a 1?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4A424-8BE8-42C3-B292-30A0BB6BE9DB}"/>
              </a:ext>
            </a:extLst>
          </p:cNvPr>
          <p:cNvSpPr txBox="1"/>
          <p:nvPr/>
        </p:nvSpPr>
        <p:spPr>
          <a:xfrm>
            <a:off x="6831796" y="4414571"/>
            <a:ext cx="78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P(1)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/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F5581564-C3CD-4734-96DC-0E9597E2E3DF}"/>
              </a:ext>
            </a:extLst>
          </p:cNvPr>
          <p:cNvSpPr txBox="1"/>
          <p:nvPr/>
        </p:nvSpPr>
        <p:spPr>
          <a:xfrm>
            <a:off x="6294355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/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/>
              <p:nvPr/>
            </p:nvSpPr>
            <p:spPr>
              <a:xfrm>
                <a:off x="7812718" y="5973300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718" y="5973300"/>
                <a:ext cx="423514" cy="461665"/>
              </a:xfrm>
              <a:prstGeom prst="rect">
                <a:avLst/>
              </a:prstGeom>
              <a:blipFill>
                <a:blip r:embed="rId7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3A71970-C6E3-403C-879E-F7DE43701641}"/>
              </a:ext>
            </a:extLst>
          </p:cNvPr>
          <p:cNvSpPr txBox="1"/>
          <p:nvPr/>
        </p:nvSpPr>
        <p:spPr>
          <a:xfrm>
            <a:off x="8289563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1B7F6BE-2315-4485-9AA2-DE7495344D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22232"/>
          <a:stretch/>
        </p:blipFill>
        <p:spPr>
          <a:xfrm>
            <a:off x="6309361" y="1516818"/>
            <a:ext cx="2237584" cy="22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5" grpId="0"/>
      <p:bldP spid="46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AE2C-FDEA-7B94-2B15-7FD184054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04" y="642937"/>
            <a:ext cx="8752880" cy="1347286"/>
          </a:xfrm>
        </p:spPr>
        <p:txBody>
          <a:bodyPr/>
          <a:lstStyle/>
          <a:p>
            <a:r>
              <a:rPr lang="en-GB" b="1" u="sng" dirty="0"/>
              <a:t>Do Now Answers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5EEAD-1970-C8CA-C719-BE8E1DEC7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4" y="1770962"/>
            <a:ext cx="9182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2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77668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60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BE8D70-7EEC-4935-BF3A-C0D53C153FBC}"/>
              </a:ext>
            </a:extLst>
          </p:cNvPr>
          <p:cNvSpPr txBox="1"/>
          <p:nvPr/>
        </p:nvSpPr>
        <p:spPr>
          <a:xfrm>
            <a:off x="8441758" y="-3071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YOUR TURN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1778702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blipFill>
                <a:blip r:embed="rId4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4F86D7-1CF4-40BF-931C-3A836AC47869}"/>
              </a:ext>
            </a:extLst>
          </p:cNvPr>
          <p:cNvGrpSpPr/>
          <p:nvPr/>
        </p:nvGrpSpPr>
        <p:grpSpPr>
          <a:xfrm>
            <a:off x="1383325" y="1526969"/>
            <a:ext cx="2124806" cy="2601435"/>
            <a:chOff x="2825262" y="431447"/>
            <a:chExt cx="4800599" cy="587745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0F5239-FA5D-4592-A43E-7CA7BFFB5020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1EC3A1-29A4-4720-AEFE-D299DB8EAA45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19D8E-3A7A-4ECC-9E24-18BD0152AAA6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6EA966-53B1-4FAF-9B36-EADA1B0F9776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4F62A0-1E32-4BB0-9510-EA450D94F059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74E9BF-0A62-481A-A8F4-77A6CD6D21BF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23C339-8846-42F1-82F7-81FA62AC41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4E4307-5C7E-49E0-AC89-4FDAB4DFBB15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F4423B-2A3D-4B54-8530-103318B7504E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4FFFCD-A3AE-413C-BC88-88132234149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2D9AEA-8745-43EB-842A-7BDFA3049C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2" name="Cube 1">
            <a:extLst>
              <a:ext uri="{FF2B5EF4-FFF2-40B4-BE49-F238E27FC236}">
                <a16:creationId xmlns:a16="http://schemas.microsoft.com/office/drawing/2014/main" id="{2F86AAA5-C66E-4E2E-9584-6D71CB4183F5}"/>
              </a:ext>
            </a:extLst>
          </p:cNvPr>
          <p:cNvSpPr/>
          <p:nvPr/>
        </p:nvSpPr>
        <p:spPr>
          <a:xfrm>
            <a:off x="1951891" y="2751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F91BF858-0AEF-4829-AF5E-37CDB2F1F654}"/>
              </a:ext>
            </a:extLst>
          </p:cNvPr>
          <p:cNvSpPr/>
          <p:nvPr/>
        </p:nvSpPr>
        <p:spPr>
          <a:xfrm rot="1432184">
            <a:off x="2795270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C2774688-FF14-478E-A4C1-DB787C398136}"/>
              </a:ext>
            </a:extLst>
          </p:cNvPr>
          <p:cNvSpPr/>
          <p:nvPr/>
        </p:nvSpPr>
        <p:spPr>
          <a:xfrm rot="20144405">
            <a:off x="1992922" y="3408485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54E88-5F68-4D54-952F-534F139F17EE}"/>
              </a:ext>
            </a:extLst>
          </p:cNvPr>
          <p:cNvSpPr txBox="1"/>
          <p:nvPr/>
        </p:nvSpPr>
        <p:spPr>
          <a:xfrm>
            <a:off x="5010152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20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4A424-8BE8-42C3-B292-30A0BB6BE9DB}"/>
              </a:ext>
            </a:extLst>
          </p:cNvPr>
          <p:cNvSpPr txBox="1"/>
          <p:nvPr/>
        </p:nvSpPr>
        <p:spPr>
          <a:xfrm>
            <a:off x="6711186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/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F5581564-C3CD-4734-96DC-0E9597E2E3DF}"/>
              </a:ext>
            </a:extLst>
          </p:cNvPr>
          <p:cNvSpPr txBox="1"/>
          <p:nvPr/>
        </p:nvSpPr>
        <p:spPr>
          <a:xfrm>
            <a:off x="6294355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/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/>
              <p:nvPr/>
            </p:nvSpPr>
            <p:spPr>
              <a:xfrm>
                <a:off x="7812718" y="5973300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718" y="5973300"/>
                <a:ext cx="423514" cy="461665"/>
              </a:xfrm>
              <a:prstGeom prst="rect">
                <a:avLst/>
              </a:prstGeom>
              <a:blipFill>
                <a:blip r:embed="rId7"/>
                <a:stretch>
                  <a:fillRect l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3A71970-C6E3-403C-879E-F7DE43701641}"/>
              </a:ext>
            </a:extLst>
          </p:cNvPr>
          <p:cNvSpPr txBox="1"/>
          <p:nvPr/>
        </p:nvSpPr>
        <p:spPr>
          <a:xfrm>
            <a:off x="8289563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B6F017-A1CF-4D6E-B92D-5604809CAE4A}"/>
              </a:ext>
            </a:extLst>
          </p:cNvPr>
          <p:cNvGrpSpPr/>
          <p:nvPr/>
        </p:nvGrpSpPr>
        <p:grpSpPr>
          <a:xfrm>
            <a:off x="6315809" y="1526969"/>
            <a:ext cx="2124806" cy="2601435"/>
            <a:chOff x="2825262" y="431447"/>
            <a:chExt cx="4800599" cy="5877450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A121245-BABE-43E9-9CEE-B4009821DBCB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9AFEF38-2CA9-4B2F-B253-35CEE81946C9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5BA3FAA-0843-45D7-8F92-CD7C5BE55ACF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6335C2-1AC5-4B5A-A236-A17B1211CA19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BAD2E4-C6C4-4568-B28E-F7C6ED1558BA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CC66545-7982-4A57-AB70-ACA64948A14E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45E43E-5597-454D-B61C-6C14952550FA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579F6FF-38EE-4221-98E4-6089DA7BAC97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0BE72E-C364-4EBF-9D11-33A2B3620E4C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D951DC2-1A54-4B0B-90B4-03E7A71821D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C1035D6-9CB5-4D36-ADEE-CE13E1043427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61" name="Cube 60">
            <a:extLst>
              <a:ext uri="{FF2B5EF4-FFF2-40B4-BE49-F238E27FC236}">
                <a16:creationId xmlns:a16="http://schemas.microsoft.com/office/drawing/2014/main" id="{D4AB1670-EAF2-4B46-B411-8C95F33D705C}"/>
              </a:ext>
            </a:extLst>
          </p:cNvPr>
          <p:cNvSpPr/>
          <p:nvPr/>
        </p:nvSpPr>
        <p:spPr>
          <a:xfrm>
            <a:off x="6972298" y="2699239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6C5F104C-1A5C-4D9B-AC9F-D040F7F3E499}"/>
              </a:ext>
            </a:extLst>
          </p:cNvPr>
          <p:cNvSpPr/>
          <p:nvPr/>
        </p:nvSpPr>
        <p:spPr>
          <a:xfrm rot="1432184">
            <a:off x="7727754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F0A9C10F-8B25-44E8-9995-3C402C9BFBC2}"/>
              </a:ext>
            </a:extLst>
          </p:cNvPr>
          <p:cNvSpPr/>
          <p:nvPr/>
        </p:nvSpPr>
        <p:spPr>
          <a:xfrm rot="20144405">
            <a:off x="6529754" y="3320562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E04059F8-C733-4FBD-94A0-E2E9F6566EC0}"/>
              </a:ext>
            </a:extLst>
          </p:cNvPr>
          <p:cNvSpPr/>
          <p:nvPr/>
        </p:nvSpPr>
        <p:spPr>
          <a:xfrm rot="1731193">
            <a:off x="7086599" y="3472961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99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5" grpId="0"/>
      <p:bldP spid="46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3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77668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60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BE8D70-7EEC-4935-BF3A-C0D53C153FBC}"/>
              </a:ext>
            </a:extLst>
          </p:cNvPr>
          <p:cNvSpPr txBox="1"/>
          <p:nvPr/>
        </p:nvSpPr>
        <p:spPr>
          <a:xfrm>
            <a:off x="8441758" y="-3071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YOUR TURN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1778702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blipFill>
                <a:blip r:embed="rId4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4F86D7-1CF4-40BF-931C-3A836AC47869}"/>
              </a:ext>
            </a:extLst>
          </p:cNvPr>
          <p:cNvGrpSpPr/>
          <p:nvPr/>
        </p:nvGrpSpPr>
        <p:grpSpPr>
          <a:xfrm>
            <a:off x="1383325" y="1526969"/>
            <a:ext cx="2124806" cy="2601435"/>
            <a:chOff x="2825262" y="431447"/>
            <a:chExt cx="4800599" cy="587745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0F5239-FA5D-4592-A43E-7CA7BFFB5020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1EC3A1-29A4-4720-AEFE-D299DB8EAA45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19D8E-3A7A-4ECC-9E24-18BD0152AAA6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6EA966-53B1-4FAF-9B36-EADA1B0F9776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4F62A0-1E32-4BB0-9510-EA450D94F059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74E9BF-0A62-481A-A8F4-77A6CD6D21BF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23C339-8846-42F1-82F7-81FA62AC41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4E4307-5C7E-49E0-AC89-4FDAB4DFBB15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F4423B-2A3D-4B54-8530-103318B7504E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4FFFCD-A3AE-413C-BC88-88132234149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2D9AEA-8745-43EB-842A-7BDFA3049C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2" name="Cube 1">
            <a:extLst>
              <a:ext uri="{FF2B5EF4-FFF2-40B4-BE49-F238E27FC236}">
                <a16:creationId xmlns:a16="http://schemas.microsoft.com/office/drawing/2014/main" id="{2F86AAA5-C66E-4E2E-9584-6D71CB4183F5}"/>
              </a:ext>
            </a:extLst>
          </p:cNvPr>
          <p:cNvSpPr/>
          <p:nvPr/>
        </p:nvSpPr>
        <p:spPr>
          <a:xfrm>
            <a:off x="1951891" y="2751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F91BF858-0AEF-4829-AF5E-37CDB2F1F654}"/>
              </a:ext>
            </a:extLst>
          </p:cNvPr>
          <p:cNvSpPr/>
          <p:nvPr/>
        </p:nvSpPr>
        <p:spPr>
          <a:xfrm rot="1432184">
            <a:off x="2795270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C2774688-FF14-478E-A4C1-DB787C398136}"/>
              </a:ext>
            </a:extLst>
          </p:cNvPr>
          <p:cNvSpPr/>
          <p:nvPr/>
        </p:nvSpPr>
        <p:spPr>
          <a:xfrm rot="20144405">
            <a:off x="1992922" y="3408485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54E88-5F68-4D54-952F-534F139F17EE}"/>
              </a:ext>
            </a:extLst>
          </p:cNvPr>
          <p:cNvSpPr txBox="1"/>
          <p:nvPr/>
        </p:nvSpPr>
        <p:spPr>
          <a:xfrm>
            <a:off x="4978989" y="378903"/>
            <a:ext cx="4927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40 picks, </a:t>
            </a:r>
          </a:p>
          <a:p>
            <a:pPr algn="ctr"/>
            <a:r>
              <a:rPr lang="en-GB" dirty="0"/>
              <a:t>how many times do we expect to pick a blue cube?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4A424-8BE8-42C3-B292-30A0BB6BE9DB}"/>
              </a:ext>
            </a:extLst>
          </p:cNvPr>
          <p:cNvSpPr txBox="1"/>
          <p:nvPr/>
        </p:nvSpPr>
        <p:spPr>
          <a:xfrm>
            <a:off x="6682716" y="4414571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P(Blue)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/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F5581564-C3CD-4734-96DC-0E9597E2E3DF}"/>
              </a:ext>
            </a:extLst>
          </p:cNvPr>
          <p:cNvSpPr txBox="1"/>
          <p:nvPr/>
        </p:nvSpPr>
        <p:spPr>
          <a:xfrm>
            <a:off x="6294355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/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/>
              <p:nvPr/>
            </p:nvSpPr>
            <p:spPr>
              <a:xfrm>
                <a:off x="7727759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759" y="5973300"/>
                <a:ext cx="593432" cy="461665"/>
              </a:xfrm>
              <a:prstGeom prst="rect">
                <a:avLst/>
              </a:prstGeom>
              <a:blipFill>
                <a:blip r:embed="rId7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3A71970-C6E3-403C-879E-F7DE43701641}"/>
              </a:ext>
            </a:extLst>
          </p:cNvPr>
          <p:cNvSpPr txBox="1"/>
          <p:nvPr/>
        </p:nvSpPr>
        <p:spPr>
          <a:xfrm>
            <a:off x="8289563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B6F017-A1CF-4D6E-B92D-5604809CAE4A}"/>
              </a:ext>
            </a:extLst>
          </p:cNvPr>
          <p:cNvGrpSpPr/>
          <p:nvPr/>
        </p:nvGrpSpPr>
        <p:grpSpPr>
          <a:xfrm>
            <a:off x="6315809" y="1526969"/>
            <a:ext cx="2124806" cy="2601435"/>
            <a:chOff x="2825262" y="431447"/>
            <a:chExt cx="4800599" cy="5877450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A121245-BABE-43E9-9CEE-B4009821DBCB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9AFEF38-2CA9-4B2F-B253-35CEE81946C9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5BA3FAA-0843-45D7-8F92-CD7C5BE55ACF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6335C2-1AC5-4B5A-A236-A17B1211CA19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BAD2E4-C6C4-4568-B28E-F7C6ED1558BA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CC66545-7982-4A57-AB70-ACA64948A14E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45E43E-5597-454D-B61C-6C14952550FA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579F6FF-38EE-4221-98E4-6089DA7BAC97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0BE72E-C364-4EBF-9D11-33A2B3620E4C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D951DC2-1A54-4B0B-90B4-03E7A71821D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C1035D6-9CB5-4D36-ADEE-CE13E1043427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61" name="Cube 60">
            <a:extLst>
              <a:ext uri="{FF2B5EF4-FFF2-40B4-BE49-F238E27FC236}">
                <a16:creationId xmlns:a16="http://schemas.microsoft.com/office/drawing/2014/main" id="{D4AB1670-EAF2-4B46-B411-8C95F33D705C}"/>
              </a:ext>
            </a:extLst>
          </p:cNvPr>
          <p:cNvSpPr/>
          <p:nvPr/>
        </p:nvSpPr>
        <p:spPr>
          <a:xfrm>
            <a:off x="6972298" y="2699239"/>
            <a:ext cx="460014" cy="460014"/>
          </a:xfrm>
          <a:prstGeom prst="cube">
            <a:avLst/>
          </a:prstGeom>
          <a:solidFill>
            <a:srgbClr val="00B0F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6C5F104C-1A5C-4D9B-AC9F-D040F7F3E499}"/>
              </a:ext>
            </a:extLst>
          </p:cNvPr>
          <p:cNvSpPr/>
          <p:nvPr/>
        </p:nvSpPr>
        <p:spPr>
          <a:xfrm rot="1432184">
            <a:off x="7727754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F0A9C10F-8B25-44E8-9995-3C402C9BFBC2}"/>
              </a:ext>
            </a:extLst>
          </p:cNvPr>
          <p:cNvSpPr/>
          <p:nvPr/>
        </p:nvSpPr>
        <p:spPr>
          <a:xfrm rot="20144405">
            <a:off x="6529754" y="3320562"/>
            <a:ext cx="460014" cy="460014"/>
          </a:xfrm>
          <a:prstGeom prst="cube">
            <a:avLst/>
          </a:prstGeom>
          <a:solidFill>
            <a:srgbClr val="00B0F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E04059F8-C733-4FBD-94A0-E2E9F6566EC0}"/>
              </a:ext>
            </a:extLst>
          </p:cNvPr>
          <p:cNvSpPr/>
          <p:nvPr/>
        </p:nvSpPr>
        <p:spPr>
          <a:xfrm rot="1731193">
            <a:off x="7086599" y="3472961"/>
            <a:ext cx="460014" cy="460014"/>
          </a:xfrm>
          <a:prstGeom prst="cube">
            <a:avLst/>
          </a:prstGeom>
          <a:solidFill>
            <a:srgbClr val="00B0F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4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5" grpId="0"/>
      <p:bldP spid="46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94A87-A1AF-4083-A3F7-631CA8FD7219}"/>
              </a:ext>
            </a:extLst>
          </p:cNvPr>
          <p:cNvSpPr txBox="1"/>
          <p:nvPr/>
        </p:nvSpPr>
        <p:spPr>
          <a:xfrm>
            <a:off x="4247075" y="0"/>
            <a:ext cx="141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Expectation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BD33-D124-448C-AAFF-E3C05AF03BC3}"/>
              </a:ext>
            </a:extLst>
          </p:cNvPr>
          <p:cNvCxnSpPr>
            <a:cxnSpLocks/>
          </p:cNvCxnSpPr>
          <p:nvPr/>
        </p:nvCxnSpPr>
        <p:spPr>
          <a:xfrm flipH="1">
            <a:off x="4950940" y="400110"/>
            <a:ext cx="0" cy="64578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5AC12B-B557-46E4-93A7-834BB4A62396}"/>
              </a:ext>
            </a:extLst>
          </p:cNvPr>
          <p:cNvSpPr txBox="1"/>
          <p:nvPr/>
        </p:nvSpPr>
        <p:spPr>
          <a:xfrm>
            <a:off x="77668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60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BF562-F06F-4C52-AEDC-7C7D04F4CC2C}"/>
              </a:ext>
            </a:extLst>
          </p:cNvPr>
          <p:cNvSpPr txBox="1"/>
          <p:nvPr/>
        </p:nvSpPr>
        <p:spPr>
          <a:xfrm>
            <a:off x="-4717" y="-307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DEMO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BE8D70-7EEC-4935-BF3A-C0D53C153FBC}"/>
              </a:ext>
            </a:extLst>
          </p:cNvPr>
          <p:cNvSpPr txBox="1"/>
          <p:nvPr/>
        </p:nvSpPr>
        <p:spPr>
          <a:xfrm>
            <a:off x="8441758" y="-3071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tencil" panose="040409050D0802020404" pitchFamily="82" charset="0"/>
              </a:rPr>
              <a:t>YOUR TURN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6B7F-598F-417C-B867-7FD262C973F6}"/>
              </a:ext>
            </a:extLst>
          </p:cNvPr>
          <p:cNvSpPr txBox="1"/>
          <p:nvPr/>
        </p:nvSpPr>
        <p:spPr>
          <a:xfrm>
            <a:off x="1778702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/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C2365-123F-481D-97BF-9B806ED9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379" y="4176737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D2081D5-C9B1-4CD7-8848-9280679AF4B6}"/>
              </a:ext>
            </a:extLst>
          </p:cNvPr>
          <p:cNvSpPr txBox="1"/>
          <p:nvPr/>
        </p:nvSpPr>
        <p:spPr>
          <a:xfrm>
            <a:off x="1361871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/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BBE8CD-8EF6-45E8-B564-6B86B07F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88" y="5771077"/>
                <a:ext cx="150182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/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9986E-779A-4ACA-A768-27419049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5" y="5973300"/>
                <a:ext cx="593432" cy="461665"/>
              </a:xfrm>
              <a:prstGeom prst="rect">
                <a:avLst/>
              </a:prstGeom>
              <a:blipFill>
                <a:blip r:embed="rId4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2553BD-E792-4B25-91BD-296E77808200}"/>
              </a:ext>
            </a:extLst>
          </p:cNvPr>
          <p:cNvSpPr txBox="1"/>
          <p:nvPr/>
        </p:nvSpPr>
        <p:spPr>
          <a:xfrm>
            <a:off x="3357079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4F86D7-1CF4-40BF-931C-3A836AC47869}"/>
              </a:ext>
            </a:extLst>
          </p:cNvPr>
          <p:cNvGrpSpPr/>
          <p:nvPr/>
        </p:nvGrpSpPr>
        <p:grpSpPr>
          <a:xfrm>
            <a:off x="1383325" y="1526969"/>
            <a:ext cx="2124806" cy="2601435"/>
            <a:chOff x="2825262" y="431447"/>
            <a:chExt cx="4800599" cy="587745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0F5239-FA5D-4592-A43E-7CA7BFFB5020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1EC3A1-29A4-4720-AEFE-D299DB8EAA45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19D8E-3A7A-4ECC-9E24-18BD0152AAA6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6EA966-53B1-4FAF-9B36-EADA1B0F9776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4F62A0-1E32-4BB0-9510-EA450D94F059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74E9BF-0A62-481A-A8F4-77A6CD6D21BF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23C339-8846-42F1-82F7-81FA62AC41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4E4307-5C7E-49E0-AC89-4FDAB4DFBB15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F4423B-2A3D-4B54-8530-103318B7504E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4FFFCD-A3AE-413C-BC88-88132234149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2D9AEA-8745-43EB-842A-7BDFA3049C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2" name="Cube 1">
            <a:extLst>
              <a:ext uri="{FF2B5EF4-FFF2-40B4-BE49-F238E27FC236}">
                <a16:creationId xmlns:a16="http://schemas.microsoft.com/office/drawing/2014/main" id="{2F86AAA5-C66E-4E2E-9584-6D71CB4183F5}"/>
              </a:ext>
            </a:extLst>
          </p:cNvPr>
          <p:cNvSpPr/>
          <p:nvPr/>
        </p:nvSpPr>
        <p:spPr>
          <a:xfrm>
            <a:off x="1951891" y="2751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F91BF858-0AEF-4829-AF5E-37CDB2F1F654}"/>
              </a:ext>
            </a:extLst>
          </p:cNvPr>
          <p:cNvSpPr/>
          <p:nvPr/>
        </p:nvSpPr>
        <p:spPr>
          <a:xfrm rot="1432184">
            <a:off x="2795270" y="3198993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C2774688-FF14-478E-A4C1-DB787C398136}"/>
              </a:ext>
            </a:extLst>
          </p:cNvPr>
          <p:cNvSpPr/>
          <p:nvPr/>
        </p:nvSpPr>
        <p:spPr>
          <a:xfrm rot="20144405">
            <a:off x="1992922" y="3408485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54E88-5F68-4D54-952F-534F139F17EE}"/>
              </a:ext>
            </a:extLst>
          </p:cNvPr>
          <p:cNvSpPr txBox="1"/>
          <p:nvPr/>
        </p:nvSpPr>
        <p:spPr>
          <a:xfrm>
            <a:off x="5010152" y="378903"/>
            <a:ext cx="486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then replace it. </a:t>
            </a:r>
          </a:p>
          <a:p>
            <a:pPr algn="ctr"/>
            <a:r>
              <a:rPr lang="en-GB" dirty="0"/>
              <a:t>If we make 60 picks, </a:t>
            </a:r>
          </a:p>
          <a:p>
            <a:pPr algn="ctr"/>
            <a:r>
              <a:rPr lang="en-GB" dirty="0"/>
              <a:t>how many times do we expect to pick a red cube?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4A424-8BE8-42C3-B292-30A0BB6BE9DB}"/>
              </a:ext>
            </a:extLst>
          </p:cNvPr>
          <p:cNvSpPr txBox="1"/>
          <p:nvPr/>
        </p:nvSpPr>
        <p:spPr>
          <a:xfrm>
            <a:off x="6711186" y="4414571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P(Red)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/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4F57EF-153D-4456-A528-0F405408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63" y="4176737"/>
                <a:ext cx="423514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F5581564-C3CD-4734-96DC-0E9597E2E3DF}"/>
              </a:ext>
            </a:extLst>
          </p:cNvPr>
          <p:cNvSpPr txBox="1"/>
          <p:nvPr/>
        </p:nvSpPr>
        <p:spPr>
          <a:xfrm>
            <a:off x="6294355" y="5153125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Number of trials =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/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EE72B-4512-4B48-9BA8-155462D01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372" y="5771077"/>
                <a:ext cx="1501821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/>
              <p:nvPr/>
            </p:nvSpPr>
            <p:spPr>
              <a:xfrm>
                <a:off x="7727759" y="5973300"/>
                <a:ext cx="593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93882D-7D38-4E7B-B702-C910CDB96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759" y="5973300"/>
                <a:ext cx="593432" cy="461665"/>
              </a:xfrm>
              <a:prstGeom prst="rect">
                <a:avLst/>
              </a:prstGeom>
              <a:blipFill>
                <a:blip r:embed="rId7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3A71970-C6E3-403C-879E-F7DE43701641}"/>
              </a:ext>
            </a:extLst>
          </p:cNvPr>
          <p:cNvSpPr txBox="1"/>
          <p:nvPr/>
        </p:nvSpPr>
        <p:spPr>
          <a:xfrm>
            <a:off x="8289563" y="602649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times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B6F017-A1CF-4D6E-B92D-5604809CAE4A}"/>
              </a:ext>
            </a:extLst>
          </p:cNvPr>
          <p:cNvGrpSpPr/>
          <p:nvPr/>
        </p:nvGrpSpPr>
        <p:grpSpPr>
          <a:xfrm>
            <a:off x="6315809" y="1526969"/>
            <a:ext cx="2124806" cy="2601435"/>
            <a:chOff x="2825262" y="431447"/>
            <a:chExt cx="4800599" cy="5877450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A121245-BABE-43E9-9CEE-B4009821DBCB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9AFEF38-2CA9-4B2F-B253-35CEE81946C9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5BA3FAA-0843-45D7-8F92-CD7C5BE55ACF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6335C2-1AC5-4B5A-A236-A17B1211CA19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BAD2E4-C6C4-4568-B28E-F7C6ED1558BA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CC66545-7982-4A57-AB70-ACA64948A14E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45E43E-5597-454D-B61C-6C14952550FA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579F6FF-38EE-4221-98E4-6089DA7BAC97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0BE72E-C364-4EBF-9D11-33A2B3620E4C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D951DC2-1A54-4B0B-90B4-03E7A71821D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C1035D6-9CB5-4D36-ADEE-CE13E1043427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61" name="Cube 60">
            <a:extLst>
              <a:ext uri="{FF2B5EF4-FFF2-40B4-BE49-F238E27FC236}">
                <a16:creationId xmlns:a16="http://schemas.microsoft.com/office/drawing/2014/main" id="{D4AB1670-EAF2-4B46-B411-8C95F33D705C}"/>
              </a:ext>
            </a:extLst>
          </p:cNvPr>
          <p:cNvSpPr/>
          <p:nvPr/>
        </p:nvSpPr>
        <p:spPr>
          <a:xfrm>
            <a:off x="7063738" y="2577319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6C5F104C-1A5C-4D9B-AC9F-D040F7F3E499}"/>
              </a:ext>
            </a:extLst>
          </p:cNvPr>
          <p:cNvSpPr/>
          <p:nvPr/>
        </p:nvSpPr>
        <p:spPr>
          <a:xfrm rot="1432184">
            <a:off x="7463594" y="2990714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F0A9C10F-8B25-44E8-9995-3C402C9BFBC2}"/>
              </a:ext>
            </a:extLst>
          </p:cNvPr>
          <p:cNvSpPr/>
          <p:nvPr/>
        </p:nvSpPr>
        <p:spPr>
          <a:xfrm rot="20144405">
            <a:off x="6524674" y="3076722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E04059F8-C733-4FBD-94A0-E2E9F6566EC0}"/>
              </a:ext>
            </a:extLst>
          </p:cNvPr>
          <p:cNvSpPr/>
          <p:nvPr/>
        </p:nvSpPr>
        <p:spPr>
          <a:xfrm rot="2602429">
            <a:off x="7823199" y="3427241"/>
            <a:ext cx="460014" cy="460014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BF38AA96-A8C1-499A-AB30-EC12D3E6349E}"/>
              </a:ext>
            </a:extLst>
          </p:cNvPr>
          <p:cNvSpPr/>
          <p:nvPr/>
        </p:nvSpPr>
        <p:spPr>
          <a:xfrm rot="21197649">
            <a:off x="7077514" y="3478394"/>
            <a:ext cx="460014" cy="460014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8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5" grpId="0"/>
      <p:bldP spid="46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1D940D-4001-49DE-8578-FEAC3974E9B0}"/>
              </a:ext>
            </a:extLst>
          </p:cNvPr>
          <p:cNvCxnSpPr>
            <a:cxnSpLocks/>
          </p:cNvCxnSpPr>
          <p:nvPr/>
        </p:nvCxnSpPr>
        <p:spPr>
          <a:xfrm>
            <a:off x="4950940" y="0"/>
            <a:ext cx="0" cy="685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B61E68-E451-4AB5-8109-27F59972A5B6}"/>
              </a:ext>
            </a:extLst>
          </p:cNvPr>
          <p:cNvCxnSpPr>
            <a:cxnSpLocks/>
          </p:cNvCxnSpPr>
          <p:nvPr/>
        </p:nvCxnSpPr>
        <p:spPr>
          <a:xfrm>
            <a:off x="0" y="4583854"/>
            <a:ext cx="9906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5EB2F1-ABEC-4CE5-91ED-083D7F24653D}"/>
              </a:ext>
            </a:extLst>
          </p:cNvPr>
          <p:cNvCxnSpPr>
            <a:cxnSpLocks/>
          </p:cNvCxnSpPr>
          <p:nvPr/>
        </p:nvCxnSpPr>
        <p:spPr>
          <a:xfrm>
            <a:off x="0" y="2304627"/>
            <a:ext cx="9906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022A4B-2916-473A-9D3B-869B10A99CC1}"/>
              </a:ext>
            </a:extLst>
          </p:cNvPr>
          <p:cNvSpPr txBox="1"/>
          <p:nvPr/>
        </p:nvSpPr>
        <p:spPr>
          <a:xfrm>
            <a:off x="818377" y="25401"/>
            <a:ext cx="285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dice is rolled 18 times.</a:t>
            </a:r>
          </a:p>
          <a:p>
            <a:pPr algn="ctr"/>
            <a:r>
              <a:rPr lang="en-GB" dirty="0"/>
              <a:t>How many 5s do we expect?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02412-5FAC-4C7E-A1A2-340C715E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2" y="2870909"/>
            <a:ext cx="1347408" cy="13474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061856-0A61-4514-B69F-A6F918600B9A}"/>
              </a:ext>
            </a:extLst>
          </p:cNvPr>
          <p:cNvSpPr txBox="1"/>
          <p:nvPr/>
        </p:nvSpPr>
        <p:spPr>
          <a:xfrm>
            <a:off x="6631368" y="127258"/>
            <a:ext cx="302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coin if flipped 38 times.</a:t>
            </a:r>
          </a:p>
          <a:p>
            <a:pPr algn="ctr"/>
            <a:r>
              <a:rPr lang="en-GB" dirty="0"/>
              <a:t>How many tails do we expect?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53D20C-84B1-4938-8163-2F35C2B27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8" t="25471" r="12123" b="27141"/>
          <a:stretch/>
        </p:blipFill>
        <p:spPr>
          <a:xfrm>
            <a:off x="5308350" y="681416"/>
            <a:ext cx="1511454" cy="1147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BA4D4-4BC8-4CFA-8E35-0C80BB68B146}"/>
              </a:ext>
            </a:extLst>
          </p:cNvPr>
          <p:cNvSpPr txBox="1"/>
          <p:nvPr/>
        </p:nvSpPr>
        <p:spPr>
          <a:xfrm>
            <a:off x="1811259" y="2494441"/>
            <a:ext cx="2855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dice is rolled 40 times.</a:t>
            </a:r>
          </a:p>
          <a:p>
            <a:pPr algn="ctr"/>
            <a:r>
              <a:rPr lang="en-GB" dirty="0"/>
              <a:t>How many 7s do we expect?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840251-406B-44C9-A460-AA58AB2A7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173" y="2846432"/>
            <a:ext cx="1667316" cy="18170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0CD727-B66D-4B26-B38A-145FF400C8FF}"/>
              </a:ext>
            </a:extLst>
          </p:cNvPr>
          <p:cNvSpPr txBox="1"/>
          <p:nvPr/>
        </p:nvSpPr>
        <p:spPr>
          <a:xfrm>
            <a:off x="5923836" y="2382521"/>
            <a:ext cx="3028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spinner is spun 100 times.</a:t>
            </a:r>
          </a:p>
          <a:p>
            <a:pPr algn="ctr"/>
            <a:r>
              <a:rPr lang="en-GB" dirty="0"/>
              <a:t>How many 2s do we expect?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82D2F0-F1C6-459C-B4B5-D4E4F7AC56FC}"/>
              </a:ext>
            </a:extLst>
          </p:cNvPr>
          <p:cNvSpPr txBox="1"/>
          <p:nvPr/>
        </p:nvSpPr>
        <p:spPr>
          <a:xfrm>
            <a:off x="1965190" y="4824039"/>
            <a:ext cx="291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spinner is spun 60 times.</a:t>
            </a:r>
          </a:p>
          <a:p>
            <a:pPr algn="ctr"/>
            <a:r>
              <a:rPr lang="en-GB" dirty="0"/>
              <a:t>How many 1s do we expect?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5DBCFF-A335-4437-8086-E91FF4DAAE58}"/>
              </a:ext>
            </a:extLst>
          </p:cNvPr>
          <p:cNvGrpSpPr/>
          <p:nvPr/>
        </p:nvGrpSpPr>
        <p:grpSpPr>
          <a:xfrm>
            <a:off x="5161280" y="4650664"/>
            <a:ext cx="1767840" cy="2160695"/>
            <a:chOff x="2825262" y="431447"/>
            <a:chExt cx="4800599" cy="587745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48A8864-AC2B-483D-A1FF-C10B941ACD2C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B5FB3FE-A644-4293-8F79-1B4F1F3E6C04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C9B7E26-9F4C-4E5A-B6CF-38A32167699E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0DF1FED-071B-4D5D-B7CC-F8BD99CE51CB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8A390CB-F83B-4C81-9359-095964AC3434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AD6B080-C55B-49A8-82E3-00B20FE0D651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624F3C4-D2E8-47BE-A123-5E04C7AE5F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4DC00C6-669F-4964-AA8F-85E31E737147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E3135B2-AE4C-4AC6-9634-B2499556A89B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026DED-26DF-4A0C-94B4-30694B74A262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77CE95-FE4E-45A9-A856-B594C5BD9A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65" name="Cube 64">
            <a:extLst>
              <a:ext uri="{FF2B5EF4-FFF2-40B4-BE49-F238E27FC236}">
                <a16:creationId xmlns:a16="http://schemas.microsoft.com/office/drawing/2014/main" id="{F7603680-67D1-425C-98AE-D82582D2E0D2}"/>
              </a:ext>
            </a:extLst>
          </p:cNvPr>
          <p:cNvSpPr/>
          <p:nvPr/>
        </p:nvSpPr>
        <p:spPr>
          <a:xfrm rot="543112">
            <a:off x="5675961" y="5513702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B18E63A1-658A-4A66-BC00-5A67EC419323}"/>
              </a:ext>
            </a:extLst>
          </p:cNvPr>
          <p:cNvSpPr/>
          <p:nvPr/>
        </p:nvSpPr>
        <p:spPr>
          <a:xfrm rot="787667">
            <a:off x="5798000" y="6332767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5151354D-86BC-4FE8-A84F-4236B5B0A871}"/>
              </a:ext>
            </a:extLst>
          </p:cNvPr>
          <p:cNvSpPr/>
          <p:nvPr/>
        </p:nvSpPr>
        <p:spPr>
          <a:xfrm>
            <a:off x="5937423" y="5888343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FCD2393-FABF-4A8A-9222-1A7F3E301AD2}"/>
              </a:ext>
            </a:extLst>
          </p:cNvPr>
          <p:cNvSpPr txBox="1"/>
          <p:nvPr/>
        </p:nvSpPr>
        <p:spPr>
          <a:xfrm>
            <a:off x="6873399" y="4580070"/>
            <a:ext cx="275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&amp;</a:t>
            </a:r>
          </a:p>
          <a:p>
            <a:pPr algn="ctr"/>
            <a:r>
              <a:rPr lang="en-GB" dirty="0"/>
              <a:t> replace it.</a:t>
            </a:r>
          </a:p>
          <a:p>
            <a:pPr algn="ctr"/>
            <a:r>
              <a:rPr lang="en-GB" dirty="0"/>
              <a:t>We do this 80 times.</a:t>
            </a:r>
          </a:p>
          <a:p>
            <a:pPr algn="ctr"/>
            <a:r>
              <a:rPr lang="en-GB" dirty="0"/>
              <a:t>How many red cubes </a:t>
            </a:r>
          </a:p>
          <a:p>
            <a:pPr algn="ctr"/>
            <a:r>
              <a:rPr lang="en-GB" dirty="0"/>
              <a:t>do we expect to pick?</a:t>
            </a:r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05FDE2F9-BA39-4092-860D-A8323B705A1B}"/>
              </a:ext>
            </a:extLst>
          </p:cNvPr>
          <p:cNvSpPr/>
          <p:nvPr/>
        </p:nvSpPr>
        <p:spPr>
          <a:xfrm>
            <a:off x="5404181" y="6064881"/>
            <a:ext cx="309650" cy="309650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B3134447-0525-4A82-AB86-97174EA93650}"/>
              </a:ext>
            </a:extLst>
          </p:cNvPr>
          <p:cNvSpPr/>
          <p:nvPr/>
        </p:nvSpPr>
        <p:spPr>
          <a:xfrm rot="19696730">
            <a:off x="6336868" y="6129399"/>
            <a:ext cx="309650" cy="309650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F2D374C-CD8B-48ED-8608-4DC75E5537BA}"/>
                  </a:ext>
                </a:extLst>
              </p:cNvPr>
              <p:cNvSpPr txBox="1"/>
              <p:nvPr/>
            </p:nvSpPr>
            <p:spPr>
              <a:xfrm>
                <a:off x="2914740" y="1428186"/>
                <a:ext cx="2026517" cy="786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 18 = 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F2D374C-CD8B-48ED-8608-4DC75E553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40" y="1428186"/>
                <a:ext cx="2026517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Picture 77">
            <a:extLst>
              <a:ext uri="{FF2B5EF4-FFF2-40B4-BE49-F238E27FC236}">
                <a16:creationId xmlns:a16="http://schemas.microsoft.com/office/drawing/2014/main" id="{52B45E66-046A-4241-A4C6-D4C2D407E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22232"/>
          <a:stretch/>
        </p:blipFill>
        <p:spPr>
          <a:xfrm>
            <a:off x="1540591" y="732980"/>
            <a:ext cx="1410953" cy="142799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EFC736D-3E83-4E96-ADD6-072F50B14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" y="4740729"/>
            <a:ext cx="2318306" cy="2134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3BF6BF7-56D8-4CB9-AF9E-FD15FDA61D8C}"/>
                  </a:ext>
                </a:extLst>
              </p:cNvPr>
              <p:cNvSpPr txBox="1"/>
              <p:nvPr/>
            </p:nvSpPr>
            <p:spPr>
              <a:xfrm>
                <a:off x="7399660" y="1428186"/>
                <a:ext cx="2061783" cy="78380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×38 =19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3BF6BF7-56D8-4CB9-AF9E-FD15FDA6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660" y="1428186"/>
                <a:ext cx="2061783" cy="7838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5BD1345-92C9-4489-AD65-8A8125FF4E62}"/>
                  </a:ext>
                </a:extLst>
              </p:cNvPr>
              <p:cNvSpPr txBox="1"/>
              <p:nvPr/>
            </p:nvSpPr>
            <p:spPr>
              <a:xfrm>
                <a:off x="2230773" y="3500054"/>
                <a:ext cx="1959191" cy="786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×40 =5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5BD1345-92C9-4489-AD65-8A8125FF4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773" y="3500054"/>
                <a:ext cx="1959191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13DD74E-95C0-439B-835C-8C9604557756}"/>
                  </a:ext>
                </a:extLst>
              </p:cNvPr>
              <p:cNvSpPr txBox="1"/>
              <p:nvPr/>
            </p:nvSpPr>
            <p:spPr>
              <a:xfrm>
                <a:off x="7314701" y="3650525"/>
                <a:ext cx="2231700" cy="78380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×100 =25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13DD74E-95C0-439B-835C-8C9604557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701" y="3650525"/>
                <a:ext cx="2231700" cy="7838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5A825E7-F58F-4FBD-AD3C-AE656C259FE1}"/>
                  </a:ext>
                </a:extLst>
              </p:cNvPr>
              <p:cNvSpPr txBox="1"/>
              <p:nvPr/>
            </p:nvSpPr>
            <p:spPr>
              <a:xfrm>
                <a:off x="2318374" y="5687668"/>
                <a:ext cx="2061783" cy="786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×60 =12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5A825E7-F58F-4FBD-AD3C-AE656C259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374" y="5687668"/>
                <a:ext cx="2061783" cy="7861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FB971AC-8AD9-435D-B384-9AB2BED5398E}"/>
                  </a:ext>
                </a:extLst>
              </p:cNvPr>
              <p:cNvSpPr txBox="1"/>
              <p:nvPr/>
            </p:nvSpPr>
            <p:spPr>
              <a:xfrm>
                <a:off x="7341785" y="6011761"/>
                <a:ext cx="2061783" cy="786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×80 =32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FB971AC-8AD9-435D-B384-9AB2BED5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785" y="6011761"/>
                <a:ext cx="2061783" cy="7861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92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1D940D-4001-49DE-8578-FEAC3974E9B0}"/>
              </a:ext>
            </a:extLst>
          </p:cNvPr>
          <p:cNvCxnSpPr>
            <a:cxnSpLocks/>
          </p:cNvCxnSpPr>
          <p:nvPr/>
        </p:nvCxnSpPr>
        <p:spPr>
          <a:xfrm>
            <a:off x="4950940" y="0"/>
            <a:ext cx="0" cy="685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B61E68-E451-4AB5-8109-27F59972A5B6}"/>
              </a:ext>
            </a:extLst>
          </p:cNvPr>
          <p:cNvCxnSpPr>
            <a:cxnSpLocks/>
          </p:cNvCxnSpPr>
          <p:nvPr/>
        </p:nvCxnSpPr>
        <p:spPr>
          <a:xfrm>
            <a:off x="0" y="4583854"/>
            <a:ext cx="9906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5EB2F1-ABEC-4CE5-91ED-083D7F24653D}"/>
              </a:ext>
            </a:extLst>
          </p:cNvPr>
          <p:cNvCxnSpPr>
            <a:cxnSpLocks/>
          </p:cNvCxnSpPr>
          <p:nvPr/>
        </p:nvCxnSpPr>
        <p:spPr>
          <a:xfrm>
            <a:off x="0" y="2304627"/>
            <a:ext cx="9906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CBA4D4-4BC8-4CFA-8E35-0C80BB68B146}"/>
              </a:ext>
            </a:extLst>
          </p:cNvPr>
          <p:cNvSpPr txBox="1"/>
          <p:nvPr/>
        </p:nvSpPr>
        <p:spPr>
          <a:xfrm>
            <a:off x="624235" y="2343970"/>
            <a:ext cx="3539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Dane is practising taking penalties.</a:t>
            </a:r>
          </a:p>
          <a:p>
            <a:pPr algn="ctr"/>
            <a:r>
              <a:rPr lang="en-GB" dirty="0"/>
              <a:t>The probability he scores is 0.2</a:t>
            </a:r>
          </a:p>
          <a:p>
            <a:pPr algn="ctr"/>
            <a:r>
              <a:rPr lang="en-GB" dirty="0"/>
              <a:t>If he takes 65 penalties, </a:t>
            </a:r>
          </a:p>
          <a:p>
            <a:pPr algn="ctr"/>
            <a:r>
              <a:rPr lang="en-GB" dirty="0"/>
              <a:t>how many does he expect to score?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0CD727-B66D-4B26-B38A-145FF400C8FF}"/>
              </a:ext>
            </a:extLst>
          </p:cNvPr>
          <p:cNvSpPr txBox="1"/>
          <p:nvPr/>
        </p:nvSpPr>
        <p:spPr>
          <a:xfrm>
            <a:off x="5229108" y="2382521"/>
            <a:ext cx="4417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70% of the shoes in the UK are made abroad.</a:t>
            </a:r>
          </a:p>
          <a:p>
            <a:pPr algn="ctr"/>
            <a:r>
              <a:rPr lang="en-GB" dirty="0"/>
              <a:t>If you survey 120 people about the shoes </a:t>
            </a:r>
          </a:p>
          <a:p>
            <a:pPr algn="ctr"/>
            <a:r>
              <a:rPr lang="en-GB" dirty="0"/>
              <a:t>they are wearing, how many do we </a:t>
            </a:r>
          </a:p>
          <a:p>
            <a:pPr algn="ctr"/>
            <a:r>
              <a:rPr lang="en-GB" dirty="0"/>
              <a:t>expect to have UK-made shoes?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5DBCFF-A335-4437-8086-E91FF4DAAE58}"/>
              </a:ext>
            </a:extLst>
          </p:cNvPr>
          <p:cNvGrpSpPr/>
          <p:nvPr/>
        </p:nvGrpSpPr>
        <p:grpSpPr>
          <a:xfrm>
            <a:off x="103143" y="90239"/>
            <a:ext cx="1767840" cy="2160695"/>
            <a:chOff x="2825262" y="431447"/>
            <a:chExt cx="4800599" cy="587745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48A8864-AC2B-483D-A1FF-C10B941ACD2C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B5FB3FE-A644-4293-8F79-1B4F1F3E6C04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C9B7E26-9F4C-4E5A-B6CF-38A32167699E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0DF1FED-071B-4D5D-B7CC-F8BD99CE51CB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8A390CB-F83B-4C81-9359-095964AC3434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AD6B080-C55B-49A8-82E3-00B20FE0D651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624F3C4-D2E8-47BE-A123-5E04C7AE5F88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4DC00C6-669F-4964-AA8F-85E31E737147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E3135B2-AE4C-4AC6-9634-B2499556A89B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026DED-26DF-4A0C-94B4-30694B74A262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77CE95-FE4E-45A9-A856-B594C5BD9A99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65" name="Cube 64">
            <a:extLst>
              <a:ext uri="{FF2B5EF4-FFF2-40B4-BE49-F238E27FC236}">
                <a16:creationId xmlns:a16="http://schemas.microsoft.com/office/drawing/2014/main" id="{F7603680-67D1-425C-98AE-D82582D2E0D2}"/>
              </a:ext>
            </a:extLst>
          </p:cNvPr>
          <p:cNvSpPr/>
          <p:nvPr/>
        </p:nvSpPr>
        <p:spPr>
          <a:xfrm rot="543112">
            <a:off x="617824" y="953277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B18E63A1-658A-4A66-BC00-5A67EC419323}"/>
              </a:ext>
            </a:extLst>
          </p:cNvPr>
          <p:cNvSpPr/>
          <p:nvPr/>
        </p:nvSpPr>
        <p:spPr>
          <a:xfrm>
            <a:off x="739863" y="1772342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5151354D-86BC-4FE8-A84F-4236B5B0A871}"/>
              </a:ext>
            </a:extLst>
          </p:cNvPr>
          <p:cNvSpPr/>
          <p:nvPr/>
        </p:nvSpPr>
        <p:spPr>
          <a:xfrm>
            <a:off x="879286" y="1327918"/>
            <a:ext cx="309650" cy="309650"/>
          </a:xfrm>
          <a:prstGeom prst="cube">
            <a:avLst/>
          </a:prstGeom>
          <a:solidFill>
            <a:srgbClr val="0070C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FCD2393-FABF-4A8A-9222-1A7F3E301AD2}"/>
              </a:ext>
            </a:extLst>
          </p:cNvPr>
          <p:cNvSpPr txBox="1"/>
          <p:nvPr/>
        </p:nvSpPr>
        <p:spPr>
          <a:xfrm>
            <a:off x="1815263" y="8070"/>
            <a:ext cx="275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&amp;</a:t>
            </a:r>
          </a:p>
          <a:p>
            <a:pPr algn="ctr"/>
            <a:r>
              <a:rPr lang="en-GB" dirty="0"/>
              <a:t> replace it.</a:t>
            </a:r>
          </a:p>
          <a:p>
            <a:pPr algn="ctr"/>
            <a:r>
              <a:rPr lang="en-GB" dirty="0"/>
              <a:t>We do this 200 times.</a:t>
            </a:r>
          </a:p>
          <a:p>
            <a:pPr algn="ctr"/>
            <a:r>
              <a:rPr lang="en-GB" dirty="0"/>
              <a:t>How many blue cubes </a:t>
            </a:r>
          </a:p>
          <a:p>
            <a:pPr algn="ctr"/>
            <a:r>
              <a:rPr lang="en-GB" dirty="0"/>
              <a:t>do we expect to pick?</a:t>
            </a:r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05FDE2F9-BA39-4092-860D-A8323B705A1B}"/>
              </a:ext>
            </a:extLst>
          </p:cNvPr>
          <p:cNvSpPr/>
          <p:nvPr/>
        </p:nvSpPr>
        <p:spPr>
          <a:xfrm>
            <a:off x="346044" y="1504456"/>
            <a:ext cx="309650" cy="309650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B3134447-0525-4A82-AB86-97174EA93650}"/>
              </a:ext>
            </a:extLst>
          </p:cNvPr>
          <p:cNvSpPr/>
          <p:nvPr/>
        </p:nvSpPr>
        <p:spPr>
          <a:xfrm rot="19696730">
            <a:off x="1278731" y="1568974"/>
            <a:ext cx="309650" cy="309650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F2D374C-CD8B-48ED-8608-4DC75E5537BA}"/>
                  </a:ext>
                </a:extLst>
              </p:cNvPr>
              <p:cNvSpPr txBox="1"/>
              <p:nvPr/>
            </p:nvSpPr>
            <p:spPr>
              <a:xfrm>
                <a:off x="2233414" y="1428186"/>
                <a:ext cx="2231701" cy="786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×200 =40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F2D374C-CD8B-48ED-8608-4DC75E553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414" y="1428186"/>
                <a:ext cx="2231701" cy="7861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5BD1345-92C9-4489-AD65-8A8125FF4E62}"/>
                  </a:ext>
                </a:extLst>
              </p:cNvPr>
              <p:cNvSpPr txBox="1"/>
              <p:nvPr/>
            </p:nvSpPr>
            <p:spPr>
              <a:xfrm>
                <a:off x="1835946" y="3815014"/>
                <a:ext cx="2159566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0.2×65 =13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5BD1345-92C9-4489-AD65-8A8125FF4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946" y="3815014"/>
                <a:ext cx="215956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13DD74E-95C0-439B-835C-8C9604557756}"/>
                  </a:ext>
                </a:extLst>
              </p:cNvPr>
              <p:cNvSpPr txBox="1"/>
              <p:nvPr/>
            </p:nvSpPr>
            <p:spPr>
              <a:xfrm>
                <a:off x="7018368" y="3767944"/>
                <a:ext cx="2329484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0.3×120 =36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13DD74E-95C0-439B-835C-8C9604557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368" y="3767944"/>
                <a:ext cx="232948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792F54CA-0AD7-49CD-A91F-5E579B2A17D4}"/>
              </a:ext>
            </a:extLst>
          </p:cNvPr>
          <p:cNvGrpSpPr/>
          <p:nvPr/>
        </p:nvGrpSpPr>
        <p:grpSpPr>
          <a:xfrm>
            <a:off x="5172855" y="90239"/>
            <a:ext cx="1767840" cy="2160695"/>
            <a:chOff x="2825262" y="431447"/>
            <a:chExt cx="4800599" cy="587745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2165CB6-FAAC-4483-AB39-F26489327DA4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1A972E-FB89-48BA-B322-A6DC7A68A42F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E566FC3-9F4B-46C1-AC51-5661D120E412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1F1716-FB96-4469-A77B-5D658C665D1D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E703B5A-FF4A-438B-9C92-EBF9F6C30CC7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FC9243F-EA80-475D-8C57-C577B1FFAE4B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BE30A4-F6BE-462B-9315-A9B53C8F1AC0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8404726-570C-4BA5-AFFD-B0389FBB6701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C7FE241-96F8-40BC-9B83-52915A4F58A7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D89E87B-3C8D-4628-99A4-2D06E6A46B84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E110293-C37B-4A20-8B93-72CAEAB59447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52" name="Cube 51">
            <a:extLst>
              <a:ext uri="{FF2B5EF4-FFF2-40B4-BE49-F238E27FC236}">
                <a16:creationId xmlns:a16="http://schemas.microsoft.com/office/drawing/2014/main" id="{B4D793FA-4516-4F96-949F-FDA14BB34F70}"/>
              </a:ext>
            </a:extLst>
          </p:cNvPr>
          <p:cNvSpPr/>
          <p:nvPr/>
        </p:nvSpPr>
        <p:spPr>
          <a:xfrm rot="543112">
            <a:off x="5687536" y="953277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E7BDF106-CC39-4F61-AC5F-71EC58E29291}"/>
              </a:ext>
            </a:extLst>
          </p:cNvPr>
          <p:cNvSpPr/>
          <p:nvPr/>
        </p:nvSpPr>
        <p:spPr>
          <a:xfrm rot="787667">
            <a:off x="5809575" y="1772342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1C4ED231-CADC-44D1-A968-826ADA98EB8A}"/>
              </a:ext>
            </a:extLst>
          </p:cNvPr>
          <p:cNvSpPr/>
          <p:nvPr/>
        </p:nvSpPr>
        <p:spPr>
          <a:xfrm>
            <a:off x="5735638" y="1382782"/>
            <a:ext cx="309650" cy="309650"/>
          </a:xfrm>
          <a:prstGeom prst="cube">
            <a:avLst/>
          </a:prstGeom>
          <a:solidFill>
            <a:srgbClr val="0070C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5006A0-C74A-403C-AA87-8AB9336D5C4E}"/>
              </a:ext>
            </a:extLst>
          </p:cNvPr>
          <p:cNvSpPr txBox="1"/>
          <p:nvPr/>
        </p:nvSpPr>
        <p:spPr>
          <a:xfrm>
            <a:off x="6884975" y="8070"/>
            <a:ext cx="275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 randomly pick a cube &amp;</a:t>
            </a:r>
          </a:p>
          <a:p>
            <a:pPr algn="ctr"/>
            <a:r>
              <a:rPr lang="en-GB" dirty="0"/>
              <a:t> replace it.</a:t>
            </a:r>
          </a:p>
          <a:p>
            <a:pPr algn="ctr"/>
            <a:r>
              <a:rPr lang="en-GB" dirty="0"/>
              <a:t>We do this 300 times.</a:t>
            </a:r>
          </a:p>
          <a:p>
            <a:pPr algn="ctr"/>
            <a:r>
              <a:rPr lang="en-GB" dirty="0"/>
              <a:t>How many white cubes </a:t>
            </a:r>
          </a:p>
          <a:p>
            <a:pPr algn="ctr"/>
            <a:r>
              <a:rPr lang="en-GB" dirty="0"/>
              <a:t>do we expect to pick?</a:t>
            </a:r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CB06AD36-2107-4B99-93EB-98B1E2B422E6}"/>
              </a:ext>
            </a:extLst>
          </p:cNvPr>
          <p:cNvSpPr/>
          <p:nvPr/>
        </p:nvSpPr>
        <p:spPr>
          <a:xfrm>
            <a:off x="5324316" y="1547128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AC71D550-16C7-413F-9A8B-7BD090E4C968}"/>
              </a:ext>
            </a:extLst>
          </p:cNvPr>
          <p:cNvSpPr/>
          <p:nvPr/>
        </p:nvSpPr>
        <p:spPr>
          <a:xfrm rot="19696730">
            <a:off x="6427691" y="1721374"/>
            <a:ext cx="309650" cy="309650"/>
          </a:xfrm>
          <a:prstGeom prst="cube">
            <a:avLst/>
          </a:prstGeom>
          <a:solidFill>
            <a:srgbClr val="FF0000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29CE5A-425C-4AF6-9B00-3B4A4C777690}"/>
                  </a:ext>
                </a:extLst>
              </p:cNvPr>
              <p:cNvSpPr txBox="1"/>
              <p:nvPr/>
            </p:nvSpPr>
            <p:spPr>
              <a:xfrm>
                <a:off x="7218167" y="1428186"/>
                <a:ext cx="2401619" cy="7848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×300 =200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629CE5A-425C-4AF6-9B00-3B4A4C777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167" y="1428186"/>
                <a:ext cx="2401619" cy="7848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84">
            <a:extLst>
              <a:ext uri="{FF2B5EF4-FFF2-40B4-BE49-F238E27FC236}">
                <a16:creationId xmlns:a16="http://schemas.microsoft.com/office/drawing/2014/main" id="{16BACACE-6F85-428A-B455-26377A31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5" y="3593509"/>
            <a:ext cx="900948" cy="90094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64554DB-6038-4A96-B046-29FC9249A61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17" y="3692324"/>
            <a:ext cx="1359914" cy="78832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CC40B2DE-F202-47F5-8B1A-3B581222B786}"/>
              </a:ext>
            </a:extLst>
          </p:cNvPr>
          <p:cNvGrpSpPr/>
          <p:nvPr/>
        </p:nvGrpSpPr>
        <p:grpSpPr>
          <a:xfrm>
            <a:off x="103143" y="4662239"/>
            <a:ext cx="844776" cy="1032505"/>
            <a:chOff x="2825262" y="431447"/>
            <a:chExt cx="4800599" cy="58774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7A0AA4B-F6FA-41FA-9136-2A516EED95F1}"/>
                </a:ext>
              </a:extLst>
            </p:cNvPr>
            <p:cNvSpPr/>
            <p:nvPr/>
          </p:nvSpPr>
          <p:spPr>
            <a:xfrm>
              <a:off x="2825262" y="431447"/>
              <a:ext cx="4800599" cy="5877450"/>
            </a:xfrm>
            <a:custGeom>
              <a:avLst/>
              <a:gdLst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037492 h 3930161"/>
                <a:gd name="connsiteX1" fmla="*/ 0 w 2954215"/>
                <a:gd name="connsiteY1" fmla="*/ 2822330 h 3930161"/>
                <a:gd name="connsiteX2" fmla="*/ 1257300 w 2954215"/>
                <a:gd name="connsiteY2" fmla="*/ 3930161 h 3930161"/>
                <a:gd name="connsiteX3" fmla="*/ 2954215 w 2954215"/>
                <a:gd name="connsiteY3" fmla="*/ 2795953 h 3930161"/>
                <a:gd name="connsiteX4" fmla="*/ 2391507 w 2954215"/>
                <a:gd name="connsiteY4" fmla="*/ 1582615 h 3930161"/>
                <a:gd name="connsiteX5" fmla="*/ 1723292 w 2954215"/>
                <a:gd name="connsiteY5" fmla="*/ 1116623 h 3930161"/>
                <a:gd name="connsiteX6" fmla="*/ 1916723 w 2954215"/>
                <a:gd name="connsiteY6" fmla="*/ 0 h 3930161"/>
                <a:gd name="connsiteX7" fmla="*/ 571500 w 2954215"/>
                <a:gd name="connsiteY7" fmla="*/ 211015 h 3930161"/>
                <a:gd name="connsiteX8" fmla="*/ 967154 w 2954215"/>
                <a:gd name="connsiteY8" fmla="*/ 1037492 h 3930161"/>
                <a:gd name="connsiteX0" fmla="*/ 967154 w 2954215"/>
                <a:gd name="connsiteY0" fmla="*/ 1100521 h 3993190"/>
                <a:gd name="connsiteX1" fmla="*/ 0 w 2954215"/>
                <a:gd name="connsiteY1" fmla="*/ 2885359 h 3993190"/>
                <a:gd name="connsiteX2" fmla="*/ 1257300 w 2954215"/>
                <a:gd name="connsiteY2" fmla="*/ 3993190 h 3993190"/>
                <a:gd name="connsiteX3" fmla="*/ 2954215 w 2954215"/>
                <a:gd name="connsiteY3" fmla="*/ 2858982 h 3993190"/>
                <a:gd name="connsiteX4" fmla="*/ 2391507 w 2954215"/>
                <a:gd name="connsiteY4" fmla="*/ 1645644 h 3993190"/>
                <a:gd name="connsiteX5" fmla="*/ 1723292 w 2954215"/>
                <a:gd name="connsiteY5" fmla="*/ 1179652 h 3993190"/>
                <a:gd name="connsiteX6" fmla="*/ 1916723 w 2954215"/>
                <a:gd name="connsiteY6" fmla="*/ 63029 h 3993190"/>
                <a:gd name="connsiteX7" fmla="*/ 571500 w 2954215"/>
                <a:gd name="connsiteY7" fmla="*/ 274044 h 3993190"/>
                <a:gd name="connsiteX8" fmla="*/ 967154 w 2954215"/>
                <a:gd name="connsiteY8" fmla="*/ 1100521 h 3993190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67154 w 2954215"/>
                <a:gd name="connsiteY0" fmla="*/ 1102948 h 3995617"/>
                <a:gd name="connsiteX1" fmla="*/ 0 w 2954215"/>
                <a:gd name="connsiteY1" fmla="*/ 2887786 h 3995617"/>
                <a:gd name="connsiteX2" fmla="*/ 1257300 w 2954215"/>
                <a:gd name="connsiteY2" fmla="*/ 3995617 h 3995617"/>
                <a:gd name="connsiteX3" fmla="*/ 2954215 w 2954215"/>
                <a:gd name="connsiteY3" fmla="*/ 2861409 h 3995617"/>
                <a:gd name="connsiteX4" fmla="*/ 2391507 w 2954215"/>
                <a:gd name="connsiteY4" fmla="*/ 1648071 h 3995617"/>
                <a:gd name="connsiteX5" fmla="*/ 1723292 w 2954215"/>
                <a:gd name="connsiteY5" fmla="*/ 1182079 h 3995617"/>
                <a:gd name="connsiteX6" fmla="*/ 1916723 w 2954215"/>
                <a:gd name="connsiteY6" fmla="*/ 65456 h 3995617"/>
                <a:gd name="connsiteX7" fmla="*/ 571500 w 2954215"/>
                <a:gd name="connsiteY7" fmla="*/ 276471 h 3995617"/>
                <a:gd name="connsiteX8" fmla="*/ 967154 w 2954215"/>
                <a:gd name="connsiteY8" fmla="*/ 1102948 h 3995617"/>
                <a:gd name="connsiteX0" fmla="*/ 976600 w 2963661"/>
                <a:gd name="connsiteY0" fmla="*/ 1102948 h 3995617"/>
                <a:gd name="connsiteX1" fmla="*/ 9446 w 2963661"/>
                <a:gd name="connsiteY1" fmla="*/ 2887786 h 3995617"/>
                <a:gd name="connsiteX2" fmla="*/ 1266746 w 2963661"/>
                <a:gd name="connsiteY2" fmla="*/ 3995617 h 3995617"/>
                <a:gd name="connsiteX3" fmla="*/ 2963661 w 2963661"/>
                <a:gd name="connsiteY3" fmla="*/ 2861409 h 3995617"/>
                <a:gd name="connsiteX4" fmla="*/ 2400953 w 2963661"/>
                <a:gd name="connsiteY4" fmla="*/ 1648071 h 3995617"/>
                <a:gd name="connsiteX5" fmla="*/ 1732738 w 2963661"/>
                <a:gd name="connsiteY5" fmla="*/ 1182079 h 3995617"/>
                <a:gd name="connsiteX6" fmla="*/ 1926169 w 2963661"/>
                <a:gd name="connsiteY6" fmla="*/ 65456 h 3995617"/>
                <a:gd name="connsiteX7" fmla="*/ 580946 w 2963661"/>
                <a:gd name="connsiteY7" fmla="*/ 276471 h 3995617"/>
                <a:gd name="connsiteX8" fmla="*/ 976600 w 2963661"/>
                <a:gd name="connsiteY8" fmla="*/ 1102948 h 3995617"/>
                <a:gd name="connsiteX0" fmla="*/ 975052 w 2962113"/>
                <a:gd name="connsiteY0" fmla="*/ 1102948 h 3995617"/>
                <a:gd name="connsiteX1" fmla="*/ 7898 w 2962113"/>
                <a:gd name="connsiteY1" fmla="*/ 2887786 h 3995617"/>
                <a:gd name="connsiteX2" fmla="*/ 1265198 w 2962113"/>
                <a:gd name="connsiteY2" fmla="*/ 3995617 h 3995617"/>
                <a:gd name="connsiteX3" fmla="*/ 2962113 w 2962113"/>
                <a:gd name="connsiteY3" fmla="*/ 2861409 h 3995617"/>
                <a:gd name="connsiteX4" fmla="*/ 2399405 w 2962113"/>
                <a:gd name="connsiteY4" fmla="*/ 1648071 h 3995617"/>
                <a:gd name="connsiteX5" fmla="*/ 1731190 w 2962113"/>
                <a:gd name="connsiteY5" fmla="*/ 1182079 h 3995617"/>
                <a:gd name="connsiteX6" fmla="*/ 1924621 w 2962113"/>
                <a:gd name="connsiteY6" fmla="*/ 65456 h 3995617"/>
                <a:gd name="connsiteX7" fmla="*/ 579398 w 2962113"/>
                <a:gd name="connsiteY7" fmla="*/ 276471 h 3995617"/>
                <a:gd name="connsiteX8" fmla="*/ 975052 w 2962113"/>
                <a:gd name="connsiteY8" fmla="*/ 1102948 h 3995617"/>
                <a:gd name="connsiteX0" fmla="*/ 975052 w 2962113"/>
                <a:gd name="connsiteY0" fmla="*/ 1102948 h 4020750"/>
                <a:gd name="connsiteX1" fmla="*/ 7898 w 2962113"/>
                <a:gd name="connsiteY1" fmla="*/ 2887786 h 4020750"/>
                <a:gd name="connsiteX2" fmla="*/ 1265198 w 2962113"/>
                <a:gd name="connsiteY2" fmla="*/ 3995617 h 4020750"/>
                <a:gd name="connsiteX3" fmla="*/ 2962113 w 2962113"/>
                <a:gd name="connsiteY3" fmla="*/ 2861409 h 4020750"/>
                <a:gd name="connsiteX4" fmla="*/ 2399405 w 2962113"/>
                <a:gd name="connsiteY4" fmla="*/ 1648071 h 4020750"/>
                <a:gd name="connsiteX5" fmla="*/ 1731190 w 2962113"/>
                <a:gd name="connsiteY5" fmla="*/ 1182079 h 4020750"/>
                <a:gd name="connsiteX6" fmla="*/ 1924621 w 2962113"/>
                <a:gd name="connsiteY6" fmla="*/ 65456 h 4020750"/>
                <a:gd name="connsiteX7" fmla="*/ 579398 w 2962113"/>
                <a:gd name="connsiteY7" fmla="*/ 276471 h 4020750"/>
                <a:gd name="connsiteX8" fmla="*/ 975052 w 2962113"/>
                <a:gd name="connsiteY8" fmla="*/ 1102948 h 4020750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2113"/>
                <a:gd name="connsiteY0" fmla="*/ 1102948 h 4016596"/>
                <a:gd name="connsiteX1" fmla="*/ 7898 w 2962113"/>
                <a:gd name="connsiteY1" fmla="*/ 2887786 h 4016596"/>
                <a:gd name="connsiteX2" fmla="*/ 1265198 w 2962113"/>
                <a:gd name="connsiteY2" fmla="*/ 3995617 h 4016596"/>
                <a:gd name="connsiteX3" fmla="*/ 2962113 w 2962113"/>
                <a:gd name="connsiteY3" fmla="*/ 2861409 h 4016596"/>
                <a:gd name="connsiteX4" fmla="*/ 2399405 w 2962113"/>
                <a:gd name="connsiteY4" fmla="*/ 1648071 h 4016596"/>
                <a:gd name="connsiteX5" fmla="*/ 1731190 w 2962113"/>
                <a:gd name="connsiteY5" fmla="*/ 1182079 h 4016596"/>
                <a:gd name="connsiteX6" fmla="*/ 1924621 w 2962113"/>
                <a:gd name="connsiteY6" fmla="*/ 65456 h 4016596"/>
                <a:gd name="connsiteX7" fmla="*/ 579398 w 2962113"/>
                <a:gd name="connsiteY7" fmla="*/ 276471 h 4016596"/>
                <a:gd name="connsiteX8" fmla="*/ 975052 w 2962113"/>
                <a:gd name="connsiteY8" fmla="*/ 1102948 h 4016596"/>
                <a:gd name="connsiteX0" fmla="*/ 975052 w 2965916"/>
                <a:gd name="connsiteY0" fmla="*/ 1102948 h 4016596"/>
                <a:gd name="connsiteX1" fmla="*/ 7898 w 2965916"/>
                <a:gd name="connsiteY1" fmla="*/ 2887786 h 4016596"/>
                <a:gd name="connsiteX2" fmla="*/ 1265198 w 2965916"/>
                <a:gd name="connsiteY2" fmla="*/ 3995617 h 4016596"/>
                <a:gd name="connsiteX3" fmla="*/ 2962113 w 2965916"/>
                <a:gd name="connsiteY3" fmla="*/ 2861409 h 4016596"/>
                <a:gd name="connsiteX4" fmla="*/ 1731190 w 2965916"/>
                <a:gd name="connsiteY4" fmla="*/ 1182079 h 4016596"/>
                <a:gd name="connsiteX5" fmla="*/ 1924621 w 2965916"/>
                <a:gd name="connsiteY5" fmla="*/ 65456 h 4016596"/>
                <a:gd name="connsiteX6" fmla="*/ 579398 w 2965916"/>
                <a:gd name="connsiteY6" fmla="*/ 276471 h 4016596"/>
                <a:gd name="connsiteX7" fmla="*/ 975052 w 2965916"/>
                <a:gd name="connsiteY7" fmla="*/ 1102948 h 4016596"/>
                <a:gd name="connsiteX0" fmla="*/ 975052 w 2047081"/>
                <a:gd name="connsiteY0" fmla="*/ 1102948 h 3995617"/>
                <a:gd name="connsiteX1" fmla="*/ 7898 w 2047081"/>
                <a:gd name="connsiteY1" fmla="*/ 2887786 h 3995617"/>
                <a:gd name="connsiteX2" fmla="*/ 1265198 w 2047081"/>
                <a:gd name="connsiteY2" fmla="*/ 3995617 h 3995617"/>
                <a:gd name="connsiteX3" fmla="*/ 1731190 w 2047081"/>
                <a:gd name="connsiteY3" fmla="*/ 1182079 h 3995617"/>
                <a:gd name="connsiteX4" fmla="*/ 1924621 w 2047081"/>
                <a:gd name="connsiteY4" fmla="*/ 65456 h 3995617"/>
                <a:gd name="connsiteX5" fmla="*/ 579398 w 2047081"/>
                <a:gd name="connsiteY5" fmla="*/ 276471 h 3995617"/>
                <a:gd name="connsiteX6" fmla="*/ 975052 w 2047081"/>
                <a:gd name="connsiteY6" fmla="*/ 1102948 h 3995617"/>
                <a:gd name="connsiteX0" fmla="*/ 975052 w 2803791"/>
                <a:gd name="connsiteY0" fmla="*/ 1102948 h 3995617"/>
                <a:gd name="connsiteX1" fmla="*/ 7898 w 2803791"/>
                <a:gd name="connsiteY1" fmla="*/ 2887786 h 3995617"/>
                <a:gd name="connsiteX2" fmla="*/ 1265198 w 2803791"/>
                <a:gd name="connsiteY2" fmla="*/ 3995617 h 3995617"/>
                <a:gd name="connsiteX3" fmla="*/ 1731190 w 2803791"/>
                <a:gd name="connsiteY3" fmla="*/ 1182079 h 3995617"/>
                <a:gd name="connsiteX4" fmla="*/ 1924621 w 2803791"/>
                <a:gd name="connsiteY4" fmla="*/ 65456 h 3995617"/>
                <a:gd name="connsiteX5" fmla="*/ 579398 w 2803791"/>
                <a:gd name="connsiteY5" fmla="*/ 276471 h 3995617"/>
                <a:gd name="connsiteX6" fmla="*/ 975052 w 2803791"/>
                <a:gd name="connsiteY6" fmla="*/ 1102948 h 3995617"/>
                <a:gd name="connsiteX0" fmla="*/ 975052 w 2873537"/>
                <a:gd name="connsiteY0" fmla="*/ 1102948 h 3995617"/>
                <a:gd name="connsiteX1" fmla="*/ 7898 w 2873537"/>
                <a:gd name="connsiteY1" fmla="*/ 2887786 h 3995617"/>
                <a:gd name="connsiteX2" fmla="*/ 1265198 w 2873537"/>
                <a:gd name="connsiteY2" fmla="*/ 3995617 h 3995617"/>
                <a:gd name="connsiteX3" fmla="*/ 1731190 w 2873537"/>
                <a:gd name="connsiteY3" fmla="*/ 1182079 h 3995617"/>
                <a:gd name="connsiteX4" fmla="*/ 1924621 w 2873537"/>
                <a:gd name="connsiteY4" fmla="*/ 65456 h 3995617"/>
                <a:gd name="connsiteX5" fmla="*/ 579398 w 2873537"/>
                <a:gd name="connsiteY5" fmla="*/ 276471 h 3995617"/>
                <a:gd name="connsiteX6" fmla="*/ 975052 w 2873537"/>
                <a:gd name="connsiteY6" fmla="*/ 1102948 h 3995617"/>
                <a:gd name="connsiteX0" fmla="*/ 419214 w 2317699"/>
                <a:gd name="connsiteY0" fmla="*/ 1102948 h 3995617"/>
                <a:gd name="connsiteX1" fmla="*/ 709360 w 2317699"/>
                <a:gd name="connsiteY1" fmla="*/ 3995617 h 3995617"/>
                <a:gd name="connsiteX2" fmla="*/ 1175352 w 2317699"/>
                <a:gd name="connsiteY2" fmla="*/ 1182079 h 3995617"/>
                <a:gd name="connsiteX3" fmla="*/ 1368783 w 2317699"/>
                <a:gd name="connsiteY3" fmla="*/ 65456 h 3995617"/>
                <a:gd name="connsiteX4" fmla="*/ 23560 w 2317699"/>
                <a:gd name="connsiteY4" fmla="*/ 276471 h 3995617"/>
                <a:gd name="connsiteX5" fmla="*/ 419214 w 2317699"/>
                <a:gd name="connsiteY5" fmla="*/ 1102948 h 3995617"/>
                <a:gd name="connsiteX0" fmla="*/ 1328395 w 3226880"/>
                <a:gd name="connsiteY0" fmla="*/ 1102948 h 3995617"/>
                <a:gd name="connsiteX1" fmla="*/ 1618541 w 3226880"/>
                <a:gd name="connsiteY1" fmla="*/ 3995617 h 3995617"/>
                <a:gd name="connsiteX2" fmla="*/ 2084533 w 3226880"/>
                <a:gd name="connsiteY2" fmla="*/ 1182079 h 3995617"/>
                <a:gd name="connsiteX3" fmla="*/ 2277964 w 3226880"/>
                <a:gd name="connsiteY3" fmla="*/ 65456 h 3995617"/>
                <a:gd name="connsiteX4" fmla="*/ 932741 w 3226880"/>
                <a:gd name="connsiteY4" fmla="*/ 276471 h 3995617"/>
                <a:gd name="connsiteX5" fmla="*/ 1328395 w 3226880"/>
                <a:gd name="connsiteY5" fmla="*/ 1102948 h 3995617"/>
                <a:gd name="connsiteX0" fmla="*/ 1328395 w 3226880"/>
                <a:gd name="connsiteY0" fmla="*/ 1037812 h 3930481"/>
                <a:gd name="connsiteX1" fmla="*/ 1618541 w 3226880"/>
                <a:gd name="connsiteY1" fmla="*/ 3930481 h 3930481"/>
                <a:gd name="connsiteX2" fmla="*/ 2084533 w 3226880"/>
                <a:gd name="connsiteY2" fmla="*/ 1116943 h 3930481"/>
                <a:gd name="connsiteX3" fmla="*/ 2277964 w 3226880"/>
                <a:gd name="connsiteY3" fmla="*/ 320 h 3930481"/>
                <a:gd name="connsiteX4" fmla="*/ 1328395 w 3226880"/>
                <a:gd name="connsiteY4" fmla="*/ 1037812 h 3930481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26880"/>
                <a:gd name="connsiteY0" fmla="*/ 1125605 h 4018274"/>
                <a:gd name="connsiteX1" fmla="*/ 1618541 w 3226880"/>
                <a:gd name="connsiteY1" fmla="*/ 4018274 h 4018274"/>
                <a:gd name="connsiteX2" fmla="*/ 2084533 w 3226880"/>
                <a:gd name="connsiteY2" fmla="*/ 1204736 h 4018274"/>
                <a:gd name="connsiteX3" fmla="*/ 2277964 w 3226880"/>
                <a:gd name="connsiteY3" fmla="*/ 88113 h 4018274"/>
                <a:gd name="connsiteX4" fmla="*/ 1328395 w 3226880"/>
                <a:gd name="connsiteY4" fmla="*/ 1125605 h 4018274"/>
                <a:gd name="connsiteX0" fmla="*/ 1328395 w 3250950"/>
                <a:gd name="connsiteY0" fmla="*/ 1125605 h 4018274"/>
                <a:gd name="connsiteX1" fmla="*/ 1618541 w 3250950"/>
                <a:gd name="connsiteY1" fmla="*/ 4018274 h 4018274"/>
                <a:gd name="connsiteX2" fmla="*/ 2084533 w 3250950"/>
                <a:gd name="connsiteY2" fmla="*/ 1204736 h 4018274"/>
                <a:gd name="connsiteX3" fmla="*/ 2277964 w 3250950"/>
                <a:gd name="connsiteY3" fmla="*/ 88113 h 4018274"/>
                <a:gd name="connsiteX4" fmla="*/ 1328395 w 3250950"/>
                <a:gd name="connsiteY4" fmla="*/ 1125605 h 4018274"/>
                <a:gd name="connsiteX0" fmla="*/ 1387604 w 3310159"/>
                <a:gd name="connsiteY0" fmla="*/ 1125605 h 4018274"/>
                <a:gd name="connsiteX1" fmla="*/ 1677750 w 3310159"/>
                <a:gd name="connsiteY1" fmla="*/ 4018274 h 4018274"/>
                <a:gd name="connsiteX2" fmla="*/ 2143742 w 3310159"/>
                <a:gd name="connsiteY2" fmla="*/ 1204736 h 4018274"/>
                <a:gd name="connsiteX3" fmla="*/ 2337173 w 3310159"/>
                <a:gd name="connsiteY3" fmla="*/ 88113 h 4018274"/>
                <a:gd name="connsiteX4" fmla="*/ 1387604 w 3310159"/>
                <a:gd name="connsiteY4" fmla="*/ 1125605 h 4018274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86600 h 4079269"/>
                <a:gd name="connsiteX1" fmla="*/ 1677750 w 3310159"/>
                <a:gd name="connsiteY1" fmla="*/ 4079269 h 4079269"/>
                <a:gd name="connsiteX2" fmla="*/ 2143742 w 3310159"/>
                <a:gd name="connsiteY2" fmla="*/ 1265731 h 4079269"/>
                <a:gd name="connsiteX3" fmla="*/ 2337173 w 3310159"/>
                <a:gd name="connsiteY3" fmla="*/ 149108 h 4079269"/>
                <a:gd name="connsiteX4" fmla="*/ 1387604 w 3310159"/>
                <a:gd name="connsiteY4" fmla="*/ 1186600 h 4079269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  <a:gd name="connsiteX0" fmla="*/ 1387604 w 3310159"/>
                <a:gd name="connsiteY0" fmla="*/ 1160011 h 4052680"/>
                <a:gd name="connsiteX1" fmla="*/ 1677750 w 3310159"/>
                <a:gd name="connsiteY1" fmla="*/ 4052680 h 4052680"/>
                <a:gd name="connsiteX2" fmla="*/ 2143742 w 3310159"/>
                <a:gd name="connsiteY2" fmla="*/ 1239142 h 4052680"/>
                <a:gd name="connsiteX3" fmla="*/ 2337173 w 3310159"/>
                <a:gd name="connsiteY3" fmla="*/ 122519 h 4052680"/>
                <a:gd name="connsiteX4" fmla="*/ 1387604 w 3310159"/>
                <a:gd name="connsiteY4" fmla="*/ 1160011 h 405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159" h="4052680">
                  <a:moveTo>
                    <a:pt x="1387604" y="1160011"/>
                  </a:moveTo>
                  <a:cubicBezTo>
                    <a:pt x="-1703576" y="3888069"/>
                    <a:pt x="1277407" y="4039492"/>
                    <a:pt x="1677750" y="4052680"/>
                  </a:cubicBezTo>
                  <a:cubicBezTo>
                    <a:pt x="4961149" y="4002076"/>
                    <a:pt x="2303078" y="1609689"/>
                    <a:pt x="2143742" y="1239142"/>
                  </a:cubicBezTo>
                  <a:cubicBezTo>
                    <a:pt x="2208219" y="866934"/>
                    <a:pt x="2787886" y="236742"/>
                    <a:pt x="2337173" y="122519"/>
                  </a:cubicBezTo>
                  <a:cubicBezTo>
                    <a:pt x="2137998" y="30083"/>
                    <a:pt x="247828" y="-394176"/>
                    <a:pt x="1387604" y="11600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1D1C03E-9C0A-4276-9B05-1426B2596915}"/>
                </a:ext>
              </a:extLst>
            </p:cNvPr>
            <p:cNvSpPr/>
            <p:nvPr/>
          </p:nvSpPr>
          <p:spPr>
            <a:xfrm rot="18880345">
              <a:off x="4562414" y="2010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BE82B6F-E1EE-4C6B-BBD3-45E4D9FDF6F3}"/>
                </a:ext>
              </a:extLst>
            </p:cNvPr>
            <p:cNvSpPr/>
            <p:nvPr/>
          </p:nvSpPr>
          <p:spPr>
            <a:xfrm rot="18880345">
              <a:off x="4764095" y="210177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9F0DBE9-64AC-471C-8DAC-7E3B6F1AC889}"/>
                </a:ext>
              </a:extLst>
            </p:cNvPr>
            <p:cNvSpPr/>
            <p:nvPr/>
          </p:nvSpPr>
          <p:spPr>
            <a:xfrm rot="18880345">
              <a:off x="4987876" y="216531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3EABB6C-D2D7-4F9C-B969-BD9F362854E5}"/>
                </a:ext>
              </a:extLst>
            </p:cNvPr>
            <p:cNvSpPr/>
            <p:nvPr/>
          </p:nvSpPr>
          <p:spPr>
            <a:xfrm rot="18880345">
              <a:off x="5236523" y="2173602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3AEC8D2-9CC6-496C-9829-82BCB4D51CA6}"/>
                </a:ext>
              </a:extLst>
            </p:cNvPr>
            <p:cNvSpPr/>
            <p:nvPr/>
          </p:nvSpPr>
          <p:spPr>
            <a:xfrm rot="18880345">
              <a:off x="5432677" y="2157026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DE0052-F195-4089-9443-055FA0A75A2A}"/>
                </a:ext>
              </a:extLst>
            </p:cNvPr>
            <p:cNvSpPr/>
            <p:nvPr/>
          </p:nvSpPr>
          <p:spPr>
            <a:xfrm rot="18880345">
              <a:off x="5626070" y="2123873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48BB908-13B3-4908-88C2-EEFF91076309}"/>
                </a:ext>
              </a:extLst>
            </p:cNvPr>
            <p:cNvSpPr/>
            <p:nvPr/>
          </p:nvSpPr>
          <p:spPr>
            <a:xfrm rot="1672910">
              <a:off x="5805650" y="232279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2ABD108-2DF9-404D-938E-D7BCB9B38D83}"/>
                </a:ext>
              </a:extLst>
            </p:cNvPr>
            <p:cNvSpPr/>
            <p:nvPr/>
          </p:nvSpPr>
          <p:spPr>
            <a:xfrm rot="1672910">
              <a:off x="5816701" y="2518949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CCE6F18-8F1A-4C82-98C7-281EAF8A50DB}"/>
                </a:ext>
              </a:extLst>
            </p:cNvPr>
            <p:cNvSpPr/>
            <p:nvPr/>
          </p:nvSpPr>
          <p:spPr>
            <a:xfrm rot="1672910">
              <a:off x="5827750" y="2690240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8D3D0A5-A383-4D31-AAE7-97CD8808A150}"/>
                </a:ext>
              </a:extLst>
            </p:cNvPr>
            <p:cNvSpPr/>
            <p:nvPr/>
          </p:nvSpPr>
          <p:spPr>
            <a:xfrm rot="1672910">
              <a:off x="5849852" y="2905734"/>
              <a:ext cx="486244" cy="2475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95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8A79F60-8DE2-4E96-B4A0-C007A01BD532}"/>
              </a:ext>
            </a:extLst>
          </p:cNvPr>
          <p:cNvSpPr txBox="1"/>
          <p:nvPr/>
        </p:nvSpPr>
        <p:spPr>
          <a:xfrm>
            <a:off x="666600" y="4603219"/>
            <a:ext cx="42194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 bag contains 12 red cubes, </a:t>
            </a:r>
          </a:p>
          <a:p>
            <a:pPr algn="ctr"/>
            <a:r>
              <a:rPr lang="en-GB" dirty="0"/>
              <a:t>6 black cubes &amp; 2 green cubes.</a:t>
            </a:r>
          </a:p>
          <a:p>
            <a:pPr algn="ctr"/>
            <a:r>
              <a:rPr lang="en-GB" dirty="0"/>
              <a:t>We pick and replace a cube.</a:t>
            </a:r>
          </a:p>
          <a:p>
            <a:pPr algn="ctr"/>
            <a:r>
              <a:rPr lang="en-GB" dirty="0"/>
              <a:t>If we do this 400 times, </a:t>
            </a:r>
          </a:p>
          <a:p>
            <a:pPr algn="ctr"/>
            <a:r>
              <a:rPr lang="en-GB" dirty="0"/>
              <a:t>how many red cubes do we expect to pick?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43B90C-A910-4D51-A76C-D4BEF586EF18}"/>
                  </a:ext>
                </a:extLst>
              </p:cNvPr>
              <p:cNvSpPr txBox="1"/>
              <p:nvPr/>
            </p:nvSpPr>
            <p:spPr>
              <a:xfrm>
                <a:off x="1727829" y="6046485"/>
                <a:ext cx="2571538" cy="786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×400 =240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43B90C-A910-4D51-A76C-D4BEF586E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29" y="6046485"/>
                <a:ext cx="2571538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" name="Picture 106">
            <a:extLst>
              <a:ext uri="{FF2B5EF4-FFF2-40B4-BE49-F238E27FC236}">
                <a16:creationId xmlns:a16="http://schemas.microsoft.com/office/drawing/2014/main" id="{15F182FC-DA99-4792-A8C2-0A83F46743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22232"/>
          <a:stretch/>
        </p:blipFill>
        <p:spPr>
          <a:xfrm>
            <a:off x="5256064" y="4633648"/>
            <a:ext cx="820645" cy="83055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DC23C749-F511-4B24-9DA5-FC82D6697B1E}"/>
              </a:ext>
            </a:extLst>
          </p:cNvPr>
          <p:cNvSpPr txBox="1"/>
          <p:nvPr/>
        </p:nvSpPr>
        <p:spPr>
          <a:xfrm>
            <a:off x="6055777" y="4677781"/>
            <a:ext cx="33664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Jamie rolls a dice 30 times.</a:t>
            </a:r>
          </a:p>
          <a:p>
            <a:pPr algn="ctr"/>
            <a:r>
              <a:rPr lang="en-GB" dirty="0"/>
              <a:t>1 = 1 point, 2 = 2 points etc</a:t>
            </a:r>
          </a:p>
          <a:p>
            <a:pPr algn="ctr"/>
            <a:r>
              <a:rPr lang="en-GB" dirty="0"/>
              <a:t>He totals his score.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What is his expected mean score?</a:t>
            </a:r>
          </a:p>
        </p:txBody>
      </p:sp>
      <p:sp>
        <p:nvSpPr>
          <p:cNvPr id="109" name="Cube 108">
            <a:extLst>
              <a:ext uri="{FF2B5EF4-FFF2-40B4-BE49-F238E27FC236}">
                <a16:creationId xmlns:a16="http://schemas.microsoft.com/office/drawing/2014/main" id="{337BC87F-F249-4DC9-8A9D-B165D7A82252}"/>
              </a:ext>
            </a:extLst>
          </p:cNvPr>
          <p:cNvSpPr/>
          <p:nvPr/>
        </p:nvSpPr>
        <p:spPr>
          <a:xfrm rot="1914300">
            <a:off x="6242390" y="1290758"/>
            <a:ext cx="309650" cy="30965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94B2808-325F-42EE-951D-635A77CF8ABF}"/>
                  </a:ext>
                </a:extLst>
              </p:cNvPr>
              <p:cNvSpPr txBox="1"/>
              <p:nvPr/>
            </p:nvSpPr>
            <p:spPr>
              <a:xfrm>
                <a:off x="5061010" y="6209045"/>
                <a:ext cx="4764702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1+2+3+4+5+6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÷ 6=3.5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94B2808-325F-42EE-951D-635A77CF8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010" y="6209045"/>
                <a:ext cx="476470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0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1" grpId="0" animBg="1"/>
      <p:bldP spid="82" grpId="0" animBg="1"/>
      <p:bldP spid="77" grpId="0" animBg="1"/>
      <p:bldP spid="106" grpId="0" animBg="1"/>
      <p:bldP spid="1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66C24-2EBE-EDE9-A983-7DFA8C01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4" y="0"/>
            <a:ext cx="9527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87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29294-A024-F25E-3997-3F290CDE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381000"/>
            <a:ext cx="9410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9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C6D8E-2ADF-AAC1-878F-46E308E9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2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6C8D0-4898-34CB-B6B2-806F0D240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19087"/>
            <a:ext cx="91821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63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AD8D7-AA87-24DB-F2FF-445C0C67E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319087"/>
            <a:ext cx="915352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8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D423-7475-D065-3C8E-B8B8DDA6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75" y="353482"/>
            <a:ext cx="8752880" cy="1658198"/>
          </a:xfrm>
        </p:spPr>
        <p:txBody>
          <a:bodyPr/>
          <a:lstStyle/>
          <a:p>
            <a:r>
              <a:rPr lang="en-GB" dirty="0"/>
              <a:t>RECAP FROM YESTERDAY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EDE5-8C8A-834B-4FFF-D4B082182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96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E206C0-DBB9-3FA1-DBA3-4EB344FF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3850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7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11E13-C685-8B24-2174-5C9896165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9050"/>
            <a:ext cx="939165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13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BCFFB-BF14-FB93-DD44-7618731E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8575"/>
            <a:ext cx="93249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19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8CA46-01BD-9508-A8BB-3D9097B4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23850"/>
            <a:ext cx="91821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9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8B10E-054A-1EA7-8D1B-FCD22CB3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38137"/>
            <a:ext cx="908685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79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0E915-276C-E734-4304-00EAB0045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" y="82296"/>
            <a:ext cx="9144000" cy="6838950"/>
          </a:xfrm>
          <a:prstGeom prst="rect">
            <a:avLst/>
          </a:prstGeom>
        </p:spPr>
      </p:pic>
      <p:pic>
        <p:nvPicPr>
          <p:cNvPr id="6" name="Probability Slide 4">
            <a:hlinkClick r:id="" action="ppaction://media"/>
            <a:extLst>
              <a:ext uri="{FF2B5EF4-FFF2-40B4-BE49-F238E27FC236}">
                <a16:creationId xmlns:a16="http://schemas.microsoft.com/office/drawing/2014/main" id="{3DE2BC5B-3A3F-5CBB-7759-CAADF652E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9266" y="1834896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95F5C2-61A0-DD2C-397B-B6925FB29697}"/>
              </a:ext>
            </a:extLst>
          </p:cNvPr>
          <p:cNvSpPr txBox="1"/>
          <p:nvPr/>
        </p:nvSpPr>
        <p:spPr>
          <a:xfrm>
            <a:off x="6049107" y="638997"/>
            <a:ext cx="3040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Click on this audio file to listen</a:t>
            </a:r>
          </a:p>
          <a:p>
            <a:r>
              <a:rPr lang="en-GB" dirty="0"/>
              <a:t> to a description of how each </a:t>
            </a:r>
          </a:p>
          <a:p>
            <a:r>
              <a:rPr lang="en-GB" dirty="0"/>
              <a:t>answer is calculated.</a:t>
            </a:r>
          </a:p>
        </p:txBody>
      </p:sp>
    </p:spTree>
    <p:extLst>
      <p:ext uri="{BB962C8B-B14F-4D97-AF65-F5344CB8AC3E}">
        <p14:creationId xmlns:p14="http://schemas.microsoft.com/office/powerpoint/2010/main" val="421478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68"/>
    </mc:Choice>
    <mc:Fallback>
      <p:transition spd="slow" advTm="12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DD93C-B2A9-759B-F2FF-DAE0178A8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61912"/>
            <a:ext cx="9096375" cy="6734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EE110-988E-925F-76A6-F3AD58225201}"/>
              </a:ext>
            </a:extLst>
          </p:cNvPr>
          <p:cNvSpPr txBox="1"/>
          <p:nvPr/>
        </p:nvSpPr>
        <p:spPr>
          <a:xfrm>
            <a:off x="6377353" y="287305"/>
            <a:ext cx="3040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Click on this audio file to listen</a:t>
            </a:r>
          </a:p>
          <a:p>
            <a:r>
              <a:rPr lang="en-GB" dirty="0"/>
              <a:t> to a description of how each </a:t>
            </a:r>
          </a:p>
          <a:p>
            <a:r>
              <a:rPr lang="en-GB" dirty="0"/>
              <a:t>answer is calculated.</a:t>
            </a:r>
          </a:p>
        </p:txBody>
      </p:sp>
      <p:pic>
        <p:nvPicPr>
          <p:cNvPr id="6" name="Prob descr slide 5">
            <a:hlinkClick r:id="" action="ppaction://media"/>
            <a:extLst>
              <a:ext uri="{FF2B5EF4-FFF2-40B4-BE49-F238E27FC236}">
                <a16:creationId xmlns:a16="http://schemas.microsoft.com/office/drawing/2014/main" id="{816F32D9-0187-95A5-1126-78F76374A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6461" y="1603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430FE8-96C8-65AC-8DC2-C721FB74E88D}"/>
              </a:ext>
            </a:extLst>
          </p:cNvPr>
          <p:cNvSpPr txBox="1"/>
          <p:nvPr/>
        </p:nvSpPr>
        <p:spPr>
          <a:xfrm>
            <a:off x="771181" y="3108589"/>
            <a:ext cx="6656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dirty="0"/>
          </a:p>
          <a:p>
            <a:r>
              <a:rPr lang="en-GB" sz="2000" dirty="0">
                <a:hlinkClick r:id="rId2"/>
              </a:rPr>
              <a:t>https://corbettmaths.com/2013/06/20/relative-frequency/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D58092-EFD7-4DBB-93A0-6A3355E94DFC}"/>
              </a:ext>
            </a:extLst>
          </p:cNvPr>
          <p:cNvSpPr txBox="1">
            <a:spLocks/>
          </p:cNvSpPr>
          <p:nvPr/>
        </p:nvSpPr>
        <p:spPr>
          <a:xfrm>
            <a:off x="390775" y="353482"/>
            <a:ext cx="8752880" cy="165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VIDEO CLIP TO WATCH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087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49EBB3-7EF2-419B-ADB1-1C21A6842F4C}"/>
              </a:ext>
            </a:extLst>
          </p:cNvPr>
          <p:cNvSpPr txBox="1"/>
          <p:nvPr/>
        </p:nvSpPr>
        <p:spPr>
          <a:xfrm>
            <a:off x="4113675" y="0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Do you agree?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C491A-D87E-409E-B0D3-9B79958F2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22232"/>
          <a:stretch/>
        </p:blipFill>
        <p:spPr>
          <a:xfrm>
            <a:off x="1145300" y="4193929"/>
            <a:ext cx="1277040" cy="1292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8F217-2455-4B38-B7FB-893AE470D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8" t="25471" r="12123" b="27141"/>
          <a:stretch/>
        </p:blipFill>
        <p:spPr>
          <a:xfrm>
            <a:off x="1133663" y="1530915"/>
            <a:ext cx="1504029" cy="1141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775E9-5C44-4EE8-B089-536E3BEE1D0C}"/>
              </a:ext>
            </a:extLst>
          </p:cNvPr>
          <p:cNvSpPr txBox="1"/>
          <p:nvPr/>
        </p:nvSpPr>
        <p:spPr>
          <a:xfrm>
            <a:off x="6346550" y="1749669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4F359-0DD4-4197-B25F-9EB495B2D2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05" y="4506233"/>
            <a:ext cx="1251595" cy="1431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E9713-BE50-4869-A46F-5BF671D007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271" y="1890321"/>
            <a:ext cx="1668622" cy="132316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2C44FE1-388D-4039-B89F-191ADA341930}"/>
              </a:ext>
            </a:extLst>
          </p:cNvPr>
          <p:cNvSpPr/>
          <p:nvPr/>
        </p:nvSpPr>
        <p:spPr>
          <a:xfrm>
            <a:off x="3275798" y="4202723"/>
            <a:ext cx="3678917" cy="720968"/>
          </a:xfrm>
          <a:prstGeom prst="wedgeRoundRectCallout">
            <a:avLst>
              <a:gd name="adj1" fmla="val 53126"/>
              <a:gd name="adj2" fmla="val 11938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If I roll a dice 6 times, I will definitely get a 5.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3CE229-4F82-42DD-8086-D21A920ED1E8}"/>
              </a:ext>
            </a:extLst>
          </p:cNvPr>
          <p:cNvSpPr/>
          <p:nvPr/>
        </p:nvSpPr>
        <p:spPr>
          <a:xfrm>
            <a:off x="40640" y="50800"/>
            <a:ext cx="9804400" cy="6766560"/>
          </a:xfrm>
          <a:prstGeom prst="roundRect">
            <a:avLst>
              <a:gd name="adj" fmla="val 5362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50" dirty="0" err="1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54FF2FE-AF1F-45CF-8BC1-905EBE35FA73}"/>
              </a:ext>
            </a:extLst>
          </p:cNvPr>
          <p:cNvSpPr/>
          <p:nvPr/>
        </p:nvSpPr>
        <p:spPr>
          <a:xfrm>
            <a:off x="3275798" y="1204546"/>
            <a:ext cx="3678917" cy="720968"/>
          </a:xfrm>
          <a:prstGeom prst="wedgeRoundRectCallout">
            <a:avLst>
              <a:gd name="adj1" fmla="val 53126"/>
              <a:gd name="adj2" fmla="val 11938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If I flip a coin twice I must get </a:t>
            </a: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one tails &amp; one heads.</a:t>
            </a:r>
          </a:p>
        </p:txBody>
      </p:sp>
    </p:spTree>
    <p:extLst>
      <p:ext uri="{BB962C8B-B14F-4D97-AF65-F5344CB8AC3E}">
        <p14:creationId xmlns:p14="http://schemas.microsoft.com/office/powerpoint/2010/main" val="96820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49EBB3-7EF2-419B-ADB1-1C21A6842F4C}"/>
              </a:ext>
            </a:extLst>
          </p:cNvPr>
          <p:cNvSpPr txBox="1"/>
          <p:nvPr/>
        </p:nvSpPr>
        <p:spPr>
          <a:xfrm>
            <a:off x="4113675" y="0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Do you agree?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8F217-2455-4B38-B7FB-893AE470D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8" t="25471" r="12123" b="27141"/>
          <a:stretch/>
        </p:blipFill>
        <p:spPr>
          <a:xfrm>
            <a:off x="1133663" y="1530915"/>
            <a:ext cx="1504029" cy="1141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775E9-5C44-4EE8-B089-536E3BEE1D0C}"/>
              </a:ext>
            </a:extLst>
          </p:cNvPr>
          <p:cNvSpPr txBox="1"/>
          <p:nvPr/>
        </p:nvSpPr>
        <p:spPr>
          <a:xfrm>
            <a:off x="6346550" y="1749669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CE9713-BE50-4869-A46F-5BF671D007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271" y="1890321"/>
            <a:ext cx="1668622" cy="132316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3CE229-4F82-42DD-8086-D21A920ED1E8}"/>
              </a:ext>
            </a:extLst>
          </p:cNvPr>
          <p:cNvSpPr/>
          <p:nvPr/>
        </p:nvSpPr>
        <p:spPr>
          <a:xfrm>
            <a:off x="40640" y="50800"/>
            <a:ext cx="9804400" cy="6766560"/>
          </a:xfrm>
          <a:prstGeom prst="roundRect">
            <a:avLst>
              <a:gd name="adj" fmla="val 5362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5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07508-E7E3-4327-85E1-0F6E3546E42E}"/>
              </a:ext>
            </a:extLst>
          </p:cNvPr>
          <p:cNvSpPr txBox="1"/>
          <p:nvPr/>
        </p:nvSpPr>
        <p:spPr>
          <a:xfrm>
            <a:off x="404609" y="3517314"/>
            <a:ext cx="2186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Possible outcomes: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4B4E84-8508-4BD1-812B-FEC92A4DCCA5}"/>
              </a:ext>
            </a:extLst>
          </p:cNvPr>
          <p:cNvSpPr txBox="1"/>
          <p:nvPr/>
        </p:nvSpPr>
        <p:spPr>
          <a:xfrm>
            <a:off x="3132291" y="3517314"/>
            <a:ext cx="1707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Tails</a:t>
            </a:r>
            <a:r>
              <a:rPr lang="en-GB" sz="2000" dirty="0"/>
              <a:t> then </a:t>
            </a:r>
            <a:r>
              <a:rPr lang="en-GB" sz="2000" b="1" dirty="0"/>
              <a:t>Tails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FE619-61DB-4A9D-A65A-294B28BEE3F3}"/>
              </a:ext>
            </a:extLst>
          </p:cNvPr>
          <p:cNvSpPr txBox="1"/>
          <p:nvPr/>
        </p:nvSpPr>
        <p:spPr>
          <a:xfrm>
            <a:off x="3033610" y="4891844"/>
            <a:ext cx="1904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Heads</a:t>
            </a:r>
            <a:r>
              <a:rPr lang="en-GB" sz="2000" dirty="0"/>
              <a:t> then </a:t>
            </a:r>
            <a:r>
              <a:rPr lang="en-GB" sz="2000" b="1" dirty="0"/>
              <a:t>Tails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F0202-7F85-4B32-B28B-4AB67169A250}"/>
              </a:ext>
            </a:extLst>
          </p:cNvPr>
          <p:cNvSpPr txBox="1"/>
          <p:nvPr/>
        </p:nvSpPr>
        <p:spPr>
          <a:xfrm>
            <a:off x="3033610" y="4028674"/>
            <a:ext cx="1904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Tails</a:t>
            </a:r>
            <a:r>
              <a:rPr lang="en-GB" sz="2000" dirty="0"/>
              <a:t> then </a:t>
            </a:r>
            <a:r>
              <a:rPr lang="en-GB" sz="2000" b="1" dirty="0"/>
              <a:t>Heads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D163A6-9B00-4FC1-BCEC-F9E415FCECC0}"/>
              </a:ext>
            </a:extLst>
          </p:cNvPr>
          <p:cNvSpPr txBox="1"/>
          <p:nvPr/>
        </p:nvSpPr>
        <p:spPr>
          <a:xfrm>
            <a:off x="2934929" y="5398868"/>
            <a:ext cx="2101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Heads</a:t>
            </a:r>
            <a:r>
              <a:rPr lang="en-GB" sz="2000" dirty="0"/>
              <a:t> then </a:t>
            </a:r>
            <a:r>
              <a:rPr lang="en-GB" sz="2000" b="1" dirty="0"/>
              <a:t>Heads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5D19A1-BBBC-4C75-8786-19BA7CC980D5}"/>
              </a:ext>
            </a:extLst>
          </p:cNvPr>
          <p:cNvSpPr txBox="1"/>
          <p:nvPr/>
        </p:nvSpPr>
        <p:spPr>
          <a:xfrm>
            <a:off x="5621028" y="3517314"/>
            <a:ext cx="3921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There are 4 equally likely outcomes.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19F660-0FEB-4896-BAEF-7BF71F9A1B98}"/>
              </a:ext>
            </a:extLst>
          </p:cNvPr>
          <p:cNvSpPr txBox="1"/>
          <p:nvPr/>
        </p:nvSpPr>
        <p:spPr>
          <a:xfrm>
            <a:off x="5681822" y="4150360"/>
            <a:ext cx="380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The probability of 1 tails &amp; 1 heads</a:t>
            </a:r>
          </a:p>
          <a:p>
            <a:pPr algn="ctr"/>
            <a:r>
              <a:rPr lang="en-GB" sz="2000" dirty="0"/>
              <a:t>is 2 out of 4.</a:t>
            </a:r>
          </a:p>
        </p:txBody>
      </p:sp>
      <p:sp>
        <p:nvSpPr>
          <p:cNvPr id="2" name="Right Bracket 1">
            <a:extLst>
              <a:ext uri="{FF2B5EF4-FFF2-40B4-BE49-F238E27FC236}">
                <a16:creationId xmlns:a16="http://schemas.microsoft.com/office/drawing/2014/main" id="{534EC731-1A33-4D38-A681-953E83957239}"/>
              </a:ext>
            </a:extLst>
          </p:cNvPr>
          <p:cNvSpPr/>
          <p:nvPr/>
        </p:nvSpPr>
        <p:spPr>
          <a:xfrm>
            <a:off x="5004781" y="4236720"/>
            <a:ext cx="238951" cy="876300"/>
          </a:xfrm>
          <a:prstGeom prst="rightBracket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5100E5-6FEB-4977-9BDD-D4E7E74151AC}"/>
                  </a:ext>
                </a:extLst>
              </p:cNvPr>
              <p:cNvSpPr txBox="1"/>
              <p:nvPr/>
            </p:nvSpPr>
            <p:spPr>
              <a:xfrm>
                <a:off x="7017799" y="5205437"/>
                <a:ext cx="112825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5100E5-6FEB-4977-9BDD-D4E7E7415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99" y="5205437"/>
                <a:ext cx="1128258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8A67DD0-D879-405A-BC98-27352319BE38}"/>
              </a:ext>
            </a:extLst>
          </p:cNvPr>
          <p:cNvSpPr/>
          <p:nvPr/>
        </p:nvSpPr>
        <p:spPr>
          <a:xfrm>
            <a:off x="3275798" y="1204546"/>
            <a:ext cx="3678917" cy="720968"/>
          </a:xfrm>
          <a:prstGeom prst="wedgeRoundRectCallout">
            <a:avLst>
              <a:gd name="adj1" fmla="val 53126"/>
              <a:gd name="adj2" fmla="val 11938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If I flip a coin twice I must get </a:t>
            </a: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one tails &amp; one heads.</a:t>
            </a:r>
          </a:p>
        </p:txBody>
      </p:sp>
    </p:spTree>
    <p:extLst>
      <p:ext uri="{BB962C8B-B14F-4D97-AF65-F5344CB8AC3E}">
        <p14:creationId xmlns:p14="http://schemas.microsoft.com/office/powerpoint/2010/main" val="11654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49EBB3-7EF2-419B-ADB1-1C21A6842F4C}"/>
              </a:ext>
            </a:extLst>
          </p:cNvPr>
          <p:cNvSpPr txBox="1"/>
          <p:nvPr/>
        </p:nvSpPr>
        <p:spPr>
          <a:xfrm>
            <a:off x="4113675" y="0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Do you agree?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3CE229-4F82-42DD-8086-D21A920ED1E8}"/>
              </a:ext>
            </a:extLst>
          </p:cNvPr>
          <p:cNvSpPr/>
          <p:nvPr/>
        </p:nvSpPr>
        <p:spPr>
          <a:xfrm>
            <a:off x="40640" y="50800"/>
            <a:ext cx="9804400" cy="6766560"/>
          </a:xfrm>
          <a:prstGeom prst="roundRect">
            <a:avLst>
              <a:gd name="adj" fmla="val 5362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5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07508-E7E3-4327-85E1-0F6E3546E42E}"/>
              </a:ext>
            </a:extLst>
          </p:cNvPr>
          <p:cNvSpPr txBox="1"/>
          <p:nvPr/>
        </p:nvSpPr>
        <p:spPr>
          <a:xfrm>
            <a:off x="2914567" y="3273474"/>
            <a:ext cx="3384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The probability of rolling a 5 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5100E5-6FEB-4977-9BDD-D4E7E74151AC}"/>
                  </a:ext>
                </a:extLst>
              </p:cNvPr>
              <p:cNvSpPr txBox="1"/>
              <p:nvPr/>
            </p:nvSpPr>
            <p:spPr>
              <a:xfrm>
                <a:off x="6445611" y="3071837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5100E5-6FEB-4977-9BDD-D4E7E7415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611" y="3071837"/>
                <a:ext cx="423514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E5BE63C5-F555-4BB0-9251-B4351EC11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22232"/>
          <a:stretch/>
        </p:blipFill>
        <p:spPr>
          <a:xfrm>
            <a:off x="1145300" y="1196729"/>
            <a:ext cx="1277040" cy="12924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670F72-E44D-4187-A29C-E0B4C1D78C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05" y="1509033"/>
            <a:ext cx="1251595" cy="1431673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8A4575B-EDC2-45EA-B86D-62600EAFDAC0}"/>
              </a:ext>
            </a:extLst>
          </p:cNvPr>
          <p:cNvSpPr/>
          <p:nvPr/>
        </p:nvSpPr>
        <p:spPr>
          <a:xfrm>
            <a:off x="3275798" y="1205523"/>
            <a:ext cx="3678917" cy="720968"/>
          </a:xfrm>
          <a:prstGeom prst="wedgeRoundRectCallout">
            <a:avLst>
              <a:gd name="adj1" fmla="val 53126"/>
              <a:gd name="adj2" fmla="val 11938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If I roll a dice 6 times, I will definitely get a 5.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79661C-A0E6-499D-A49D-0F1D02BB744A}"/>
              </a:ext>
            </a:extLst>
          </p:cNvPr>
          <p:cNvSpPr txBox="1"/>
          <p:nvPr/>
        </p:nvSpPr>
        <p:spPr>
          <a:xfrm>
            <a:off x="1400684" y="4879887"/>
            <a:ext cx="7084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After 6 rolls, we </a:t>
            </a:r>
            <a:r>
              <a:rPr lang="en-GB" sz="2000" b="1" dirty="0"/>
              <a:t>expect</a:t>
            </a:r>
            <a:r>
              <a:rPr lang="en-GB" sz="2000" dirty="0"/>
              <a:t> to roll a 5, </a:t>
            </a:r>
          </a:p>
          <a:p>
            <a:pPr algn="ctr"/>
            <a:r>
              <a:rPr lang="en-GB" sz="2000" dirty="0"/>
              <a:t>but Peter might be unlucky and roll 1, 1, 1, 1, 1, 1, or 6, 3, 4, 6, 2, 2.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2693DA-AF7B-4049-9B2E-B568CE73012B}"/>
              </a:ext>
            </a:extLst>
          </p:cNvPr>
          <p:cNvSpPr txBox="1"/>
          <p:nvPr/>
        </p:nvSpPr>
        <p:spPr>
          <a:xfrm>
            <a:off x="2260853" y="4188440"/>
            <a:ext cx="5384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A sixth of the times we roll the dice we expect a 5.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A4612-1FCB-4271-B5DC-2277A11DF2A9}"/>
              </a:ext>
            </a:extLst>
          </p:cNvPr>
          <p:cNvSpPr txBox="1"/>
          <p:nvPr/>
        </p:nvSpPr>
        <p:spPr>
          <a:xfrm>
            <a:off x="1607159" y="5895887"/>
            <a:ext cx="667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Expecting</a:t>
            </a:r>
            <a:r>
              <a:rPr lang="en-GB" sz="2000" dirty="0"/>
              <a:t> something to happen does not mean it actually will!</a:t>
            </a:r>
          </a:p>
        </p:txBody>
      </p:sp>
    </p:spTree>
    <p:extLst>
      <p:ext uri="{BB962C8B-B14F-4D97-AF65-F5344CB8AC3E}">
        <p14:creationId xmlns:p14="http://schemas.microsoft.com/office/powerpoint/2010/main" val="42296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>
          <a:solidFill>
            <a:schemeClr val="tx1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8575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10604</TotalTime>
  <Words>1623</Words>
  <Application>Microsoft Office PowerPoint</Application>
  <PresentationFormat>A4 Paper (210x297 mm)</PresentationFormat>
  <Paragraphs>321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Cambria Math</vt:lpstr>
      <vt:lpstr>Calibri Light</vt:lpstr>
      <vt:lpstr>Calibri</vt:lpstr>
      <vt:lpstr>Stencil</vt:lpstr>
      <vt:lpstr>Arial</vt:lpstr>
      <vt:lpstr>Office Theme</vt:lpstr>
      <vt:lpstr>Metropolitan</vt:lpstr>
      <vt:lpstr>Threshold – Entrance - Teacher to stand on door threshold </vt:lpstr>
      <vt:lpstr>Do Now Answers </vt:lpstr>
      <vt:lpstr>RECAP FROM YESTERDAY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Kite</dc:creator>
  <cp:lastModifiedBy>Alan Muldoon</cp:lastModifiedBy>
  <cp:revision>510</cp:revision>
  <cp:lastPrinted>2017-12-31T22:38:51Z</cp:lastPrinted>
  <dcterms:created xsi:type="dcterms:W3CDTF">2017-01-17T16:57:04Z</dcterms:created>
  <dcterms:modified xsi:type="dcterms:W3CDTF">2025-01-10T10:31:34Z</dcterms:modified>
</cp:coreProperties>
</file>