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587" r:id="rId3"/>
    <p:sldId id="257" r:id="rId4"/>
    <p:sldId id="845" r:id="rId5"/>
    <p:sldId id="971" r:id="rId6"/>
    <p:sldId id="972" r:id="rId7"/>
    <p:sldId id="984" r:id="rId8"/>
    <p:sldId id="964" r:id="rId9"/>
    <p:sldId id="970" r:id="rId10"/>
    <p:sldId id="962" r:id="rId11"/>
    <p:sldId id="973" r:id="rId12"/>
    <p:sldId id="974" r:id="rId13"/>
    <p:sldId id="976" r:id="rId14"/>
    <p:sldId id="977" r:id="rId15"/>
    <p:sldId id="978" r:id="rId16"/>
    <p:sldId id="982" r:id="rId17"/>
    <p:sldId id="98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1086B6E-64AA-4574-A6AB-52D4E0AEBCC2}">
          <p14:sldIdLst>
            <p14:sldId id="587"/>
            <p14:sldId id="257"/>
          </p14:sldIdLst>
        </p14:section>
        <p14:section name="Animated Slides" id="{059544AC-2C27-45B1-9F95-F87DF8854DD6}">
          <p14:sldIdLst>
            <p14:sldId id="845"/>
            <p14:sldId id="971"/>
            <p14:sldId id="972"/>
            <p14:sldId id="984"/>
          </p14:sldIdLst>
        </p14:section>
        <p14:section name="AFL Questions" id="{24E649D6-FAE0-4F08-BC1E-7ECA964FF565}">
          <p14:sldIdLst>
            <p14:sldId id="964"/>
          </p14:sldIdLst>
        </p14:section>
        <p14:section name="Cover Slides" id="{6E882ABF-D2EB-4562-B2F7-57736984FA38}">
          <p14:sldIdLst/>
        </p14:section>
        <p14:section name="Animated Slides" id="{D5EC0740-52B5-4E8C-A77A-C2A9B6777583}">
          <p14:sldIdLst>
            <p14:sldId id="970"/>
            <p14:sldId id="962"/>
            <p14:sldId id="973"/>
            <p14:sldId id="974"/>
          </p14:sldIdLst>
        </p14:section>
        <p14:section name="Demonstration" id="{92B4FA56-2285-4B85-BDF8-5B015B3E2CD2}">
          <p14:sldIdLst>
            <p14:sldId id="976"/>
            <p14:sldId id="977"/>
            <p14:sldId id="978"/>
          </p14:sldIdLst>
        </p14:section>
        <p14:section name="AFL Questions 1" id="{1FEDB314-42DC-4694-9B04-D4A4AAE625F7}">
          <p14:sldIdLst>
            <p14:sldId id="982"/>
          </p14:sldIdLst>
        </p14:section>
        <p14:section name="AFL Questions 2" id="{D6520A1D-4E4D-4B38-A049-88E5887B5F55}">
          <p14:sldIdLst>
            <p14:sldId id="9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27" autoAdjust="0"/>
    <p:restoredTop sz="94660"/>
  </p:normalViewPr>
  <p:slideViewPr>
    <p:cSldViewPr snapToGrid="0">
      <p:cViewPr varScale="1">
        <p:scale>
          <a:sx n="55" d="100"/>
          <a:sy n="5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E97B256-3AAA-45E0-A7AC-1A5403ACD612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E530FD5-7DCD-49CE-A8A2-BC00A14F89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55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B256-3AAA-45E0-A7AC-1A5403ACD612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30FD5-7DCD-49CE-A8A2-BC00A14F89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728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B256-3AAA-45E0-A7AC-1A5403ACD612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30FD5-7DCD-49CE-A8A2-BC00A14F89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515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7853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857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B256-3AAA-45E0-A7AC-1A5403ACD612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30FD5-7DCD-49CE-A8A2-BC00A14F89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92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B256-3AAA-45E0-A7AC-1A5403ACD612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30FD5-7DCD-49CE-A8A2-BC00A14F89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70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B256-3AAA-45E0-A7AC-1A5403ACD612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30FD5-7DCD-49CE-A8A2-BC00A14F89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8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B256-3AAA-45E0-A7AC-1A5403ACD612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30FD5-7DCD-49CE-A8A2-BC00A14F89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71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B256-3AAA-45E0-A7AC-1A5403ACD612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30FD5-7DCD-49CE-A8A2-BC00A14F89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53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B256-3AAA-45E0-A7AC-1A5403ACD612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30FD5-7DCD-49CE-A8A2-BC00A14F89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63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B256-3AAA-45E0-A7AC-1A5403ACD612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E530FD5-7DCD-49CE-A8A2-BC00A14F89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79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E97B256-3AAA-45E0-A7AC-1A5403ACD612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E530FD5-7DCD-49CE-A8A2-BC00A14F89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1443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E97B256-3AAA-45E0-A7AC-1A5403ACD612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9E530FD5-7DCD-49CE-A8A2-BC00A14F89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97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330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21.png"/><Relationship Id="rId7" Type="http://schemas.openxmlformats.org/officeDocument/2006/relationships/image" Target="../media/image3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21.png"/><Relationship Id="rId7" Type="http://schemas.openxmlformats.org/officeDocument/2006/relationships/image" Target="../media/image44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3" Type="http://schemas.openxmlformats.org/officeDocument/2006/relationships/image" Target="../media/image67.png"/><Relationship Id="rId18" Type="http://schemas.openxmlformats.org/officeDocument/2006/relationships/image" Target="../media/image7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12" Type="http://schemas.openxmlformats.org/officeDocument/2006/relationships/image" Target="../media/image66.png"/><Relationship Id="rId17" Type="http://schemas.openxmlformats.org/officeDocument/2006/relationships/image" Target="../media/image71.png"/><Relationship Id="rId2" Type="http://schemas.openxmlformats.org/officeDocument/2006/relationships/image" Target="../media/image21.png"/><Relationship Id="rId16" Type="http://schemas.openxmlformats.org/officeDocument/2006/relationships/image" Target="../media/image70.png"/><Relationship Id="rId20" Type="http://schemas.openxmlformats.org/officeDocument/2006/relationships/image" Target="../media/image7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0.png"/><Relationship Id="rId11" Type="http://schemas.openxmlformats.org/officeDocument/2006/relationships/image" Target="../media/image65.png"/><Relationship Id="rId5" Type="http://schemas.openxmlformats.org/officeDocument/2006/relationships/image" Target="../media/image59.png"/><Relationship Id="rId15" Type="http://schemas.openxmlformats.org/officeDocument/2006/relationships/image" Target="../media/image69.png"/><Relationship Id="rId10" Type="http://schemas.openxmlformats.org/officeDocument/2006/relationships/image" Target="../media/image64.png"/><Relationship Id="rId19" Type="http://schemas.openxmlformats.org/officeDocument/2006/relationships/image" Target="../media/image73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Relationship Id="rId14" Type="http://schemas.openxmlformats.org/officeDocument/2006/relationships/image" Target="../media/image6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r_hHjLrBN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63912-D190-86BF-EFD3-33F269071EF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7143" y="-3928"/>
            <a:ext cx="12634731" cy="710152"/>
          </a:xfrm>
        </p:spPr>
        <p:txBody>
          <a:bodyPr>
            <a:noAutofit/>
          </a:bodyPr>
          <a:lstStyle/>
          <a:p>
            <a:r>
              <a:rPr lang="en-GB" sz="3600" b="1"/>
              <a:t>Threshold – Entrance - </a:t>
            </a:r>
            <a:r>
              <a:rPr lang="en-GB" sz="3600" b="1">
                <a:solidFill>
                  <a:schemeClr val="accent2"/>
                </a:solidFill>
              </a:rPr>
              <a:t>Teacher to stand on door threshold </a:t>
            </a:r>
            <a:endParaRPr lang="en-GB" sz="3600" b="1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0CAC77E-569F-1F2B-5EE5-378F1E9BCEBC}"/>
              </a:ext>
            </a:extLst>
          </p:cNvPr>
          <p:cNvSpPr txBox="1">
            <a:spLocks/>
          </p:cNvSpPr>
          <p:nvPr/>
        </p:nvSpPr>
        <p:spPr>
          <a:xfrm>
            <a:off x="0" y="1453646"/>
            <a:ext cx="3132782" cy="313611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the start of the lesson: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91440" marR="0" lvl="0" indent="-9144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Greet at the classroom door</a:t>
            </a:r>
          </a:p>
          <a:p>
            <a:pPr marL="91440" marR="0" lvl="0" indent="-9144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Wear your uniform with pride</a:t>
            </a:r>
          </a:p>
          <a:p>
            <a:pPr marL="91440" marR="0" lvl="0" indent="-9144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Enter the classroom in silence</a:t>
            </a:r>
          </a:p>
          <a:p>
            <a:pPr marL="91440" marR="0" lvl="0" indent="-9144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Books distributed calmly</a:t>
            </a:r>
          </a:p>
          <a:p>
            <a:pPr marL="91440" marR="0" lvl="0" indent="-9144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Complete your do now in silence</a:t>
            </a:r>
          </a:p>
          <a:p>
            <a:pPr marL="91440" marR="0" lvl="0" indent="-9144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Place your equipment on the desk</a:t>
            </a:r>
          </a:p>
          <a:p>
            <a:pPr marL="91440" marR="0" lvl="0" indent="-9144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836C43-60C6-9F2E-EF95-067612687BB1}"/>
              </a:ext>
            </a:extLst>
          </p:cNvPr>
          <p:cNvSpPr/>
          <p:nvPr/>
        </p:nvSpPr>
        <p:spPr>
          <a:xfrm>
            <a:off x="3043952" y="1460412"/>
            <a:ext cx="9148045" cy="4852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Now: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A9A9D3-2958-023F-00D1-D67AED562C1F}"/>
              </a:ext>
            </a:extLst>
          </p:cNvPr>
          <p:cNvSpPr txBox="1"/>
          <p:nvPr/>
        </p:nvSpPr>
        <p:spPr>
          <a:xfrm>
            <a:off x="0" y="613738"/>
            <a:ext cx="1219200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Title: Probability Introduction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Date: Thursday 9</a:t>
            </a:r>
            <a:r>
              <a:rPr kumimoji="0" lang="en-GB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January 2025</a:t>
            </a:r>
            <a:endParaRPr kumimoji="0" lang="en-GB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BE3455-1E69-AB17-60F4-B5995A9984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295" b="96623" l="3797" r="97708">
                        <a14:foregroundMark x1="39828" y1="15815" x2="58023" y2="36985"/>
                        <a14:foregroundMark x1="62607" y1="22900" x2="18553" y2="36656"/>
                        <a14:foregroundMark x1="18553" y1="36656" x2="17407" y2="55437"/>
                        <a14:foregroundMark x1="37822" y1="15898" x2="10172" y2="36656"/>
                        <a14:foregroundMark x1="11390" y1="27842" x2="43195" y2="7414"/>
                        <a14:foregroundMark x1="44699" y1="8155" x2="69341" y2="22076"/>
                        <a14:foregroundMark x1="50143" y1="7825" x2="33166" y2="7578"/>
                        <a14:foregroundMark x1="11533" y1="32702" x2="12249" y2="75371"/>
                        <a14:foregroundMark x1="12249" y1="75371" x2="43195" y2="90445"/>
                        <a14:foregroundMark x1="43195" y1="90445" x2="70559" y2="78089"/>
                        <a14:foregroundMark x1="70559" y1="78089" x2="79370" y2="57249"/>
                        <a14:foregroundMark x1="47135" y1="77018" x2="63825" y2="79407"/>
                        <a14:foregroundMark x1="22636" y1="82619" x2="66834" y2="82372"/>
                        <a14:foregroundMark x1="66834" y1="82372" x2="75716" y2="74959"/>
                        <a14:foregroundMark x1="95630" y1="43657" x2="92407" y2="58402"/>
                        <a14:foregroundMark x1="95559" y1="28171" x2="76504" y2="36656"/>
                        <a14:foregroundMark x1="10172" y1="32125" x2="7521" y2="64333"/>
                        <a14:foregroundMark x1="7521" y1="64333" x2="33668" y2="91763"/>
                        <a14:foregroundMark x1="33668" y1="91763" x2="35244" y2="92010"/>
                        <a14:foregroundMark x1="32020" y1="39951" x2="39470" y2="67216"/>
                        <a14:foregroundMark x1="9241" y1="69934" x2="30372" y2="92257"/>
                        <a14:foregroundMark x1="30372" y1="92257" x2="61891" y2="87562"/>
                        <a14:foregroundMark x1="61891" y1="87562" x2="81447" y2="61120"/>
                        <a14:foregroundMark x1="11605" y1="33278" x2="4656" y2="64498"/>
                        <a14:foregroundMark x1="4656" y1="64498" x2="24069" y2="89868"/>
                        <a14:foregroundMark x1="24069" y1="89868" x2="54513" y2="89951"/>
                        <a14:foregroundMark x1="54513" y1="89951" x2="77722" y2="72323"/>
                        <a14:foregroundMark x1="49212" y1="94152" x2="61676" y2="88797"/>
                        <a14:foregroundMark x1="35745" y1="93657" x2="39685" y2="94893"/>
                        <a14:foregroundMark x1="29728" y1="72570" x2="41261" y2="72735"/>
                        <a14:foregroundMark x1="7163" y1="42669" x2="4513" y2="56013"/>
                        <a14:foregroundMark x1="4871" y1="35997" x2="3868" y2="59885"/>
                        <a14:foregroundMark x1="4370" y1="64250" x2="14112" y2="83526"/>
                        <a14:foregroundMark x1="30874" y1="63097" x2="27507" y2="84514"/>
                        <a14:foregroundMark x1="50072" y1="61862" x2="44484" y2="84514"/>
                        <a14:foregroundMark x1="63037" y1="62850" x2="55946" y2="81384"/>
                        <a14:foregroundMark x1="79799" y1="64745" x2="67479" y2="79160"/>
                        <a14:foregroundMark x1="58453" y1="65898" x2="53295" y2="79489"/>
                        <a14:foregroundMark x1="71705" y1="67628" x2="69341" y2="77348"/>
                        <a14:foregroundMark x1="53868" y1="94069" x2="72350" y2="82125"/>
                        <a14:foregroundMark x1="52579" y1="95222" x2="79799" y2="72488"/>
                        <a14:foregroundMark x1="79799" y1="72488" x2="79799" y2="72488"/>
                        <a14:foregroundMark x1="13610" y1="78171" x2="40186" y2="93328"/>
                        <a14:foregroundMark x1="40186" y1="93328" x2="75645" y2="81137"/>
                        <a14:foregroundMark x1="75645" y1="81137" x2="77436" y2="78583"/>
                        <a14:foregroundMark x1="41117" y1="94893" x2="51934" y2="95222"/>
                        <a14:foregroundMark x1="25716" y1="88303" x2="32020" y2="95305"/>
                        <a14:foregroundMark x1="17192" y1="82455" x2="26576" y2="92257"/>
                        <a14:foregroundMark x1="9957" y1="78089" x2="15473" y2="86903"/>
                        <a14:foregroundMark x1="17335" y1="87150" x2="26934" y2="94481"/>
                        <a14:foregroundMark x1="35244" y1="94646" x2="67335" y2="87891"/>
                        <a14:foregroundMark x1="67335" y1="87891" x2="71060" y2="85420"/>
                        <a14:foregroundMark x1="74212" y1="36244" x2="42407" y2="46952"/>
                        <a14:foregroundMark x1="85458" y1="33443" x2="97708" y2="30560"/>
                        <a14:foregroundMark x1="29441" y1="49753" x2="69126" y2="41845"/>
                        <a14:foregroundMark x1="69126" y1="41845" x2="69556" y2="41845"/>
                        <a14:foregroundMark x1="53868" y1="44399" x2="68195" y2="48023"/>
                        <a14:foregroundMark x1="44771" y1="46952" x2="45989" y2="59885"/>
                        <a14:foregroundMark x1="45272" y1="4119" x2="45272" y2="4119"/>
                        <a14:foregroundMark x1="45272" y1="4119" x2="43768" y2="3295"/>
                        <a14:foregroundMark x1="61032" y1="90198" x2="61032" y2="90198"/>
                        <a14:foregroundMark x1="59097" y1="94399" x2="59097" y2="94399"/>
                        <a14:foregroundMark x1="44341" y1="96623" x2="44341" y2="96623"/>
                        <a14:foregroundMark x1="35172" y1="69028" x2="35172" y2="69028"/>
                        <a14:foregroundMark x1="5444" y1="80066" x2="5444" y2="8006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329322" y="722321"/>
            <a:ext cx="717421" cy="62388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9470E91-F3E1-3F47-8F9D-C51399C9E697}"/>
              </a:ext>
            </a:extLst>
          </p:cNvPr>
          <p:cNvCxnSpPr>
            <a:cxnSpLocks/>
          </p:cNvCxnSpPr>
          <p:nvPr/>
        </p:nvCxnSpPr>
        <p:spPr>
          <a:xfrm>
            <a:off x="1946607" y="6389580"/>
            <a:ext cx="0" cy="417931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E75FE8A-ED8A-81DE-C9F3-7F7D02930BE3}"/>
              </a:ext>
            </a:extLst>
          </p:cNvPr>
          <p:cNvCxnSpPr>
            <a:cxnSpLocks/>
          </p:cNvCxnSpPr>
          <p:nvPr/>
        </p:nvCxnSpPr>
        <p:spPr>
          <a:xfrm>
            <a:off x="5184406" y="6389580"/>
            <a:ext cx="0" cy="417931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97D967EF-40F5-326E-FCF1-4BE4A6C2D4C3}"/>
              </a:ext>
            </a:extLst>
          </p:cNvPr>
          <p:cNvSpPr/>
          <p:nvPr/>
        </p:nvSpPr>
        <p:spPr>
          <a:xfrm>
            <a:off x="-461875" y="6275379"/>
            <a:ext cx="1265387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>
                <a:ln w="22225">
                  <a:solidFill>
                    <a:srgbClr val="2683C6"/>
                  </a:solidFill>
                  <a:prstDash val="solid"/>
                </a:ln>
                <a:solidFill>
                  <a:srgbClr val="FFC000"/>
                </a:solidFill>
                <a:effectLst>
                  <a:glow rad="228600">
                    <a:srgbClr val="2683C6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</a:t>
            </a:r>
            <a:r>
              <a:rPr kumimoji="0" lang="en-GB" sz="2400" b="1" i="0" u="none" strike="noStrike" kern="1200" cap="none" spc="0" normalizeH="0" baseline="0" noProof="0">
                <a:ln w="22225">
                  <a:solidFill>
                    <a:srgbClr val="2683C6"/>
                  </a:solidFill>
                  <a:prstDash val="solid"/>
                </a:ln>
                <a:solidFill>
                  <a:srgbClr val="FFC000"/>
                </a:solidFill>
                <a:effectLst>
                  <a:glow rad="228600">
                    <a:srgbClr val="2683C6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it Up &amp; Focus</a:t>
            </a:r>
            <a:r>
              <a:rPr kumimoji="0" lang="en-GB" sz="3600" b="1" i="0" u="none" strike="noStrike" kern="1200" cap="none" spc="0" normalizeH="0" baseline="0" noProof="0">
                <a:ln w="22225">
                  <a:solidFill>
                    <a:srgbClr val="2683C6"/>
                  </a:solidFill>
                  <a:prstDash val="solid"/>
                </a:ln>
                <a:solidFill>
                  <a:srgbClr val="FFC000"/>
                </a:solidFill>
                <a:effectLst>
                  <a:glow rad="228600">
                    <a:srgbClr val="2683C6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- H</a:t>
            </a:r>
            <a:r>
              <a:rPr kumimoji="0" lang="en-GB" sz="2400" b="1" i="0" u="none" strike="noStrike" kern="1200" cap="none" spc="0" normalizeH="0" baseline="0" noProof="0">
                <a:ln w="22225">
                  <a:solidFill>
                    <a:srgbClr val="2683C6"/>
                  </a:solidFill>
                  <a:prstDash val="solid"/>
                </a:ln>
                <a:solidFill>
                  <a:srgbClr val="FFC000"/>
                </a:solidFill>
                <a:effectLst>
                  <a:glow rad="228600">
                    <a:srgbClr val="2683C6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ighest Quality Work</a:t>
            </a:r>
            <a:r>
              <a:rPr kumimoji="0" lang="en-GB" sz="3600" b="1" i="0" u="none" strike="noStrike" kern="1200" cap="none" spc="0" normalizeH="0" baseline="0" noProof="0">
                <a:ln w="22225">
                  <a:solidFill>
                    <a:srgbClr val="2683C6"/>
                  </a:solidFill>
                  <a:prstDash val="solid"/>
                </a:ln>
                <a:solidFill>
                  <a:srgbClr val="FFC000"/>
                </a:solidFill>
                <a:effectLst>
                  <a:glow rad="228600">
                    <a:srgbClr val="2683C6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- I</a:t>
            </a:r>
            <a:r>
              <a:rPr kumimoji="0" lang="en-GB" sz="2400" b="1" i="0" u="none" strike="noStrike" kern="1200" cap="none" spc="0" normalizeH="0" baseline="0" noProof="0">
                <a:ln w="22225">
                  <a:solidFill>
                    <a:srgbClr val="2683C6"/>
                  </a:solidFill>
                  <a:prstDash val="solid"/>
                </a:ln>
                <a:solidFill>
                  <a:srgbClr val="FFC000"/>
                </a:solidFill>
                <a:effectLst>
                  <a:glow rad="228600">
                    <a:srgbClr val="2683C6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nterruption Free -  </a:t>
            </a:r>
            <a:r>
              <a:rPr kumimoji="0" lang="en-GB" sz="3600" b="1" i="0" u="none" strike="noStrike" kern="1200" cap="none" spc="0" normalizeH="0" baseline="0" noProof="0">
                <a:ln w="22225">
                  <a:solidFill>
                    <a:srgbClr val="2683C6"/>
                  </a:solidFill>
                  <a:prstDash val="solid"/>
                </a:ln>
                <a:solidFill>
                  <a:srgbClr val="FFC000"/>
                </a:solidFill>
                <a:effectLst>
                  <a:glow rad="228600">
                    <a:srgbClr val="2683C6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</a:t>
            </a:r>
            <a:r>
              <a:rPr kumimoji="0" lang="en-GB" sz="2400" b="1" i="0" u="none" strike="noStrike" kern="1200" cap="none" spc="0" normalizeH="0" baseline="0" noProof="0">
                <a:ln w="22225">
                  <a:solidFill>
                    <a:srgbClr val="2683C6"/>
                  </a:solidFill>
                  <a:prstDash val="solid"/>
                </a:ln>
                <a:solidFill>
                  <a:srgbClr val="FFC000"/>
                </a:solidFill>
                <a:effectLst>
                  <a:glow rad="228600">
                    <a:srgbClr val="2683C6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eat Work</a:t>
            </a:r>
            <a:r>
              <a:rPr kumimoji="0" lang="en-GB" sz="3600" b="1" i="0" u="none" strike="noStrike" kern="1200" cap="none" spc="0" normalizeH="0" baseline="0" noProof="0">
                <a:ln w="22225">
                  <a:solidFill>
                    <a:srgbClr val="2683C6"/>
                  </a:solidFill>
                  <a:prstDash val="solid"/>
                </a:ln>
                <a:solidFill>
                  <a:srgbClr val="FFC000"/>
                </a:solidFill>
                <a:effectLst>
                  <a:glow rad="228600">
                    <a:srgbClr val="2683C6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- E</a:t>
            </a:r>
            <a:r>
              <a:rPr kumimoji="0" lang="en-GB" sz="2400" b="1" i="0" u="none" strike="noStrike" kern="1200" cap="none" spc="0" normalizeH="0" baseline="0" noProof="0">
                <a:ln w="22225">
                  <a:solidFill>
                    <a:srgbClr val="2683C6"/>
                  </a:solidFill>
                  <a:prstDash val="solid"/>
                </a:ln>
                <a:solidFill>
                  <a:srgbClr val="FFC000"/>
                </a:solidFill>
                <a:effectLst>
                  <a:glow rad="228600">
                    <a:srgbClr val="2683C6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quipment</a:t>
            </a:r>
            <a:endParaRPr kumimoji="0" lang="en-GB" sz="6000" b="1" i="0" u="none" strike="noStrike" kern="1200" cap="none" spc="0" normalizeH="0" baseline="0" noProof="0">
              <a:ln w="22225">
                <a:solidFill>
                  <a:srgbClr val="2683C6"/>
                </a:solidFill>
                <a:prstDash val="solid"/>
              </a:ln>
              <a:solidFill>
                <a:srgbClr val="FFC000"/>
              </a:solidFill>
              <a:effectLst>
                <a:glow rad="228600">
                  <a:srgbClr val="2683C6">
                    <a:satMod val="175000"/>
                    <a:alpha val="40000"/>
                  </a:srgbClr>
                </a:glo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80818B-297F-6965-EE7C-CC16A81CB2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2782" y="1953147"/>
            <a:ext cx="8835731" cy="435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497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06B1E7-C316-49F2-B928-60722631BEF5}"/>
              </a:ext>
            </a:extLst>
          </p:cNvPr>
          <p:cNvSpPr txBox="1"/>
          <p:nvPr/>
        </p:nvSpPr>
        <p:spPr>
          <a:xfrm>
            <a:off x="1620924" y="119391"/>
            <a:ext cx="8977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To express the probability of an event happening we can use a formula: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E47833BE-0E09-4806-B163-F462728E5152}"/>
                  </a:ext>
                </a:extLst>
              </p:cNvPr>
              <p:cNvSpPr/>
              <p:nvPr/>
            </p:nvSpPr>
            <p:spPr>
              <a:xfrm>
                <a:off x="1965960" y="828184"/>
                <a:ext cx="8260080" cy="1018152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P(outcome)    =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number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ways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the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outcome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can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happen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total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number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possible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outcomes</m:t>
                        </m:r>
                      </m:den>
                    </m:f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E47833BE-0E09-4806-B163-F462728E51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5960" y="828184"/>
                <a:ext cx="8260080" cy="1018152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B1B91D17-3085-4875-88F8-A38330DA93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161" y="3186346"/>
            <a:ext cx="2516940" cy="3389934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76D60CD2-3EF4-4B23-B733-9BACD9C80F12}"/>
              </a:ext>
            </a:extLst>
          </p:cNvPr>
          <p:cNvSpPr/>
          <p:nvPr/>
        </p:nvSpPr>
        <p:spPr>
          <a:xfrm>
            <a:off x="2765556" y="478982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47E5E7-4A26-4750-AB48-6B28EAC20658}"/>
              </a:ext>
            </a:extLst>
          </p:cNvPr>
          <p:cNvSpPr txBox="1"/>
          <p:nvPr/>
        </p:nvSpPr>
        <p:spPr>
          <a:xfrm>
            <a:off x="3287861" y="2151391"/>
            <a:ext cx="564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Jem picks a counter randomly from the bag.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21E3F91-3A32-4AB8-BBD4-DC2BD7567A0F}"/>
              </a:ext>
            </a:extLst>
          </p:cNvPr>
          <p:cNvSpPr/>
          <p:nvPr/>
        </p:nvSpPr>
        <p:spPr>
          <a:xfrm>
            <a:off x="3085596" y="5932820"/>
            <a:ext cx="452740" cy="45274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C619031-DDC9-42A6-82B9-46EC7E041EC3}"/>
              </a:ext>
            </a:extLst>
          </p:cNvPr>
          <p:cNvSpPr/>
          <p:nvPr/>
        </p:nvSpPr>
        <p:spPr>
          <a:xfrm>
            <a:off x="3110996" y="536386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EE5A76-9DD7-4BE4-8184-48DB4F6E29EC}"/>
              </a:ext>
            </a:extLst>
          </p:cNvPr>
          <p:cNvSpPr/>
          <p:nvPr/>
        </p:nvSpPr>
        <p:spPr>
          <a:xfrm>
            <a:off x="3375156" y="4860940"/>
            <a:ext cx="452740" cy="45274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C96DF3B-036B-4BDA-9FBA-17CE3D9F3D21}"/>
              </a:ext>
            </a:extLst>
          </p:cNvPr>
          <p:cNvSpPr/>
          <p:nvPr/>
        </p:nvSpPr>
        <p:spPr>
          <a:xfrm>
            <a:off x="2460756" y="587186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577760-5B4B-4609-935E-62E00382B56D}"/>
              </a:ext>
            </a:extLst>
          </p:cNvPr>
          <p:cNvSpPr txBox="1"/>
          <p:nvPr/>
        </p:nvSpPr>
        <p:spPr>
          <a:xfrm>
            <a:off x="4400462" y="3166289"/>
            <a:ext cx="3271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What is P(blue counter)?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8FD275A-29F4-44DD-992C-F43BB30008FF}"/>
                  </a:ext>
                </a:extLst>
              </p:cNvPr>
              <p:cNvSpPr txBox="1"/>
              <p:nvPr/>
            </p:nvSpPr>
            <p:spPr>
              <a:xfrm>
                <a:off x="7836385" y="2881215"/>
                <a:ext cx="732893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8FD275A-29F4-44DD-992C-F43BB3000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6385" y="2881215"/>
                <a:ext cx="732893" cy="10175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22EE06D-E1F6-4610-9D6A-21F983E745CE}"/>
                  </a:ext>
                </a:extLst>
              </p:cNvPr>
              <p:cNvSpPr txBox="1"/>
              <p:nvPr/>
            </p:nvSpPr>
            <p:spPr>
              <a:xfrm>
                <a:off x="8627026" y="3104735"/>
                <a:ext cx="8178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0.7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22EE06D-E1F6-4610-9D6A-21F983E74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7026" y="3104735"/>
                <a:ext cx="817853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8B3C6B0-2BAE-4ACD-BD5E-3E11834633CB}"/>
                  </a:ext>
                </a:extLst>
              </p:cNvPr>
              <p:cNvSpPr txBox="1"/>
              <p:nvPr/>
            </p:nvSpPr>
            <p:spPr>
              <a:xfrm>
                <a:off x="9553563" y="3104735"/>
                <a:ext cx="10983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70%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8B3C6B0-2BAE-4ACD-BD5E-3E11834633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3563" y="3104735"/>
                <a:ext cx="1098378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A8592285-4668-4FD4-8D82-CD3BFCA21824}"/>
              </a:ext>
            </a:extLst>
          </p:cNvPr>
          <p:cNvSpPr txBox="1"/>
          <p:nvPr/>
        </p:nvSpPr>
        <p:spPr>
          <a:xfrm>
            <a:off x="4269111" y="4415969"/>
            <a:ext cx="3534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What is P(yellow counter)?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7AEABEF-3F4F-42DD-8120-AEFB412E9D13}"/>
                  </a:ext>
                </a:extLst>
              </p:cNvPr>
              <p:cNvSpPr txBox="1"/>
              <p:nvPr/>
            </p:nvSpPr>
            <p:spPr>
              <a:xfrm>
                <a:off x="7836385" y="4130895"/>
                <a:ext cx="732893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7AEABEF-3F4F-42DD-8120-AEFB412E9D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6385" y="4130895"/>
                <a:ext cx="732893" cy="10175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C7FFA53-21B1-4C9E-831B-7BADF7340EA3}"/>
                  </a:ext>
                </a:extLst>
              </p:cNvPr>
              <p:cNvSpPr txBox="1"/>
              <p:nvPr/>
            </p:nvSpPr>
            <p:spPr>
              <a:xfrm>
                <a:off x="8627026" y="4354415"/>
                <a:ext cx="8178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0.3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C7FFA53-21B1-4C9E-831B-7BADF7340E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7026" y="4354415"/>
                <a:ext cx="817853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A1AD5DF-2F3E-466A-B5E0-D0528B701B1F}"/>
                  </a:ext>
                </a:extLst>
              </p:cNvPr>
              <p:cNvSpPr txBox="1"/>
              <p:nvPr/>
            </p:nvSpPr>
            <p:spPr>
              <a:xfrm>
                <a:off x="9553563" y="4354415"/>
                <a:ext cx="10983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30%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A1AD5DF-2F3E-466A-B5E0-D0528B701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3563" y="4354415"/>
                <a:ext cx="1098378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Picture 31">
            <a:extLst>
              <a:ext uri="{FF2B5EF4-FFF2-40B4-BE49-F238E27FC236}">
                <a16:creationId xmlns:a16="http://schemas.microsoft.com/office/drawing/2014/main" id="{272B555A-7F5F-4B08-8822-45AA6B66650F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610" y="2188631"/>
            <a:ext cx="1506553" cy="1194649"/>
          </a:xfrm>
          <a:prstGeom prst="rect">
            <a:avLst/>
          </a:prstGeom>
        </p:spPr>
      </p:pic>
      <p:sp>
        <p:nvSpPr>
          <p:cNvPr id="33" name="Oval 32">
            <a:extLst>
              <a:ext uri="{FF2B5EF4-FFF2-40B4-BE49-F238E27FC236}">
                <a16:creationId xmlns:a16="http://schemas.microsoft.com/office/drawing/2014/main" id="{2DEF012D-DAEA-4485-9884-BBAADC3AC3E1}"/>
              </a:ext>
            </a:extLst>
          </p:cNvPr>
          <p:cNvSpPr/>
          <p:nvPr/>
        </p:nvSpPr>
        <p:spPr>
          <a:xfrm>
            <a:off x="2369316" y="436818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3275468-3268-4707-9538-D181007A82F1}"/>
              </a:ext>
            </a:extLst>
          </p:cNvPr>
          <p:cNvSpPr/>
          <p:nvPr/>
        </p:nvSpPr>
        <p:spPr>
          <a:xfrm>
            <a:off x="2008636" y="485586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51FA7A0-6864-4BC7-8E23-056CA6A12064}"/>
              </a:ext>
            </a:extLst>
          </p:cNvPr>
          <p:cNvSpPr/>
          <p:nvPr/>
        </p:nvSpPr>
        <p:spPr>
          <a:xfrm>
            <a:off x="2475996" y="5257180"/>
            <a:ext cx="452740" cy="45274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E429D49-21F9-4397-82FC-031618A9B599}"/>
              </a:ext>
            </a:extLst>
          </p:cNvPr>
          <p:cNvSpPr/>
          <p:nvPr/>
        </p:nvSpPr>
        <p:spPr>
          <a:xfrm>
            <a:off x="3618996" y="535878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BD6CC04-6F7D-43D3-BA1D-0FF1E4FA73EB}"/>
              </a:ext>
            </a:extLst>
          </p:cNvPr>
          <p:cNvSpPr/>
          <p:nvPr/>
        </p:nvSpPr>
        <p:spPr>
          <a:xfrm>
            <a:off x="1866396" y="555182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9A2E251-5DE4-4474-8BA6-F6A44E0777A6}"/>
              </a:ext>
            </a:extLst>
          </p:cNvPr>
          <p:cNvSpPr txBox="1"/>
          <p:nvPr/>
        </p:nvSpPr>
        <p:spPr>
          <a:xfrm>
            <a:off x="4990055" y="5330369"/>
            <a:ext cx="4855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What do the two probabilities total?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8296713-79D1-469D-B559-39CD8A49BB36}"/>
                  </a:ext>
                </a:extLst>
              </p:cNvPr>
              <p:cNvSpPr txBox="1"/>
              <p:nvPr/>
            </p:nvSpPr>
            <p:spPr>
              <a:xfrm>
                <a:off x="4655731" y="5983532"/>
                <a:ext cx="54373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8296713-79D1-469D-B559-39CD8A49BB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731" y="5983532"/>
                <a:ext cx="543739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C1CF0EC9-1343-40DA-B75F-5725C7C37E79}"/>
              </a:ext>
            </a:extLst>
          </p:cNvPr>
          <p:cNvSpPr txBox="1"/>
          <p:nvPr/>
        </p:nvSpPr>
        <p:spPr>
          <a:xfrm>
            <a:off x="5354400" y="6092369"/>
            <a:ext cx="5241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It is </a:t>
            </a:r>
            <a:r>
              <a:rPr lang="en-GB" sz="2400" b="1" dirty="0">
                <a:solidFill>
                  <a:prstClr val="black"/>
                </a:solidFill>
                <a:latin typeface="Calibri" panose="020F0502020204030204"/>
              </a:rPr>
              <a:t>certain</a:t>
            </a: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 the counter is blue or yellow.</a:t>
            </a:r>
          </a:p>
        </p:txBody>
      </p:sp>
    </p:spTree>
    <p:extLst>
      <p:ext uri="{BB962C8B-B14F-4D97-AF65-F5344CB8AC3E}">
        <p14:creationId xmlns:p14="http://schemas.microsoft.com/office/powerpoint/2010/main" val="34519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5" grpId="0"/>
      <p:bldP spid="26" grpId="0"/>
      <p:bldP spid="27" grpId="0"/>
      <p:bldP spid="41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1B91D17-3085-4875-88F8-A38330DA93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161" y="1774106"/>
            <a:ext cx="2516940" cy="3389934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76D60CD2-3EF4-4B23-B733-9BACD9C80F12}"/>
              </a:ext>
            </a:extLst>
          </p:cNvPr>
          <p:cNvSpPr/>
          <p:nvPr/>
        </p:nvSpPr>
        <p:spPr>
          <a:xfrm>
            <a:off x="2765556" y="337758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47E5E7-4A26-4750-AB48-6B28EAC20658}"/>
              </a:ext>
            </a:extLst>
          </p:cNvPr>
          <p:cNvSpPr txBox="1"/>
          <p:nvPr/>
        </p:nvSpPr>
        <p:spPr>
          <a:xfrm>
            <a:off x="3287861" y="739151"/>
            <a:ext cx="564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Jem picks a counter randomly from the bag.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21E3F91-3A32-4AB8-BBD4-DC2BD7567A0F}"/>
              </a:ext>
            </a:extLst>
          </p:cNvPr>
          <p:cNvSpPr/>
          <p:nvPr/>
        </p:nvSpPr>
        <p:spPr>
          <a:xfrm>
            <a:off x="3085596" y="4520580"/>
            <a:ext cx="452740" cy="45274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C619031-DDC9-42A6-82B9-46EC7E041EC3}"/>
              </a:ext>
            </a:extLst>
          </p:cNvPr>
          <p:cNvSpPr/>
          <p:nvPr/>
        </p:nvSpPr>
        <p:spPr>
          <a:xfrm>
            <a:off x="3110996" y="395162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EE5A76-9DD7-4BE4-8184-48DB4F6E29EC}"/>
              </a:ext>
            </a:extLst>
          </p:cNvPr>
          <p:cNvSpPr/>
          <p:nvPr/>
        </p:nvSpPr>
        <p:spPr>
          <a:xfrm>
            <a:off x="3375156" y="3448700"/>
            <a:ext cx="452740" cy="45274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C96DF3B-036B-4BDA-9FBA-17CE3D9F3D21}"/>
              </a:ext>
            </a:extLst>
          </p:cNvPr>
          <p:cNvSpPr/>
          <p:nvPr/>
        </p:nvSpPr>
        <p:spPr>
          <a:xfrm>
            <a:off x="2460756" y="445962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72B555A-7F5F-4B08-8822-45AA6B66650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610" y="776391"/>
            <a:ext cx="1506553" cy="1194649"/>
          </a:xfrm>
          <a:prstGeom prst="rect">
            <a:avLst/>
          </a:prstGeom>
        </p:spPr>
      </p:pic>
      <p:sp>
        <p:nvSpPr>
          <p:cNvPr id="33" name="Oval 32">
            <a:extLst>
              <a:ext uri="{FF2B5EF4-FFF2-40B4-BE49-F238E27FC236}">
                <a16:creationId xmlns:a16="http://schemas.microsoft.com/office/drawing/2014/main" id="{2DEF012D-DAEA-4485-9884-BBAADC3AC3E1}"/>
              </a:ext>
            </a:extLst>
          </p:cNvPr>
          <p:cNvSpPr/>
          <p:nvPr/>
        </p:nvSpPr>
        <p:spPr>
          <a:xfrm>
            <a:off x="2369316" y="295594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3275468-3268-4707-9538-D181007A82F1}"/>
              </a:ext>
            </a:extLst>
          </p:cNvPr>
          <p:cNvSpPr/>
          <p:nvPr/>
        </p:nvSpPr>
        <p:spPr>
          <a:xfrm>
            <a:off x="2008636" y="344362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51FA7A0-6864-4BC7-8E23-056CA6A12064}"/>
              </a:ext>
            </a:extLst>
          </p:cNvPr>
          <p:cNvSpPr/>
          <p:nvPr/>
        </p:nvSpPr>
        <p:spPr>
          <a:xfrm>
            <a:off x="2475996" y="3844940"/>
            <a:ext cx="452740" cy="45274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E429D49-21F9-4397-82FC-031618A9B599}"/>
              </a:ext>
            </a:extLst>
          </p:cNvPr>
          <p:cNvSpPr/>
          <p:nvPr/>
        </p:nvSpPr>
        <p:spPr>
          <a:xfrm>
            <a:off x="3618996" y="394654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BD6CC04-6F7D-43D3-BA1D-0FF1E4FA73EB}"/>
              </a:ext>
            </a:extLst>
          </p:cNvPr>
          <p:cNvSpPr/>
          <p:nvPr/>
        </p:nvSpPr>
        <p:spPr>
          <a:xfrm>
            <a:off x="1866396" y="413958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5B3CF9-32A3-421E-8E34-7DE4941320A0}"/>
              </a:ext>
            </a:extLst>
          </p:cNvPr>
          <p:cNvSpPr txBox="1"/>
          <p:nvPr/>
        </p:nvSpPr>
        <p:spPr>
          <a:xfrm>
            <a:off x="5435187" y="2009151"/>
            <a:ext cx="3503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What does </a:t>
            </a:r>
            <a:r>
              <a:rPr lang="en-GB" sz="2400" b="1" dirty="0">
                <a:solidFill>
                  <a:prstClr val="black"/>
                </a:solidFill>
                <a:latin typeface="Calibri" panose="020F0502020204030204"/>
              </a:rPr>
              <a:t>random</a:t>
            </a: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 mean?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0B955C1-33F5-4D8A-841E-BAA9BFA9A517}"/>
              </a:ext>
            </a:extLst>
          </p:cNvPr>
          <p:cNvSpPr txBox="1"/>
          <p:nvPr/>
        </p:nvSpPr>
        <p:spPr>
          <a:xfrm>
            <a:off x="4567386" y="3177551"/>
            <a:ext cx="5726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How could we make the event non-random?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2734D9AC-070D-405E-B78A-300C35281FC5}"/>
              </a:ext>
            </a:extLst>
          </p:cNvPr>
          <p:cNvSpPr/>
          <p:nvPr/>
        </p:nvSpPr>
        <p:spPr>
          <a:xfrm>
            <a:off x="6384698" y="1168400"/>
            <a:ext cx="1057501" cy="866140"/>
          </a:xfrm>
          <a:custGeom>
            <a:avLst/>
            <a:gdLst>
              <a:gd name="connsiteX0" fmla="*/ 0 w 609600"/>
              <a:gd name="connsiteY0" fmla="*/ 0 h 762000"/>
              <a:gd name="connsiteX1" fmla="*/ 609600 w 609600"/>
              <a:gd name="connsiteY1" fmla="*/ 762000 h 762000"/>
              <a:gd name="connsiteX0" fmla="*/ 0 w 612503"/>
              <a:gd name="connsiteY0" fmla="*/ 0 h 762000"/>
              <a:gd name="connsiteX1" fmla="*/ 609600 w 612503"/>
              <a:gd name="connsiteY1" fmla="*/ 762000 h 762000"/>
              <a:gd name="connsiteX0" fmla="*/ 347 w 611946"/>
              <a:gd name="connsiteY0" fmla="*/ 0 h 762000"/>
              <a:gd name="connsiteX1" fmla="*/ 609947 w 611946"/>
              <a:gd name="connsiteY1" fmla="*/ 762000 h 762000"/>
              <a:gd name="connsiteX0" fmla="*/ 262 w 834897"/>
              <a:gd name="connsiteY0" fmla="*/ 0 h 855980"/>
              <a:gd name="connsiteX1" fmla="*/ 833382 w 834897"/>
              <a:gd name="connsiteY1" fmla="*/ 855980 h 855980"/>
              <a:gd name="connsiteX0" fmla="*/ 209 w 1058068"/>
              <a:gd name="connsiteY0" fmla="*/ 0 h 866140"/>
              <a:gd name="connsiteX1" fmla="*/ 1056849 w 1058068"/>
              <a:gd name="connsiteY1" fmla="*/ 866140 h 866140"/>
              <a:gd name="connsiteX0" fmla="*/ 818 w 1058659"/>
              <a:gd name="connsiteY0" fmla="*/ 0 h 866140"/>
              <a:gd name="connsiteX1" fmla="*/ 1057458 w 1058659"/>
              <a:gd name="connsiteY1" fmla="*/ 866140 h 866140"/>
              <a:gd name="connsiteX0" fmla="*/ 861 w 1057501"/>
              <a:gd name="connsiteY0" fmla="*/ 0 h 866140"/>
              <a:gd name="connsiteX1" fmla="*/ 1057501 w 1057501"/>
              <a:gd name="connsiteY1" fmla="*/ 866140 h 866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57501" h="866140">
                <a:moveTo>
                  <a:pt x="861" y="0"/>
                </a:moveTo>
                <a:cubicBezTo>
                  <a:pt x="-34699" y="772160"/>
                  <a:pt x="1042261" y="233680"/>
                  <a:pt x="1057501" y="866140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41394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894A87-A1AF-4083-A3F7-631CA8FD7219}"/>
              </a:ext>
            </a:extLst>
          </p:cNvPr>
          <p:cNvSpPr txBox="1"/>
          <p:nvPr/>
        </p:nvSpPr>
        <p:spPr>
          <a:xfrm>
            <a:off x="4753366" y="0"/>
            <a:ext cx="26852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Calculating Probabilities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1BFBD33-D124-448C-AAFF-E3C05AF03BC3}"/>
              </a:ext>
            </a:extLst>
          </p:cNvPr>
          <p:cNvCxnSpPr>
            <a:cxnSpLocks/>
          </p:cNvCxnSpPr>
          <p:nvPr/>
        </p:nvCxnSpPr>
        <p:spPr>
          <a:xfrm>
            <a:off x="6093940" y="1330960"/>
            <a:ext cx="0" cy="5527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D8D83EB-B2B3-4B10-A603-359218FCA16A}"/>
              </a:ext>
            </a:extLst>
          </p:cNvPr>
          <p:cNvSpPr txBox="1"/>
          <p:nvPr/>
        </p:nvSpPr>
        <p:spPr>
          <a:xfrm>
            <a:off x="1138284" y="-30715"/>
            <a:ext cx="119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Stencil" panose="040409050D0802020404" pitchFamily="82" charset="0"/>
              </a:rPr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8365629F-17C9-4EB5-94A7-78D4B9EBE8E2}"/>
                  </a:ext>
                </a:extLst>
              </p:cNvPr>
              <p:cNvSpPr/>
              <p:nvPr/>
            </p:nvSpPr>
            <p:spPr>
              <a:xfrm>
                <a:off x="3144520" y="401464"/>
                <a:ext cx="5902960" cy="705976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2000" dirty="0">
                    <a:solidFill>
                      <a:prstClr val="black"/>
                    </a:solidFill>
                    <a:latin typeface="Calibri" panose="020F0502020204030204"/>
                  </a:rPr>
                  <a:t>P(outcome)    =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number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ways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the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outcome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can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happen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total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number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possible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outcomes</m:t>
                        </m:r>
                      </m:den>
                    </m:f>
                  </m:oMath>
                </a14:m>
                <a:endParaRPr lang="en-GB" sz="20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8365629F-17C9-4EB5-94A7-78D4B9EBE8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520" y="401464"/>
                <a:ext cx="5902960" cy="705976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8">
            <a:extLst>
              <a:ext uri="{FF2B5EF4-FFF2-40B4-BE49-F238E27FC236}">
                <a16:creationId xmlns:a16="http://schemas.microsoft.com/office/drawing/2014/main" id="{60EAE586-716D-4AE3-948D-6587D859BE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190" y="1740866"/>
            <a:ext cx="2516940" cy="338993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3737E721-A429-4032-9F10-9FF7E1335EF3}"/>
              </a:ext>
            </a:extLst>
          </p:cNvPr>
          <p:cNvSpPr txBox="1"/>
          <p:nvPr/>
        </p:nvSpPr>
        <p:spPr>
          <a:xfrm>
            <a:off x="1218121" y="1300480"/>
            <a:ext cx="4757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At random a counter is picked from the bag.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61B8C52-F761-4C6F-A34C-E2E45DDBCF0B}"/>
              </a:ext>
            </a:extLst>
          </p:cNvPr>
          <p:cNvSpPr txBox="1"/>
          <p:nvPr/>
        </p:nvSpPr>
        <p:spPr>
          <a:xfrm>
            <a:off x="2064747" y="5232400"/>
            <a:ext cx="2982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What is P(yellow counter)?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8F61135-1815-48AC-902A-1398084D6DF0}"/>
                  </a:ext>
                </a:extLst>
              </p:cNvPr>
              <p:cNvSpPr txBox="1"/>
              <p:nvPr/>
            </p:nvSpPr>
            <p:spPr>
              <a:xfrm>
                <a:off x="1646014" y="5695535"/>
                <a:ext cx="1267077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32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8F61135-1815-48AC-902A-1398084D6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014" y="5695535"/>
                <a:ext cx="1267077" cy="10175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46989C5-1222-434C-AF00-E9B9DE75CDFB}"/>
                  </a:ext>
                </a:extLst>
              </p:cNvPr>
              <p:cNvSpPr txBox="1"/>
              <p:nvPr/>
            </p:nvSpPr>
            <p:spPr>
              <a:xfrm>
                <a:off x="3103082" y="5919055"/>
                <a:ext cx="104547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0.75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46989C5-1222-434C-AF00-E9B9DE75C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082" y="5919055"/>
                <a:ext cx="104547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67CB19E-9DC6-479A-B04E-D5C176EC6B83}"/>
                  </a:ext>
                </a:extLst>
              </p:cNvPr>
              <p:cNvSpPr txBox="1"/>
              <p:nvPr/>
            </p:nvSpPr>
            <p:spPr>
              <a:xfrm>
                <a:off x="4453243" y="5919055"/>
                <a:ext cx="10983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75%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67CB19E-9DC6-479A-B04E-D5C176EC6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243" y="5919055"/>
                <a:ext cx="1098378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>
            <a:extLst>
              <a:ext uri="{FF2B5EF4-FFF2-40B4-BE49-F238E27FC236}">
                <a16:creationId xmlns:a16="http://schemas.microsoft.com/office/drawing/2014/main" id="{0F70C40C-6B65-4C43-BA1F-C88042922E18}"/>
              </a:ext>
            </a:extLst>
          </p:cNvPr>
          <p:cNvSpPr/>
          <p:nvPr/>
        </p:nvSpPr>
        <p:spPr>
          <a:xfrm>
            <a:off x="2667248" y="3354495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4F7D380A-FD1E-4BAE-8AF1-39D43ED0A550}"/>
              </a:ext>
            </a:extLst>
          </p:cNvPr>
          <p:cNvSpPr/>
          <p:nvPr/>
        </p:nvSpPr>
        <p:spPr>
          <a:xfrm>
            <a:off x="3271768" y="3075095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D2732AC-43AE-470E-A3E0-0688CC3B8818}"/>
              </a:ext>
            </a:extLst>
          </p:cNvPr>
          <p:cNvSpPr/>
          <p:nvPr/>
        </p:nvSpPr>
        <p:spPr>
          <a:xfrm>
            <a:off x="3084006" y="4360533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03C714C2-1FF5-44EC-9800-862D9B4E8B0D}"/>
              </a:ext>
            </a:extLst>
          </p:cNvPr>
          <p:cNvSpPr/>
          <p:nvPr/>
        </p:nvSpPr>
        <p:spPr>
          <a:xfrm>
            <a:off x="3952488" y="3415455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6860CAAC-9F9C-46D0-85D8-7438B389D620}"/>
              </a:ext>
            </a:extLst>
          </p:cNvPr>
          <p:cNvSpPr/>
          <p:nvPr/>
        </p:nvSpPr>
        <p:spPr>
          <a:xfrm>
            <a:off x="4074210" y="4002195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E24D2B19-0829-4281-A917-B943F619B655}"/>
              </a:ext>
            </a:extLst>
          </p:cNvPr>
          <p:cNvSpPr/>
          <p:nvPr/>
        </p:nvSpPr>
        <p:spPr>
          <a:xfrm>
            <a:off x="3703568" y="4548295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E95137D-DEFD-4048-ADD6-00428C8558A4}"/>
              </a:ext>
            </a:extLst>
          </p:cNvPr>
          <p:cNvSpPr/>
          <p:nvPr/>
        </p:nvSpPr>
        <p:spPr>
          <a:xfrm>
            <a:off x="2500435" y="4090284"/>
            <a:ext cx="375524" cy="375524"/>
          </a:xfrm>
          <a:prstGeom prst="ellipse">
            <a:avLst/>
          </a:prstGeom>
          <a:solidFill>
            <a:srgbClr val="00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1AE62504-629B-4486-B99D-130AE5D7ADE2}"/>
              </a:ext>
            </a:extLst>
          </p:cNvPr>
          <p:cNvSpPr/>
          <p:nvPr/>
        </p:nvSpPr>
        <p:spPr>
          <a:xfrm>
            <a:off x="3369115" y="3714364"/>
            <a:ext cx="375524" cy="375524"/>
          </a:xfrm>
          <a:prstGeom prst="ellipse">
            <a:avLst/>
          </a:prstGeom>
          <a:solidFill>
            <a:srgbClr val="00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0176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894A87-A1AF-4083-A3F7-631CA8FD7219}"/>
              </a:ext>
            </a:extLst>
          </p:cNvPr>
          <p:cNvSpPr txBox="1"/>
          <p:nvPr/>
        </p:nvSpPr>
        <p:spPr>
          <a:xfrm>
            <a:off x="4753366" y="0"/>
            <a:ext cx="26852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Calculating Probabilities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1BFBD33-D124-448C-AAFF-E3C05AF03BC3}"/>
              </a:ext>
            </a:extLst>
          </p:cNvPr>
          <p:cNvCxnSpPr>
            <a:cxnSpLocks/>
          </p:cNvCxnSpPr>
          <p:nvPr/>
        </p:nvCxnSpPr>
        <p:spPr>
          <a:xfrm>
            <a:off x="6093940" y="1330960"/>
            <a:ext cx="0" cy="5527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D8D83EB-B2B3-4B10-A603-359218FCA16A}"/>
              </a:ext>
            </a:extLst>
          </p:cNvPr>
          <p:cNvSpPr txBox="1"/>
          <p:nvPr/>
        </p:nvSpPr>
        <p:spPr>
          <a:xfrm>
            <a:off x="1138284" y="-30715"/>
            <a:ext cx="119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Stencil" panose="040409050D0802020404" pitchFamily="82" charset="0"/>
              </a:rPr>
              <a:t>Example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061250F-83F4-435B-84C9-ABC572236A13}"/>
              </a:ext>
            </a:extLst>
          </p:cNvPr>
          <p:cNvSpPr txBox="1"/>
          <p:nvPr/>
        </p:nvSpPr>
        <p:spPr>
          <a:xfrm>
            <a:off x="9584758" y="-30715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Stencil" panose="040409050D0802020404" pitchFamily="82" charset="0"/>
              </a:rPr>
              <a:t>YOUR TURN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8365629F-17C9-4EB5-94A7-78D4B9EBE8E2}"/>
                  </a:ext>
                </a:extLst>
              </p:cNvPr>
              <p:cNvSpPr/>
              <p:nvPr/>
            </p:nvSpPr>
            <p:spPr>
              <a:xfrm>
                <a:off x="3144520" y="401464"/>
                <a:ext cx="5902960" cy="705976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2000" dirty="0">
                    <a:solidFill>
                      <a:prstClr val="black"/>
                    </a:solidFill>
                    <a:latin typeface="Calibri" panose="020F0502020204030204"/>
                  </a:rPr>
                  <a:t>P(outcome)    =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number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ways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the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outcome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can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happen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total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number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possible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outcomes</m:t>
                        </m:r>
                      </m:den>
                    </m:f>
                  </m:oMath>
                </a14:m>
                <a:endParaRPr lang="en-GB" sz="20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8365629F-17C9-4EB5-94A7-78D4B9EBE8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520" y="401464"/>
                <a:ext cx="5902960" cy="705976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8">
            <a:extLst>
              <a:ext uri="{FF2B5EF4-FFF2-40B4-BE49-F238E27FC236}">
                <a16:creationId xmlns:a16="http://schemas.microsoft.com/office/drawing/2014/main" id="{60EAE586-716D-4AE3-948D-6587D859BE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190" y="1740866"/>
            <a:ext cx="2516940" cy="338993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3737E721-A429-4032-9F10-9FF7E1335EF3}"/>
              </a:ext>
            </a:extLst>
          </p:cNvPr>
          <p:cNvSpPr txBox="1"/>
          <p:nvPr/>
        </p:nvSpPr>
        <p:spPr>
          <a:xfrm>
            <a:off x="1218121" y="1300480"/>
            <a:ext cx="4757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At random a counter is picked from the bag.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61B8C52-F761-4C6F-A34C-E2E45DDBCF0B}"/>
              </a:ext>
            </a:extLst>
          </p:cNvPr>
          <p:cNvSpPr txBox="1"/>
          <p:nvPr/>
        </p:nvSpPr>
        <p:spPr>
          <a:xfrm>
            <a:off x="2064747" y="5232400"/>
            <a:ext cx="2982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What is P(yellow counter)?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8F61135-1815-48AC-902A-1398084D6DF0}"/>
                  </a:ext>
                </a:extLst>
              </p:cNvPr>
              <p:cNvSpPr txBox="1"/>
              <p:nvPr/>
            </p:nvSpPr>
            <p:spPr>
              <a:xfrm>
                <a:off x="1646014" y="5695535"/>
                <a:ext cx="1267077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32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8F61135-1815-48AC-902A-1398084D6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014" y="5695535"/>
                <a:ext cx="1267077" cy="10175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46989C5-1222-434C-AF00-E9B9DE75CDFB}"/>
                  </a:ext>
                </a:extLst>
              </p:cNvPr>
              <p:cNvSpPr txBox="1"/>
              <p:nvPr/>
            </p:nvSpPr>
            <p:spPr>
              <a:xfrm>
                <a:off x="3103082" y="5919055"/>
                <a:ext cx="104547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0.75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46989C5-1222-434C-AF00-E9B9DE75C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082" y="5919055"/>
                <a:ext cx="104547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67CB19E-9DC6-479A-B04E-D5C176EC6B83}"/>
                  </a:ext>
                </a:extLst>
              </p:cNvPr>
              <p:cNvSpPr txBox="1"/>
              <p:nvPr/>
            </p:nvSpPr>
            <p:spPr>
              <a:xfrm>
                <a:off x="4453243" y="5919055"/>
                <a:ext cx="10983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75%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67CB19E-9DC6-479A-B04E-D5C176EC6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243" y="5919055"/>
                <a:ext cx="1098378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>
            <a:extLst>
              <a:ext uri="{FF2B5EF4-FFF2-40B4-BE49-F238E27FC236}">
                <a16:creationId xmlns:a16="http://schemas.microsoft.com/office/drawing/2014/main" id="{0F70C40C-6B65-4C43-BA1F-C88042922E18}"/>
              </a:ext>
            </a:extLst>
          </p:cNvPr>
          <p:cNvSpPr/>
          <p:nvPr/>
        </p:nvSpPr>
        <p:spPr>
          <a:xfrm>
            <a:off x="2667248" y="3354495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4F7D380A-FD1E-4BAE-8AF1-39D43ED0A550}"/>
              </a:ext>
            </a:extLst>
          </p:cNvPr>
          <p:cNvSpPr/>
          <p:nvPr/>
        </p:nvSpPr>
        <p:spPr>
          <a:xfrm>
            <a:off x="3271768" y="3075095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D2732AC-43AE-470E-A3E0-0688CC3B8818}"/>
              </a:ext>
            </a:extLst>
          </p:cNvPr>
          <p:cNvSpPr/>
          <p:nvPr/>
        </p:nvSpPr>
        <p:spPr>
          <a:xfrm>
            <a:off x="3084006" y="4360533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03C714C2-1FF5-44EC-9800-862D9B4E8B0D}"/>
              </a:ext>
            </a:extLst>
          </p:cNvPr>
          <p:cNvSpPr/>
          <p:nvPr/>
        </p:nvSpPr>
        <p:spPr>
          <a:xfrm>
            <a:off x="3952488" y="3415455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6860CAAC-9F9C-46D0-85D8-7438B389D620}"/>
              </a:ext>
            </a:extLst>
          </p:cNvPr>
          <p:cNvSpPr/>
          <p:nvPr/>
        </p:nvSpPr>
        <p:spPr>
          <a:xfrm>
            <a:off x="4074210" y="4002195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E24D2B19-0829-4281-A917-B943F619B655}"/>
              </a:ext>
            </a:extLst>
          </p:cNvPr>
          <p:cNvSpPr/>
          <p:nvPr/>
        </p:nvSpPr>
        <p:spPr>
          <a:xfrm>
            <a:off x="3703568" y="4548295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E95137D-DEFD-4048-ADD6-00428C8558A4}"/>
              </a:ext>
            </a:extLst>
          </p:cNvPr>
          <p:cNvSpPr/>
          <p:nvPr/>
        </p:nvSpPr>
        <p:spPr>
          <a:xfrm>
            <a:off x="2500435" y="4090284"/>
            <a:ext cx="375524" cy="375524"/>
          </a:xfrm>
          <a:prstGeom prst="ellipse">
            <a:avLst/>
          </a:prstGeom>
          <a:solidFill>
            <a:srgbClr val="00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1AE62504-629B-4486-B99D-130AE5D7ADE2}"/>
              </a:ext>
            </a:extLst>
          </p:cNvPr>
          <p:cNvSpPr/>
          <p:nvPr/>
        </p:nvSpPr>
        <p:spPr>
          <a:xfrm>
            <a:off x="3369115" y="3714364"/>
            <a:ext cx="375524" cy="375524"/>
          </a:xfrm>
          <a:prstGeom prst="ellipse">
            <a:avLst/>
          </a:prstGeom>
          <a:solidFill>
            <a:srgbClr val="00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70F20CE-0F20-40D5-8116-6603D6BED4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950" y="1740866"/>
            <a:ext cx="2516940" cy="3389934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60B1565-9B68-4195-B8B1-82006F3B22CC}"/>
              </a:ext>
            </a:extLst>
          </p:cNvPr>
          <p:cNvSpPr txBox="1"/>
          <p:nvPr/>
        </p:nvSpPr>
        <p:spPr>
          <a:xfrm>
            <a:off x="6155881" y="1300480"/>
            <a:ext cx="4757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At random a counter is picked from the bag.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E8489CB-13F7-4F0B-82B7-945B22477A7F}"/>
              </a:ext>
            </a:extLst>
          </p:cNvPr>
          <p:cNvSpPr txBox="1"/>
          <p:nvPr/>
        </p:nvSpPr>
        <p:spPr>
          <a:xfrm>
            <a:off x="7002507" y="5232400"/>
            <a:ext cx="2982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What is P(yellow counter)?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AA9177E-FC70-4AED-92B7-85F4C78B5A87}"/>
                  </a:ext>
                </a:extLst>
              </p:cNvPr>
              <p:cNvSpPr txBox="1"/>
              <p:nvPr/>
            </p:nvSpPr>
            <p:spPr>
              <a:xfrm>
                <a:off x="6966282" y="5695535"/>
                <a:ext cx="502061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32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AA9177E-FC70-4AED-92B7-85F4C78B5A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282" y="5695535"/>
                <a:ext cx="502061" cy="10175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2B50B20-3DFD-4A8B-A96A-A7F9CE2412C5}"/>
                  </a:ext>
                </a:extLst>
              </p:cNvPr>
              <p:cNvSpPr txBox="1"/>
              <p:nvPr/>
            </p:nvSpPr>
            <p:spPr>
              <a:xfrm>
                <a:off x="8154654" y="5919055"/>
                <a:ext cx="81785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2B50B20-3DFD-4A8B-A96A-A7F9CE241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4654" y="5919055"/>
                <a:ext cx="817852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CB41C7F-8CCF-4229-9CAD-BE638A8EE237}"/>
                  </a:ext>
                </a:extLst>
              </p:cNvPr>
              <p:cNvSpPr txBox="1"/>
              <p:nvPr/>
            </p:nvSpPr>
            <p:spPr>
              <a:xfrm>
                <a:off x="9391003" y="5919055"/>
                <a:ext cx="10983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40%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CB41C7F-8CCF-4229-9CAD-BE638A8EE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1003" y="5919055"/>
                <a:ext cx="1098378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Oval 36">
            <a:extLst>
              <a:ext uri="{FF2B5EF4-FFF2-40B4-BE49-F238E27FC236}">
                <a16:creationId xmlns:a16="http://schemas.microsoft.com/office/drawing/2014/main" id="{E02534BF-C6B8-49E7-8B89-3364CD149454}"/>
              </a:ext>
            </a:extLst>
          </p:cNvPr>
          <p:cNvSpPr/>
          <p:nvPr/>
        </p:nvSpPr>
        <p:spPr>
          <a:xfrm>
            <a:off x="7899648" y="2958255"/>
            <a:ext cx="572965" cy="57296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EC2ECA3-4FB5-4E29-887C-81F8BC245870}"/>
              </a:ext>
            </a:extLst>
          </p:cNvPr>
          <p:cNvSpPr/>
          <p:nvPr/>
        </p:nvSpPr>
        <p:spPr>
          <a:xfrm>
            <a:off x="7509315" y="4202044"/>
            <a:ext cx="572965" cy="57296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5495196-59B0-4F1E-8080-95EE1E318165}"/>
              </a:ext>
            </a:extLst>
          </p:cNvPr>
          <p:cNvSpPr/>
          <p:nvPr/>
        </p:nvSpPr>
        <p:spPr>
          <a:xfrm>
            <a:off x="8037635" y="3653404"/>
            <a:ext cx="572965" cy="57296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C5DDB2A7-2C08-4903-885F-CE3612C8752F}"/>
              </a:ext>
            </a:extLst>
          </p:cNvPr>
          <p:cNvSpPr/>
          <p:nvPr/>
        </p:nvSpPr>
        <p:spPr>
          <a:xfrm>
            <a:off x="8631168" y="4218095"/>
            <a:ext cx="572965" cy="57296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DB92E87-33F9-4742-871D-4EDB687C6EBC}"/>
              </a:ext>
            </a:extLst>
          </p:cNvPr>
          <p:cNvSpPr/>
          <p:nvPr/>
        </p:nvSpPr>
        <p:spPr>
          <a:xfrm>
            <a:off x="8769155" y="3287644"/>
            <a:ext cx="572965" cy="57296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3818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1BFBD33-D124-448C-AAFF-E3C05AF03BC3}"/>
              </a:ext>
            </a:extLst>
          </p:cNvPr>
          <p:cNvCxnSpPr>
            <a:cxnSpLocks/>
          </p:cNvCxnSpPr>
          <p:nvPr/>
        </p:nvCxnSpPr>
        <p:spPr>
          <a:xfrm>
            <a:off x="6498359" y="1263704"/>
            <a:ext cx="0" cy="5527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D8D83EB-B2B3-4B10-A603-359218FCA16A}"/>
              </a:ext>
            </a:extLst>
          </p:cNvPr>
          <p:cNvSpPr txBox="1"/>
          <p:nvPr/>
        </p:nvSpPr>
        <p:spPr>
          <a:xfrm>
            <a:off x="1254844" y="50353"/>
            <a:ext cx="164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Stencil" panose="040409050D0802020404" pitchFamily="82" charset="0"/>
              </a:rPr>
              <a:t>Your turn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8365629F-17C9-4EB5-94A7-78D4B9EBE8E2}"/>
                  </a:ext>
                </a:extLst>
              </p:cNvPr>
              <p:cNvSpPr/>
              <p:nvPr/>
            </p:nvSpPr>
            <p:spPr>
              <a:xfrm>
                <a:off x="3143262" y="419685"/>
                <a:ext cx="5902960" cy="705976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2000" dirty="0">
                    <a:solidFill>
                      <a:prstClr val="black"/>
                    </a:solidFill>
                    <a:latin typeface="Calibri" panose="020F0502020204030204"/>
                  </a:rPr>
                  <a:t>P(outcome)    =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number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ways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the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outcome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can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happen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total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number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possible</m:t>
                        </m:r>
                        <m: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outcomes</m:t>
                        </m:r>
                      </m:den>
                    </m:f>
                  </m:oMath>
                </a14:m>
                <a:endParaRPr lang="en-GB" sz="20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8365629F-17C9-4EB5-94A7-78D4B9EBE8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62" y="419685"/>
                <a:ext cx="5902960" cy="705976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>
            <a:extLst>
              <a:ext uri="{FF2B5EF4-FFF2-40B4-BE49-F238E27FC236}">
                <a16:creationId xmlns:a16="http://schemas.microsoft.com/office/drawing/2014/main" id="{270F20CE-0F20-40D5-8116-6603D6BED4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739" y="1740866"/>
            <a:ext cx="2516940" cy="3389934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60B1565-9B68-4195-B8B1-82006F3B22CC}"/>
              </a:ext>
            </a:extLst>
          </p:cNvPr>
          <p:cNvSpPr txBox="1"/>
          <p:nvPr/>
        </p:nvSpPr>
        <p:spPr>
          <a:xfrm>
            <a:off x="1337670" y="1300480"/>
            <a:ext cx="4757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At random a counter is picked from the bag.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E8489CB-13F7-4F0B-82B7-945B22477A7F}"/>
              </a:ext>
            </a:extLst>
          </p:cNvPr>
          <p:cNvSpPr txBox="1"/>
          <p:nvPr/>
        </p:nvSpPr>
        <p:spPr>
          <a:xfrm>
            <a:off x="2293621" y="5232400"/>
            <a:ext cx="27638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What is P(blue counter)?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AA9177E-FC70-4AED-92B7-85F4C78B5A87}"/>
                  </a:ext>
                </a:extLst>
              </p:cNvPr>
              <p:cNvSpPr txBox="1"/>
              <p:nvPr/>
            </p:nvSpPr>
            <p:spPr>
              <a:xfrm>
                <a:off x="1653352" y="5695535"/>
                <a:ext cx="1491499" cy="10275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sz="32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32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AA9177E-FC70-4AED-92B7-85F4C78B5A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3352" y="5695535"/>
                <a:ext cx="1491499" cy="10275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2B50B20-3DFD-4A8B-A96A-A7F9CE2412C5}"/>
                  </a:ext>
                </a:extLst>
              </p:cNvPr>
              <p:cNvSpPr txBox="1"/>
              <p:nvPr/>
            </p:nvSpPr>
            <p:spPr>
              <a:xfrm>
                <a:off x="3336443" y="5919055"/>
                <a:ext cx="81785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2B50B20-3DFD-4A8B-A96A-A7F9CE241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443" y="5919055"/>
                <a:ext cx="817852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CB41C7F-8CCF-4229-9CAD-BE638A8EE237}"/>
                  </a:ext>
                </a:extLst>
              </p:cNvPr>
              <p:cNvSpPr txBox="1"/>
              <p:nvPr/>
            </p:nvSpPr>
            <p:spPr>
              <a:xfrm>
                <a:off x="4572792" y="5919055"/>
                <a:ext cx="10983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50%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CB41C7F-8CCF-4229-9CAD-BE638A8EE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792" y="5919055"/>
                <a:ext cx="1098378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Oval 48">
            <a:extLst>
              <a:ext uri="{FF2B5EF4-FFF2-40B4-BE49-F238E27FC236}">
                <a16:creationId xmlns:a16="http://schemas.microsoft.com/office/drawing/2014/main" id="{BDB92E87-33F9-4742-871D-4EDB687C6EBC}"/>
              </a:ext>
            </a:extLst>
          </p:cNvPr>
          <p:cNvSpPr/>
          <p:nvPr/>
        </p:nvSpPr>
        <p:spPr>
          <a:xfrm>
            <a:off x="3026192" y="3084444"/>
            <a:ext cx="430917" cy="430917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DE0F222-B90C-4E89-B2CA-0A38A07475FF}"/>
              </a:ext>
            </a:extLst>
          </p:cNvPr>
          <p:cNvSpPr/>
          <p:nvPr/>
        </p:nvSpPr>
        <p:spPr>
          <a:xfrm>
            <a:off x="3706912" y="4506844"/>
            <a:ext cx="430917" cy="430917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1C8212C-0363-4FF9-842F-CC5A83B8583D}"/>
              </a:ext>
            </a:extLst>
          </p:cNvPr>
          <p:cNvSpPr/>
          <p:nvPr/>
        </p:nvSpPr>
        <p:spPr>
          <a:xfrm>
            <a:off x="4255552" y="3429884"/>
            <a:ext cx="430917" cy="430917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0EB056B-A59A-416F-8F93-3FFA25C20566}"/>
              </a:ext>
            </a:extLst>
          </p:cNvPr>
          <p:cNvSpPr/>
          <p:nvPr/>
        </p:nvSpPr>
        <p:spPr>
          <a:xfrm>
            <a:off x="2711232" y="3561964"/>
            <a:ext cx="430917" cy="430917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FE7B3485-43BE-4CA2-BE10-E553C260A09B}"/>
              </a:ext>
            </a:extLst>
          </p:cNvPr>
          <p:cNvSpPr/>
          <p:nvPr/>
        </p:nvSpPr>
        <p:spPr>
          <a:xfrm>
            <a:off x="4339954" y="4027225"/>
            <a:ext cx="430917" cy="430917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255A6F60-584D-4693-A06C-41408D77481B}"/>
              </a:ext>
            </a:extLst>
          </p:cNvPr>
          <p:cNvSpPr/>
          <p:nvPr/>
        </p:nvSpPr>
        <p:spPr>
          <a:xfrm>
            <a:off x="2568992" y="4130924"/>
            <a:ext cx="430917" cy="430917"/>
          </a:xfrm>
          <a:prstGeom prst="ellipse">
            <a:avLst/>
          </a:prstGeom>
          <a:solidFill>
            <a:srgbClr val="FF0066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027AEA7-8311-49D5-B366-F89BAD8FE3BD}"/>
              </a:ext>
            </a:extLst>
          </p:cNvPr>
          <p:cNvSpPr/>
          <p:nvPr/>
        </p:nvSpPr>
        <p:spPr>
          <a:xfrm>
            <a:off x="3046512" y="4384924"/>
            <a:ext cx="430917" cy="43091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21E7F31D-6750-43BA-8097-8D2247F47FBA}"/>
              </a:ext>
            </a:extLst>
          </p:cNvPr>
          <p:cNvSpPr/>
          <p:nvPr/>
        </p:nvSpPr>
        <p:spPr>
          <a:xfrm>
            <a:off x="3767872" y="4019164"/>
            <a:ext cx="430917" cy="43091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7B368030-06E9-4500-BEC7-575766CE8A3C}"/>
              </a:ext>
            </a:extLst>
          </p:cNvPr>
          <p:cNvSpPr/>
          <p:nvPr/>
        </p:nvSpPr>
        <p:spPr>
          <a:xfrm>
            <a:off x="3564672" y="3348604"/>
            <a:ext cx="430917" cy="43091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8EDD0011-D8C0-4341-98BE-378C1F89347D}"/>
              </a:ext>
            </a:extLst>
          </p:cNvPr>
          <p:cNvSpPr/>
          <p:nvPr/>
        </p:nvSpPr>
        <p:spPr>
          <a:xfrm>
            <a:off x="3300512" y="3856604"/>
            <a:ext cx="430917" cy="430917"/>
          </a:xfrm>
          <a:prstGeom prst="ellipse">
            <a:avLst/>
          </a:prstGeom>
          <a:solidFill>
            <a:srgbClr val="FF0066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6180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5" grpId="0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FC6CEA7-7AE7-48BD-A39A-58AB7BC3B8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671" y="836626"/>
            <a:ext cx="2064327" cy="2780334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1413EEB6-C32F-48FF-8B71-EDEDC12CECA7}"/>
              </a:ext>
            </a:extLst>
          </p:cNvPr>
          <p:cNvSpPr/>
          <p:nvPr/>
        </p:nvSpPr>
        <p:spPr>
          <a:xfrm>
            <a:off x="3063488" y="2338495"/>
            <a:ext cx="375524" cy="375524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92AC1BA-8862-4474-B20C-A1D67BB9BB64}"/>
              </a:ext>
            </a:extLst>
          </p:cNvPr>
          <p:cNvSpPr/>
          <p:nvPr/>
        </p:nvSpPr>
        <p:spPr>
          <a:xfrm>
            <a:off x="3485128" y="1987975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6F3053-4F33-4A89-97DE-670C796DFF13}"/>
              </a:ext>
            </a:extLst>
          </p:cNvPr>
          <p:cNvSpPr/>
          <p:nvPr/>
        </p:nvSpPr>
        <p:spPr>
          <a:xfrm>
            <a:off x="4064248" y="2054015"/>
            <a:ext cx="375524" cy="3755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9241BA9-482F-48BD-9F6F-215A3D2050E1}"/>
              </a:ext>
            </a:extLst>
          </p:cNvPr>
          <p:cNvCxnSpPr>
            <a:cxnSpLocks/>
          </p:cNvCxnSpPr>
          <p:nvPr/>
        </p:nvCxnSpPr>
        <p:spPr>
          <a:xfrm>
            <a:off x="1569720" y="3794760"/>
            <a:ext cx="895096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ACF3926-9C9C-4544-8ED2-4C341666FFC7}"/>
              </a:ext>
            </a:extLst>
          </p:cNvPr>
          <p:cNvSpPr txBox="1"/>
          <p:nvPr/>
        </p:nvSpPr>
        <p:spPr>
          <a:xfrm>
            <a:off x="2161710" y="0"/>
            <a:ext cx="78686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A counter is picked at random.</a:t>
            </a:r>
          </a:p>
          <a:p>
            <a:pPr algn="ctr"/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Calculate the probability of each event and give your answer as a fraction.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DCC784-8F37-41B3-A2A2-56BDC7852CB4}"/>
              </a:ext>
            </a:extLst>
          </p:cNvPr>
          <p:cNvSpPr txBox="1"/>
          <p:nvPr/>
        </p:nvSpPr>
        <p:spPr>
          <a:xfrm>
            <a:off x="5293989" y="1052111"/>
            <a:ext cx="2565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P(white counter)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9DE23C7-46CC-452C-8085-EE15A0C4870F}"/>
                  </a:ext>
                </a:extLst>
              </p:cNvPr>
              <p:cNvSpPr txBox="1"/>
              <p:nvPr/>
            </p:nvSpPr>
            <p:spPr>
              <a:xfrm>
                <a:off x="7766990" y="889855"/>
                <a:ext cx="993605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24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9DE23C7-46CC-452C-8085-EE15A0C487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6990" y="889855"/>
                <a:ext cx="993605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A21DF91A-450D-4423-9B96-DA0AD4DE5765}"/>
              </a:ext>
            </a:extLst>
          </p:cNvPr>
          <p:cNvSpPr txBox="1"/>
          <p:nvPr/>
        </p:nvSpPr>
        <p:spPr>
          <a:xfrm>
            <a:off x="5293989" y="1941111"/>
            <a:ext cx="2509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P(black counter)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109333C-E3B3-4B47-87D0-C57DD62FD652}"/>
                  </a:ext>
                </a:extLst>
              </p:cNvPr>
              <p:cNvSpPr txBox="1"/>
              <p:nvPr/>
            </p:nvSpPr>
            <p:spPr>
              <a:xfrm>
                <a:off x="7766990" y="1778855"/>
                <a:ext cx="993605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24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109333C-E3B3-4B47-87D0-C57DD62FD6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6990" y="1778855"/>
                <a:ext cx="993605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596869C7-6291-4013-9A05-6EEA080ACEE9}"/>
              </a:ext>
            </a:extLst>
          </p:cNvPr>
          <p:cNvSpPr txBox="1"/>
          <p:nvPr/>
        </p:nvSpPr>
        <p:spPr>
          <a:xfrm>
            <a:off x="5293989" y="2830111"/>
            <a:ext cx="2579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P(green counter)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CD88B09-7BB1-4BCD-AE13-4F7EC035C227}"/>
                  </a:ext>
                </a:extLst>
              </p:cNvPr>
              <p:cNvSpPr txBox="1"/>
              <p:nvPr/>
            </p:nvSpPr>
            <p:spPr>
              <a:xfrm>
                <a:off x="8052034" y="2826116"/>
                <a:ext cx="42351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CD88B09-7BB1-4BCD-AE13-4F7EC035C2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2034" y="2826116"/>
                <a:ext cx="423514" cy="461665"/>
              </a:xfrm>
              <a:prstGeom prst="rect">
                <a:avLst/>
              </a:prstGeom>
              <a:blipFill>
                <a:blip r:embed="rId5"/>
                <a:stretch>
                  <a:fillRect l="-2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9" name="Picture 48">
            <a:extLst>
              <a:ext uri="{FF2B5EF4-FFF2-40B4-BE49-F238E27FC236}">
                <a16:creationId xmlns:a16="http://schemas.microsoft.com/office/drawing/2014/main" id="{3B3E8D0B-5F28-407C-B6E5-D7B76F9408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671" y="3976066"/>
            <a:ext cx="2064327" cy="2780334"/>
          </a:xfrm>
          <a:prstGeom prst="rect">
            <a:avLst/>
          </a:prstGeom>
        </p:spPr>
      </p:pic>
      <p:sp>
        <p:nvSpPr>
          <p:cNvPr id="50" name="Oval 49">
            <a:extLst>
              <a:ext uri="{FF2B5EF4-FFF2-40B4-BE49-F238E27FC236}">
                <a16:creationId xmlns:a16="http://schemas.microsoft.com/office/drawing/2014/main" id="{4AC3DEBB-93BC-4FB0-9B0A-E6C618B42A27}"/>
              </a:ext>
            </a:extLst>
          </p:cNvPr>
          <p:cNvSpPr/>
          <p:nvPr/>
        </p:nvSpPr>
        <p:spPr>
          <a:xfrm>
            <a:off x="3012688" y="5498255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DA76C3E4-98CD-47FE-93E0-7C693A442FE0}"/>
              </a:ext>
            </a:extLst>
          </p:cNvPr>
          <p:cNvSpPr/>
          <p:nvPr/>
        </p:nvSpPr>
        <p:spPr>
          <a:xfrm>
            <a:off x="3338056" y="4985162"/>
            <a:ext cx="375524" cy="3755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C2B7FCA6-095E-47B9-9759-375749B4C934}"/>
              </a:ext>
            </a:extLst>
          </p:cNvPr>
          <p:cNvSpPr/>
          <p:nvPr/>
        </p:nvSpPr>
        <p:spPr>
          <a:xfrm>
            <a:off x="4297928" y="5559215"/>
            <a:ext cx="375524" cy="3755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B020A75-CF8E-498F-BEAE-F31E320B1F36}"/>
              </a:ext>
            </a:extLst>
          </p:cNvPr>
          <p:cNvSpPr txBox="1"/>
          <p:nvPr/>
        </p:nvSpPr>
        <p:spPr>
          <a:xfrm>
            <a:off x="5293989" y="4191551"/>
            <a:ext cx="2394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P(pink counter)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A1142879-0BB1-4900-A4B9-EAD2057CDEE9}"/>
                  </a:ext>
                </a:extLst>
              </p:cNvPr>
              <p:cNvSpPr txBox="1"/>
              <p:nvPr/>
            </p:nvSpPr>
            <p:spPr>
              <a:xfrm>
                <a:off x="7682030" y="4029295"/>
                <a:ext cx="1163524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sz="24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A1142879-0BB1-4900-A4B9-EAD2057CD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2030" y="4029295"/>
                <a:ext cx="1163524" cy="7861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>
            <a:extLst>
              <a:ext uri="{FF2B5EF4-FFF2-40B4-BE49-F238E27FC236}">
                <a16:creationId xmlns:a16="http://schemas.microsoft.com/office/drawing/2014/main" id="{D5AAC03E-FF7B-4124-A45C-CCACA039D9A9}"/>
              </a:ext>
            </a:extLst>
          </p:cNvPr>
          <p:cNvSpPr txBox="1"/>
          <p:nvPr/>
        </p:nvSpPr>
        <p:spPr>
          <a:xfrm>
            <a:off x="5293990" y="5080551"/>
            <a:ext cx="2565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P(white counter)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33387492-A308-4835-BFCA-7A5D6E31E50C}"/>
                  </a:ext>
                </a:extLst>
              </p:cNvPr>
              <p:cNvSpPr txBox="1"/>
              <p:nvPr/>
            </p:nvSpPr>
            <p:spPr>
              <a:xfrm>
                <a:off x="7967076" y="4918295"/>
                <a:ext cx="593432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33387492-A308-4835-BFCA-7A5D6E31E5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076" y="4918295"/>
                <a:ext cx="593432" cy="7861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>
            <a:extLst>
              <a:ext uri="{FF2B5EF4-FFF2-40B4-BE49-F238E27FC236}">
                <a16:creationId xmlns:a16="http://schemas.microsoft.com/office/drawing/2014/main" id="{8BD9617B-4E05-4A58-9096-4FA7E1FEF7FF}"/>
              </a:ext>
            </a:extLst>
          </p:cNvPr>
          <p:cNvSpPr txBox="1"/>
          <p:nvPr/>
        </p:nvSpPr>
        <p:spPr>
          <a:xfrm>
            <a:off x="5293990" y="5969551"/>
            <a:ext cx="3612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P(yellow or pink counter)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40F53C8-D98D-4537-A4CB-4CD1FA54B7CE}"/>
                  </a:ext>
                </a:extLst>
              </p:cNvPr>
              <p:cNvSpPr txBox="1"/>
              <p:nvPr/>
            </p:nvSpPr>
            <p:spPr>
              <a:xfrm>
                <a:off x="8850996" y="5807295"/>
                <a:ext cx="593432" cy="7837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4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40F53C8-D98D-4537-A4CB-4CD1FA54B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0996" y="5807295"/>
                <a:ext cx="593432" cy="7837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Oval 61">
            <a:extLst>
              <a:ext uri="{FF2B5EF4-FFF2-40B4-BE49-F238E27FC236}">
                <a16:creationId xmlns:a16="http://schemas.microsoft.com/office/drawing/2014/main" id="{FABFA4FB-7B08-490E-9461-0077C3723D38}"/>
              </a:ext>
            </a:extLst>
          </p:cNvPr>
          <p:cNvSpPr/>
          <p:nvPr/>
        </p:nvSpPr>
        <p:spPr>
          <a:xfrm>
            <a:off x="3576568" y="2521375"/>
            <a:ext cx="375524" cy="375524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B5FF612-6365-44FF-AC9C-8E99073BB32A}"/>
              </a:ext>
            </a:extLst>
          </p:cNvPr>
          <p:cNvSpPr/>
          <p:nvPr/>
        </p:nvSpPr>
        <p:spPr>
          <a:xfrm>
            <a:off x="3576568" y="3001861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4A7A48A2-604A-43C4-BE25-87FE973FAF15}"/>
              </a:ext>
            </a:extLst>
          </p:cNvPr>
          <p:cNvSpPr/>
          <p:nvPr/>
        </p:nvSpPr>
        <p:spPr>
          <a:xfrm>
            <a:off x="3109208" y="2930741"/>
            <a:ext cx="375524" cy="375524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91F38E19-5067-4179-B153-172B780F20C0}"/>
              </a:ext>
            </a:extLst>
          </p:cNvPr>
          <p:cNvSpPr/>
          <p:nvPr/>
        </p:nvSpPr>
        <p:spPr>
          <a:xfrm>
            <a:off x="4267448" y="2592495"/>
            <a:ext cx="375524" cy="375524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4783E58-E563-465D-976A-88D400D73096}"/>
              </a:ext>
            </a:extLst>
          </p:cNvPr>
          <p:cNvSpPr/>
          <p:nvPr/>
        </p:nvSpPr>
        <p:spPr>
          <a:xfrm>
            <a:off x="4043928" y="3019215"/>
            <a:ext cx="375524" cy="3755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114CB7D9-929C-41FD-A87B-A9D2749839D1}"/>
              </a:ext>
            </a:extLst>
          </p:cNvPr>
          <p:cNvSpPr/>
          <p:nvPr/>
        </p:nvSpPr>
        <p:spPr>
          <a:xfrm>
            <a:off x="3978136" y="5229002"/>
            <a:ext cx="375524" cy="375524"/>
          </a:xfrm>
          <a:prstGeom prst="ellipse">
            <a:avLst/>
          </a:prstGeom>
          <a:solidFill>
            <a:srgbClr val="FF0066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C9C0BF5F-7F82-42B2-8208-F1C74AD42D40}"/>
              </a:ext>
            </a:extLst>
          </p:cNvPr>
          <p:cNvSpPr/>
          <p:nvPr/>
        </p:nvSpPr>
        <p:spPr>
          <a:xfrm>
            <a:off x="2962136" y="6001162"/>
            <a:ext cx="375524" cy="375524"/>
          </a:xfrm>
          <a:prstGeom prst="ellipse">
            <a:avLst/>
          </a:prstGeom>
          <a:solidFill>
            <a:srgbClr val="FF0066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D2C4CCCD-3D7C-4BEF-8F8F-E54F414EE903}"/>
              </a:ext>
            </a:extLst>
          </p:cNvPr>
          <p:cNvSpPr/>
          <p:nvPr/>
        </p:nvSpPr>
        <p:spPr>
          <a:xfrm>
            <a:off x="3541256" y="5401722"/>
            <a:ext cx="375524" cy="375524"/>
          </a:xfrm>
          <a:prstGeom prst="ellipse">
            <a:avLst/>
          </a:prstGeom>
          <a:solidFill>
            <a:srgbClr val="FF0066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FF3D0AD4-9417-45DF-9BD6-30C89E9C8DC7}"/>
              </a:ext>
            </a:extLst>
          </p:cNvPr>
          <p:cNvSpPr/>
          <p:nvPr/>
        </p:nvSpPr>
        <p:spPr>
          <a:xfrm>
            <a:off x="3439656" y="6021482"/>
            <a:ext cx="375524" cy="375524"/>
          </a:xfrm>
          <a:prstGeom prst="ellipse">
            <a:avLst/>
          </a:prstGeom>
          <a:solidFill>
            <a:srgbClr val="FF0066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CC5DDAD4-9073-4B83-8742-9AAE78E88AB8}"/>
              </a:ext>
            </a:extLst>
          </p:cNvPr>
          <p:cNvSpPr/>
          <p:nvPr/>
        </p:nvSpPr>
        <p:spPr>
          <a:xfrm>
            <a:off x="3856216" y="5818282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29E63770-D658-4773-AC04-D7AB957EF5CB}"/>
              </a:ext>
            </a:extLst>
          </p:cNvPr>
          <p:cNvSpPr/>
          <p:nvPr/>
        </p:nvSpPr>
        <p:spPr>
          <a:xfrm>
            <a:off x="4272776" y="6001162"/>
            <a:ext cx="375524" cy="3755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434AA14-4C13-459B-AC72-9A503B0AED8E}"/>
              </a:ext>
            </a:extLst>
          </p:cNvPr>
          <p:cNvSpPr/>
          <p:nvPr/>
        </p:nvSpPr>
        <p:spPr>
          <a:xfrm>
            <a:off x="3805416" y="6305962"/>
            <a:ext cx="375524" cy="37552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2435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5" grpId="0"/>
      <p:bldP spid="48" grpId="0"/>
      <p:bldP spid="55" grpId="0"/>
      <p:bldP spid="58" grpId="0"/>
      <p:bldP spid="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FC6CEA7-7AE7-48BD-A39A-58AB7BC3B8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871" y="958546"/>
            <a:ext cx="1656976" cy="223169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9241BA9-482F-48BD-9F6F-215A3D2050E1}"/>
              </a:ext>
            </a:extLst>
          </p:cNvPr>
          <p:cNvCxnSpPr>
            <a:cxnSpLocks/>
          </p:cNvCxnSpPr>
          <p:nvPr/>
        </p:nvCxnSpPr>
        <p:spPr>
          <a:xfrm>
            <a:off x="1143000" y="3429000"/>
            <a:ext cx="989584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ACF3926-9C9C-4544-8ED2-4C341666FFC7}"/>
              </a:ext>
            </a:extLst>
          </p:cNvPr>
          <p:cNvSpPr txBox="1"/>
          <p:nvPr/>
        </p:nvSpPr>
        <p:spPr>
          <a:xfrm>
            <a:off x="4180644" y="1"/>
            <a:ext cx="38120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A counter is picked at random.</a:t>
            </a:r>
          </a:p>
          <a:p>
            <a:pPr algn="ctr"/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Calculate the probabilities as fractions.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DCC784-8F37-41B3-A2A2-56BDC7852CB4}"/>
              </a:ext>
            </a:extLst>
          </p:cNvPr>
          <p:cNvSpPr txBox="1"/>
          <p:nvPr/>
        </p:nvSpPr>
        <p:spPr>
          <a:xfrm>
            <a:off x="3241670" y="1052110"/>
            <a:ext cx="11641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P(pink)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9DE23C7-46CC-452C-8085-EE15A0C4870F}"/>
                  </a:ext>
                </a:extLst>
              </p:cNvPr>
              <p:cNvSpPr txBox="1"/>
              <p:nvPr/>
            </p:nvSpPr>
            <p:spPr>
              <a:xfrm>
                <a:off x="4489665" y="889854"/>
                <a:ext cx="1005212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9DE23C7-46CC-452C-8085-EE15A0C487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9665" y="889854"/>
                <a:ext cx="1005212" cy="6685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DBBCBFF-65A4-4AFC-8F8B-5C199F88AEA1}"/>
              </a:ext>
            </a:extLst>
          </p:cNvPr>
          <p:cNvCxnSpPr>
            <a:cxnSpLocks/>
          </p:cNvCxnSpPr>
          <p:nvPr/>
        </p:nvCxnSpPr>
        <p:spPr>
          <a:xfrm flipV="1">
            <a:off x="6096000" y="949570"/>
            <a:ext cx="0" cy="5908431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66A0DB4-EBE7-4EE7-87A8-83876EE6C677}"/>
              </a:ext>
            </a:extLst>
          </p:cNvPr>
          <p:cNvSpPr txBox="1"/>
          <p:nvPr/>
        </p:nvSpPr>
        <p:spPr>
          <a:xfrm>
            <a:off x="1412870" y="1925871"/>
            <a:ext cx="9609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5 white</a:t>
            </a:r>
          </a:p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3 black</a:t>
            </a:r>
          </a:p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4 pink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6ADC7A8-5767-494C-B78F-DE47BE14BB8B}"/>
              </a:ext>
            </a:extLst>
          </p:cNvPr>
          <p:cNvSpPr/>
          <p:nvPr/>
        </p:nvSpPr>
        <p:spPr>
          <a:xfrm>
            <a:off x="2342129" y="2000676"/>
            <a:ext cx="257385" cy="25738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0EC3427-8D4F-4656-B0AC-89061FAC3A52}"/>
              </a:ext>
            </a:extLst>
          </p:cNvPr>
          <p:cNvSpPr/>
          <p:nvPr/>
        </p:nvSpPr>
        <p:spPr>
          <a:xfrm>
            <a:off x="2342129" y="2308016"/>
            <a:ext cx="257385" cy="25738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4F005BB-B08F-49F7-8D95-6793F2FE6C0C}"/>
              </a:ext>
            </a:extLst>
          </p:cNvPr>
          <p:cNvSpPr/>
          <p:nvPr/>
        </p:nvSpPr>
        <p:spPr>
          <a:xfrm>
            <a:off x="2342129" y="2615356"/>
            <a:ext cx="257385" cy="257385"/>
          </a:xfrm>
          <a:prstGeom prst="ellipse">
            <a:avLst/>
          </a:prstGeom>
          <a:solidFill>
            <a:srgbClr val="FF0066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FDD5A03-90DA-428B-92A8-01AEAFAB6D87}"/>
              </a:ext>
            </a:extLst>
          </p:cNvPr>
          <p:cNvSpPr txBox="1"/>
          <p:nvPr/>
        </p:nvSpPr>
        <p:spPr>
          <a:xfrm>
            <a:off x="3241669" y="1861002"/>
            <a:ext cx="1261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P(black)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A0EADE2F-2CBD-4C24-A95D-C5C3D3DF53A8}"/>
                  </a:ext>
                </a:extLst>
              </p:cNvPr>
              <p:cNvSpPr txBox="1"/>
              <p:nvPr/>
            </p:nvSpPr>
            <p:spPr>
              <a:xfrm>
                <a:off x="4489665" y="1698746"/>
                <a:ext cx="1005212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A0EADE2F-2CBD-4C24-A95D-C5C3D3DF53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9665" y="1698746"/>
                <a:ext cx="1005212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>
            <a:extLst>
              <a:ext uri="{FF2B5EF4-FFF2-40B4-BE49-F238E27FC236}">
                <a16:creationId xmlns:a16="http://schemas.microsoft.com/office/drawing/2014/main" id="{5FF30E03-EEFB-4D76-9A2E-9000A9AA666A}"/>
              </a:ext>
            </a:extLst>
          </p:cNvPr>
          <p:cNvSpPr txBox="1"/>
          <p:nvPr/>
        </p:nvSpPr>
        <p:spPr>
          <a:xfrm>
            <a:off x="3241669" y="2687479"/>
            <a:ext cx="17207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P(not white)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B886AC02-5D0E-488B-A0D0-F8B270E439F9}"/>
                  </a:ext>
                </a:extLst>
              </p:cNvPr>
              <p:cNvSpPr txBox="1"/>
              <p:nvPr/>
            </p:nvSpPr>
            <p:spPr>
              <a:xfrm>
                <a:off x="4904263" y="2525224"/>
                <a:ext cx="527709" cy="6665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B886AC02-5D0E-488B-A0D0-F8B270E43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4263" y="2525224"/>
                <a:ext cx="527709" cy="6665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8" name="Picture 77">
            <a:extLst>
              <a:ext uri="{FF2B5EF4-FFF2-40B4-BE49-F238E27FC236}">
                <a16:creationId xmlns:a16="http://schemas.microsoft.com/office/drawing/2014/main" id="{F6CA26B2-B5E2-4E8A-A006-252562954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294" y="958546"/>
            <a:ext cx="1656976" cy="2231694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67476861-0555-460B-A168-48D517A394EE}"/>
              </a:ext>
            </a:extLst>
          </p:cNvPr>
          <p:cNvSpPr txBox="1"/>
          <p:nvPr/>
        </p:nvSpPr>
        <p:spPr>
          <a:xfrm>
            <a:off x="8114278" y="1052110"/>
            <a:ext cx="13939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P(yellow)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B98C3342-4E2F-488B-93BB-CDBF52C0B5D7}"/>
                  </a:ext>
                </a:extLst>
              </p:cNvPr>
              <p:cNvSpPr txBox="1"/>
              <p:nvPr/>
            </p:nvSpPr>
            <p:spPr>
              <a:xfrm>
                <a:off x="9423819" y="889854"/>
                <a:ext cx="1005212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B98C3342-4E2F-488B-93BB-CDBF52C0B5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3819" y="889854"/>
                <a:ext cx="1005212" cy="6705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>
            <a:extLst>
              <a:ext uri="{FF2B5EF4-FFF2-40B4-BE49-F238E27FC236}">
                <a16:creationId xmlns:a16="http://schemas.microsoft.com/office/drawing/2014/main" id="{CFCB96B4-6020-4D01-B8E6-67DA867568C7}"/>
              </a:ext>
            </a:extLst>
          </p:cNvPr>
          <p:cNvSpPr txBox="1"/>
          <p:nvPr/>
        </p:nvSpPr>
        <p:spPr>
          <a:xfrm>
            <a:off x="6644293" y="1925871"/>
            <a:ext cx="10477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6 white</a:t>
            </a:r>
          </a:p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9 black</a:t>
            </a:r>
          </a:p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3 yellow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15269135-BABB-4FF0-B0D9-6705C2A81245}"/>
              </a:ext>
            </a:extLst>
          </p:cNvPr>
          <p:cNvSpPr/>
          <p:nvPr/>
        </p:nvSpPr>
        <p:spPr>
          <a:xfrm>
            <a:off x="7649752" y="2000676"/>
            <a:ext cx="257385" cy="25738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3BB3B2C1-008F-422F-9DF8-E8A8596CAC07}"/>
              </a:ext>
            </a:extLst>
          </p:cNvPr>
          <p:cNvSpPr/>
          <p:nvPr/>
        </p:nvSpPr>
        <p:spPr>
          <a:xfrm>
            <a:off x="7649752" y="2308016"/>
            <a:ext cx="257385" cy="25738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4089A5BA-4469-4346-83C6-A160DE131B44}"/>
              </a:ext>
            </a:extLst>
          </p:cNvPr>
          <p:cNvSpPr/>
          <p:nvPr/>
        </p:nvSpPr>
        <p:spPr>
          <a:xfrm>
            <a:off x="7649752" y="2615356"/>
            <a:ext cx="257385" cy="257385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7B8F2093-394A-4EDF-B99E-8E4ABA0075A5}"/>
              </a:ext>
            </a:extLst>
          </p:cNvPr>
          <p:cNvSpPr txBox="1"/>
          <p:nvPr/>
        </p:nvSpPr>
        <p:spPr>
          <a:xfrm>
            <a:off x="8114278" y="1861002"/>
            <a:ext cx="2190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P(white or black)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B23B7DC3-4D34-4F51-98DF-7FD146BD45EA}"/>
                  </a:ext>
                </a:extLst>
              </p:cNvPr>
              <p:cNvSpPr txBox="1"/>
              <p:nvPr/>
            </p:nvSpPr>
            <p:spPr>
              <a:xfrm>
                <a:off x="10109620" y="1698746"/>
                <a:ext cx="1005211" cy="676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B23B7DC3-4D34-4F51-98DF-7FD146BD45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9620" y="1698746"/>
                <a:ext cx="1005211" cy="6768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>
            <a:extLst>
              <a:ext uri="{FF2B5EF4-FFF2-40B4-BE49-F238E27FC236}">
                <a16:creationId xmlns:a16="http://schemas.microsoft.com/office/drawing/2014/main" id="{5C5E9F79-9985-4BB1-A2AB-4CEA2E48B274}"/>
              </a:ext>
            </a:extLst>
          </p:cNvPr>
          <p:cNvSpPr txBox="1"/>
          <p:nvPr/>
        </p:nvSpPr>
        <p:spPr>
          <a:xfrm>
            <a:off x="8114278" y="2687479"/>
            <a:ext cx="16754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P(not black)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E417BC5E-73FC-4AB8-9EFB-C876F115F5EE}"/>
                  </a:ext>
                </a:extLst>
              </p:cNvPr>
              <p:cNvSpPr txBox="1"/>
              <p:nvPr/>
            </p:nvSpPr>
            <p:spPr>
              <a:xfrm>
                <a:off x="9757928" y="2525223"/>
                <a:ext cx="1005211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E417BC5E-73FC-4AB8-9EFB-C876F115F5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7928" y="2525223"/>
                <a:ext cx="1005211" cy="6705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TextBox 92">
            <a:extLst>
              <a:ext uri="{FF2B5EF4-FFF2-40B4-BE49-F238E27FC236}">
                <a16:creationId xmlns:a16="http://schemas.microsoft.com/office/drawing/2014/main" id="{AC58610C-6223-44F4-A638-1A898B7735D3}"/>
              </a:ext>
            </a:extLst>
          </p:cNvPr>
          <p:cNvSpPr txBox="1"/>
          <p:nvPr/>
        </p:nvSpPr>
        <p:spPr>
          <a:xfrm>
            <a:off x="1507782" y="3429001"/>
            <a:ext cx="38120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A fair dice is rolled.</a:t>
            </a:r>
          </a:p>
          <a:p>
            <a:pPr algn="ctr"/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Calculate the probabilities as fractions.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7B62532-7D70-4BC7-8029-5659D99EBA99}"/>
              </a:ext>
            </a:extLst>
          </p:cNvPr>
          <p:cNvSpPr txBox="1"/>
          <p:nvPr/>
        </p:nvSpPr>
        <p:spPr>
          <a:xfrm>
            <a:off x="7098891" y="3429000"/>
            <a:ext cx="30926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10 cards are numbered 1-10 &amp; </a:t>
            </a:r>
          </a:p>
          <a:p>
            <a:pPr algn="ctr"/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one card is picked at random.</a:t>
            </a:r>
          </a:p>
          <a:p>
            <a:pPr algn="ctr"/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What is…</a:t>
            </a:r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8B79E701-51CD-498D-9F67-3DA9FD289298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59" t="22232"/>
          <a:stretch/>
        </p:blipFill>
        <p:spPr>
          <a:xfrm>
            <a:off x="1452837" y="4650699"/>
            <a:ext cx="1216657" cy="1231356"/>
          </a:xfrm>
          <a:prstGeom prst="rect">
            <a:avLst/>
          </a:prstGeom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852BAAF4-ED83-4CE3-9D0A-C9CA94A6CCEF}"/>
              </a:ext>
            </a:extLst>
          </p:cNvPr>
          <p:cNvSpPr txBox="1"/>
          <p:nvPr/>
        </p:nvSpPr>
        <p:spPr>
          <a:xfrm>
            <a:off x="3241670" y="4331641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P(5)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CC1A4CD4-4EDC-4EA1-9DCE-CEAB55A488E9}"/>
                  </a:ext>
                </a:extLst>
              </p:cNvPr>
              <p:cNvSpPr txBox="1"/>
              <p:nvPr/>
            </p:nvSpPr>
            <p:spPr>
              <a:xfrm>
                <a:off x="4219459" y="4169385"/>
                <a:ext cx="385041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CC1A4CD4-4EDC-4EA1-9DCE-CEAB55A488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9459" y="4169385"/>
                <a:ext cx="385041" cy="6705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Box 99">
            <a:extLst>
              <a:ext uri="{FF2B5EF4-FFF2-40B4-BE49-F238E27FC236}">
                <a16:creationId xmlns:a16="http://schemas.microsoft.com/office/drawing/2014/main" id="{0E72A953-6D95-4FA0-9719-2C1A9D407EE9}"/>
              </a:ext>
            </a:extLst>
          </p:cNvPr>
          <p:cNvSpPr txBox="1"/>
          <p:nvPr/>
        </p:nvSpPr>
        <p:spPr>
          <a:xfrm>
            <a:off x="3241669" y="5048214"/>
            <a:ext cx="1221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P(even)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642F785D-D5EC-4A3C-A886-749F2E868BB5}"/>
                  </a:ext>
                </a:extLst>
              </p:cNvPr>
              <p:cNvSpPr txBox="1"/>
              <p:nvPr/>
            </p:nvSpPr>
            <p:spPr>
              <a:xfrm>
                <a:off x="4323607" y="4885958"/>
                <a:ext cx="862544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642F785D-D5EC-4A3C-A886-749F2E868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607" y="4885958"/>
                <a:ext cx="862544" cy="6705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TextBox 102">
            <a:extLst>
              <a:ext uri="{FF2B5EF4-FFF2-40B4-BE49-F238E27FC236}">
                <a16:creationId xmlns:a16="http://schemas.microsoft.com/office/drawing/2014/main" id="{5A7AEF1F-8A74-4558-A2A7-6FB03D6B091E}"/>
              </a:ext>
            </a:extLst>
          </p:cNvPr>
          <p:cNvSpPr txBox="1"/>
          <p:nvPr/>
        </p:nvSpPr>
        <p:spPr>
          <a:xfrm>
            <a:off x="3241669" y="5764788"/>
            <a:ext cx="1997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P(more than 2)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11602D0C-926E-4D0E-9ACD-F8D80A8C491A}"/>
                  </a:ext>
                </a:extLst>
              </p:cNvPr>
              <p:cNvSpPr txBox="1"/>
              <p:nvPr/>
            </p:nvSpPr>
            <p:spPr>
              <a:xfrm>
                <a:off x="5106122" y="5602532"/>
                <a:ext cx="862544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11602D0C-926E-4D0E-9ACD-F8D80A8C49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6122" y="5602532"/>
                <a:ext cx="862544" cy="67056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TextBox 105">
            <a:extLst>
              <a:ext uri="{FF2B5EF4-FFF2-40B4-BE49-F238E27FC236}">
                <a16:creationId xmlns:a16="http://schemas.microsoft.com/office/drawing/2014/main" id="{2F6E9A5F-C750-40FF-873E-FC2B4C2DD50D}"/>
              </a:ext>
            </a:extLst>
          </p:cNvPr>
          <p:cNvSpPr txBox="1"/>
          <p:nvPr/>
        </p:nvSpPr>
        <p:spPr>
          <a:xfrm>
            <a:off x="1193061" y="6195612"/>
            <a:ext cx="3237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If you rolled the dice 60 times, </a:t>
            </a:r>
          </a:p>
          <a:p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how many 6s would you expect?</a:t>
            </a:r>
          </a:p>
        </p:txBody>
      </p:sp>
      <p:sp>
        <p:nvSpPr>
          <p:cNvPr id="115" name="Rectangle: Rounded Corners 114">
            <a:extLst>
              <a:ext uri="{FF2B5EF4-FFF2-40B4-BE49-F238E27FC236}">
                <a16:creationId xmlns:a16="http://schemas.microsoft.com/office/drawing/2014/main" id="{F4733888-0A20-420C-B987-3A549E106673}"/>
              </a:ext>
            </a:extLst>
          </p:cNvPr>
          <p:cNvSpPr/>
          <p:nvPr/>
        </p:nvSpPr>
        <p:spPr>
          <a:xfrm>
            <a:off x="6281774" y="4567090"/>
            <a:ext cx="969819" cy="135774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Calibri" panose="020F0502020204030204"/>
              </a:rPr>
              <a:t>1</a:t>
            </a:r>
          </a:p>
        </p:txBody>
      </p:sp>
      <p:sp>
        <p:nvSpPr>
          <p:cNvPr id="116" name="Rectangle: Rounded Corners 115">
            <a:extLst>
              <a:ext uri="{FF2B5EF4-FFF2-40B4-BE49-F238E27FC236}">
                <a16:creationId xmlns:a16="http://schemas.microsoft.com/office/drawing/2014/main" id="{29F5399A-FB0A-4DCC-A7AC-D5209604B5E8}"/>
              </a:ext>
            </a:extLst>
          </p:cNvPr>
          <p:cNvSpPr/>
          <p:nvPr/>
        </p:nvSpPr>
        <p:spPr>
          <a:xfrm rot="302437">
            <a:off x="6339546" y="4607069"/>
            <a:ext cx="969819" cy="135774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Calibri" panose="020F0502020204030204"/>
              </a:rPr>
              <a:t>2</a:t>
            </a:r>
          </a:p>
        </p:txBody>
      </p: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6FE63419-974E-43E4-9661-2797DCD86584}"/>
              </a:ext>
            </a:extLst>
          </p:cNvPr>
          <p:cNvSpPr/>
          <p:nvPr/>
        </p:nvSpPr>
        <p:spPr>
          <a:xfrm rot="772771">
            <a:off x="6420896" y="4658098"/>
            <a:ext cx="969819" cy="135774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Calibri" panose="020F0502020204030204"/>
              </a:rPr>
              <a:t>2</a:t>
            </a:r>
          </a:p>
        </p:txBody>
      </p:sp>
      <p:sp>
        <p:nvSpPr>
          <p:cNvPr id="118" name="Rectangle: Rounded Corners 117">
            <a:extLst>
              <a:ext uri="{FF2B5EF4-FFF2-40B4-BE49-F238E27FC236}">
                <a16:creationId xmlns:a16="http://schemas.microsoft.com/office/drawing/2014/main" id="{77C00766-FB45-4AAA-A63D-CF0D0C023F8F}"/>
              </a:ext>
            </a:extLst>
          </p:cNvPr>
          <p:cNvSpPr/>
          <p:nvPr/>
        </p:nvSpPr>
        <p:spPr>
          <a:xfrm rot="1207291">
            <a:off x="6485718" y="4692470"/>
            <a:ext cx="969819" cy="135774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4800" dirty="0">
                <a:solidFill>
                  <a:prstClr val="black"/>
                </a:solidFill>
                <a:latin typeface="Calibri" panose="020F0502020204030204"/>
              </a:rPr>
              <a:t>10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9BF6B57-41F8-4AD0-B745-C280FD753EE8}"/>
              </a:ext>
            </a:extLst>
          </p:cNvPr>
          <p:cNvSpPr txBox="1"/>
          <p:nvPr/>
        </p:nvSpPr>
        <p:spPr>
          <a:xfrm>
            <a:off x="7522671" y="4440079"/>
            <a:ext cx="1122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P(odd)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242DE619-EB5A-4E98-A7AC-4A4EBE78FD08}"/>
                  </a:ext>
                </a:extLst>
              </p:cNvPr>
              <p:cNvSpPr txBox="1"/>
              <p:nvPr/>
            </p:nvSpPr>
            <p:spPr>
              <a:xfrm>
                <a:off x="8911343" y="4277823"/>
                <a:ext cx="1005212" cy="676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242DE619-EB5A-4E98-A7AC-4A4EBE78F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1343" y="4277823"/>
                <a:ext cx="1005212" cy="67685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>
            <a:extLst>
              <a:ext uri="{FF2B5EF4-FFF2-40B4-BE49-F238E27FC236}">
                <a16:creationId xmlns:a16="http://schemas.microsoft.com/office/drawing/2014/main" id="{25B5E49C-D8B7-4B48-A4FE-AC2372D3CA52}"/>
              </a:ext>
            </a:extLst>
          </p:cNvPr>
          <p:cNvSpPr txBox="1"/>
          <p:nvPr/>
        </p:nvSpPr>
        <p:spPr>
          <a:xfrm>
            <a:off x="7865570" y="5070194"/>
            <a:ext cx="1335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P(prime)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4161FCD2-8B3D-4081-8F96-6F2EE26CC103}"/>
                  </a:ext>
                </a:extLst>
              </p:cNvPr>
              <p:cNvSpPr txBox="1"/>
              <p:nvPr/>
            </p:nvSpPr>
            <p:spPr>
              <a:xfrm>
                <a:off x="9254243" y="4907938"/>
                <a:ext cx="1005212" cy="676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4161FCD2-8B3D-4081-8F96-6F2EE26CC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4243" y="4907938"/>
                <a:ext cx="1005212" cy="67685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5" name="TextBox 124">
            <a:extLst>
              <a:ext uri="{FF2B5EF4-FFF2-40B4-BE49-F238E27FC236}">
                <a16:creationId xmlns:a16="http://schemas.microsoft.com/office/drawing/2014/main" id="{1492C07D-70E0-493A-9FFC-1BA02D267B34}"/>
              </a:ext>
            </a:extLst>
          </p:cNvPr>
          <p:cNvSpPr txBox="1"/>
          <p:nvPr/>
        </p:nvSpPr>
        <p:spPr>
          <a:xfrm>
            <a:off x="8085379" y="5700309"/>
            <a:ext cx="2044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P(multiple of 3)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B719D432-5B34-4CF7-BB15-E81509F83B94}"/>
                  </a:ext>
                </a:extLst>
              </p:cNvPr>
              <p:cNvSpPr txBox="1"/>
              <p:nvPr/>
            </p:nvSpPr>
            <p:spPr>
              <a:xfrm>
                <a:off x="10159843" y="5538053"/>
                <a:ext cx="527709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B719D432-5B34-4CF7-BB15-E81509F83B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9843" y="5538053"/>
                <a:ext cx="527709" cy="67056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8" name="TextBox 127">
            <a:extLst>
              <a:ext uri="{FF2B5EF4-FFF2-40B4-BE49-F238E27FC236}">
                <a16:creationId xmlns:a16="http://schemas.microsoft.com/office/drawing/2014/main" id="{1B521674-0AAE-4FA3-8E4B-BDD95C902C2A}"/>
              </a:ext>
            </a:extLst>
          </p:cNvPr>
          <p:cNvSpPr txBox="1"/>
          <p:nvPr/>
        </p:nvSpPr>
        <p:spPr>
          <a:xfrm>
            <a:off x="8454655" y="6330425"/>
            <a:ext cx="1690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P(even or 7)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D8B86D61-F711-4324-89B5-B535DAC48FB3}"/>
                  </a:ext>
                </a:extLst>
              </p:cNvPr>
              <p:cNvSpPr txBox="1"/>
              <p:nvPr/>
            </p:nvSpPr>
            <p:spPr>
              <a:xfrm>
                <a:off x="10098305" y="6168169"/>
                <a:ext cx="1005212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D8B86D61-F711-4324-89B5-B535DAC48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8305" y="6168169"/>
                <a:ext cx="1005212" cy="67056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0" name="Picture 129">
            <a:extLst>
              <a:ext uri="{FF2B5EF4-FFF2-40B4-BE49-F238E27FC236}">
                <a16:creationId xmlns:a16="http://schemas.microsoft.com/office/drawing/2014/main" id="{08310794-6CA5-4FE1-A11F-DF8E171057E9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25684" t="10413" r="23754" b="27186"/>
          <a:stretch/>
        </p:blipFill>
        <p:spPr>
          <a:xfrm>
            <a:off x="6122475" y="3436423"/>
            <a:ext cx="357293" cy="366152"/>
          </a:xfrm>
          <a:prstGeom prst="rect">
            <a:avLst/>
          </a:prstGeom>
        </p:spPr>
      </p:pic>
      <p:pic>
        <p:nvPicPr>
          <p:cNvPr id="131" name="Picture 130">
            <a:extLst>
              <a:ext uri="{FF2B5EF4-FFF2-40B4-BE49-F238E27FC236}">
                <a16:creationId xmlns:a16="http://schemas.microsoft.com/office/drawing/2014/main" id="{0EA47399-AD30-4B8E-B95E-A6F8B4B94711}"/>
              </a:ext>
            </a:extLst>
          </p:cNvPr>
          <p:cNvPicPr>
            <a:picLocks noChangeAspect="1"/>
          </p:cNvPicPr>
          <p:nvPr/>
        </p:nvPicPr>
        <p:blipFill rotWithShape="1">
          <a:blip r:embed="rId18"/>
          <a:srcRect l="23964" t="12039" r="22131" b="25560"/>
          <a:stretch/>
        </p:blipFill>
        <p:spPr>
          <a:xfrm>
            <a:off x="5702741" y="3459627"/>
            <a:ext cx="380915" cy="366151"/>
          </a:xfrm>
          <a:prstGeom prst="rect">
            <a:avLst/>
          </a:prstGeom>
        </p:spPr>
      </p:pic>
      <p:pic>
        <p:nvPicPr>
          <p:cNvPr id="132" name="Picture 131">
            <a:extLst>
              <a:ext uri="{FF2B5EF4-FFF2-40B4-BE49-F238E27FC236}">
                <a16:creationId xmlns:a16="http://schemas.microsoft.com/office/drawing/2014/main" id="{4E4D6DA9-51AD-447A-AD8D-E286387B3C48}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l="23788" t="9272" r="24397" b="26314"/>
          <a:stretch/>
        </p:blipFill>
        <p:spPr>
          <a:xfrm>
            <a:off x="6098834" y="3048058"/>
            <a:ext cx="366151" cy="377962"/>
          </a:xfrm>
          <a:prstGeom prst="rect">
            <a:avLst/>
          </a:prstGeom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id="{C8B1024E-AA87-43E3-88F7-6115E0867A8F}"/>
              </a:ext>
            </a:extLst>
          </p:cNvPr>
          <p:cNvPicPr>
            <a:picLocks noChangeAspect="1"/>
          </p:cNvPicPr>
          <p:nvPr/>
        </p:nvPicPr>
        <p:blipFill rotWithShape="1">
          <a:blip r:embed="rId20"/>
          <a:srcRect l="22261" r="22999" b="24573"/>
          <a:stretch/>
        </p:blipFill>
        <p:spPr>
          <a:xfrm>
            <a:off x="5700737" y="2992863"/>
            <a:ext cx="386821" cy="442586"/>
          </a:xfrm>
          <a:prstGeom prst="rect">
            <a:avLst/>
          </a:prstGeom>
        </p:spPr>
      </p:pic>
      <p:sp>
        <p:nvSpPr>
          <p:cNvPr id="136" name="TextBox 135">
            <a:extLst>
              <a:ext uri="{FF2B5EF4-FFF2-40B4-BE49-F238E27FC236}">
                <a16:creationId xmlns:a16="http://schemas.microsoft.com/office/drawing/2014/main" id="{BD8ECEFD-B0C9-465D-AF74-13BDA9808E4D}"/>
              </a:ext>
            </a:extLst>
          </p:cNvPr>
          <p:cNvSpPr txBox="1"/>
          <p:nvPr/>
        </p:nvSpPr>
        <p:spPr>
          <a:xfrm>
            <a:off x="4534138" y="6318704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22950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74" grpId="0"/>
      <p:bldP spid="77" grpId="0"/>
      <p:bldP spid="82" grpId="0"/>
      <p:bldP spid="89" grpId="0"/>
      <p:bldP spid="92" grpId="0"/>
      <p:bldP spid="98" grpId="0"/>
      <p:bldP spid="101" grpId="0"/>
      <p:bldP spid="104" grpId="0"/>
      <p:bldP spid="120" grpId="0"/>
      <p:bldP spid="123" grpId="0"/>
      <p:bldP spid="126" grpId="0"/>
      <p:bldP spid="129" grpId="0"/>
      <p:bldP spid="1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0AE2C-FDEA-7B94-2B15-7FD184054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89" y="0"/>
            <a:ext cx="10772775" cy="1658198"/>
          </a:xfrm>
        </p:spPr>
        <p:txBody>
          <a:bodyPr/>
          <a:lstStyle/>
          <a:p>
            <a:r>
              <a:rPr lang="en-GB" b="1" u="sng" dirty="0"/>
              <a:t>Do Now Answers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BF24C0F-42CC-5380-9E6E-273BE8D17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074" y="1417240"/>
            <a:ext cx="9382125" cy="23145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514972C-7075-DACA-0A81-D6AE9B80C6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799" y="3731815"/>
            <a:ext cx="929640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828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900349" y="3251201"/>
            <a:ext cx="839702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0287743" y="2793732"/>
            <a:ext cx="0" cy="4765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920956" y="2791827"/>
            <a:ext cx="0" cy="4765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099220" y="2756437"/>
            <a:ext cx="0" cy="4765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9466580" y="2987506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8628272" y="2987506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7786744" y="2973876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948436" y="2973876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255729" y="2998131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417421" y="2998131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575893" y="2984501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2737585" y="2984501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198881" y="927100"/>
            <a:ext cx="17524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Impossible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86546" y="927100"/>
            <a:ext cx="1236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Certain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81492" y="1555790"/>
            <a:ext cx="2029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Even Chance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46564" y="922571"/>
            <a:ext cx="1341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Unlikely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284975" y="931706"/>
            <a:ext cx="9906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Likely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455549" y="1538120"/>
            <a:ext cx="1724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Very Likely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737585" y="2074177"/>
            <a:ext cx="1" cy="633740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900349" y="1445791"/>
            <a:ext cx="0" cy="1038840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9492341" y="2074177"/>
            <a:ext cx="1" cy="633740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6113126" y="2001911"/>
            <a:ext cx="1" cy="633740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417421" y="1467902"/>
            <a:ext cx="0" cy="1038840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786744" y="1669077"/>
            <a:ext cx="0" cy="1038840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0297375" y="1445791"/>
            <a:ext cx="0" cy="1038840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965052" y="1561401"/>
            <a:ext cx="2075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Very Unlikely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703821" y="3295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100847" y="333094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46041" y="3310926"/>
            <a:ext cx="7056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0.5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986969" y="5366715"/>
            <a:ext cx="2029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Even Chance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096477" y="4222552"/>
            <a:ext cx="1341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Unlikely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22677" y="4237040"/>
            <a:ext cx="9906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Likely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874949" y="4832152"/>
            <a:ext cx="1724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Very Likely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381923" y="6057595"/>
            <a:ext cx="2075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Very Unlikely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C3144C-9A0C-4BF4-9A79-4A9E403280A7}"/>
              </a:ext>
            </a:extLst>
          </p:cNvPr>
          <p:cNvSpPr txBox="1"/>
          <p:nvPr/>
        </p:nvSpPr>
        <p:spPr>
          <a:xfrm>
            <a:off x="4712350" y="58431"/>
            <a:ext cx="2777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The Probability Scale</a:t>
            </a:r>
          </a:p>
        </p:txBody>
      </p:sp>
    </p:spTree>
    <p:extLst>
      <p:ext uri="{BB962C8B-B14F-4D97-AF65-F5344CB8AC3E}">
        <p14:creationId xmlns:p14="http://schemas.microsoft.com/office/powerpoint/2010/main" val="164619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8" grpId="0"/>
      <p:bldP spid="29" grpId="0"/>
      <p:bldP spid="30" grpId="0"/>
      <p:bldP spid="27" grpId="0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900349" y="3251201"/>
            <a:ext cx="839702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0287743" y="2793732"/>
            <a:ext cx="0" cy="4765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920956" y="2791827"/>
            <a:ext cx="0" cy="4765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104350" y="2756437"/>
            <a:ext cx="0" cy="4765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194437" y="2987506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011043" y="2984501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198881" y="927100"/>
            <a:ext cx="17524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Impossible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900349" y="1445791"/>
            <a:ext cx="0" cy="1038840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03821" y="3295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100847" y="333094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46041" y="3310926"/>
            <a:ext cx="7056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0.5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C3144C-9A0C-4BF4-9A79-4A9E403280A7}"/>
              </a:ext>
            </a:extLst>
          </p:cNvPr>
          <p:cNvSpPr txBox="1"/>
          <p:nvPr/>
        </p:nvSpPr>
        <p:spPr>
          <a:xfrm>
            <a:off x="4712350" y="58431"/>
            <a:ext cx="2777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The Probability Scale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2D628EC-AF00-4BFB-888C-34888CB46BD1}"/>
              </a:ext>
            </a:extLst>
          </p:cNvPr>
          <p:cNvSpPr txBox="1"/>
          <p:nvPr/>
        </p:nvSpPr>
        <p:spPr>
          <a:xfrm>
            <a:off x="3559047" y="3310926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0.25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C1E1554-8247-4533-AAB5-1904FB3BBD87}"/>
              </a:ext>
            </a:extLst>
          </p:cNvPr>
          <p:cNvSpPr txBox="1"/>
          <p:nvPr/>
        </p:nvSpPr>
        <p:spPr>
          <a:xfrm>
            <a:off x="7734807" y="3310926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0.75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F54DE85-3C44-45D9-B963-ABDDA5885260}"/>
              </a:ext>
            </a:extLst>
          </p:cNvPr>
          <p:cNvSpPr txBox="1"/>
          <p:nvPr/>
        </p:nvSpPr>
        <p:spPr>
          <a:xfrm>
            <a:off x="1703821" y="405467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9D122F3-4EFA-46B6-90A6-D23EEF932146}"/>
              </a:ext>
            </a:extLst>
          </p:cNvPr>
          <p:cNvSpPr txBox="1"/>
          <p:nvPr/>
        </p:nvSpPr>
        <p:spPr>
          <a:xfrm>
            <a:off x="9745783" y="4054672"/>
            <a:ext cx="11031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100%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306EE51-90B7-4155-ACDB-6EFF38743F5F}"/>
              </a:ext>
            </a:extLst>
          </p:cNvPr>
          <p:cNvSpPr txBox="1"/>
          <p:nvPr/>
        </p:nvSpPr>
        <p:spPr>
          <a:xfrm>
            <a:off x="5651465" y="4054672"/>
            <a:ext cx="894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50%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527CF87-2D76-4D7D-B11C-BDA994B049BC}"/>
              </a:ext>
            </a:extLst>
          </p:cNvPr>
          <p:cNvSpPr txBox="1"/>
          <p:nvPr/>
        </p:nvSpPr>
        <p:spPr>
          <a:xfrm>
            <a:off x="3568665" y="4054672"/>
            <a:ext cx="894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25%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DC7F6C3-2C84-47F7-A63C-0DE6DE38FC82}"/>
              </a:ext>
            </a:extLst>
          </p:cNvPr>
          <p:cNvSpPr txBox="1"/>
          <p:nvPr/>
        </p:nvSpPr>
        <p:spPr>
          <a:xfrm>
            <a:off x="7744425" y="4054672"/>
            <a:ext cx="894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75%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EDC072D4-F23D-4BBE-8145-95D521235E10}"/>
                  </a:ext>
                </a:extLst>
              </p:cNvPr>
              <p:cNvSpPr txBox="1"/>
              <p:nvPr/>
            </p:nvSpPr>
            <p:spPr>
              <a:xfrm>
                <a:off x="1708677" y="5082394"/>
                <a:ext cx="5052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EDC072D4-F23D-4BBE-8145-95D521235E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8677" y="5082394"/>
                <a:ext cx="505267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82591E6-C79E-4F81-A6C0-0D547E96A289}"/>
                  </a:ext>
                </a:extLst>
              </p:cNvPr>
              <p:cNvSpPr txBox="1"/>
              <p:nvPr/>
            </p:nvSpPr>
            <p:spPr>
              <a:xfrm>
                <a:off x="10044743" y="5082394"/>
                <a:ext cx="5052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82591E6-C79E-4F81-A6C0-0D547E96A2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4743" y="5082394"/>
                <a:ext cx="505267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EAC9F295-7D89-4943-A1D0-459C3F98BAF9}"/>
                  </a:ext>
                </a:extLst>
              </p:cNvPr>
              <p:cNvSpPr txBox="1"/>
              <p:nvPr/>
            </p:nvSpPr>
            <p:spPr>
              <a:xfrm>
                <a:off x="5897030" y="4867623"/>
                <a:ext cx="505267" cy="10143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EAC9F295-7D89-4943-A1D0-459C3F98B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030" y="4867623"/>
                <a:ext cx="505267" cy="10143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FC66875-EC51-433B-B319-6EF49449977B}"/>
                  </a:ext>
                </a:extLst>
              </p:cNvPr>
              <p:cNvSpPr txBox="1"/>
              <p:nvPr/>
            </p:nvSpPr>
            <p:spPr>
              <a:xfrm>
                <a:off x="3783750" y="4867623"/>
                <a:ext cx="505267" cy="10143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FC66875-EC51-433B-B319-6EF494499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750" y="4867623"/>
                <a:ext cx="505267" cy="10143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F9BF9B46-465F-4E20-91B7-125FB80FEBAB}"/>
                  </a:ext>
                </a:extLst>
              </p:cNvPr>
              <p:cNvSpPr txBox="1"/>
              <p:nvPr/>
            </p:nvSpPr>
            <p:spPr>
              <a:xfrm>
                <a:off x="8071270" y="4867623"/>
                <a:ext cx="505267" cy="10143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F9BF9B46-465F-4E20-91B7-125FB80FEB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1270" y="4867623"/>
                <a:ext cx="505267" cy="10143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>
            <a:extLst>
              <a:ext uri="{FF2B5EF4-FFF2-40B4-BE49-F238E27FC236}">
                <a16:creationId xmlns:a16="http://schemas.microsoft.com/office/drawing/2014/main" id="{A03D3092-28CC-41D8-942E-0FA991D1FE3D}"/>
              </a:ext>
            </a:extLst>
          </p:cNvPr>
          <p:cNvSpPr txBox="1"/>
          <p:nvPr/>
        </p:nvSpPr>
        <p:spPr>
          <a:xfrm>
            <a:off x="3127342" y="668031"/>
            <a:ext cx="59472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We can use decimals, percentages or fractions</a:t>
            </a:r>
          </a:p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to describe probabilities.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92C885D-C81D-4CFE-97BC-37B1F1916AEB}"/>
              </a:ext>
            </a:extLst>
          </p:cNvPr>
          <p:cNvSpPr txBox="1"/>
          <p:nvPr/>
        </p:nvSpPr>
        <p:spPr>
          <a:xfrm>
            <a:off x="9686546" y="927100"/>
            <a:ext cx="1236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Certain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4DFC14AD-9F89-4EF6-91D7-1FB0829A4F75}"/>
              </a:ext>
            </a:extLst>
          </p:cNvPr>
          <p:cNvCxnSpPr/>
          <p:nvPr/>
        </p:nvCxnSpPr>
        <p:spPr>
          <a:xfrm>
            <a:off x="10297375" y="1445791"/>
            <a:ext cx="0" cy="1038840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06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900349" y="3251201"/>
            <a:ext cx="839702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0287743" y="2793732"/>
            <a:ext cx="0" cy="4765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920956" y="2791827"/>
            <a:ext cx="0" cy="4765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104350" y="2756437"/>
            <a:ext cx="0" cy="4765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194437" y="2987506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011043" y="2984501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03821" y="32950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100847" y="333094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46041" y="3310926"/>
            <a:ext cx="7056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0.5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C3144C-9A0C-4BF4-9A79-4A9E403280A7}"/>
              </a:ext>
            </a:extLst>
          </p:cNvPr>
          <p:cNvSpPr txBox="1"/>
          <p:nvPr/>
        </p:nvSpPr>
        <p:spPr>
          <a:xfrm>
            <a:off x="3319827" y="58431"/>
            <a:ext cx="556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Mark these events on the probability scale.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2D628EC-AF00-4BFB-888C-34888CB46BD1}"/>
              </a:ext>
            </a:extLst>
          </p:cNvPr>
          <p:cNvSpPr txBox="1"/>
          <p:nvPr/>
        </p:nvSpPr>
        <p:spPr>
          <a:xfrm>
            <a:off x="3559047" y="3310926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0.25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C1E1554-8247-4533-AAB5-1904FB3BBD87}"/>
              </a:ext>
            </a:extLst>
          </p:cNvPr>
          <p:cNvSpPr txBox="1"/>
          <p:nvPr/>
        </p:nvSpPr>
        <p:spPr>
          <a:xfrm>
            <a:off x="7734807" y="3310926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0.75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F54DE85-3C44-45D9-B963-ABDDA5885260}"/>
              </a:ext>
            </a:extLst>
          </p:cNvPr>
          <p:cNvSpPr txBox="1"/>
          <p:nvPr/>
        </p:nvSpPr>
        <p:spPr>
          <a:xfrm>
            <a:off x="1703821" y="403672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9D122F3-4EFA-46B6-90A6-D23EEF932146}"/>
              </a:ext>
            </a:extLst>
          </p:cNvPr>
          <p:cNvSpPr txBox="1"/>
          <p:nvPr/>
        </p:nvSpPr>
        <p:spPr>
          <a:xfrm>
            <a:off x="9745783" y="4072623"/>
            <a:ext cx="11031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100%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306EE51-90B7-4155-ACDB-6EFF38743F5F}"/>
              </a:ext>
            </a:extLst>
          </p:cNvPr>
          <p:cNvSpPr txBox="1"/>
          <p:nvPr/>
        </p:nvSpPr>
        <p:spPr>
          <a:xfrm>
            <a:off x="5651465" y="4052606"/>
            <a:ext cx="894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50%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527CF87-2D76-4D7D-B11C-BDA994B049BC}"/>
              </a:ext>
            </a:extLst>
          </p:cNvPr>
          <p:cNvSpPr txBox="1"/>
          <p:nvPr/>
        </p:nvSpPr>
        <p:spPr>
          <a:xfrm>
            <a:off x="3568665" y="4052606"/>
            <a:ext cx="894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25%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DC7F6C3-2C84-47F7-A63C-0DE6DE38FC82}"/>
              </a:ext>
            </a:extLst>
          </p:cNvPr>
          <p:cNvSpPr txBox="1"/>
          <p:nvPr/>
        </p:nvSpPr>
        <p:spPr>
          <a:xfrm>
            <a:off x="7744425" y="4052606"/>
            <a:ext cx="894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75%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82591E6-C79E-4F81-A6C0-0D547E96A289}"/>
                  </a:ext>
                </a:extLst>
              </p:cNvPr>
              <p:cNvSpPr txBox="1"/>
              <p:nvPr/>
            </p:nvSpPr>
            <p:spPr>
              <a:xfrm>
                <a:off x="10044743" y="5082394"/>
                <a:ext cx="5052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82591E6-C79E-4F81-A6C0-0D547E96A2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4743" y="5082394"/>
                <a:ext cx="505267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EAC9F295-7D89-4943-A1D0-459C3F98BAF9}"/>
                  </a:ext>
                </a:extLst>
              </p:cNvPr>
              <p:cNvSpPr txBox="1"/>
              <p:nvPr/>
            </p:nvSpPr>
            <p:spPr>
              <a:xfrm>
                <a:off x="5897030" y="4867623"/>
                <a:ext cx="505267" cy="10143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EAC9F295-7D89-4943-A1D0-459C3F98B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030" y="4867623"/>
                <a:ext cx="505267" cy="10143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FC66875-EC51-433B-B319-6EF49449977B}"/>
                  </a:ext>
                </a:extLst>
              </p:cNvPr>
              <p:cNvSpPr txBox="1"/>
              <p:nvPr/>
            </p:nvSpPr>
            <p:spPr>
              <a:xfrm>
                <a:off x="3783750" y="4867623"/>
                <a:ext cx="505267" cy="10143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FC66875-EC51-433B-B319-6EF494499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750" y="4867623"/>
                <a:ext cx="505267" cy="10143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F9BF9B46-465F-4E20-91B7-125FB80FEBAB}"/>
                  </a:ext>
                </a:extLst>
              </p:cNvPr>
              <p:cNvSpPr txBox="1"/>
              <p:nvPr/>
            </p:nvSpPr>
            <p:spPr>
              <a:xfrm>
                <a:off x="8071270" y="4867623"/>
                <a:ext cx="505267" cy="10143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F9BF9B46-465F-4E20-91B7-125FB80FEB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1270" y="4867623"/>
                <a:ext cx="505267" cy="10143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>
            <a:extLst>
              <a:ext uri="{FF2B5EF4-FFF2-40B4-BE49-F238E27FC236}">
                <a16:creationId xmlns:a16="http://schemas.microsoft.com/office/drawing/2014/main" id="{231708BE-6C5D-4E98-B936-8D8D6474898A}"/>
              </a:ext>
            </a:extLst>
          </p:cNvPr>
          <p:cNvSpPr txBox="1"/>
          <p:nvPr/>
        </p:nvSpPr>
        <p:spPr>
          <a:xfrm>
            <a:off x="1231538" y="1013471"/>
            <a:ext cx="2725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A baby is born male.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DACC243-130A-4455-9DB2-B8BB4E02F66D}"/>
              </a:ext>
            </a:extLst>
          </p:cNvPr>
          <p:cNvSpPr txBox="1"/>
          <p:nvPr/>
        </p:nvSpPr>
        <p:spPr>
          <a:xfrm>
            <a:off x="1231538" y="1673871"/>
            <a:ext cx="2107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Twins are born.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FDD3E39-959E-4232-B2D4-8CED3765C965}"/>
              </a:ext>
            </a:extLst>
          </p:cNvPr>
          <p:cNvSpPr txBox="1"/>
          <p:nvPr/>
        </p:nvSpPr>
        <p:spPr>
          <a:xfrm>
            <a:off x="3903619" y="1013471"/>
            <a:ext cx="901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(51%)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48D6801-7A52-4F6F-BE80-DD36B1C31BA0}"/>
              </a:ext>
            </a:extLst>
          </p:cNvPr>
          <p:cNvSpPr txBox="1"/>
          <p:nvPr/>
        </p:nvSpPr>
        <p:spPr>
          <a:xfrm>
            <a:off x="3283859" y="1673871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(0.05)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B4B7371-1524-45F6-9EF6-921CD6081964}"/>
              </a:ext>
            </a:extLst>
          </p:cNvPr>
          <p:cNvSpPr txBox="1"/>
          <p:nvPr/>
        </p:nvSpPr>
        <p:spPr>
          <a:xfrm>
            <a:off x="5153299" y="1013471"/>
            <a:ext cx="4636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It will rain in the amazon tomorrow.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7B5C4C1-0B21-480B-BFAD-84B207C6D41F}"/>
              </a:ext>
            </a:extLst>
          </p:cNvPr>
          <p:cNvSpPr txBox="1"/>
          <p:nvPr/>
        </p:nvSpPr>
        <p:spPr>
          <a:xfrm>
            <a:off x="5153299" y="1673871"/>
            <a:ext cx="2969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A dice will land on a 6.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875174A-CE00-41CD-899E-E918919E50B4}"/>
              </a:ext>
            </a:extLst>
          </p:cNvPr>
          <p:cNvSpPr txBox="1"/>
          <p:nvPr/>
        </p:nvSpPr>
        <p:spPr>
          <a:xfrm>
            <a:off x="9684658" y="1013471"/>
            <a:ext cx="1111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(15/20)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34F9148-1F7C-49E7-9E36-4FEDA2257556}"/>
              </a:ext>
            </a:extLst>
          </p:cNvPr>
          <p:cNvSpPr txBox="1"/>
          <p:nvPr/>
        </p:nvSpPr>
        <p:spPr>
          <a:xfrm>
            <a:off x="7967619" y="167387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(1/6)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C334C3-1C7D-406B-87C2-A0881BD4F3A3}"/>
              </a:ext>
            </a:extLst>
          </p:cNvPr>
          <p:cNvCxnSpPr>
            <a:cxnSpLocks/>
          </p:cNvCxnSpPr>
          <p:nvPr/>
        </p:nvCxnSpPr>
        <p:spPr>
          <a:xfrm>
            <a:off x="1295401" y="1475135"/>
            <a:ext cx="2407069" cy="0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7A6D8FD-BB43-4C94-8A58-6753A26828BC}"/>
              </a:ext>
            </a:extLst>
          </p:cNvPr>
          <p:cNvCxnSpPr>
            <a:cxnSpLocks/>
          </p:cNvCxnSpPr>
          <p:nvPr/>
        </p:nvCxnSpPr>
        <p:spPr>
          <a:xfrm>
            <a:off x="1295400" y="2206655"/>
            <a:ext cx="1838960" cy="0"/>
          </a:xfrm>
          <a:prstGeom prst="line">
            <a:avLst/>
          </a:prstGeom>
          <a:ln w="571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B474D87-B587-41BF-BECF-895A12ECE110}"/>
              </a:ext>
            </a:extLst>
          </p:cNvPr>
          <p:cNvCxnSpPr>
            <a:cxnSpLocks/>
          </p:cNvCxnSpPr>
          <p:nvPr/>
        </p:nvCxnSpPr>
        <p:spPr>
          <a:xfrm>
            <a:off x="5267960" y="1475135"/>
            <a:ext cx="4318000" cy="0"/>
          </a:xfrm>
          <a:prstGeom prst="line">
            <a:avLst/>
          </a:prstGeom>
          <a:ln w="57150"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32AFDD19-1497-4F7F-9195-F21508B3C984}"/>
              </a:ext>
            </a:extLst>
          </p:cNvPr>
          <p:cNvCxnSpPr>
            <a:cxnSpLocks/>
          </p:cNvCxnSpPr>
          <p:nvPr/>
        </p:nvCxnSpPr>
        <p:spPr>
          <a:xfrm>
            <a:off x="5267960" y="2206655"/>
            <a:ext cx="2631440" cy="0"/>
          </a:xfrm>
          <a:prstGeom prst="line">
            <a:avLst/>
          </a:prstGeom>
          <a:ln w="571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ultiplication Sign 9">
            <a:extLst>
              <a:ext uri="{FF2B5EF4-FFF2-40B4-BE49-F238E27FC236}">
                <a16:creationId xmlns:a16="http://schemas.microsoft.com/office/drawing/2014/main" id="{E2820768-662D-462A-9554-9CF90D8C6B72}"/>
              </a:ext>
            </a:extLst>
          </p:cNvPr>
          <p:cNvSpPr/>
          <p:nvPr/>
        </p:nvSpPr>
        <p:spPr>
          <a:xfrm>
            <a:off x="5867400" y="2782605"/>
            <a:ext cx="914400" cy="914400"/>
          </a:xfrm>
          <a:prstGeom prst="mathMultiply">
            <a:avLst>
              <a:gd name="adj1" fmla="val 12409"/>
            </a:avLst>
          </a:prstGeom>
          <a:solidFill>
            <a:srgbClr val="2E75B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dirty="0" err="1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7" name="Multiplication Sign 86">
            <a:extLst>
              <a:ext uri="{FF2B5EF4-FFF2-40B4-BE49-F238E27FC236}">
                <a16:creationId xmlns:a16="http://schemas.microsoft.com/office/drawing/2014/main" id="{836B24F0-8D8B-4DFF-AE7E-8D7BA65FD063}"/>
              </a:ext>
            </a:extLst>
          </p:cNvPr>
          <p:cNvSpPr/>
          <p:nvPr/>
        </p:nvSpPr>
        <p:spPr>
          <a:xfrm>
            <a:off x="1671320" y="2782605"/>
            <a:ext cx="914400" cy="914400"/>
          </a:xfrm>
          <a:prstGeom prst="mathMultiply">
            <a:avLst>
              <a:gd name="adj1" fmla="val 12409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dirty="0" err="1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8" name="Multiplication Sign 87">
            <a:extLst>
              <a:ext uri="{FF2B5EF4-FFF2-40B4-BE49-F238E27FC236}">
                <a16:creationId xmlns:a16="http://schemas.microsoft.com/office/drawing/2014/main" id="{DD675626-0CB6-414C-880C-7F13303C6BEE}"/>
              </a:ext>
            </a:extLst>
          </p:cNvPr>
          <p:cNvSpPr/>
          <p:nvPr/>
        </p:nvSpPr>
        <p:spPr>
          <a:xfrm>
            <a:off x="2860040" y="2782605"/>
            <a:ext cx="914400" cy="914400"/>
          </a:xfrm>
          <a:prstGeom prst="mathMultiply">
            <a:avLst>
              <a:gd name="adj1" fmla="val 12409"/>
            </a:avLst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dirty="0" err="1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9" name="Multiplication Sign 88">
            <a:extLst>
              <a:ext uri="{FF2B5EF4-FFF2-40B4-BE49-F238E27FC236}">
                <a16:creationId xmlns:a16="http://schemas.microsoft.com/office/drawing/2014/main" id="{D1DB23EC-CDAD-46B7-97CE-435102A35453}"/>
              </a:ext>
            </a:extLst>
          </p:cNvPr>
          <p:cNvSpPr/>
          <p:nvPr/>
        </p:nvSpPr>
        <p:spPr>
          <a:xfrm>
            <a:off x="7730978" y="2782605"/>
            <a:ext cx="914400" cy="914400"/>
          </a:xfrm>
          <a:prstGeom prst="mathMultiply">
            <a:avLst>
              <a:gd name="adj1" fmla="val 12409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dirty="0" err="1">
              <a:solidFill>
                <a:prstClr val="black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2580599-D6E7-4149-B365-B9E3C888AB2A}"/>
                  </a:ext>
                </a:extLst>
              </p:cNvPr>
              <p:cNvSpPr txBox="1"/>
              <p:nvPr/>
            </p:nvSpPr>
            <p:spPr>
              <a:xfrm>
                <a:off x="1708677" y="5082394"/>
                <a:ext cx="5052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2580599-D6E7-4149-B365-B9E3C888AB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8677" y="5082394"/>
                <a:ext cx="505267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433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8" grpId="0"/>
      <p:bldP spid="81" grpId="0"/>
      <p:bldP spid="82" grpId="0"/>
      <p:bldP spid="10" grpId="0" animBg="1"/>
      <p:bldP spid="87" grpId="0" animBg="1"/>
      <p:bldP spid="88" grpId="0" animBg="1"/>
      <p:bldP spid="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BBDE6F0-28DA-B88B-668E-FEA4DE058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EC86A-0EFD-F68C-27C8-70AC78E3F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89" y="0"/>
            <a:ext cx="10772775" cy="1658198"/>
          </a:xfrm>
        </p:spPr>
        <p:txBody>
          <a:bodyPr/>
          <a:lstStyle/>
          <a:p>
            <a:r>
              <a:rPr lang="en-GB" b="1" u="sng" dirty="0"/>
              <a:t>Video Clip to Watch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EEB9E0-D66F-3987-2F1B-188625574684}"/>
              </a:ext>
            </a:extLst>
          </p:cNvPr>
          <p:cNvSpPr txBox="1"/>
          <p:nvPr/>
        </p:nvSpPr>
        <p:spPr>
          <a:xfrm>
            <a:off x="495389" y="2310655"/>
            <a:ext cx="11457912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4400" dirty="0"/>
          </a:p>
          <a:p>
            <a:r>
              <a:rPr lang="en-GB" sz="4400" dirty="0">
                <a:hlinkClick r:id="rId2"/>
              </a:rPr>
              <a:t>https://www.youtube.com/watch?v=ur_hHjLrBNo</a:t>
            </a:r>
            <a:endParaRPr lang="en-GB" sz="4400" dirty="0"/>
          </a:p>
          <a:p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478421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6A336A0-3CAA-4811-88B0-FE21DD705DDC}"/>
              </a:ext>
            </a:extLst>
          </p:cNvPr>
          <p:cNvCxnSpPr/>
          <p:nvPr/>
        </p:nvCxnSpPr>
        <p:spPr>
          <a:xfrm flipV="1">
            <a:off x="2755059" y="5912316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A5463DB-4D9A-431C-9653-E3103FA539D6}"/>
              </a:ext>
            </a:extLst>
          </p:cNvPr>
          <p:cNvSpPr txBox="1"/>
          <p:nvPr/>
        </p:nvSpPr>
        <p:spPr>
          <a:xfrm>
            <a:off x="1734301" y="618048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EC0D69-EF98-440F-8209-7572BD0DD971}"/>
              </a:ext>
            </a:extLst>
          </p:cNvPr>
          <p:cNvSpPr txBox="1"/>
          <p:nvPr/>
        </p:nvSpPr>
        <p:spPr>
          <a:xfrm>
            <a:off x="10100847" y="621638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1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FFB1AC2-D542-4CC2-A15A-1438024074FE}"/>
              </a:ext>
            </a:extLst>
          </p:cNvPr>
          <p:cNvCxnSpPr/>
          <p:nvPr/>
        </p:nvCxnSpPr>
        <p:spPr>
          <a:xfrm>
            <a:off x="1900349" y="6156961"/>
            <a:ext cx="839702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4C36038-53E0-4E5C-9FE8-DB753483A003}"/>
              </a:ext>
            </a:extLst>
          </p:cNvPr>
          <p:cNvCxnSpPr/>
          <p:nvPr/>
        </p:nvCxnSpPr>
        <p:spPr>
          <a:xfrm flipV="1">
            <a:off x="10287743" y="5699492"/>
            <a:ext cx="0" cy="4765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3C462B9-462C-4626-82BF-D8B783F783C8}"/>
              </a:ext>
            </a:extLst>
          </p:cNvPr>
          <p:cNvCxnSpPr/>
          <p:nvPr/>
        </p:nvCxnSpPr>
        <p:spPr>
          <a:xfrm flipV="1">
            <a:off x="1920956" y="5699492"/>
            <a:ext cx="0" cy="4765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0E5DB51-2761-40F9-BAF1-C64488E13EC8}"/>
              </a:ext>
            </a:extLst>
          </p:cNvPr>
          <p:cNvCxnSpPr/>
          <p:nvPr/>
        </p:nvCxnSpPr>
        <p:spPr>
          <a:xfrm flipV="1">
            <a:off x="6104351" y="5699492"/>
            <a:ext cx="0" cy="4765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61EC696-6DA3-4D5C-8BA5-24034FEE0AB8}"/>
              </a:ext>
            </a:extLst>
          </p:cNvPr>
          <p:cNvCxnSpPr/>
          <p:nvPr/>
        </p:nvCxnSpPr>
        <p:spPr>
          <a:xfrm flipV="1">
            <a:off x="3592382" y="5912316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AA9BFC2-A85E-4B28-96EF-951A45DF6267}"/>
              </a:ext>
            </a:extLst>
          </p:cNvPr>
          <p:cNvCxnSpPr/>
          <p:nvPr/>
        </p:nvCxnSpPr>
        <p:spPr>
          <a:xfrm flipV="1">
            <a:off x="4429705" y="5912316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7920E54-FAC4-44A5-9F7A-57C44460FFF2}"/>
              </a:ext>
            </a:extLst>
          </p:cNvPr>
          <p:cNvCxnSpPr/>
          <p:nvPr/>
        </p:nvCxnSpPr>
        <p:spPr>
          <a:xfrm flipV="1">
            <a:off x="5267028" y="5912316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3B0BC63-D828-400B-82A4-1E54692F13C5}"/>
              </a:ext>
            </a:extLst>
          </p:cNvPr>
          <p:cNvCxnSpPr/>
          <p:nvPr/>
        </p:nvCxnSpPr>
        <p:spPr>
          <a:xfrm flipV="1">
            <a:off x="6938454" y="5912316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D45BE56-F273-44B6-AAB6-B0F4554BF779}"/>
              </a:ext>
            </a:extLst>
          </p:cNvPr>
          <p:cNvCxnSpPr/>
          <p:nvPr/>
        </p:nvCxnSpPr>
        <p:spPr>
          <a:xfrm flipV="1">
            <a:off x="7775777" y="5912316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93976F6-CC13-44FC-97C5-74E859C0C57B}"/>
              </a:ext>
            </a:extLst>
          </p:cNvPr>
          <p:cNvCxnSpPr/>
          <p:nvPr/>
        </p:nvCxnSpPr>
        <p:spPr>
          <a:xfrm flipV="1">
            <a:off x="8613100" y="5912316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70164D9-BB48-4838-B7BF-C7F12C4901E6}"/>
              </a:ext>
            </a:extLst>
          </p:cNvPr>
          <p:cNvCxnSpPr/>
          <p:nvPr/>
        </p:nvCxnSpPr>
        <p:spPr>
          <a:xfrm flipV="1">
            <a:off x="9450423" y="5912316"/>
            <a:ext cx="3220" cy="263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94BB60F6-D343-4019-93BB-8854D01F6650}"/>
              </a:ext>
            </a:extLst>
          </p:cNvPr>
          <p:cNvSpPr/>
          <p:nvPr/>
        </p:nvSpPr>
        <p:spPr>
          <a:xfrm>
            <a:off x="5856446" y="5368044"/>
            <a:ext cx="478314" cy="4783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a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BDD4AFF-719F-42CE-99B0-FD730529C44F}"/>
              </a:ext>
            </a:extLst>
          </p:cNvPr>
          <p:cNvSpPr txBox="1"/>
          <p:nvPr/>
        </p:nvSpPr>
        <p:spPr>
          <a:xfrm>
            <a:off x="3319827" y="160031"/>
            <a:ext cx="556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Mark these events on the probability scale.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1686ECD-D6F3-4BE8-B25B-167274D9E1FD}"/>
              </a:ext>
            </a:extLst>
          </p:cNvPr>
          <p:cNvSpPr txBox="1"/>
          <p:nvPr/>
        </p:nvSpPr>
        <p:spPr>
          <a:xfrm>
            <a:off x="1436964" y="881391"/>
            <a:ext cx="34852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a) It will rain tomorrow	 </a:t>
            </a:r>
          </a:p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		P = 0.5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ECFE120-1B86-468D-925F-3BE715314EEE}"/>
              </a:ext>
            </a:extLst>
          </p:cNvPr>
          <p:cNvSpPr txBox="1"/>
          <p:nvPr/>
        </p:nvSpPr>
        <p:spPr>
          <a:xfrm>
            <a:off x="1436963" y="2020650"/>
            <a:ext cx="48702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b) There will be a test on Monday.	 </a:t>
            </a:r>
          </a:p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		P = 0.1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C54D0DF-A697-428A-9F6D-611009C0E283}"/>
              </a:ext>
            </a:extLst>
          </p:cNvPr>
          <p:cNvSpPr txBox="1"/>
          <p:nvPr/>
        </p:nvSpPr>
        <p:spPr>
          <a:xfrm>
            <a:off x="1436964" y="3159909"/>
            <a:ext cx="44085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c) Jack will eat pasta for dinner.	 </a:t>
            </a:r>
          </a:p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		P = 60%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45CCB5B-DA5C-4F59-89FF-55421F78C1D3}"/>
              </a:ext>
            </a:extLst>
          </p:cNvPr>
          <p:cNvSpPr txBox="1"/>
          <p:nvPr/>
        </p:nvSpPr>
        <p:spPr>
          <a:xfrm>
            <a:off x="1436964" y="4299169"/>
            <a:ext cx="44085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d) Dan will fly home from school.	 </a:t>
            </a:r>
          </a:p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		P = 0/10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6A44B13-8833-42A5-BB81-2B1F4AB6642E}"/>
              </a:ext>
            </a:extLst>
          </p:cNvPr>
          <p:cNvSpPr txBox="1"/>
          <p:nvPr/>
        </p:nvSpPr>
        <p:spPr>
          <a:xfrm>
            <a:off x="6486483" y="881391"/>
            <a:ext cx="48702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e) Mary will pass her driving exam.	 </a:t>
            </a:r>
          </a:p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		P = 7/10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9729648-4506-450F-8FD4-C2E0EE1B7172}"/>
              </a:ext>
            </a:extLst>
          </p:cNvPr>
          <p:cNvSpPr txBox="1"/>
          <p:nvPr/>
        </p:nvSpPr>
        <p:spPr>
          <a:xfrm>
            <a:off x="6486483" y="2020650"/>
            <a:ext cx="48702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f) United will win their next match.	 </a:t>
            </a:r>
          </a:p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		P = 25%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025EE5B-E95A-41CB-A4E3-52ED680AF72F}"/>
              </a:ext>
            </a:extLst>
          </p:cNvPr>
          <p:cNvSpPr txBox="1"/>
          <p:nvPr/>
        </p:nvSpPr>
        <p:spPr>
          <a:xfrm>
            <a:off x="6486483" y="3159909"/>
            <a:ext cx="39469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g) It will snow at Christmas	 </a:t>
            </a:r>
          </a:p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		P = 4/5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BAA4C19-22CF-4F6F-84D1-BA1ACEA747CE}"/>
              </a:ext>
            </a:extLst>
          </p:cNvPr>
          <p:cNvSpPr txBox="1"/>
          <p:nvPr/>
        </p:nvSpPr>
        <p:spPr>
          <a:xfrm>
            <a:off x="6486483" y="4299169"/>
            <a:ext cx="48702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h) There will be homework today.	 </a:t>
            </a:r>
          </a:p>
          <a:p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		P = 0.92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34E79A35-F32C-4A3C-81DD-404AA62CB766}"/>
              </a:ext>
            </a:extLst>
          </p:cNvPr>
          <p:cNvSpPr/>
          <p:nvPr/>
        </p:nvSpPr>
        <p:spPr>
          <a:xfrm>
            <a:off x="1183640" y="30480"/>
            <a:ext cx="9804400" cy="6725920"/>
          </a:xfrm>
          <a:prstGeom prst="roundRect">
            <a:avLst>
              <a:gd name="adj" fmla="val 4885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dirty="0" err="1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1DA2761-651C-448E-9476-0A8D0B015B80}"/>
              </a:ext>
            </a:extLst>
          </p:cNvPr>
          <p:cNvSpPr/>
          <p:nvPr/>
        </p:nvSpPr>
        <p:spPr>
          <a:xfrm>
            <a:off x="2544286" y="5368044"/>
            <a:ext cx="478314" cy="4783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b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1144C93-5386-4CE1-9B2F-14D5EC63BFD4}"/>
              </a:ext>
            </a:extLst>
          </p:cNvPr>
          <p:cNvSpPr/>
          <p:nvPr/>
        </p:nvSpPr>
        <p:spPr>
          <a:xfrm>
            <a:off x="6689566" y="5368044"/>
            <a:ext cx="478314" cy="4783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c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65ECE1C-3941-4409-84DC-D1C12F5124DA}"/>
              </a:ext>
            </a:extLst>
          </p:cNvPr>
          <p:cNvSpPr/>
          <p:nvPr/>
        </p:nvSpPr>
        <p:spPr>
          <a:xfrm>
            <a:off x="7553166" y="5368044"/>
            <a:ext cx="478314" cy="4783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e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8B7F8F31-727C-4C8F-B251-E2BA1E60B163}"/>
              </a:ext>
            </a:extLst>
          </p:cNvPr>
          <p:cNvSpPr/>
          <p:nvPr/>
        </p:nvSpPr>
        <p:spPr>
          <a:xfrm>
            <a:off x="3834606" y="5368044"/>
            <a:ext cx="478314" cy="4783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f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D19367E-93B4-4A22-AC60-947E51D2B0C5}"/>
              </a:ext>
            </a:extLst>
          </p:cNvPr>
          <p:cNvSpPr/>
          <p:nvPr/>
        </p:nvSpPr>
        <p:spPr>
          <a:xfrm>
            <a:off x="8376126" y="5368044"/>
            <a:ext cx="478314" cy="4783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g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B80F8852-CD54-4454-928E-EFAA1A4F19B4}"/>
              </a:ext>
            </a:extLst>
          </p:cNvPr>
          <p:cNvSpPr/>
          <p:nvPr/>
        </p:nvSpPr>
        <p:spPr>
          <a:xfrm>
            <a:off x="1711166" y="5368044"/>
            <a:ext cx="478314" cy="4783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d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2B96A604-6BDC-4AF5-8490-D5ED6CFFE970}"/>
              </a:ext>
            </a:extLst>
          </p:cNvPr>
          <p:cNvSpPr/>
          <p:nvPr/>
        </p:nvSpPr>
        <p:spPr>
          <a:xfrm>
            <a:off x="9371806" y="5368044"/>
            <a:ext cx="478314" cy="4783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244360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64" grpId="0" animBg="1"/>
      <p:bldP spid="65" grpId="0" animBg="1"/>
      <p:bldP spid="66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B3A69BB7-A795-49E2-8894-7F0AFA2018B8}"/>
              </a:ext>
            </a:extLst>
          </p:cNvPr>
          <p:cNvGrpSpPr/>
          <p:nvPr/>
        </p:nvGrpSpPr>
        <p:grpSpPr>
          <a:xfrm>
            <a:off x="3449320" y="680720"/>
            <a:ext cx="5313680" cy="1320800"/>
            <a:chOff x="2306320" y="680720"/>
            <a:chExt cx="5313680" cy="1320800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685AC0FC-6707-4C4B-9D6F-CFF488C0A6D2}"/>
                </a:ext>
              </a:extLst>
            </p:cNvPr>
            <p:cNvSpPr/>
            <p:nvPr/>
          </p:nvSpPr>
          <p:spPr>
            <a:xfrm>
              <a:off x="2306320" y="680720"/>
              <a:ext cx="843280" cy="13208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4400" dirty="0">
                  <a:solidFill>
                    <a:prstClr val="black"/>
                  </a:solidFill>
                  <a:latin typeface="Calibri" panose="020F0502020204030204"/>
                </a:rPr>
                <a:t>1</a:t>
              </a:r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9DB48248-E707-4AC5-AF71-C8BAC3338582}"/>
                </a:ext>
              </a:extLst>
            </p:cNvPr>
            <p:cNvSpPr/>
            <p:nvPr/>
          </p:nvSpPr>
          <p:spPr>
            <a:xfrm>
              <a:off x="3423920" y="680720"/>
              <a:ext cx="843280" cy="13208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4400" dirty="0">
                  <a:solidFill>
                    <a:prstClr val="black"/>
                  </a:solidFill>
                  <a:latin typeface="Calibri" panose="020F0502020204030204"/>
                </a:rPr>
                <a:t>2</a:t>
              </a: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1BDFB610-2475-4CCF-9061-804117F3595B}"/>
                </a:ext>
              </a:extLst>
            </p:cNvPr>
            <p:cNvSpPr/>
            <p:nvPr/>
          </p:nvSpPr>
          <p:spPr>
            <a:xfrm>
              <a:off x="4541520" y="680720"/>
              <a:ext cx="843280" cy="13208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4400" dirty="0">
                  <a:solidFill>
                    <a:prstClr val="black"/>
                  </a:solidFill>
                  <a:latin typeface="Calibri" panose="020F0502020204030204"/>
                </a:rPr>
                <a:t>3</a:t>
              </a: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AACEB099-4C39-4D8C-8B32-DB37164CBD45}"/>
                </a:ext>
              </a:extLst>
            </p:cNvPr>
            <p:cNvSpPr/>
            <p:nvPr/>
          </p:nvSpPr>
          <p:spPr>
            <a:xfrm>
              <a:off x="5659120" y="680720"/>
              <a:ext cx="843280" cy="13208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4400" dirty="0">
                  <a:solidFill>
                    <a:prstClr val="black"/>
                  </a:solidFill>
                  <a:latin typeface="Calibri" panose="020F0502020204030204"/>
                </a:rPr>
                <a:t>4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7FC2E582-CF91-498B-B8A8-20638A1F2E2D}"/>
                </a:ext>
              </a:extLst>
            </p:cNvPr>
            <p:cNvSpPr/>
            <p:nvPr/>
          </p:nvSpPr>
          <p:spPr>
            <a:xfrm>
              <a:off x="6776720" y="680720"/>
              <a:ext cx="843280" cy="13208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4400" dirty="0">
                  <a:solidFill>
                    <a:prstClr val="black"/>
                  </a:solidFill>
                  <a:latin typeface="Calibri" panose="020F0502020204030204"/>
                </a:rPr>
                <a:t>5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7528E95D-E671-4027-922E-A8D475C8E98E}"/>
              </a:ext>
            </a:extLst>
          </p:cNvPr>
          <p:cNvSpPr txBox="1"/>
          <p:nvPr/>
        </p:nvSpPr>
        <p:spPr>
          <a:xfrm>
            <a:off x="2416190" y="119391"/>
            <a:ext cx="7387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5 cards numbered 1 to 5 are put face down and mixed up.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622F19-E888-4074-8986-EE8389B53FCF}"/>
              </a:ext>
            </a:extLst>
          </p:cNvPr>
          <p:cNvSpPr txBox="1"/>
          <p:nvPr/>
        </p:nvSpPr>
        <p:spPr>
          <a:xfrm>
            <a:off x="1117682" y="3064095"/>
            <a:ext cx="4538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What is the probability of picking…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936153-9A27-47B8-B998-904022479FBD}"/>
              </a:ext>
            </a:extLst>
          </p:cNvPr>
          <p:cNvSpPr txBox="1"/>
          <p:nvPr/>
        </p:nvSpPr>
        <p:spPr>
          <a:xfrm>
            <a:off x="5711664" y="3064095"/>
            <a:ext cx="1792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…the 5 card?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2F1354D-230D-4725-A5BE-393FB52B0511}"/>
                  </a:ext>
                </a:extLst>
              </p:cNvPr>
              <p:cNvSpPr txBox="1"/>
              <p:nvPr/>
            </p:nvSpPr>
            <p:spPr>
              <a:xfrm>
                <a:off x="7950198" y="2728815"/>
                <a:ext cx="505267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2F1354D-230D-4725-A5BE-393FB52B0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0198" y="2728815"/>
                <a:ext cx="505267" cy="10175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FC281F4-7F71-4A3A-97CF-7B14AF9B6D75}"/>
                  </a:ext>
                </a:extLst>
              </p:cNvPr>
              <p:cNvSpPr txBox="1"/>
              <p:nvPr/>
            </p:nvSpPr>
            <p:spPr>
              <a:xfrm>
                <a:off x="8627026" y="2952335"/>
                <a:ext cx="8178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0.2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FC281F4-7F71-4A3A-97CF-7B14AF9B6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7026" y="2952335"/>
                <a:ext cx="81785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2A046B4-BB8C-4F8D-BC8B-1487C80D418A}"/>
                  </a:ext>
                </a:extLst>
              </p:cNvPr>
              <p:cNvSpPr txBox="1"/>
              <p:nvPr/>
            </p:nvSpPr>
            <p:spPr>
              <a:xfrm>
                <a:off x="9553563" y="2952335"/>
                <a:ext cx="10983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20%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2A046B4-BB8C-4F8D-BC8B-1487C80D4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3563" y="2952335"/>
                <a:ext cx="1098378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74E1DF58-C274-4ABF-B8A8-0BC273F7B3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12858" y="4303280"/>
            <a:ext cx="2954764" cy="72625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3634BC7-CF60-47E8-B21F-A112A8A7B62A}"/>
              </a:ext>
            </a:extLst>
          </p:cNvPr>
          <p:cNvSpPr txBox="1"/>
          <p:nvPr/>
        </p:nvSpPr>
        <p:spPr>
          <a:xfrm>
            <a:off x="5711664" y="4262975"/>
            <a:ext cx="1792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…the 1 card?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E0C3453-34F0-4662-9039-476341339635}"/>
                  </a:ext>
                </a:extLst>
              </p:cNvPr>
              <p:cNvSpPr txBox="1"/>
              <p:nvPr/>
            </p:nvSpPr>
            <p:spPr>
              <a:xfrm>
                <a:off x="7950198" y="3927695"/>
                <a:ext cx="505267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E0C3453-34F0-4662-9039-4763413396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0198" y="3927695"/>
                <a:ext cx="505267" cy="10175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F377B90-877B-4694-885D-AF7EF2944D1B}"/>
                  </a:ext>
                </a:extLst>
              </p:cNvPr>
              <p:cNvSpPr txBox="1"/>
              <p:nvPr/>
            </p:nvSpPr>
            <p:spPr>
              <a:xfrm>
                <a:off x="8627026" y="4151215"/>
                <a:ext cx="8178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0.2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F377B90-877B-4694-885D-AF7EF2944D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7026" y="4151215"/>
                <a:ext cx="817853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1609879-6236-4354-85D3-A5AB34D31037}"/>
                  </a:ext>
                </a:extLst>
              </p:cNvPr>
              <p:cNvSpPr txBox="1"/>
              <p:nvPr/>
            </p:nvSpPr>
            <p:spPr>
              <a:xfrm>
                <a:off x="9553563" y="4151215"/>
                <a:ext cx="10983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20%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1609879-6236-4354-85D3-A5AB34D310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3563" y="4151215"/>
                <a:ext cx="1098378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68D9ECB9-182B-40A6-9702-8780AE5DAB0F}"/>
              </a:ext>
            </a:extLst>
          </p:cNvPr>
          <p:cNvSpPr txBox="1"/>
          <p:nvPr/>
        </p:nvSpPr>
        <p:spPr>
          <a:xfrm>
            <a:off x="5541587" y="5421215"/>
            <a:ext cx="2132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…an even card?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4E902CD-46DD-4812-8AD1-997AC27BE012}"/>
                  </a:ext>
                </a:extLst>
              </p:cNvPr>
              <p:cNvSpPr txBox="1"/>
              <p:nvPr/>
            </p:nvSpPr>
            <p:spPr>
              <a:xfrm>
                <a:off x="7950198" y="5085935"/>
                <a:ext cx="505267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4E902CD-46DD-4812-8AD1-997AC27BE0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0198" y="5085935"/>
                <a:ext cx="505267" cy="10175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C460C13-6C9C-43B4-A2D7-B1B1787DD507}"/>
                  </a:ext>
                </a:extLst>
              </p:cNvPr>
              <p:cNvSpPr txBox="1"/>
              <p:nvPr/>
            </p:nvSpPr>
            <p:spPr>
              <a:xfrm>
                <a:off x="8627026" y="5309455"/>
                <a:ext cx="8178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C460C13-6C9C-43B4-A2D7-B1B1787DD5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7026" y="5309455"/>
                <a:ext cx="817853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B9A383C-8ECC-4182-8E30-DCAF74053F13}"/>
                  </a:ext>
                </a:extLst>
              </p:cNvPr>
              <p:cNvSpPr txBox="1"/>
              <p:nvPr/>
            </p:nvSpPr>
            <p:spPr>
              <a:xfrm>
                <a:off x="9553563" y="5309455"/>
                <a:ext cx="10983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40%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B9A383C-8ECC-4182-8E30-DCAF74053F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3563" y="5309455"/>
                <a:ext cx="1098378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A0D18F13-D008-47AC-BC00-04D3532EEE5C}"/>
              </a:ext>
            </a:extLst>
          </p:cNvPr>
          <p:cNvSpPr/>
          <p:nvPr/>
        </p:nvSpPr>
        <p:spPr>
          <a:xfrm>
            <a:off x="3449320" y="680720"/>
            <a:ext cx="843280" cy="13208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4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576AE7C-E883-45AF-B008-FCD4D0119685}"/>
              </a:ext>
            </a:extLst>
          </p:cNvPr>
          <p:cNvSpPr/>
          <p:nvPr/>
        </p:nvSpPr>
        <p:spPr>
          <a:xfrm>
            <a:off x="4566920" y="680720"/>
            <a:ext cx="843280" cy="13208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4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1EA8C7-29D4-4B56-8901-D795826A8E88}"/>
              </a:ext>
            </a:extLst>
          </p:cNvPr>
          <p:cNvSpPr/>
          <p:nvPr/>
        </p:nvSpPr>
        <p:spPr>
          <a:xfrm>
            <a:off x="5684520" y="680720"/>
            <a:ext cx="843280" cy="13208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4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851E6C27-06B3-43E8-98E4-11554DA4B60A}"/>
              </a:ext>
            </a:extLst>
          </p:cNvPr>
          <p:cNvSpPr/>
          <p:nvPr/>
        </p:nvSpPr>
        <p:spPr>
          <a:xfrm>
            <a:off x="6802120" y="680720"/>
            <a:ext cx="843280" cy="13208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4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F7B1DD50-29D3-4B4D-9455-FAA87828025F}"/>
              </a:ext>
            </a:extLst>
          </p:cNvPr>
          <p:cNvSpPr/>
          <p:nvPr/>
        </p:nvSpPr>
        <p:spPr>
          <a:xfrm>
            <a:off x="7919720" y="680720"/>
            <a:ext cx="843280" cy="13208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44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2291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1.85185E-6 L 0.22564 -1.85185E-6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82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2564E-6 -1.85185E-6 L -0.11282 -1.85185E-6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41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846E-6 -1.85185E-6 L 0.11282 -1.85185E-6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1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5128E-6 -1.85185E-6 L 0.11282 -1.85185E-6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1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6 -1.85185E-6 L -0.33846 -1.85185E-6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06B1E7-C316-49F2-B928-60722631BEF5}"/>
              </a:ext>
            </a:extLst>
          </p:cNvPr>
          <p:cNvSpPr txBox="1"/>
          <p:nvPr/>
        </p:nvSpPr>
        <p:spPr>
          <a:xfrm>
            <a:off x="1620924" y="119391"/>
            <a:ext cx="8977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To express the probability of an event happening we can use a formula: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E47833BE-0E09-4806-B163-F462728E5152}"/>
                  </a:ext>
                </a:extLst>
              </p:cNvPr>
              <p:cNvSpPr/>
              <p:nvPr/>
            </p:nvSpPr>
            <p:spPr>
              <a:xfrm>
                <a:off x="1965960" y="828184"/>
                <a:ext cx="8260080" cy="1018152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P(outcome)    =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number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ways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the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outcome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can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happen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total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number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possible</m:t>
                        </m:r>
                        <m: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outcomes</m:t>
                        </m:r>
                      </m:den>
                    </m:f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E47833BE-0E09-4806-B163-F462728E51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5960" y="828184"/>
                <a:ext cx="8260080" cy="1018152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B1B91D17-3085-4875-88F8-A38330DA93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182" y="2992918"/>
            <a:ext cx="2072159" cy="279088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76D60CD2-3EF4-4B23-B733-9BACD9C80F12}"/>
              </a:ext>
            </a:extLst>
          </p:cNvPr>
          <p:cNvSpPr/>
          <p:nvPr/>
        </p:nvSpPr>
        <p:spPr>
          <a:xfrm>
            <a:off x="2602996" y="422086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47E5E7-4A26-4750-AB48-6B28EAC20658}"/>
              </a:ext>
            </a:extLst>
          </p:cNvPr>
          <p:cNvSpPr txBox="1"/>
          <p:nvPr/>
        </p:nvSpPr>
        <p:spPr>
          <a:xfrm>
            <a:off x="3271094" y="2151391"/>
            <a:ext cx="5677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Tom picks a counter randomly from the bag.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21E3F91-3A32-4AB8-BBD4-DC2BD7567A0F}"/>
              </a:ext>
            </a:extLst>
          </p:cNvPr>
          <p:cNvSpPr/>
          <p:nvPr/>
        </p:nvSpPr>
        <p:spPr>
          <a:xfrm>
            <a:off x="2684276" y="5074300"/>
            <a:ext cx="452740" cy="45274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C619031-DDC9-42A6-82B9-46EC7E041EC3}"/>
              </a:ext>
            </a:extLst>
          </p:cNvPr>
          <p:cNvSpPr/>
          <p:nvPr/>
        </p:nvSpPr>
        <p:spPr>
          <a:xfrm>
            <a:off x="3364996" y="487110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6DBCFFA-2D72-40DC-8BB9-42F0F4B96D8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535" y="3108960"/>
            <a:ext cx="1017998" cy="1153130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5CEE5A76-9DD7-4BE4-8184-48DB4F6E29EC}"/>
              </a:ext>
            </a:extLst>
          </p:cNvPr>
          <p:cNvSpPr/>
          <p:nvPr/>
        </p:nvSpPr>
        <p:spPr>
          <a:xfrm>
            <a:off x="3212596" y="4291980"/>
            <a:ext cx="452740" cy="45274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C96DF3B-036B-4BDA-9FBA-17CE3D9F3D21}"/>
              </a:ext>
            </a:extLst>
          </p:cNvPr>
          <p:cNvSpPr/>
          <p:nvPr/>
        </p:nvSpPr>
        <p:spPr>
          <a:xfrm>
            <a:off x="2155956" y="4678060"/>
            <a:ext cx="452740" cy="45274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b="1" u="sng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577760-5B4B-4609-935E-62E00382B56D}"/>
              </a:ext>
            </a:extLst>
          </p:cNvPr>
          <p:cNvSpPr txBox="1"/>
          <p:nvPr/>
        </p:nvSpPr>
        <p:spPr>
          <a:xfrm>
            <a:off x="4400462" y="3166289"/>
            <a:ext cx="3271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What is P(blue counter)?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8FD275A-29F4-44DD-992C-F43BB30008FF}"/>
                  </a:ext>
                </a:extLst>
              </p:cNvPr>
              <p:cNvSpPr txBox="1"/>
              <p:nvPr/>
            </p:nvSpPr>
            <p:spPr>
              <a:xfrm>
                <a:off x="7950198" y="2881215"/>
                <a:ext cx="505267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8FD275A-29F4-44DD-992C-F43BB3000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0198" y="2881215"/>
                <a:ext cx="505267" cy="10175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22EE06D-E1F6-4610-9D6A-21F983E745CE}"/>
                  </a:ext>
                </a:extLst>
              </p:cNvPr>
              <p:cNvSpPr txBox="1"/>
              <p:nvPr/>
            </p:nvSpPr>
            <p:spPr>
              <a:xfrm>
                <a:off x="8627026" y="3104735"/>
                <a:ext cx="8178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0.6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22EE06D-E1F6-4610-9D6A-21F983E74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7026" y="3104735"/>
                <a:ext cx="817853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8B3C6B0-2BAE-4ACD-BD5E-3E11834633CB}"/>
                  </a:ext>
                </a:extLst>
              </p:cNvPr>
              <p:cNvSpPr txBox="1"/>
              <p:nvPr/>
            </p:nvSpPr>
            <p:spPr>
              <a:xfrm>
                <a:off x="9553563" y="3104735"/>
                <a:ext cx="10983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60%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8B3C6B0-2BAE-4ACD-BD5E-3E11834633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3563" y="3104735"/>
                <a:ext cx="1098378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A8592285-4668-4FD4-8D82-CD3BFCA21824}"/>
              </a:ext>
            </a:extLst>
          </p:cNvPr>
          <p:cNvSpPr txBox="1"/>
          <p:nvPr/>
        </p:nvSpPr>
        <p:spPr>
          <a:xfrm>
            <a:off x="4269111" y="4415969"/>
            <a:ext cx="3534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What is P(yellow counter)?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7AEABEF-3F4F-42DD-8120-AEFB412E9D13}"/>
                  </a:ext>
                </a:extLst>
              </p:cNvPr>
              <p:cNvSpPr txBox="1"/>
              <p:nvPr/>
            </p:nvSpPr>
            <p:spPr>
              <a:xfrm>
                <a:off x="7950198" y="4130895"/>
                <a:ext cx="505267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7AEABEF-3F4F-42DD-8120-AEFB412E9D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0198" y="4130895"/>
                <a:ext cx="505267" cy="10175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C7FFA53-21B1-4C9E-831B-7BADF7340EA3}"/>
                  </a:ext>
                </a:extLst>
              </p:cNvPr>
              <p:cNvSpPr txBox="1"/>
              <p:nvPr/>
            </p:nvSpPr>
            <p:spPr>
              <a:xfrm>
                <a:off x="8627026" y="4354415"/>
                <a:ext cx="8178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C7FFA53-21B1-4C9E-831B-7BADF7340E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7026" y="4354415"/>
                <a:ext cx="817853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A1AD5DF-2F3E-466A-B5E0-D0528B701B1F}"/>
                  </a:ext>
                </a:extLst>
              </p:cNvPr>
              <p:cNvSpPr txBox="1"/>
              <p:nvPr/>
            </p:nvSpPr>
            <p:spPr>
              <a:xfrm>
                <a:off x="9553563" y="4354415"/>
                <a:ext cx="10983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40%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A1AD5DF-2F3E-466A-B5E0-D0528B701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3563" y="4354415"/>
                <a:ext cx="1098378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0BB9A783-332E-4E05-94FF-6E8A96EB73B4}"/>
              </a:ext>
            </a:extLst>
          </p:cNvPr>
          <p:cNvSpPr txBox="1"/>
          <p:nvPr/>
        </p:nvSpPr>
        <p:spPr>
          <a:xfrm>
            <a:off x="4315181" y="5777409"/>
            <a:ext cx="3442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What is P(green counter)?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0A03C5A-3BC3-4C08-8333-FF71900041DC}"/>
                  </a:ext>
                </a:extLst>
              </p:cNvPr>
              <p:cNvSpPr txBox="1"/>
              <p:nvPr/>
            </p:nvSpPr>
            <p:spPr>
              <a:xfrm>
                <a:off x="7950198" y="5492335"/>
                <a:ext cx="505267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0A03C5A-3BC3-4C08-8333-FF7190004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0198" y="5492335"/>
                <a:ext cx="505267" cy="101752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E9C2ACE-330E-4EA4-8D77-62734793BBED}"/>
                  </a:ext>
                </a:extLst>
              </p:cNvPr>
              <p:cNvSpPr txBox="1"/>
              <p:nvPr/>
            </p:nvSpPr>
            <p:spPr>
              <a:xfrm>
                <a:off x="8783319" y="5715855"/>
                <a:ext cx="5052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E9C2ACE-330E-4EA4-8D77-62734793BB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3319" y="5715855"/>
                <a:ext cx="505267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DD42B76-B0B3-42A5-940D-A1261204F929}"/>
                  </a:ext>
                </a:extLst>
              </p:cNvPr>
              <p:cNvSpPr txBox="1"/>
              <p:nvPr/>
            </p:nvSpPr>
            <p:spPr>
              <a:xfrm>
                <a:off x="9667377" y="5715855"/>
                <a:ext cx="87075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0%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DD42B76-B0B3-42A5-940D-A1261204F9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7377" y="5715855"/>
                <a:ext cx="870751" cy="584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820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/>
      <p:bldP spid="15" grpId="0" animBg="1"/>
      <p:bldP spid="16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60000"/>
            <a:lumOff val="40000"/>
          </a:schemeClr>
        </a:solidFill>
        <a:ln w="19050">
          <a:solidFill>
            <a:schemeClr val="tx1"/>
          </a:solidFill>
        </a:ln>
      </a:spPr>
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95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99</TotalTime>
  <Words>949</Words>
  <Application>Microsoft Office PowerPoint</Application>
  <PresentationFormat>Widescreen</PresentationFormat>
  <Paragraphs>244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Metropolitan</vt:lpstr>
      <vt:lpstr>Office Theme</vt:lpstr>
      <vt:lpstr>Threshold – Entrance - Teacher to stand on door threshold </vt:lpstr>
      <vt:lpstr>Do Now Answers </vt:lpstr>
      <vt:lpstr>PowerPoint Presentation</vt:lpstr>
      <vt:lpstr>PowerPoint Presentation</vt:lpstr>
      <vt:lpstr>PowerPoint Presentation</vt:lpstr>
      <vt:lpstr>Video Clip to Watch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Harwood</dc:creator>
  <cp:lastModifiedBy>Mark Harwood</cp:lastModifiedBy>
  <cp:revision>10</cp:revision>
  <dcterms:created xsi:type="dcterms:W3CDTF">2023-09-25T05:37:19Z</dcterms:created>
  <dcterms:modified xsi:type="dcterms:W3CDTF">2025-01-08T17:09:44Z</dcterms:modified>
</cp:coreProperties>
</file>