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3" r:id="rId5"/>
    <p:sldId id="264" r:id="rId6"/>
    <p:sldId id="256" r:id="rId7"/>
    <p:sldId id="258" r:id="rId8"/>
    <p:sldId id="260" r:id="rId9"/>
    <p:sldId id="259" r:id="rId10"/>
    <p:sldId id="262" r:id="rId11"/>
    <p:sldId id="257"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6E66A-DDF1-A418-711D-DEE7CA317EA3}" v="1" dt="2025-01-08T15:06:41.223"/>
    <p1510:client id="{CCBA15BC-6C90-8D4E-9C21-0D41749565A0}" v="687" dt="2025-01-08T15:49:33.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8"/>
  </p:normalViewPr>
  <p:slideViewPr>
    <p:cSldViewPr snapToGrid="0">
      <p:cViewPr varScale="1">
        <p:scale>
          <a:sx n="105" d="100"/>
          <a:sy n="105" d="100"/>
        </p:scale>
        <p:origin x="8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74C5-30BB-A70C-C9B8-DCF728A834E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009CE56-A6CF-CD89-9FE1-287EE462A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6B4C99B-D2B3-310D-302F-72F039D27BE6}"/>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5" name="Footer Placeholder 4">
            <a:extLst>
              <a:ext uri="{FF2B5EF4-FFF2-40B4-BE49-F238E27FC236}">
                <a16:creationId xmlns:a16="http://schemas.microsoft.com/office/drawing/2014/main" id="{7D79BD72-4D08-433B-CF29-26EABFEFF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A719C-496E-AFDE-F180-006E6AEC53C2}"/>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761703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07265-AE23-F5AF-42EB-D49CFA8BFF6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CA2AF9-D119-4EAF-169F-91726FEA9A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4E27E4-4F3A-7A8C-6B99-D5E17CDE68BD}"/>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5" name="Footer Placeholder 4">
            <a:extLst>
              <a:ext uri="{FF2B5EF4-FFF2-40B4-BE49-F238E27FC236}">
                <a16:creationId xmlns:a16="http://schemas.microsoft.com/office/drawing/2014/main" id="{B086C191-0BC0-6017-4AD1-011836CFC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7CF94-AD18-E4C4-E501-0DDAEBE6D040}"/>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222958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5BCD7-E3C0-A9F7-E7E8-8D4C0521E53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E4EA379-1F2A-B966-1ACD-DFF58EC3DA8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37386A-E339-1307-BC60-04062A0489D4}"/>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5" name="Footer Placeholder 4">
            <a:extLst>
              <a:ext uri="{FF2B5EF4-FFF2-40B4-BE49-F238E27FC236}">
                <a16:creationId xmlns:a16="http://schemas.microsoft.com/office/drawing/2014/main" id="{D95D6098-7FE4-E524-E497-64CC0F9E6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7EE05-E922-1F5A-FD37-23EF187C54CD}"/>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300705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27267-F3A7-4BB7-E6F9-A5C8F3C514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501FCF-EE38-4E86-C29E-C2C3E40E52E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AC1221-62E0-3B86-4D4C-DE1B436C7ABF}"/>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5" name="Footer Placeholder 4">
            <a:extLst>
              <a:ext uri="{FF2B5EF4-FFF2-40B4-BE49-F238E27FC236}">
                <a16:creationId xmlns:a16="http://schemas.microsoft.com/office/drawing/2014/main" id="{ED57B18F-7F5A-8614-5309-33E591604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017A7-16E5-CD51-B5A7-9B9CEEDCE1A5}"/>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275526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B9F2-CF94-B274-3706-054FE69EFE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245ABE6-3034-8A8D-44A9-346966C7F4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E91149-19A3-291B-21C7-3BC35DAECAE0}"/>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5" name="Footer Placeholder 4">
            <a:extLst>
              <a:ext uri="{FF2B5EF4-FFF2-40B4-BE49-F238E27FC236}">
                <a16:creationId xmlns:a16="http://schemas.microsoft.com/office/drawing/2014/main" id="{E4EF2684-35ED-53D2-D521-CE0BCA6C8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38C2A-97E4-28C7-4D71-86A4BCA079A4}"/>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1535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7950B-7B8A-A748-3421-1B2917F0BA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4872EA-BD40-C8C4-9319-E0403A18C9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DF2543-7FED-0E8E-9F08-24601D5198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5FC4587-7B5B-9856-BAD3-BFD2D4254A62}"/>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6" name="Footer Placeholder 5">
            <a:extLst>
              <a:ext uri="{FF2B5EF4-FFF2-40B4-BE49-F238E27FC236}">
                <a16:creationId xmlns:a16="http://schemas.microsoft.com/office/drawing/2014/main" id="{4C87816B-117B-4E1A-A44C-3F7645CB0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E24D7-A3FA-F787-07A1-DD8E4EC432A2}"/>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121482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6E9-9D67-F989-93F3-941BDE1231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42BEE4-880F-16BA-1278-32F62E867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CAAA66F-6339-B779-683E-E058ECDAB0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C6205D0-A119-48FB-C504-23CCD741FC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11A597-1D87-F322-D803-D73F7F39B10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3519982-74E3-2D4F-025B-71B8AB09688D}"/>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8" name="Footer Placeholder 7">
            <a:extLst>
              <a:ext uri="{FF2B5EF4-FFF2-40B4-BE49-F238E27FC236}">
                <a16:creationId xmlns:a16="http://schemas.microsoft.com/office/drawing/2014/main" id="{FD573DB5-A282-56F9-086D-B378DDA738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1D78B8-0431-B6F8-6A89-1AFB99D6A8B3}"/>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98630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E3D-D8DE-7408-A95B-80FF6B7B710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E69BD63-C59E-4F96-BF49-428B8FCEFCB2}"/>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4" name="Footer Placeholder 3">
            <a:extLst>
              <a:ext uri="{FF2B5EF4-FFF2-40B4-BE49-F238E27FC236}">
                <a16:creationId xmlns:a16="http://schemas.microsoft.com/office/drawing/2014/main" id="{7E2E987D-1790-027F-6405-994D73A08F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02BE8E-A496-7FC9-F614-5C0E8C53CD92}"/>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173102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720E63-C5F4-AF78-7026-9A837A0F13EA}"/>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3" name="Footer Placeholder 2">
            <a:extLst>
              <a:ext uri="{FF2B5EF4-FFF2-40B4-BE49-F238E27FC236}">
                <a16:creationId xmlns:a16="http://schemas.microsoft.com/office/drawing/2014/main" id="{5A707851-FDD2-E9D1-3D0B-031C66F0C2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0ECE2F-8814-0266-51FE-8E53506B7D35}"/>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388010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C81C-441F-82E0-5F78-D62BEB99BF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7FEEFB6-7198-F665-5E4E-90182B2F9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EA939F8-85FA-0429-4CE9-F50E9DF14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005090-8AD6-2015-BBBD-053419A0B170}"/>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6" name="Footer Placeholder 5">
            <a:extLst>
              <a:ext uri="{FF2B5EF4-FFF2-40B4-BE49-F238E27FC236}">
                <a16:creationId xmlns:a16="http://schemas.microsoft.com/office/drawing/2014/main" id="{5099F6D5-B895-ADD3-D21B-37A73BC07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4CBA3-9573-C163-3190-EA2F32B24621}"/>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427237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E10C-1792-92C8-CE87-494F6DAB1A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21A6AF1-A29B-7013-8DD4-6440BBF518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9174F-3F3F-FC09-F18C-2758056D9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AFC74D-2F2E-238A-0A7D-8A6F464267A3}"/>
              </a:ext>
            </a:extLst>
          </p:cNvPr>
          <p:cNvSpPr>
            <a:spLocks noGrp="1"/>
          </p:cNvSpPr>
          <p:nvPr>
            <p:ph type="dt" sz="half" idx="10"/>
          </p:nvPr>
        </p:nvSpPr>
        <p:spPr/>
        <p:txBody>
          <a:bodyPr/>
          <a:lstStyle/>
          <a:p>
            <a:fld id="{1E84EC4A-5CFA-CE4D-9CD5-DEF7F8792AEB}" type="datetimeFigureOut">
              <a:rPr lang="en-US" smtClean="0"/>
              <a:t>1/8/2025</a:t>
            </a:fld>
            <a:endParaRPr lang="en-US"/>
          </a:p>
        </p:txBody>
      </p:sp>
      <p:sp>
        <p:nvSpPr>
          <p:cNvPr id="6" name="Footer Placeholder 5">
            <a:extLst>
              <a:ext uri="{FF2B5EF4-FFF2-40B4-BE49-F238E27FC236}">
                <a16:creationId xmlns:a16="http://schemas.microsoft.com/office/drawing/2014/main" id="{D0729687-29F0-7098-D59E-27E1C1CA8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EB90C-A9D4-EF21-4A7B-CB9916C4947C}"/>
              </a:ext>
            </a:extLst>
          </p:cNvPr>
          <p:cNvSpPr>
            <a:spLocks noGrp="1"/>
          </p:cNvSpPr>
          <p:nvPr>
            <p:ph type="sldNum" sz="quarter" idx="12"/>
          </p:nvPr>
        </p:nvSpPr>
        <p:spPr/>
        <p:txBody>
          <a:bodyPr/>
          <a:lstStyle/>
          <a:p>
            <a:fld id="{AD39175F-D78B-D54B-B587-574CE568E992}" type="slidenum">
              <a:rPr lang="en-US" smtClean="0"/>
              <a:t>‹#›</a:t>
            </a:fld>
            <a:endParaRPr lang="en-US"/>
          </a:p>
        </p:txBody>
      </p:sp>
    </p:spTree>
    <p:extLst>
      <p:ext uri="{BB962C8B-B14F-4D97-AF65-F5344CB8AC3E}">
        <p14:creationId xmlns:p14="http://schemas.microsoft.com/office/powerpoint/2010/main" val="666551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C3350-9975-7D8A-48DC-4A5547187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AC73E8-2CB2-98DE-1D27-A82C0EAB3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E22797-1EAE-4925-D249-969BA844A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4EC4A-5CFA-CE4D-9CD5-DEF7F8792AEB}" type="datetimeFigureOut">
              <a:rPr lang="en-US" smtClean="0"/>
              <a:t>1/8/2025</a:t>
            </a:fld>
            <a:endParaRPr lang="en-US"/>
          </a:p>
        </p:txBody>
      </p:sp>
      <p:sp>
        <p:nvSpPr>
          <p:cNvPr id="5" name="Footer Placeholder 4">
            <a:extLst>
              <a:ext uri="{FF2B5EF4-FFF2-40B4-BE49-F238E27FC236}">
                <a16:creationId xmlns:a16="http://schemas.microsoft.com/office/drawing/2014/main" id="{EAEFD50E-70D2-15C8-E4AC-02B8EA6709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152352-5C6B-62A8-5513-3027B8DBC9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9175F-D78B-D54B-B587-574CE568E992}" type="slidenum">
              <a:rPr lang="en-US" smtClean="0"/>
              <a:t>‹#›</a:t>
            </a:fld>
            <a:endParaRPr lang="en-US"/>
          </a:p>
        </p:txBody>
      </p:sp>
    </p:spTree>
    <p:extLst>
      <p:ext uri="{BB962C8B-B14F-4D97-AF65-F5344CB8AC3E}">
        <p14:creationId xmlns:p14="http://schemas.microsoft.com/office/powerpoint/2010/main" val="2973450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E1FF-15DB-B2E9-8936-8E9651FAAD14}"/>
              </a:ext>
            </a:extLst>
          </p:cNvPr>
          <p:cNvSpPr>
            <a:spLocks noGrp="1"/>
          </p:cNvSpPr>
          <p:nvPr>
            <p:ph type="title"/>
          </p:nvPr>
        </p:nvSpPr>
        <p:spPr/>
        <p:txBody>
          <a:bodyPr/>
          <a:lstStyle/>
          <a:p>
            <a:r>
              <a:rPr lang="en-US"/>
              <a:t>GCSE Drama </a:t>
            </a:r>
          </a:p>
        </p:txBody>
      </p:sp>
      <p:sp>
        <p:nvSpPr>
          <p:cNvPr id="3" name="Text Placeholder 2">
            <a:extLst>
              <a:ext uri="{FF2B5EF4-FFF2-40B4-BE49-F238E27FC236}">
                <a16:creationId xmlns:a16="http://schemas.microsoft.com/office/drawing/2014/main" id="{0246D9A2-3735-90F9-4CA5-B2EEC26A8E66}"/>
              </a:ext>
            </a:extLst>
          </p:cNvPr>
          <p:cNvSpPr>
            <a:spLocks noGrp="1"/>
          </p:cNvSpPr>
          <p:nvPr>
            <p:ph type="body" idx="1"/>
          </p:nvPr>
        </p:nvSpPr>
        <p:spPr/>
        <p:txBody>
          <a:bodyPr/>
          <a:lstStyle/>
          <a:p>
            <a:r>
              <a:rPr lang="en-US"/>
              <a:t>Comp 3 – Exam Preparation</a:t>
            </a:r>
          </a:p>
        </p:txBody>
      </p:sp>
    </p:spTree>
    <p:extLst>
      <p:ext uri="{BB962C8B-B14F-4D97-AF65-F5344CB8AC3E}">
        <p14:creationId xmlns:p14="http://schemas.microsoft.com/office/powerpoint/2010/main" val="1610138125"/>
      </p:ext>
    </p:extLst>
  </p:cSld>
  <p:clrMapOvr>
    <a:masterClrMapping/>
  </p:clrMapOvr>
  <mc:AlternateContent xmlns:mc="http://schemas.openxmlformats.org/markup-compatibility/2006" xmlns:p14="http://schemas.microsoft.com/office/powerpoint/2010/main">
    <mc:Choice Requires="p14">
      <p:transition spd="slow" p14:dur="2000" advTm="10324"/>
    </mc:Choice>
    <mc:Fallback xmlns="">
      <p:transition spd="slow" advTm="1032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72BF75-F9F9-0606-00E0-066FA4A0332E}"/>
              </a:ext>
            </a:extLst>
          </p:cNvPr>
          <p:cNvSpPr/>
          <p:nvPr/>
        </p:nvSpPr>
        <p:spPr>
          <a:xfrm>
            <a:off x="4118888" y="0"/>
            <a:ext cx="3954224" cy="923330"/>
          </a:xfrm>
          <a:prstGeom prst="rect">
            <a:avLst/>
          </a:prstGeom>
          <a:noFill/>
        </p:spPr>
        <p:txBody>
          <a:bodyPr wrap="none" lIns="91440" tIns="45720" rIns="91440" bIns="45720">
            <a:spAutoFit/>
          </a:bodyPr>
          <a:lstStyle/>
          <a:p>
            <a:pPr algn="ctr"/>
            <a:r>
              <a:rPr lang="en-GB" sz="5400" b="0" u="sng" cap="none" spc="0">
                <a:ln w="0"/>
                <a:solidFill>
                  <a:schemeClr val="tx1"/>
                </a:solidFill>
                <a:effectLst>
                  <a:outerShdw blurRad="38100" dist="19050" dir="2700000" algn="tl" rotWithShape="0">
                    <a:schemeClr val="dk1">
                      <a:alpha val="40000"/>
                    </a:schemeClr>
                  </a:outerShdw>
                </a:effectLst>
              </a:rPr>
              <a:t>Do Now Task </a:t>
            </a:r>
          </a:p>
        </p:txBody>
      </p:sp>
      <p:sp>
        <p:nvSpPr>
          <p:cNvPr id="6" name="TextBox 5">
            <a:extLst>
              <a:ext uri="{FF2B5EF4-FFF2-40B4-BE49-F238E27FC236}">
                <a16:creationId xmlns:a16="http://schemas.microsoft.com/office/drawing/2014/main" id="{4D1A2E91-80E3-A688-F885-516DE455874B}"/>
              </a:ext>
            </a:extLst>
          </p:cNvPr>
          <p:cNvSpPr txBox="1"/>
          <p:nvPr/>
        </p:nvSpPr>
        <p:spPr>
          <a:xfrm>
            <a:off x="127233" y="58846"/>
            <a:ext cx="3322040" cy="6740307"/>
          </a:xfrm>
          <a:prstGeom prst="rect">
            <a:avLst/>
          </a:prstGeom>
          <a:noFill/>
          <a:ln>
            <a:solidFill>
              <a:schemeClr val="tx1"/>
            </a:solidFill>
          </a:ln>
        </p:spPr>
        <p:txBody>
          <a:bodyPr wrap="square" rtlCol="0">
            <a:spAutoFit/>
          </a:bodyPr>
          <a:lstStyle/>
          <a:p>
            <a:r>
              <a:rPr lang="en-GB"/>
              <a:t>Describe puritan life in Salem 1692.  </a:t>
            </a:r>
          </a:p>
          <a:p>
            <a:endParaRPr lang="en-GB"/>
          </a:p>
          <a:p>
            <a:endParaRPr lang="en-GB"/>
          </a:p>
          <a:p>
            <a:endParaRPr lang="en-GB"/>
          </a:p>
          <a:p>
            <a:endParaRPr lang="en-GB"/>
          </a:p>
          <a:p>
            <a:endParaRPr lang="en-GB"/>
          </a:p>
          <a:p>
            <a:endParaRPr lang="en-GB"/>
          </a:p>
          <a:p>
            <a:endParaRPr lang="en-GB"/>
          </a:p>
          <a:p>
            <a:endParaRPr lang="en-GB"/>
          </a:p>
          <a:p>
            <a:r>
              <a:rPr lang="en-GB"/>
              <a:t>List the costume a Puritan woman would wear below: </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7" name="TextBox 6">
            <a:extLst>
              <a:ext uri="{FF2B5EF4-FFF2-40B4-BE49-F238E27FC236}">
                <a16:creationId xmlns:a16="http://schemas.microsoft.com/office/drawing/2014/main" id="{B6D671B4-42DA-F1EC-6703-158502C0698A}"/>
              </a:ext>
            </a:extLst>
          </p:cNvPr>
          <p:cNvSpPr txBox="1"/>
          <p:nvPr/>
        </p:nvSpPr>
        <p:spPr>
          <a:xfrm>
            <a:off x="8742727" y="110456"/>
            <a:ext cx="3322040" cy="1477328"/>
          </a:xfrm>
          <a:prstGeom prst="rect">
            <a:avLst/>
          </a:prstGeom>
          <a:noFill/>
          <a:ln>
            <a:solidFill>
              <a:schemeClr val="tx1"/>
            </a:solidFill>
          </a:ln>
        </p:spPr>
        <p:txBody>
          <a:bodyPr wrap="square" rtlCol="0">
            <a:spAutoFit/>
          </a:bodyPr>
          <a:lstStyle/>
          <a:p>
            <a:r>
              <a:rPr lang="en-GB"/>
              <a:t>Communism – what does it mean? </a:t>
            </a:r>
          </a:p>
          <a:p>
            <a:endParaRPr lang="en-GB"/>
          </a:p>
          <a:p>
            <a:endParaRPr lang="en-GB"/>
          </a:p>
          <a:p>
            <a:endParaRPr lang="en-GB"/>
          </a:p>
        </p:txBody>
      </p:sp>
      <p:sp>
        <p:nvSpPr>
          <p:cNvPr id="8" name="TextBox 7">
            <a:extLst>
              <a:ext uri="{FF2B5EF4-FFF2-40B4-BE49-F238E27FC236}">
                <a16:creationId xmlns:a16="http://schemas.microsoft.com/office/drawing/2014/main" id="{3E878EB4-E7F4-4ECE-6CB4-A99BE81A2322}"/>
              </a:ext>
            </a:extLst>
          </p:cNvPr>
          <p:cNvSpPr txBox="1"/>
          <p:nvPr/>
        </p:nvSpPr>
        <p:spPr>
          <a:xfrm>
            <a:off x="8742727" y="1720840"/>
            <a:ext cx="3322040" cy="3416320"/>
          </a:xfrm>
          <a:prstGeom prst="rect">
            <a:avLst/>
          </a:prstGeom>
          <a:noFill/>
          <a:ln>
            <a:solidFill>
              <a:schemeClr val="tx1"/>
            </a:solidFill>
          </a:ln>
        </p:spPr>
        <p:txBody>
          <a:bodyPr wrap="square" rtlCol="0">
            <a:spAutoFit/>
          </a:bodyPr>
          <a:lstStyle/>
          <a:p>
            <a:r>
              <a:rPr lang="en-GB"/>
              <a:t>America carried out real life ‘witch-hunts’. Explain what happened. </a:t>
            </a:r>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9" name="TextBox 8">
            <a:extLst>
              <a:ext uri="{FF2B5EF4-FFF2-40B4-BE49-F238E27FC236}">
                <a16:creationId xmlns:a16="http://schemas.microsoft.com/office/drawing/2014/main" id="{36FCDDFC-DE5D-28B1-5656-80851FDD87E3}"/>
              </a:ext>
            </a:extLst>
          </p:cNvPr>
          <p:cNvSpPr txBox="1"/>
          <p:nvPr/>
        </p:nvSpPr>
        <p:spPr>
          <a:xfrm>
            <a:off x="8742727" y="5270216"/>
            <a:ext cx="3322040" cy="1477328"/>
          </a:xfrm>
          <a:prstGeom prst="rect">
            <a:avLst/>
          </a:prstGeom>
          <a:noFill/>
          <a:ln>
            <a:solidFill>
              <a:schemeClr val="tx1"/>
            </a:solidFill>
          </a:ln>
        </p:spPr>
        <p:txBody>
          <a:bodyPr wrap="square" rtlCol="0">
            <a:spAutoFit/>
          </a:bodyPr>
          <a:lstStyle/>
          <a:p>
            <a:r>
              <a:rPr lang="en-GB"/>
              <a:t>What is the name of the senator who was in charge of finding communists in America? </a:t>
            </a:r>
          </a:p>
          <a:p>
            <a:endParaRPr lang="en-GB"/>
          </a:p>
          <a:p>
            <a:endParaRPr lang="en-GB"/>
          </a:p>
        </p:txBody>
      </p:sp>
      <p:sp>
        <p:nvSpPr>
          <p:cNvPr id="10" name="TextBox 9">
            <a:extLst>
              <a:ext uri="{FF2B5EF4-FFF2-40B4-BE49-F238E27FC236}">
                <a16:creationId xmlns:a16="http://schemas.microsoft.com/office/drawing/2014/main" id="{9874A1E1-5048-C097-8106-F98EAB2D53E5}"/>
              </a:ext>
            </a:extLst>
          </p:cNvPr>
          <p:cNvSpPr txBox="1"/>
          <p:nvPr/>
        </p:nvSpPr>
        <p:spPr>
          <a:xfrm>
            <a:off x="3691156" y="855553"/>
            <a:ext cx="4949505" cy="5909310"/>
          </a:xfrm>
          <a:prstGeom prst="rect">
            <a:avLst/>
          </a:prstGeom>
          <a:noFill/>
          <a:ln>
            <a:solidFill>
              <a:schemeClr val="tx1"/>
            </a:solidFill>
          </a:ln>
        </p:spPr>
        <p:txBody>
          <a:bodyPr wrap="square" rtlCol="0">
            <a:spAutoFit/>
          </a:bodyPr>
          <a:lstStyle/>
          <a:p>
            <a:r>
              <a:rPr lang="en-GB"/>
              <a:t>The Crucible has lots of parallels with McCarthyism . . . . List them below. </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pic>
        <p:nvPicPr>
          <p:cNvPr id="11" name="Audio 10">
            <a:extLst>
              <a:ext uri="{FF2B5EF4-FFF2-40B4-BE49-F238E27FC236}">
                <a16:creationId xmlns:a16="http://schemas.microsoft.com/office/drawing/2014/main" id="{25F6B642-4350-4D38-D884-6598630AF8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82669976"/>
      </p:ext>
    </p:extLst>
  </p:cSld>
  <p:clrMapOvr>
    <a:masterClrMapping/>
  </p:clrMapOvr>
  <mc:AlternateContent xmlns:mc="http://schemas.openxmlformats.org/markup-compatibility/2006" xmlns:p14="http://schemas.microsoft.com/office/powerpoint/2010/main">
    <mc:Choice Requires="p14">
      <p:transition spd="slow" p14:dur="2000" advTm="143142"/>
    </mc:Choice>
    <mc:Fallback xmlns="">
      <p:transition spd="slow" advTm="14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A70733-7962-593F-6BA4-777229641BB2}"/>
              </a:ext>
            </a:extLst>
          </p:cNvPr>
          <p:cNvSpPr/>
          <p:nvPr/>
        </p:nvSpPr>
        <p:spPr>
          <a:xfrm>
            <a:off x="4475513" y="111401"/>
            <a:ext cx="2764989" cy="400110"/>
          </a:xfrm>
          <a:prstGeom prst="rect">
            <a:avLst/>
          </a:prstGeom>
          <a:noFill/>
        </p:spPr>
        <p:txBody>
          <a:bodyPr wrap="none" lIns="91440" tIns="45720" rIns="91440" bIns="45720">
            <a:spAutoFit/>
          </a:bodyPr>
          <a:lstStyle/>
          <a:p>
            <a:pPr algn="ctr"/>
            <a:r>
              <a:rPr lang="en-GB" sz="2000" b="1" u="sng" cap="none" spc="0">
                <a:ln w="0"/>
                <a:solidFill>
                  <a:schemeClr val="tx1"/>
                </a:solidFill>
                <a:effectLst>
                  <a:outerShdw blurRad="38100" dist="19050" dir="2700000" algn="tl" rotWithShape="0">
                    <a:schemeClr val="dk1">
                      <a:alpha val="40000"/>
                    </a:schemeClr>
                  </a:outerShdw>
                </a:effectLst>
              </a:rPr>
              <a:t>John Proctor – Costume </a:t>
            </a:r>
          </a:p>
        </p:txBody>
      </p:sp>
      <p:pic>
        <p:nvPicPr>
          <p:cNvPr id="6" name="Picture 5" descr="A person in a torn shirt&#10;&#10;Description automatically generated">
            <a:extLst>
              <a:ext uri="{FF2B5EF4-FFF2-40B4-BE49-F238E27FC236}">
                <a16:creationId xmlns:a16="http://schemas.microsoft.com/office/drawing/2014/main" id="{40A19C50-406D-9733-11B7-AB454A8336DD}"/>
              </a:ext>
            </a:extLst>
          </p:cNvPr>
          <p:cNvPicPr>
            <a:picLocks noChangeAspect="1"/>
          </p:cNvPicPr>
          <p:nvPr/>
        </p:nvPicPr>
        <p:blipFill>
          <a:blip r:embed="rId4"/>
          <a:stretch>
            <a:fillRect/>
          </a:stretch>
        </p:blipFill>
        <p:spPr>
          <a:xfrm>
            <a:off x="10253286" y="5128577"/>
            <a:ext cx="938993" cy="1420286"/>
          </a:xfrm>
          <a:prstGeom prst="rect">
            <a:avLst/>
          </a:prstGeom>
        </p:spPr>
      </p:pic>
      <p:pic>
        <p:nvPicPr>
          <p:cNvPr id="8" name="Picture 7" descr="A person and person looking at each other&#10;&#10;Description automatically generated">
            <a:extLst>
              <a:ext uri="{FF2B5EF4-FFF2-40B4-BE49-F238E27FC236}">
                <a16:creationId xmlns:a16="http://schemas.microsoft.com/office/drawing/2014/main" id="{2A7715EB-4D90-BC3A-D8E1-9188C05CE5D9}"/>
              </a:ext>
            </a:extLst>
          </p:cNvPr>
          <p:cNvPicPr>
            <a:picLocks noChangeAspect="1"/>
          </p:cNvPicPr>
          <p:nvPr/>
        </p:nvPicPr>
        <p:blipFill>
          <a:blip r:embed="rId5"/>
          <a:stretch>
            <a:fillRect/>
          </a:stretch>
        </p:blipFill>
        <p:spPr>
          <a:xfrm>
            <a:off x="10053935" y="848841"/>
            <a:ext cx="1337697" cy="1111469"/>
          </a:xfrm>
          <a:prstGeom prst="rect">
            <a:avLst/>
          </a:prstGeom>
        </p:spPr>
      </p:pic>
      <p:pic>
        <p:nvPicPr>
          <p:cNvPr id="10" name="Picture 9" descr="A person and person in black clothes&#10;&#10;Description automatically generated">
            <a:extLst>
              <a:ext uri="{FF2B5EF4-FFF2-40B4-BE49-F238E27FC236}">
                <a16:creationId xmlns:a16="http://schemas.microsoft.com/office/drawing/2014/main" id="{2066D4DC-0422-2AF2-BD76-410C7BC93085}"/>
              </a:ext>
            </a:extLst>
          </p:cNvPr>
          <p:cNvPicPr>
            <a:picLocks noChangeAspect="1"/>
          </p:cNvPicPr>
          <p:nvPr/>
        </p:nvPicPr>
        <p:blipFill>
          <a:blip r:embed="rId6"/>
          <a:stretch>
            <a:fillRect/>
          </a:stretch>
        </p:blipFill>
        <p:spPr>
          <a:xfrm>
            <a:off x="10087226" y="2374761"/>
            <a:ext cx="750187" cy="1239946"/>
          </a:xfrm>
          <a:prstGeom prst="rect">
            <a:avLst/>
          </a:prstGeom>
        </p:spPr>
      </p:pic>
      <p:pic>
        <p:nvPicPr>
          <p:cNvPr id="12" name="Picture 11" descr="A person in a black coat screaming&#10;&#10;Description automatically generated">
            <a:extLst>
              <a:ext uri="{FF2B5EF4-FFF2-40B4-BE49-F238E27FC236}">
                <a16:creationId xmlns:a16="http://schemas.microsoft.com/office/drawing/2014/main" id="{118876D6-9901-AF3D-C20F-7B26E2B1701D}"/>
              </a:ext>
            </a:extLst>
          </p:cNvPr>
          <p:cNvPicPr>
            <a:picLocks noChangeAspect="1"/>
          </p:cNvPicPr>
          <p:nvPr/>
        </p:nvPicPr>
        <p:blipFill>
          <a:blip r:embed="rId7"/>
          <a:stretch>
            <a:fillRect/>
          </a:stretch>
        </p:blipFill>
        <p:spPr>
          <a:xfrm>
            <a:off x="10087226" y="3889164"/>
            <a:ext cx="953330" cy="964956"/>
          </a:xfrm>
          <a:prstGeom prst="rect">
            <a:avLst/>
          </a:prstGeom>
        </p:spPr>
      </p:pic>
      <p:graphicFrame>
        <p:nvGraphicFramePr>
          <p:cNvPr id="13" name="Table 12">
            <a:extLst>
              <a:ext uri="{FF2B5EF4-FFF2-40B4-BE49-F238E27FC236}">
                <a16:creationId xmlns:a16="http://schemas.microsoft.com/office/drawing/2014/main" id="{2127E642-264A-EE1F-A8F8-03C557BCF950}"/>
              </a:ext>
            </a:extLst>
          </p:cNvPr>
          <p:cNvGraphicFramePr>
            <a:graphicFrameLocks noGrp="1"/>
          </p:cNvGraphicFramePr>
          <p:nvPr>
            <p:extLst>
              <p:ext uri="{D42A27DB-BD31-4B8C-83A1-F6EECF244321}">
                <p14:modId xmlns:p14="http://schemas.microsoft.com/office/powerpoint/2010/main" val="3255908552"/>
              </p:ext>
            </p:extLst>
          </p:nvPr>
        </p:nvGraphicFramePr>
        <p:xfrm>
          <a:off x="146876" y="731207"/>
          <a:ext cx="9786263" cy="5966061"/>
        </p:xfrm>
        <a:graphic>
          <a:graphicData uri="http://schemas.openxmlformats.org/drawingml/2006/table">
            <a:tbl>
              <a:tblPr firstRow="1" bandRow="1">
                <a:tableStyleId>{5940675A-B579-460E-94D1-54222C63F5DA}</a:tableStyleId>
              </a:tblPr>
              <a:tblGrid>
                <a:gridCol w="3630775">
                  <a:extLst>
                    <a:ext uri="{9D8B030D-6E8A-4147-A177-3AD203B41FA5}">
                      <a16:colId xmlns:a16="http://schemas.microsoft.com/office/drawing/2014/main" val="317342607"/>
                    </a:ext>
                  </a:extLst>
                </a:gridCol>
                <a:gridCol w="6155488">
                  <a:extLst>
                    <a:ext uri="{9D8B030D-6E8A-4147-A177-3AD203B41FA5}">
                      <a16:colId xmlns:a16="http://schemas.microsoft.com/office/drawing/2014/main" val="2948554008"/>
                    </a:ext>
                  </a:extLst>
                </a:gridCol>
              </a:tblGrid>
              <a:tr h="1512195">
                <a:tc rowSpan="4">
                  <a:txBody>
                    <a:bodyPr/>
                    <a:lstStyle/>
                    <a:p>
                      <a:r>
                        <a:rPr lang="en-US" sz="2000"/>
                        <a:t>John’s costume will be similar in each act</a:t>
                      </a:r>
                    </a:p>
                    <a:p>
                      <a:pPr marL="285750" indent="-285750">
                        <a:buFont typeface="Arial" panose="020B0604020202020204" pitchFamily="34" charset="0"/>
                        <a:buChar char="•"/>
                      </a:pPr>
                      <a:r>
                        <a:rPr lang="en-US" sz="2000"/>
                        <a:t>Trousers – black/brown loose fitting</a:t>
                      </a:r>
                    </a:p>
                    <a:p>
                      <a:pPr marL="285750" indent="-285750">
                        <a:buFont typeface="Arial" panose="020B0604020202020204" pitchFamily="34" charset="0"/>
                        <a:buChar char="•"/>
                      </a:pPr>
                      <a:r>
                        <a:rPr lang="en-US" sz="2000"/>
                        <a:t>Boots – outdoor boots to show he works on the land, laced up to his ankle, and made from leather. Scuffed and dirty to reflect his work on the farm. </a:t>
                      </a:r>
                    </a:p>
                    <a:p>
                      <a:pPr marL="285750" indent="-285750">
                        <a:buFont typeface="Arial" panose="020B0604020202020204" pitchFamily="34" charset="0"/>
                        <a:buChar char="•"/>
                      </a:pPr>
                      <a:r>
                        <a:rPr lang="en-US" sz="2000"/>
                        <a:t>Shirt</a:t>
                      </a:r>
                    </a:p>
                    <a:p>
                      <a:pPr marL="285750" indent="-285750">
                        <a:buFont typeface="Arial" panose="020B0604020202020204" pitchFamily="34" charset="0"/>
                        <a:buChar char="•"/>
                      </a:pPr>
                      <a:endParaRPr lang="en-US" sz="2000"/>
                    </a:p>
                    <a:p>
                      <a:endParaRPr lang="en-US" sz="2000"/>
                    </a:p>
                    <a:p>
                      <a:endParaRPr lang="en-US" sz="2000"/>
                    </a:p>
                  </a:txBody>
                  <a:tcPr/>
                </a:tc>
                <a:tc>
                  <a:txBody>
                    <a:bodyPr/>
                    <a:lstStyle/>
                    <a:p>
                      <a:r>
                        <a:rPr lang="en-US" sz="2000"/>
                        <a:t>Act One (Parris household) – John could wear a heavy outdoor overcoat and a scarf around his neck. Coat could be made from felt, and have patches stitched on to show it has been mended. This could help communicate John’s flaws. He visits Parris over Betty’s condition. </a:t>
                      </a:r>
                    </a:p>
                  </a:txBody>
                  <a:tcPr/>
                </a:tc>
                <a:extLst>
                  <a:ext uri="{0D108BD9-81ED-4DB2-BD59-A6C34878D82A}">
                    <a16:rowId xmlns:a16="http://schemas.microsoft.com/office/drawing/2014/main" val="1774597570"/>
                  </a:ext>
                </a:extLst>
              </a:tr>
              <a:tr h="1228657">
                <a:tc vMerge="1">
                  <a:txBody>
                    <a:bodyPr/>
                    <a:lstStyle/>
                    <a:p>
                      <a:endParaRPr lang="en-US"/>
                    </a:p>
                  </a:txBody>
                  <a:tcPr/>
                </a:tc>
                <a:tc>
                  <a:txBody>
                    <a:bodyPr/>
                    <a:lstStyle/>
                    <a:p>
                      <a:r>
                        <a:rPr lang="en-US" sz="2000"/>
                        <a:t>Act Two (Proctor household)  - he would remove his coat to reveal a cotton shirt, loose fitting and with a </a:t>
                      </a:r>
                      <a:r>
                        <a:rPr lang="en-US" sz="2000" err="1"/>
                        <a:t>v-neck</a:t>
                      </a:r>
                      <a:r>
                        <a:rPr lang="en-US" sz="2000"/>
                        <a:t> revealing his chest. It could be dirty/stained to communicate he has been working on the fields. </a:t>
                      </a:r>
                    </a:p>
                  </a:txBody>
                  <a:tcPr/>
                </a:tc>
                <a:extLst>
                  <a:ext uri="{0D108BD9-81ED-4DB2-BD59-A6C34878D82A}">
                    <a16:rowId xmlns:a16="http://schemas.microsoft.com/office/drawing/2014/main" val="2093095050"/>
                  </a:ext>
                </a:extLst>
              </a:tr>
              <a:tr h="1011510">
                <a:tc vMerge="1">
                  <a:txBody>
                    <a:bodyPr/>
                    <a:lstStyle/>
                    <a:p>
                      <a:endParaRPr lang="en-US"/>
                    </a:p>
                  </a:txBody>
                  <a:tcPr/>
                </a:tc>
                <a:tc>
                  <a:txBody>
                    <a:bodyPr/>
                    <a:lstStyle/>
                    <a:p>
                      <a:r>
                        <a:rPr lang="en-US" sz="2000"/>
                        <a:t>Act Three – (Courthouse) –John could wear a heavy outdoor overcoat and a scarf around his neck. Coat could be made from felt, and have patches stitched on to show it has been mended. </a:t>
                      </a:r>
                    </a:p>
                  </a:txBody>
                  <a:tcPr/>
                </a:tc>
                <a:extLst>
                  <a:ext uri="{0D108BD9-81ED-4DB2-BD59-A6C34878D82A}">
                    <a16:rowId xmlns:a16="http://schemas.microsoft.com/office/drawing/2014/main" val="141045645"/>
                  </a:ext>
                </a:extLst>
              </a:tr>
              <a:tr h="1729341">
                <a:tc vMerge="1">
                  <a:txBody>
                    <a:bodyPr/>
                    <a:lstStyle/>
                    <a:p>
                      <a:endParaRPr lang="en-US"/>
                    </a:p>
                  </a:txBody>
                  <a:tcPr/>
                </a:tc>
                <a:tc>
                  <a:txBody>
                    <a:bodyPr/>
                    <a:lstStyle/>
                    <a:p>
                      <a:r>
                        <a:rPr lang="en-US" sz="2000"/>
                        <a:t>Act Four – Jail cell – Proctor would be barefoot, trousers and shirt. He would be dirty all over his face, arms and feet. The shirt would be ripped with tones of brown and dark brown stains on it. </a:t>
                      </a:r>
                    </a:p>
                  </a:txBody>
                  <a:tcPr/>
                </a:tc>
                <a:extLst>
                  <a:ext uri="{0D108BD9-81ED-4DB2-BD59-A6C34878D82A}">
                    <a16:rowId xmlns:a16="http://schemas.microsoft.com/office/drawing/2014/main" val="1137067415"/>
                  </a:ext>
                </a:extLst>
              </a:tr>
            </a:tbl>
          </a:graphicData>
        </a:graphic>
      </p:graphicFrame>
      <p:pic>
        <p:nvPicPr>
          <p:cNvPr id="7" name="Audio 6">
            <a:extLst>
              <a:ext uri="{FF2B5EF4-FFF2-40B4-BE49-F238E27FC236}">
                <a16:creationId xmlns:a16="http://schemas.microsoft.com/office/drawing/2014/main" id="{1DD58F7D-D409-58C7-E7BE-8F5F9B9AC1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2734566"/>
      </p:ext>
    </p:extLst>
  </p:cSld>
  <p:clrMapOvr>
    <a:masterClrMapping/>
  </p:clrMapOvr>
  <mc:AlternateContent xmlns:mc="http://schemas.openxmlformats.org/markup-compatibility/2006" xmlns:p14="http://schemas.microsoft.com/office/powerpoint/2010/main">
    <mc:Choice Requires="p14">
      <p:transition spd="slow" p14:dur="2000" advTm="280231"/>
    </mc:Choice>
    <mc:Fallback xmlns="">
      <p:transition spd="slow" advTm="280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1F95D7-7495-F73E-9259-3F7ABBD30491}"/>
              </a:ext>
            </a:extLst>
          </p:cNvPr>
          <p:cNvGraphicFramePr>
            <a:graphicFrameLocks noGrp="1"/>
          </p:cNvGraphicFramePr>
          <p:nvPr>
            <p:extLst>
              <p:ext uri="{D42A27DB-BD31-4B8C-83A1-F6EECF244321}">
                <p14:modId xmlns:p14="http://schemas.microsoft.com/office/powerpoint/2010/main" val="2793067519"/>
              </p:ext>
            </p:extLst>
          </p:nvPr>
        </p:nvGraphicFramePr>
        <p:xfrm>
          <a:off x="225468" y="776614"/>
          <a:ext cx="11461316" cy="5711870"/>
        </p:xfrm>
        <a:graphic>
          <a:graphicData uri="http://schemas.openxmlformats.org/drawingml/2006/table">
            <a:tbl>
              <a:tblPr firstRow="1" bandRow="1">
                <a:tableStyleId>{5940675A-B579-460E-94D1-54222C63F5DA}</a:tableStyleId>
              </a:tblPr>
              <a:tblGrid>
                <a:gridCol w="5730658">
                  <a:extLst>
                    <a:ext uri="{9D8B030D-6E8A-4147-A177-3AD203B41FA5}">
                      <a16:colId xmlns:a16="http://schemas.microsoft.com/office/drawing/2014/main" val="589553422"/>
                    </a:ext>
                  </a:extLst>
                </a:gridCol>
                <a:gridCol w="5730658">
                  <a:extLst>
                    <a:ext uri="{9D8B030D-6E8A-4147-A177-3AD203B41FA5}">
                      <a16:colId xmlns:a16="http://schemas.microsoft.com/office/drawing/2014/main" val="1857309238"/>
                    </a:ext>
                  </a:extLst>
                </a:gridCol>
              </a:tblGrid>
              <a:tr h="2855935">
                <a:tc>
                  <a:txBody>
                    <a:bodyPr/>
                    <a:lstStyle/>
                    <a:p>
                      <a:r>
                        <a:rPr lang="en-US"/>
                        <a:t>Act One – Parris Household </a:t>
                      </a:r>
                    </a:p>
                  </a:txBody>
                  <a:tcPr/>
                </a:tc>
                <a:tc>
                  <a:txBody>
                    <a:bodyPr/>
                    <a:lstStyle/>
                    <a:p>
                      <a:r>
                        <a:rPr lang="en-US"/>
                        <a:t>Act Two – Proctor Household </a:t>
                      </a:r>
                    </a:p>
                  </a:txBody>
                  <a:tcPr/>
                </a:tc>
                <a:extLst>
                  <a:ext uri="{0D108BD9-81ED-4DB2-BD59-A6C34878D82A}">
                    <a16:rowId xmlns:a16="http://schemas.microsoft.com/office/drawing/2014/main" val="1939621591"/>
                  </a:ext>
                </a:extLst>
              </a:tr>
              <a:tr h="2855935">
                <a:tc>
                  <a:txBody>
                    <a:bodyPr/>
                    <a:lstStyle/>
                    <a:p>
                      <a:r>
                        <a:rPr lang="en-US"/>
                        <a:t>Act Three – Courthouse </a:t>
                      </a:r>
                    </a:p>
                  </a:txBody>
                  <a:tcPr/>
                </a:tc>
                <a:tc>
                  <a:txBody>
                    <a:bodyPr/>
                    <a:lstStyle/>
                    <a:p>
                      <a:r>
                        <a:rPr lang="en-US"/>
                        <a:t>                  Act Four – Jail </a:t>
                      </a:r>
                    </a:p>
                  </a:txBody>
                  <a:tcPr/>
                </a:tc>
                <a:extLst>
                  <a:ext uri="{0D108BD9-81ED-4DB2-BD59-A6C34878D82A}">
                    <a16:rowId xmlns:a16="http://schemas.microsoft.com/office/drawing/2014/main" val="132890411"/>
                  </a:ext>
                </a:extLst>
              </a:tr>
            </a:tbl>
          </a:graphicData>
        </a:graphic>
      </p:graphicFrame>
      <p:sp>
        <p:nvSpPr>
          <p:cNvPr id="4" name="Rectangle 3">
            <a:extLst>
              <a:ext uri="{FF2B5EF4-FFF2-40B4-BE49-F238E27FC236}">
                <a16:creationId xmlns:a16="http://schemas.microsoft.com/office/drawing/2014/main" id="{C2A70733-7962-593F-6BA4-777229641BB2}"/>
              </a:ext>
            </a:extLst>
          </p:cNvPr>
          <p:cNvSpPr/>
          <p:nvPr/>
        </p:nvSpPr>
        <p:spPr>
          <a:xfrm>
            <a:off x="4475513" y="111401"/>
            <a:ext cx="2764989" cy="400110"/>
          </a:xfrm>
          <a:prstGeom prst="rect">
            <a:avLst/>
          </a:prstGeom>
          <a:noFill/>
        </p:spPr>
        <p:txBody>
          <a:bodyPr wrap="none" lIns="91440" tIns="45720" rIns="91440" bIns="45720">
            <a:spAutoFit/>
          </a:bodyPr>
          <a:lstStyle/>
          <a:p>
            <a:pPr algn="ctr"/>
            <a:r>
              <a:rPr lang="en-GB" sz="2000" b="1" u="sng" cap="none" spc="0">
                <a:ln w="0"/>
                <a:solidFill>
                  <a:schemeClr val="tx1"/>
                </a:solidFill>
                <a:effectLst>
                  <a:outerShdw blurRad="38100" dist="19050" dir="2700000" algn="tl" rotWithShape="0">
                    <a:schemeClr val="dk1">
                      <a:alpha val="40000"/>
                    </a:schemeClr>
                  </a:outerShdw>
                </a:effectLst>
              </a:rPr>
              <a:t>John Proctor – Costume </a:t>
            </a:r>
          </a:p>
        </p:txBody>
      </p:sp>
      <p:pic>
        <p:nvPicPr>
          <p:cNvPr id="6" name="Picture 5" descr="A person in a torn shirt&#10;&#10;Description automatically generated">
            <a:extLst>
              <a:ext uri="{FF2B5EF4-FFF2-40B4-BE49-F238E27FC236}">
                <a16:creationId xmlns:a16="http://schemas.microsoft.com/office/drawing/2014/main" id="{40A19C50-406D-9733-11B7-AB454A8336DD}"/>
              </a:ext>
            </a:extLst>
          </p:cNvPr>
          <p:cNvPicPr>
            <a:picLocks noChangeAspect="1"/>
          </p:cNvPicPr>
          <p:nvPr/>
        </p:nvPicPr>
        <p:blipFill>
          <a:blip r:embed="rId4"/>
          <a:stretch>
            <a:fillRect/>
          </a:stretch>
        </p:blipFill>
        <p:spPr>
          <a:xfrm>
            <a:off x="6022976" y="3684636"/>
            <a:ext cx="750187" cy="1134705"/>
          </a:xfrm>
          <a:prstGeom prst="rect">
            <a:avLst/>
          </a:prstGeom>
        </p:spPr>
      </p:pic>
      <p:pic>
        <p:nvPicPr>
          <p:cNvPr id="8" name="Picture 7" descr="A person and person looking at each other&#10;&#10;Description automatically generated">
            <a:extLst>
              <a:ext uri="{FF2B5EF4-FFF2-40B4-BE49-F238E27FC236}">
                <a16:creationId xmlns:a16="http://schemas.microsoft.com/office/drawing/2014/main" id="{2A7715EB-4D90-BC3A-D8E1-9188C05CE5D9}"/>
              </a:ext>
            </a:extLst>
          </p:cNvPr>
          <p:cNvPicPr>
            <a:picLocks noChangeAspect="1"/>
          </p:cNvPicPr>
          <p:nvPr/>
        </p:nvPicPr>
        <p:blipFill>
          <a:blip r:embed="rId5"/>
          <a:stretch>
            <a:fillRect/>
          </a:stretch>
        </p:blipFill>
        <p:spPr>
          <a:xfrm>
            <a:off x="4520310" y="2521080"/>
            <a:ext cx="1337697" cy="1111469"/>
          </a:xfrm>
          <a:prstGeom prst="rect">
            <a:avLst/>
          </a:prstGeom>
        </p:spPr>
      </p:pic>
      <p:pic>
        <p:nvPicPr>
          <p:cNvPr id="10" name="Picture 9" descr="A person and person in black clothes&#10;&#10;Description automatically generated">
            <a:extLst>
              <a:ext uri="{FF2B5EF4-FFF2-40B4-BE49-F238E27FC236}">
                <a16:creationId xmlns:a16="http://schemas.microsoft.com/office/drawing/2014/main" id="{2066D4DC-0422-2AF2-BD76-410C7BC93085}"/>
              </a:ext>
            </a:extLst>
          </p:cNvPr>
          <p:cNvPicPr>
            <a:picLocks noChangeAspect="1"/>
          </p:cNvPicPr>
          <p:nvPr/>
        </p:nvPicPr>
        <p:blipFill>
          <a:blip r:embed="rId6"/>
          <a:stretch>
            <a:fillRect/>
          </a:stretch>
        </p:blipFill>
        <p:spPr>
          <a:xfrm>
            <a:off x="6096000" y="2320795"/>
            <a:ext cx="750187" cy="1239946"/>
          </a:xfrm>
          <a:prstGeom prst="rect">
            <a:avLst/>
          </a:prstGeom>
        </p:spPr>
      </p:pic>
      <p:pic>
        <p:nvPicPr>
          <p:cNvPr id="12" name="Picture 11" descr="A person in a black coat screaming&#10;&#10;Description automatically generated">
            <a:extLst>
              <a:ext uri="{FF2B5EF4-FFF2-40B4-BE49-F238E27FC236}">
                <a16:creationId xmlns:a16="http://schemas.microsoft.com/office/drawing/2014/main" id="{118876D6-9901-AF3D-C20F-7B26E2B1701D}"/>
              </a:ext>
            </a:extLst>
          </p:cNvPr>
          <p:cNvPicPr>
            <a:picLocks noChangeAspect="1"/>
          </p:cNvPicPr>
          <p:nvPr/>
        </p:nvPicPr>
        <p:blipFill>
          <a:blip r:embed="rId7"/>
          <a:stretch>
            <a:fillRect/>
          </a:stretch>
        </p:blipFill>
        <p:spPr>
          <a:xfrm>
            <a:off x="4904677" y="3670333"/>
            <a:ext cx="953330" cy="964956"/>
          </a:xfrm>
          <a:prstGeom prst="rect">
            <a:avLst/>
          </a:prstGeom>
        </p:spPr>
      </p:pic>
      <p:sp>
        <p:nvSpPr>
          <p:cNvPr id="5" name="TextBox 4">
            <a:extLst>
              <a:ext uri="{FF2B5EF4-FFF2-40B4-BE49-F238E27FC236}">
                <a16:creationId xmlns:a16="http://schemas.microsoft.com/office/drawing/2014/main" id="{FD3D9890-6575-13D6-8C40-4109DB054E17}"/>
              </a:ext>
            </a:extLst>
          </p:cNvPr>
          <p:cNvSpPr txBox="1"/>
          <p:nvPr/>
        </p:nvSpPr>
        <p:spPr>
          <a:xfrm>
            <a:off x="121920" y="46350"/>
            <a:ext cx="4194048" cy="646331"/>
          </a:xfrm>
          <a:prstGeom prst="rect">
            <a:avLst/>
          </a:prstGeom>
          <a:solidFill>
            <a:srgbClr val="FFFF00"/>
          </a:solidFill>
        </p:spPr>
        <p:txBody>
          <a:bodyPr wrap="square" rtlCol="0">
            <a:spAutoFit/>
          </a:bodyPr>
          <a:lstStyle/>
          <a:p>
            <a:r>
              <a:rPr lang="en-US"/>
              <a:t>How would John’s costume change throughout the play? </a:t>
            </a:r>
          </a:p>
        </p:txBody>
      </p:sp>
      <p:pic>
        <p:nvPicPr>
          <p:cNvPr id="9" name="Audio 8">
            <a:extLst>
              <a:ext uri="{FF2B5EF4-FFF2-40B4-BE49-F238E27FC236}">
                <a16:creationId xmlns:a16="http://schemas.microsoft.com/office/drawing/2014/main" id="{AD7F5F3B-FE11-0FEA-41C3-91E69DD829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68663851"/>
      </p:ext>
    </p:extLst>
  </p:cSld>
  <p:clrMapOvr>
    <a:masterClrMapping/>
  </p:clrMapOvr>
  <mc:AlternateContent xmlns:mc="http://schemas.openxmlformats.org/markup-compatibility/2006" xmlns:p14="http://schemas.microsoft.com/office/powerpoint/2010/main">
    <mc:Choice Requires="p14">
      <p:transition spd="slow" p14:dur="2000" advTm="96489"/>
    </mc:Choice>
    <mc:Fallback xmlns="">
      <p:transition spd="slow" advTm="9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A70733-7962-593F-6BA4-777229641BB2}"/>
              </a:ext>
            </a:extLst>
          </p:cNvPr>
          <p:cNvSpPr/>
          <p:nvPr/>
        </p:nvSpPr>
        <p:spPr>
          <a:xfrm>
            <a:off x="4239137" y="111401"/>
            <a:ext cx="3237746" cy="400110"/>
          </a:xfrm>
          <a:prstGeom prst="rect">
            <a:avLst/>
          </a:prstGeom>
          <a:noFill/>
        </p:spPr>
        <p:txBody>
          <a:bodyPr wrap="none" lIns="91440" tIns="45720" rIns="91440" bIns="45720">
            <a:spAutoFit/>
          </a:bodyPr>
          <a:lstStyle/>
          <a:p>
            <a:pPr algn="ctr"/>
            <a:r>
              <a:rPr lang="en-GB" sz="2000" b="1" u="sng">
                <a:ln w="0"/>
                <a:effectLst>
                  <a:outerShdw blurRad="38100" dist="19050" dir="2700000" algn="tl" rotWithShape="0">
                    <a:schemeClr val="dk1">
                      <a:alpha val="40000"/>
                    </a:schemeClr>
                  </a:outerShdw>
                </a:effectLst>
              </a:rPr>
              <a:t>Elizabeth</a:t>
            </a:r>
            <a:r>
              <a:rPr lang="en-GB" sz="2000" b="1" u="sng" cap="none" spc="0">
                <a:ln w="0"/>
                <a:solidFill>
                  <a:schemeClr val="tx1"/>
                </a:solidFill>
                <a:effectLst>
                  <a:outerShdw blurRad="38100" dist="19050" dir="2700000" algn="tl" rotWithShape="0">
                    <a:schemeClr val="dk1">
                      <a:alpha val="40000"/>
                    </a:schemeClr>
                  </a:outerShdw>
                </a:effectLst>
              </a:rPr>
              <a:t> Proctor – Costume </a:t>
            </a:r>
          </a:p>
        </p:txBody>
      </p:sp>
      <p:graphicFrame>
        <p:nvGraphicFramePr>
          <p:cNvPr id="13" name="Table 12">
            <a:extLst>
              <a:ext uri="{FF2B5EF4-FFF2-40B4-BE49-F238E27FC236}">
                <a16:creationId xmlns:a16="http://schemas.microsoft.com/office/drawing/2014/main" id="{2127E642-264A-EE1F-A8F8-03C557BCF950}"/>
              </a:ext>
            </a:extLst>
          </p:cNvPr>
          <p:cNvGraphicFramePr>
            <a:graphicFrameLocks noGrp="1"/>
          </p:cNvGraphicFramePr>
          <p:nvPr>
            <p:extLst>
              <p:ext uri="{D42A27DB-BD31-4B8C-83A1-F6EECF244321}">
                <p14:modId xmlns:p14="http://schemas.microsoft.com/office/powerpoint/2010/main" val="1976499932"/>
              </p:ext>
            </p:extLst>
          </p:nvPr>
        </p:nvGraphicFramePr>
        <p:xfrm>
          <a:off x="146876" y="731207"/>
          <a:ext cx="11704698" cy="6060890"/>
        </p:xfrm>
        <a:graphic>
          <a:graphicData uri="http://schemas.openxmlformats.org/drawingml/2006/table">
            <a:tbl>
              <a:tblPr firstRow="1" bandRow="1">
                <a:tableStyleId>{5940675A-B579-460E-94D1-54222C63F5DA}</a:tableStyleId>
              </a:tblPr>
              <a:tblGrid>
                <a:gridCol w="4342528">
                  <a:extLst>
                    <a:ext uri="{9D8B030D-6E8A-4147-A177-3AD203B41FA5}">
                      <a16:colId xmlns:a16="http://schemas.microsoft.com/office/drawing/2014/main" val="317342607"/>
                    </a:ext>
                  </a:extLst>
                </a:gridCol>
                <a:gridCol w="7362170">
                  <a:extLst>
                    <a:ext uri="{9D8B030D-6E8A-4147-A177-3AD203B41FA5}">
                      <a16:colId xmlns:a16="http://schemas.microsoft.com/office/drawing/2014/main" val="2948554008"/>
                    </a:ext>
                  </a:extLst>
                </a:gridCol>
              </a:tblGrid>
              <a:tr h="541727">
                <a:tc rowSpan="4">
                  <a:txBody>
                    <a:bodyPr/>
                    <a:lstStyle/>
                    <a:p>
                      <a:r>
                        <a:rPr lang="en-US" sz="2000"/>
                        <a:t>Elizabeth’s costume will be similar in each act</a:t>
                      </a:r>
                    </a:p>
                    <a:p>
                      <a:pPr marL="285750" indent="-285750">
                        <a:buFont typeface="Arial" panose="020B0604020202020204" pitchFamily="34" charset="0"/>
                        <a:buChar char="•"/>
                      </a:pPr>
                      <a:r>
                        <a:rPr lang="en-US" sz="2000"/>
                        <a:t>Dress </a:t>
                      </a:r>
                    </a:p>
                    <a:p>
                      <a:pPr marL="285750" indent="-285750">
                        <a:buFont typeface="Arial" panose="020B0604020202020204" pitchFamily="34" charset="0"/>
                        <a:buChar char="•"/>
                      </a:pPr>
                      <a:r>
                        <a:rPr lang="en-US" sz="2000"/>
                        <a:t>Bonnet </a:t>
                      </a:r>
                    </a:p>
                    <a:p>
                      <a:pPr marL="285750" indent="-285750">
                        <a:buFont typeface="Arial" panose="020B0604020202020204" pitchFamily="34" charset="0"/>
                        <a:buChar char="•"/>
                      </a:pPr>
                      <a:r>
                        <a:rPr lang="en-US" sz="2000"/>
                        <a:t>Shoes</a:t>
                      </a:r>
                    </a:p>
                    <a:p>
                      <a:pPr marL="285750" indent="-285750">
                        <a:buFont typeface="Arial" panose="020B0604020202020204" pitchFamily="34" charset="0"/>
                        <a:buChar char="•"/>
                      </a:pPr>
                      <a:r>
                        <a:rPr lang="en-US" sz="2000"/>
                        <a:t>Shawl </a:t>
                      </a:r>
                    </a:p>
                    <a:p>
                      <a:pPr marL="285750" indent="-285750">
                        <a:buFont typeface="Arial" panose="020B0604020202020204" pitchFamily="34" charset="0"/>
                        <a:buChar char="•"/>
                      </a:pPr>
                      <a:endParaRPr lang="en-US" sz="2000"/>
                    </a:p>
                    <a:p>
                      <a:endParaRPr lang="en-US" sz="2000"/>
                    </a:p>
                    <a:p>
                      <a:endParaRPr lang="en-US" sz="2000"/>
                    </a:p>
                  </a:txBody>
                  <a:tcPr/>
                </a:tc>
                <a:tc>
                  <a:txBody>
                    <a:bodyPr/>
                    <a:lstStyle/>
                    <a:p>
                      <a:r>
                        <a:rPr lang="en-US" sz="1400" b="1"/>
                        <a:t>Act One - we do not see Elizabeth Proctor in Act One </a:t>
                      </a:r>
                    </a:p>
                  </a:txBody>
                  <a:tcPr/>
                </a:tc>
                <a:extLst>
                  <a:ext uri="{0D108BD9-81ED-4DB2-BD59-A6C34878D82A}">
                    <a16:rowId xmlns:a16="http://schemas.microsoft.com/office/drawing/2014/main" val="1774597570"/>
                  </a:ext>
                </a:extLst>
              </a:tr>
              <a:tr h="2497969">
                <a:tc vMerge="1">
                  <a:txBody>
                    <a:bodyPr/>
                    <a:lstStyle/>
                    <a:p>
                      <a:endParaRPr lang="en-US"/>
                    </a:p>
                  </a:txBody>
                  <a:tcPr/>
                </a:tc>
                <a:tc>
                  <a:txBody>
                    <a:bodyPr/>
                    <a:lstStyle/>
                    <a:p>
                      <a:r>
                        <a:rPr lang="en-US" sz="1400"/>
                        <a:t>Act Two (Proctor household)  - ankle length dress, long sleeved, nipped in at the waist and A-line in shape. Muted tones of browns, beiges to reflect the simplistic life led by puritan woman. The dress would be made from cotton as this was readily available during the 17</a:t>
                      </a:r>
                      <a:r>
                        <a:rPr lang="en-US" sz="1400" baseline="30000"/>
                        <a:t>th</a:t>
                      </a:r>
                      <a:r>
                        <a:rPr lang="en-US" sz="1400"/>
                        <a:t> century. She would also wear an apron around her waist as she is at home and has been cooking. The apron would be white cotton with stains on it to look well worn as she is a housewife. Elizabeth would not be wearing a bonnet at the beginning of the act but when Hale enters the house, she would tie her hair back and put the bonnet on. Elizabeth would wear a necklace with a crucifix on it, made from wood to show her belief in God and to reinforce her being a covenanted Christian woman. Elizabeth might also wear a shawl around her shoulders. This would be knitted in wool and would be white or beige in </a:t>
                      </a:r>
                      <a:r>
                        <a:rPr lang="en-US" sz="1400" err="1"/>
                        <a:t>colour</a:t>
                      </a:r>
                      <a:r>
                        <a:rPr lang="en-US" sz="1400"/>
                        <a:t>. Elizabeth might rub the necklace whilst she and John are being questioned by Hale or she might fiddle with the shawl around her shoulders, pulling it tighter on her during the questioning about the commandments. </a:t>
                      </a:r>
                    </a:p>
                  </a:txBody>
                  <a:tcPr/>
                </a:tc>
                <a:extLst>
                  <a:ext uri="{0D108BD9-81ED-4DB2-BD59-A6C34878D82A}">
                    <a16:rowId xmlns:a16="http://schemas.microsoft.com/office/drawing/2014/main" val="2093095050"/>
                  </a:ext>
                </a:extLst>
              </a:tr>
              <a:tr h="1238357">
                <a:tc vMerge="1">
                  <a:txBody>
                    <a:bodyPr/>
                    <a:lstStyle/>
                    <a:p>
                      <a:endParaRPr lang="en-US"/>
                    </a:p>
                  </a:txBody>
                  <a:tcPr/>
                </a:tc>
                <a:tc>
                  <a:txBody>
                    <a:bodyPr/>
                    <a:lstStyle/>
                    <a:p>
                      <a:r>
                        <a:rPr lang="en-US" sz="1400"/>
                        <a:t>Act Three – (Courthouse) – she would wear the same dress but without the apron as she is not home. She should look a little worn down here and disheveled as she has been imprisoned since she was arrested at the end of Act Two. Her hair could look untidy, she could have dark circles under eyes and the skirt of her dress could be dirty.  </a:t>
                      </a:r>
                    </a:p>
                  </a:txBody>
                  <a:tcPr/>
                </a:tc>
                <a:extLst>
                  <a:ext uri="{0D108BD9-81ED-4DB2-BD59-A6C34878D82A}">
                    <a16:rowId xmlns:a16="http://schemas.microsoft.com/office/drawing/2014/main" val="141045645"/>
                  </a:ext>
                </a:extLst>
              </a:tr>
              <a:tr h="1629046">
                <a:tc vMerge="1">
                  <a:txBody>
                    <a:bodyPr/>
                    <a:lstStyle/>
                    <a:p>
                      <a:endParaRPr lang="en-US"/>
                    </a:p>
                  </a:txBody>
                  <a:tcPr/>
                </a:tc>
                <a:tc>
                  <a:txBody>
                    <a:bodyPr/>
                    <a:lstStyle/>
                    <a:p>
                      <a:r>
                        <a:rPr lang="en-US" sz="1400"/>
                        <a:t>Act Four – Jail cell – How would she look from being kept in a jail cell? </a:t>
                      </a:r>
                    </a:p>
                  </a:txBody>
                  <a:tcPr/>
                </a:tc>
                <a:extLst>
                  <a:ext uri="{0D108BD9-81ED-4DB2-BD59-A6C34878D82A}">
                    <a16:rowId xmlns:a16="http://schemas.microsoft.com/office/drawing/2014/main" val="1137067415"/>
                  </a:ext>
                </a:extLst>
              </a:tr>
            </a:tbl>
          </a:graphicData>
        </a:graphic>
      </p:graphicFrame>
      <p:pic>
        <p:nvPicPr>
          <p:cNvPr id="5" name="Audio 4">
            <a:extLst>
              <a:ext uri="{FF2B5EF4-FFF2-40B4-BE49-F238E27FC236}">
                <a16:creationId xmlns:a16="http://schemas.microsoft.com/office/drawing/2014/main" id="{E6C0C90E-EA52-9E9B-9139-833AD7D5B9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9771889"/>
      </p:ext>
    </p:extLst>
  </p:cSld>
  <p:clrMapOvr>
    <a:masterClrMapping/>
  </p:clrMapOvr>
  <mc:AlternateContent xmlns:mc="http://schemas.openxmlformats.org/markup-compatibility/2006" xmlns:p14="http://schemas.microsoft.com/office/powerpoint/2010/main">
    <mc:Choice Requires="p14">
      <p:transition spd="slow" p14:dur="2000" advTm="30006"/>
    </mc:Choice>
    <mc:Fallback xmlns="">
      <p:transition spd="slow" advTm="3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1F95D7-7495-F73E-9259-3F7ABBD30491}"/>
              </a:ext>
            </a:extLst>
          </p:cNvPr>
          <p:cNvGraphicFramePr>
            <a:graphicFrameLocks noGrp="1"/>
          </p:cNvGraphicFramePr>
          <p:nvPr>
            <p:extLst>
              <p:ext uri="{D42A27DB-BD31-4B8C-83A1-F6EECF244321}">
                <p14:modId xmlns:p14="http://schemas.microsoft.com/office/powerpoint/2010/main" val="4174932515"/>
              </p:ext>
            </p:extLst>
          </p:nvPr>
        </p:nvGraphicFramePr>
        <p:xfrm>
          <a:off x="225468" y="731519"/>
          <a:ext cx="11673924" cy="5756966"/>
        </p:xfrm>
        <a:graphic>
          <a:graphicData uri="http://schemas.openxmlformats.org/drawingml/2006/table">
            <a:tbl>
              <a:tblPr firstRow="1" bandRow="1">
                <a:tableStyleId>{5940675A-B579-460E-94D1-54222C63F5DA}</a:tableStyleId>
              </a:tblPr>
              <a:tblGrid>
                <a:gridCol w="5836962">
                  <a:extLst>
                    <a:ext uri="{9D8B030D-6E8A-4147-A177-3AD203B41FA5}">
                      <a16:colId xmlns:a16="http://schemas.microsoft.com/office/drawing/2014/main" val="589553422"/>
                    </a:ext>
                  </a:extLst>
                </a:gridCol>
                <a:gridCol w="5836962">
                  <a:extLst>
                    <a:ext uri="{9D8B030D-6E8A-4147-A177-3AD203B41FA5}">
                      <a16:colId xmlns:a16="http://schemas.microsoft.com/office/drawing/2014/main" val="1857309238"/>
                    </a:ext>
                  </a:extLst>
                </a:gridCol>
              </a:tblGrid>
              <a:tr h="2878483">
                <a:tc>
                  <a:txBody>
                    <a:bodyPr/>
                    <a:lstStyle/>
                    <a:p>
                      <a:r>
                        <a:rPr lang="en-US"/>
                        <a:t>Act One – Parris Household </a:t>
                      </a:r>
                    </a:p>
                  </a:txBody>
                  <a:tcPr/>
                </a:tc>
                <a:tc>
                  <a:txBody>
                    <a:bodyPr/>
                    <a:lstStyle/>
                    <a:p>
                      <a:r>
                        <a:rPr lang="en-US"/>
                        <a:t>Act Two – Proctor Household </a:t>
                      </a:r>
                    </a:p>
                  </a:txBody>
                  <a:tcPr/>
                </a:tc>
                <a:extLst>
                  <a:ext uri="{0D108BD9-81ED-4DB2-BD59-A6C34878D82A}">
                    <a16:rowId xmlns:a16="http://schemas.microsoft.com/office/drawing/2014/main" val="1939621591"/>
                  </a:ext>
                </a:extLst>
              </a:tr>
              <a:tr h="2878483">
                <a:tc>
                  <a:txBody>
                    <a:bodyPr/>
                    <a:lstStyle/>
                    <a:p>
                      <a:r>
                        <a:rPr lang="en-US"/>
                        <a:t>Act Three – Courthouse </a:t>
                      </a:r>
                    </a:p>
                  </a:txBody>
                  <a:tcPr/>
                </a:tc>
                <a:tc>
                  <a:txBody>
                    <a:bodyPr/>
                    <a:lstStyle/>
                    <a:p>
                      <a:r>
                        <a:rPr lang="en-US"/>
                        <a:t>                  Act Four – Jail </a:t>
                      </a:r>
                    </a:p>
                  </a:txBody>
                  <a:tcPr/>
                </a:tc>
                <a:extLst>
                  <a:ext uri="{0D108BD9-81ED-4DB2-BD59-A6C34878D82A}">
                    <a16:rowId xmlns:a16="http://schemas.microsoft.com/office/drawing/2014/main" val="132890411"/>
                  </a:ext>
                </a:extLst>
              </a:tr>
            </a:tbl>
          </a:graphicData>
        </a:graphic>
      </p:graphicFrame>
      <p:sp>
        <p:nvSpPr>
          <p:cNvPr id="4" name="Rectangle 3">
            <a:extLst>
              <a:ext uri="{FF2B5EF4-FFF2-40B4-BE49-F238E27FC236}">
                <a16:creationId xmlns:a16="http://schemas.microsoft.com/office/drawing/2014/main" id="{C2A70733-7962-593F-6BA4-777229641BB2}"/>
              </a:ext>
            </a:extLst>
          </p:cNvPr>
          <p:cNvSpPr/>
          <p:nvPr/>
        </p:nvSpPr>
        <p:spPr>
          <a:xfrm>
            <a:off x="4240770" y="111401"/>
            <a:ext cx="3234475" cy="400110"/>
          </a:xfrm>
          <a:prstGeom prst="rect">
            <a:avLst/>
          </a:prstGeom>
          <a:noFill/>
        </p:spPr>
        <p:txBody>
          <a:bodyPr wrap="none" lIns="91440" tIns="45720" rIns="91440" bIns="45720">
            <a:spAutoFit/>
          </a:bodyPr>
          <a:lstStyle/>
          <a:p>
            <a:pPr algn="ctr"/>
            <a:r>
              <a:rPr lang="en-GB" sz="2000" b="1" u="sng">
                <a:ln w="0"/>
                <a:effectLst>
                  <a:outerShdw blurRad="38100" dist="19050" dir="2700000" algn="tl" rotWithShape="0">
                    <a:schemeClr val="dk1">
                      <a:alpha val="40000"/>
                    </a:schemeClr>
                  </a:outerShdw>
                </a:effectLst>
              </a:rPr>
              <a:t>Elizabeth</a:t>
            </a:r>
            <a:r>
              <a:rPr lang="en-GB" sz="2000" b="1" u="sng" cap="none" spc="0">
                <a:ln w="0"/>
                <a:solidFill>
                  <a:schemeClr val="tx1"/>
                </a:solidFill>
                <a:effectLst>
                  <a:outerShdw blurRad="38100" dist="19050" dir="2700000" algn="tl" rotWithShape="0">
                    <a:schemeClr val="dk1">
                      <a:alpha val="40000"/>
                    </a:schemeClr>
                  </a:outerShdw>
                </a:effectLst>
              </a:rPr>
              <a:t> Proctor – Costume </a:t>
            </a:r>
          </a:p>
        </p:txBody>
      </p:sp>
      <p:pic>
        <p:nvPicPr>
          <p:cNvPr id="1028" name="Picture 4" descr="Pin page">
            <a:extLst>
              <a:ext uri="{FF2B5EF4-FFF2-40B4-BE49-F238E27FC236}">
                <a16:creationId xmlns:a16="http://schemas.microsoft.com/office/drawing/2014/main" id="{3CF52262-7945-544B-A523-4A214E556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728" y="2130552"/>
            <a:ext cx="865632" cy="12984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lizabeth Proctor | Me + Richard Armitage | Page 2">
            <a:extLst>
              <a:ext uri="{FF2B5EF4-FFF2-40B4-BE49-F238E27FC236}">
                <a16:creationId xmlns:a16="http://schemas.microsoft.com/office/drawing/2014/main" id="{45F2D229-FF06-31A7-3E8B-EF78C42B3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728" y="3987192"/>
            <a:ext cx="1393904" cy="1943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1AD6C0-E9C8-838A-08BC-58D85863B2C6}"/>
              </a:ext>
            </a:extLst>
          </p:cNvPr>
          <p:cNvSpPr txBox="1"/>
          <p:nvPr/>
        </p:nvSpPr>
        <p:spPr>
          <a:xfrm>
            <a:off x="121920" y="46350"/>
            <a:ext cx="4194048" cy="646331"/>
          </a:xfrm>
          <a:prstGeom prst="rect">
            <a:avLst/>
          </a:prstGeom>
          <a:solidFill>
            <a:srgbClr val="FFFF00"/>
          </a:solidFill>
        </p:spPr>
        <p:txBody>
          <a:bodyPr wrap="square" rtlCol="0">
            <a:spAutoFit/>
          </a:bodyPr>
          <a:lstStyle/>
          <a:p>
            <a:r>
              <a:rPr lang="en-US"/>
              <a:t>How would Elizabeth’s costume change throughout the play? </a:t>
            </a:r>
          </a:p>
        </p:txBody>
      </p:sp>
      <p:pic>
        <p:nvPicPr>
          <p:cNvPr id="8" name="Audio 7">
            <a:extLst>
              <a:ext uri="{FF2B5EF4-FFF2-40B4-BE49-F238E27FC236}">
                <a16:creationId xmlns:a16="http://schemas.microsoft.com/office/drawing/2014/main" id="{C0AABA57-7852-7E01-3A5B-17FC583561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2488181"/>
      </p:ext>
    </p:extLst>
  </p:cSld>
  <p:clrMapOvr>
    <a:masterClrMapping/>
  </p:clrMapOvr>
  <mc:AlternateContent xmlns:mc="http://schemas.openxmlformats.org/markup-compatibility/2006" xmlns:p14="http://schemas.microsoft.com/office/powerpoint/2010/main">
    <mc:Choice Requires="p14">
      <p:transition spd="slow" p14:dur="2000" advTm="12138"/>
    </mc:Choice>
    <mc:Fallback xmlns="">
      <p:transition spd="slow" advTm="1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F5E02-31CC-1D56-E407-C45C2CCBCBB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34356B-E671-018C-A9BC-D32446FDE25A}"/>
              </a:ext>
            </a:extLst>
          </p:cNvPr>
          <p:cNvGraphicFramePr>
            <a:graphicFrameLocks noGrp="1"/>
          </p:cNvGraphicFramePr>
          <p:nvPr>
            <p:extLst>
              <p:ext uri="{D42A27DB-BD31-4B8C-83A1-F6EECF244321}">
                <p14:modId xmlns:p14="http://schemas.microsoft.com/office/powerpoint/2010/main" val="3012711386"/>
              </p:ext>
            </p:extLst>
          </p:nvPr>
        </p:nvGraphicFramePr>
        <p:xfrm>
          <a:off x="225468" y="731519"/>
          <a:ext cx="11673924" cy="5756966"/>
        </p:xfrm>
        <a:graphic>
          <a:graphicData uri="http://schemas.openxmlformats.org/drawingml/2006/table">
            <a:tbl>
              <a:tblPr firstRow="1" bandRow="1">
                <a:tableStyleId>{5940675A-B579-460E-94D1-54222C63F5DA}</a:tableStyleId>
              </a:tblPr>
              <a:tblGrid>
                <a:gridCol w="5836962">
                  <a:extLst>
                    <a:ext uri="{9D8B030D-6E8A-4147-A177-3AD203B41FA5}">
                      <a16:colId xmlns:a16="http://schemas.microsoft.com/office/drawing/2014/main" val="589553422"/>
                    </a:ext>
                  </a:extLst>
                </a:gridCol>
                <a:gridCol w="5836962">
                  <a:extLst>
                    <a:ext uri="{9D8B030D-6E8A-4147-A177-3AD203B41FA5}">
                      <a16:colId xmlns:a16="http://schemas.microsoft.com/office/drawing/2014/main" val="1857309238"/>
                    </a:ext>
                  </a:extLst>
                </a:gridCol>
              </a:tblGrid>
              <a:tr h="2878483">
                <a:tc>
                  <a:txBody>
                    <a:bodyPr/>
                    <a:lstStyle/>
                    <a:p>
                      <a:r>
                        <a:rPr lang="en-US"/>
                        <a:t>Act One – Parris Household </a:t>
                      </a:r>
                    </a:p>
                  </a:txBody>
                  <a:tcPr/>
                </a:tc>
                <a:tc>
                  <a:txBody>
                    <a:bodyPr/>
                    <a:lstStyle/>
                    <a:p>
                      <a:r>
                        <a:rPr lang="en-US"/>
                        <a:t>Act Two – Proctor Household – he is not in this scene. </a:t>
                      </a:r>
                    </a:p>
                  </a:txBody>
                  <a:tcPr/>
                </a:tc>
                <a:extLst>
                  <a:ext uri="{0D108BD9-81ED-4DB2-BD59-A6C34878D82A}">
                    <a16:rowId xmlns:a16="http://schemas.microsoft.com/office/drawing/2014/main" val="1939621591"/>
                  </a:ext>
                </a:extLst>
              </a:tr>
              <a:tr h="2878483">
                <a:tc>
                  <a:txBody>
                    <a:bodyPr/>
                    <a:lstStyle/>
                    <a:p>
                      <a:r>
                        <a:rPr lang="en-US"/>
                        <a:t>Act Three – Courthouse </a:t>
                      </a:r>
                    </a:p>
                  </a:txBody>
                  <a:tcPr/>
                </a:tc>
                <a:tc>
                  <a:txBody>
                    <a:bodyPr/>
                    <a:lstStyle/>
                    <a:p>
                      <a:r>
                        <a:rPr lang="en-US"/>
                        <a:t>                  Act Four – Jail </a:t>
                      </a:r>
                    </a:p>
                  </a:txBody>
                  <a:tcPr/>
                </a:tc>
                <a:extLst>
                  <a:ext uri="{0D108BD9-81ED-4DB2-BD59-A6C34878D82A}">
                    <a16:rowId xmlns:a16="http://schemas.microsoft.com/office/drawing/2014/main" val="132890411"/>
                  </a:ext>
                </a:extLst>
              </a:tr>
            </a:tbl>
          </a:graphicData>
        </a:graphic>
      </p:graphicFrame>
      <p:sp>
        <p:nvSpPr>
          <p:cNvPr id="4" name="Rectangle 3">
            <a:extLst>
              <a:ext uri="{FF2B5EF4-FFF2-40B4-BE49-F238E27FC236}">
                <a16:creationId xmlns:a16="http://schemas.microsoft.com/office/drawing/2014/main" id="{6814A7C0-8316-DC0C-9D19-378269901BB3}"/>
              </a:ext>
            </a:extLst>
          </p:cNvPr>
          <p:cNvSpPr/>
          <p:nvPr/>
        </p:nvSpPr>
        <p:spPr>
          <a:xfrm>
            <a:off x="4871937" y="111401"/>
            <a:ext cx="1972143" cy="400110"/>
          </a:xfrm>
          <a:prstGeom prst="rect">
            <a:avLst/>
          </a:prstGeom>
          <a:noFill/>
        </p:spPr>
        <p:txBody>
          <a:bodyPr wrap="none" lIns="91440" tIns="45720" rIns="91440" bIns="45720">
            <a:spAutoFit/>
          </a:bodyPr>
          <a:lstStyle/>
          <a:p>
            <a:pPr algn="ctr"/>
            <a:r>
              <a:rPr lang="en-GB" sz="2000" b="1" u="sng">
                <a:ln w="0"/>
                <a:effectLst>
                  <a:outerShdw blurRad="38100" dist="19050" dir="2700000" algn="tl" rotWithShape="0">
                    <a:schemeClr val="dk1">
                      <a:alpha val="40000"/>
                    </a:schemeClr>
                  </a:outerShdw>
                </a:effectLst>
              </a:rPr>
              <a:t>Parris</a:t>
            </a:r>
            <a:r>
              <a:rPr lang="en-GB" sz="2000" b="1" u="sng" cap="none" spc="0">
                <a:ln w="0"/>
                <a:solidFill>
                  <a:schemeClr val="tx1"/>
                </a:solidFill>
                <a:effectLst>
                  <a:outerShdw blurRad="38100" dist="19050" dir="2700000" algn="tl" rotWithShape="0">
                    <a:schemeClr val="dk1">
                      <a:alpha val="40000"/>
                    </a:schemeClr>
                  </a:outerShdw>
                </a:effectLst>
              </a:rPr>
              <a:t>– Costume </a:t>
            </a:r>
          </a:p>
        </p:txBody>
      </p:sp>
      <p:sp>
        <p:nvSpPr>
          <p:cNvPr id="5" name="TextBox 4">
            <a:extLst>
              <a:ext uri="{FF2B5EF4-FFF2-40B4-BE49-F238E27FC236}">
                <a16:creationId xmlns:a16="http://schemas.microsoft.com/office/drawing/2014/main" id="{412A9576-3460-34A5-25CA-B1C00C69FD92}"/>
              </a:ext>
            </a:extLst>
          </p:cNvPr>
          <p:cNvSpPr txBox="1"/>
          <p:nvPr/>
        </p:nvSpPr>
        <p:spPr>
          <a:xfrm>
            <a:off x="121920" y="46350"/>
            <a:ext cx="4194048" cy="646331"/>
          </a:xfrm>
          <a:prstGeom prst="rect">
            <a:avLst/>
          </a:prstGeom>
          <a:solidFill>
            <a:srgbClr val="FFFF00"/>
          </a:solidFill>
        </p:spPr>
        <p:txBody>
          <a:bodyPr wrap="square" rtlCol="0">
            <a:spAutoFit/>
          </a:bodyPr>
          <a:lstStyle/>
          <a:p>
            <a:r>
              <a:rPr lang="en-US" dirty="0"/>
              <a:t>How would Parris’ costume change throughout the play? </a:t>
            </a:r>
          </a:p>
        </p:txBody>
      </p:sp>
      <p:pic>
        <p:nvPicPr>
          <p:cNvPr id="6" name="Picture 4" descr="Students Interview Crucible Actress">
            <a:extLst>
              <a:ext uri="{FF2B5EF4-FFF2-40B4-BE49-F238E27FC236}">
                <a16:creationId xmlns:a16="http://schemas.microsoft.com/office/drawing/2014/main" id="{258992E1-458F-25AC-AEB8-CDFD5154AE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545" y="2486025"/>
            <a:ext cx="1414463" cy="94297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89426B0B-72D4-845B-1A39-111B7D6AE6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9796356"/>
      </p:ext>
    </p:extLst>
  </p:cSld>
  <p:clrMapOvr>
    <a:masterClrMapping/>
  </p:clrMapOvr>
  <mc:AlternateContent xmlns:mc="http://schemas.openxmlformats.org/markup-compatibility/2006" xmlns:p14="http://schemas.microsoft.com/office/powerpoint/2010/main">
    <mc:Choice Requires="p14">
      <p:transition spd="slow" p14:dur="2000" advTm="115517"/>
    </mc:Choice>
    <mc:Fallback xmlns="">
      <p:transition spd="slow" advTm="11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FA884EF-C1DF-CB6B-9907-B7E54F127EF5}"/>
              </a:ext>
            </a:extLst>
          </p:cNvPr>
          <p:cNvGraphicFramePr>
            <a:graphicFrameLocks noGrp="1"/>
          </p:cNvGraphicFramePr>
          <p:nvPr/>
        </p:nvGraphicFramePr>
        <p:xfrm>
          <a:off x="225468" y="776614"/>
          <a:ext cx="11461316" cy="5711870"/>
        </p:xfrm>
        <a:graphic>
          <a:graphicData uri="http://schemas.openxmlformats.org/drawingml/2006/table">
            <a:tbl>
              <a:tblPr firstRow="1" bandRow="1">
                <a:tableStyleId>{5940675A-B579-460E-94D1-54222C63F5DA}</a:tableStyleId>
              </a:tblPr>
              <a:tblGrid>
                <a:gridCol w="5730658">
                  <a:extLst>
                    <a:ext uri="{9D8B030D-6E8A-4147-A177-3AD203B41FA5}">
                      <a16:colId xmlns:a16="http://schemas.microsoft.com/office/drawing/2014/main" val="589553422"/>
                    </a:ext>
                  </a:extLst>
                </a:gridCol>
                <a:gridCol w="5730658">
                  <a:extLst>
                    <a:ext uri="{9D8B030D-6E8A-4147-A177-3AD203B41FA5}">
                      <a16:colId xmlns:a16="http://schemas.microsoft.com/office/drawing/2014/main" val="1857309238"/>
                    </a:ext>
                  </a:extLst>
                </a:gridCol>
              </a:tblGrid>
              <a:tr h="2855935">
                <a:tc>
                  <a:txBody>
                    <a:bodyPr/>
                    <a:lstStyle/>
                    <a:p>
                      <a:r>
                        <a:rPr lang="en-US" dirty="0"/>
                        <a:t>Act One – Parris Household </a:t>
                      </a:r>
                    </a:p>
                  </a:txBody>
                  <a:tcPr/>
                </a:tc>
                <a:tc>
                  <a:txBody>
                    <a:bodyPr/>
                    <a:lstStyle/>
                    <a:p>
                      <a:r>
                        <a:rPr lang="en-US"/>
                        <a:t>Act Two – Proctor Household </a:t>
                      </a:r>
                    </a:p>
                  </a:txBody>
                  <a:tcPr/>
                </a:tc>
                <a:extLst>
                  <a:ext uri="{0D108BD9-81ED-4DB2-BD59-A6C34878D82A}">
                    <a16:rowId xmlns:a16="http://schemas.microsoft.com/office/drawing/2014/main" val="1939621591"/>
                  </a:ext>
                </a:extLst>
              </a:tr>
              <a:tr h="2855935">
                <a:tc>
                  <a:txBody>
                    <a:bodyPr/>
                    <a:lstStyle/>
                    <a:p>
                      <a:r>
                        <a:rPr lang="en-US"/>
                        <a:t>Act Three – Courthouse </a:t>
                      </a:r>
                    </a:p>
                  </a:txBody>
                  <a:tcPr/>
                </a:tc>
                <a:tc>
                  <a:txBody>
                    <a:bodyPr/>
                    <a:lstStyle/>
                    <a:p>
                      <a:r>
                        <a:rPr lang="en-US" dirty="0"/>
                        <a:t>                  Act Four – Jail </a:t>
                      </a:r>
                    </a:p>
                  </a:txBody>
                  <a:tcPr/>
                </a:tc>
                <a:extLst>
                  <a:ext uri="{0D108BD9-81ED-4DB2-BD59-A6C34878D82A}">
                    <a16:rowId xmlns:a16="http://schemas.microsoft.com/office/drawing/2014/main" val="132890411"/>
                  </a:ext>
                </a:extLst>
              </a:tr>
            </a:tbl>
          </a:graphicData>
        </a:graphic>
      </p:graphicFrame>
      <p:sp>
        <p:nvSpPr>
          <p:cNvPr id="2" name="Rectangle 1">
            <a:extLst>
              <a:ext uri="{FF2B5EF4-FFF2-40B4-BE49-F238E27FC236}">
                <a16:creationId xmlns:a16="http://schemas.microsoft.com/office/drawing/2014/main" id="{2E1E6EE8-25CB-0086-8606-4A5B684DDDCC}"/>
              </a:ext>
            </a:extLst>
          </p:cNvPr>
          <p:cNvSpPr/>
          <p:nvPr/>
        </p:nvSpPr>
        <p:spPr>
          <a:xfrm>
            <a:off x="4294540" y="111401"/>
            <a:ext cx="3126946" cy="400110"/>
          </a:xfrm>
          <a:prstGeom prst="rect">
            <a:avLst/>
          </a:prstGeom>
          <a:noFill/>
        </p:spPr>
        <p:txBody>
          <a:bodyPr wrap="none" lIns="91440" tIns="45720" rIns="91440" bIns="45720">
            <a:spAutoFit/>
          </a:bodyPr>
          <a:lstStyle/>
          <a:p>
            <a:pPr algn="ctr"/>
            <a:r>
              <a:rPr lang="en-GB" sz="2000" b="1" u="sng" dirty="0">
                <a:ln w="0"/>
                <a:effectLst>
                  <a:outerShdw blurRad="38100" dist="19050" dir="2700000" algn="tl" rotWithShape="0">
                    <a:schemeClr val="dk1">
                      <a:alpha val="40000"/>
                    </a:schemeClr>
                  </a:outerShdw>
                </a:effectLst>
              </a:rPr>
              <a:t>Abigail Williams </a:t>
            </a:r>
            <a:r>
              <a:rPr lang="en-GB" sz="2000" b="1" u="sng" cap="none" spc="0" dirty="0">
                <a:ln w="0"/>
                <a:solidFill>
                  <a:schemeClr val="tx1"/>
                </a:solidFill>
                <a:effectLst>
                  <a:outerShdw blurRad="38100" dist="19050" dir="2700000" algn="tl" rotWithShape="0">
                    <a:schemeClr val="dk1">
                      <a:alpha val="40000"/>
                    </a:schemeClr>
                  </a:outerShdw>
                </a:effectLst>
              </a:rPr>
              <a:t>– Costume </a:t>
            </a:r>
          </a:p>
        </p:txBody>
      </p:sp>
      <p:pic>
        <p:nvPicPr>
          <p:cNvPr id="4" name="Picture 2" descr="She'll Suck A Scream to Stab Me - The Sexism of Abigail Williams — The  Theatrical Board">
            <a:extLst>
              <a:ext uri="{FF2B5EF4-FFF2-40B4-BE49-F238E27FC236}">
                <a16:creationId xmlns:a16="http://schemas.microsoft.com/office/drawing/2014/main" id="{3D836590-C73C-5AC5-0677-B4219CCFC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919" y="2499359"/>
            <a:ext cx="1673093" cy="11155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E2290C-D3C3-A34B-A3DB-25FFA6E0CDB7}"/>
              </a:ext>
            </a:extLst>
          </p:cNvPr>
          <p:cNvSpPr txBox="1"/>
          <p:nvPr/>
        </p:nvSpPr>
        <p:spPr>
          <a:xfrm>
            <a:off x="121920" y="46350"/>
            <a:ext cx="4194048" cy="646331"/>
          </a:xfrm>
          <a:prstGeom prst="rect">
            <a:avLst/>
          </a:prstGeom>
          <a:solidFill>
            <a:srgbClr val="FFFF00"/>
          </a:solidFill>
        </p:spPr>
        <p:txBody>
          <a:bodyPr wrap="square" rtlCol="0">
            <a:spAutoFit/>
          </a:bodyPr>
          <a:lstStyle/>
          <a:p>
            <a:r>
              <a:rPr lang="en-US" dirty="0"/>
              <a:t>How would Abigail’s costume change throughout the play? </a:t>
            </a:r>
          </a:p>
        </p:txBody>
      </p:sp>
      <p:pic>
        <p:nvPicPr>
          <p:cNvPr id="8" name="Audio 7">
            <a:extLst>
              <a:ext uri="{FF2B5EF4-FFF2-40B4-BE49-F238E27FC236}">
                <a16:creationId xmlns:a16="http://schemas.microsoft.com/office/drawing/2014/main" id="{AF05ECCD-B95C-4918-A26E-F36A725EA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23982390"/>
      </p:ext>
    </p:extLst>
  </p:cSld>
  <p:clrMapOvr>
    <a:masterClrMapping/>
  </p:clrMapOvr>
  <mc:AlternateContent xmlns:mc="http://schemas.openxmlformats.org/markup-compatibility/2006" xmlns:p14="http://schemas.microsoft.com/office/powerpoint/2010/main">
    <mc:Choice Requires="p14">
      <p:transition spd="slow" p14:dur="2000" advTm="56750"/>
    </mc:Choice>
    <mc:Fallback xmlns="">
      <p:transition spd="slow" advTm="5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extLst>
              <a:ext uri="{FF2B5EF4-FFF2-40B4-BE49-F238E27FC236}">
                <a16:creationId xmlns:a16="http://schemas.microsoft.com/office/drawing/2014/main" id="{6A06E770-81BC-AC06-62FF-0A3B5E228A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13070001"/>
      </p:ext>
    </p:extLst>
  </p:cSld>
  <p:clrMapOvr>
    <a:masterClrMapping/>
  </p:clrMapOvr>
  <mc:AlternateContent xmlns:mc="http://schemas.openxmlformats.org/markup-compatibility/2006" xmlns:p14="http://schemas.microsoft.com/office/powerpoint/2010/main">
    <mc:Choice Requires="p14">
      <p:transition spd="slow" p14:dur="2000" advTm="31933"/>
    </mc:Choice>
    <mc:Fallback xmlns="">
      <p:transition spd="slow" advTm="3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F9E7A0CD065743A777ABCB3A132B21" ma:contentTypeVersion="17" ma:contentTypeDescription="Create a new document." ma:contentTypeScope="" ma:versionID="05b140c90b098450f7189195a34373e9">
  <xsd:schema xmlns:xsd="http://www.w3.org/2001/XMLSchema" xmlns:xs="http://www.w3.org/2001/XMLSchema" xmlns:p="http://schemas.microsoft.com/office/2006/metadata/properties" xmlns:ns2="14138881-c390-4fa1-965b-946daa76e287" xmlns:ns3="cb1366b5-3db3-492d-af00-00269662eb53" targetNamespace="http://schemas.microsoft.com/office/2006/metadata/properties" ma:root="true" ma:fieldsID="33e99fb3bcc82aad4511a4dbd7d2fa51" ns2:_="" ns3:_="">
    <xsd:import namespace="14138881-c390-4fa1-965b-946daa76e287"/>
    <xsd:import namespace="cb1366b5-3db3-492d-af00-00269662eb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38881-c390-4fa1-965b-946daa76e2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1366b5-3db3-492d-af00-00269662eb5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9857ec2-e2c0-4810-a99a-b655020b49f4}" ma:internalName="TaxCatchAll" ma:showField="CatchAllData" ma:web="cb1366b5-3db3-492d-af00-00269662eb5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4138881-c390-4fa1-965b-946daa76e287">
      <Terms xmlns="http://schemas.microsoft.com/office/infopath/2007/PartnerControls"/>
    </lcf76f155ced4ddcb4097134ff3c332f>
    <TaxCatchAll xmlns="cb1366b5-3db3-492d-af00-00269662eb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E36EBD-BF48-45A8-828C-C895C5FE2492}">
  <ds:schemaRefs>
    <ds:schemaRef ds:uri="14138881-c390-4fa1-965b-946daa76e287"/>
    <ds:schemaRef ds:uri="cb1366b5-3db3-492d-af00-00269662eb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DD6C-D7B3-4588-99B7-EC71F1E217F1}">
  <ds:schemaRefs>
    <ds:schemaRef ds:uri="http://schemas.microsoft.com/office/infopath/2007/PartnerControls"/>
    <ds:schemaRef ds:uri="http://purl.org/dc/terms/"/>
    <ds:schemaRef ds:uri="cb1366b5-3db3-492d-af00-00269662eb53"/>
    <ds:schemaRef ds:uri="http://purl.org/dc/dcmitype/"/>
    <ds:schemaRef ds:uri="http://www.w3.org/XML/1998/namespace"/>
    <ds:schemaRef ds:uri="http://schemas.microsoft.com/office/2006/documentManagement/types"/>
    <ds:schemaRef ds:uri="http://schemas.openxmlformats.org/package/2006/metadata/core-properties"/>
    <ds:schemaRef ds:uri="14138881-c390-4fa1-965b-946daa76e287"/>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98D74A10-C6A3-4999-ADC7-20A20DE022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789</Words>
  <Application>Microsoft Office PowerPoint</Application>
  <PresentationFormat>Widescreen</PresentationFormat>
  <Paragraphs>97</Paragraphs>
  <Slides>9</Slides>
  <Notes>0</Notes>
  <HiddenSlides>0</HiddenSlides>
  <MMClips>8</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GCSE Drama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Foulder</dc:creator>
  <cp:lastModifiedBy>Kimberley Foulder</cp:lastModifiedBy>
  <cp:revision>2</cp:revision>
  <dcterms:created xsi:type="dcterms:W3CDTF">2024-03-23T15:08:16Z</dcterms:created>
  <dcterms:modified xsi:type="dcterms:W3CDTF">2025-01-08T17:25:14Z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0x0101008DF9E7A0CD065743A777ABCB3A132B21</vt:lpwstr>
  </property>
  <property fmtid="{D5CDD505-2E9C-101B-9397-08002B2CF9AE}" pid="3" name="MediaServiceImageTags">
    <vt:lpwstr/>
  </property>
</Properties>
</file>