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62" r:id="rId5"/>
    <p:sldId id="258" r:id="rId6"/>
    <p:sldId id="259" r:id="rId7"/>
    <p:sldId id="263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2B4CA-855F-2B24-7F8F-C8317E9C8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D693-D640-0839-77E5-C9B327E5B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F6F93-B1DE-7483-5984-27A7A514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4004-3750-4CC9-B49D-DBCF6C0ED9DE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9236C-F54F-8774-73B6-34BEFF6D6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F7300-52E6-D18F-9CCF-EEF7F4A22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9E5B8-B20E-4629-8272-889199EFC1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595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95FF7-0FEA-A43E-CEDC-F46F3A452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82853-D411-3F19-7D62-5389987C3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7C4DD-B33B-FFD1-CBB6-B39729BF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4004-3750-4CC9-B49D-DBCF6C0ED9DE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1188A-ED44-FD3F-B0C4-5ADB5B28F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C0E98-4C58-CF1C-CA48-F04FD18B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9E5B8-B20E-4629-8272-889199EFC1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743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16190C-4CE1-043D-3BAF-9298570D7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85C0EA-590C-3ACA-CE11-9D435B097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248C3-560B-7234-79D6-C96280655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4004-3750-4CC9-B49D-DBCF6C0ED9DE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2A8BE-9626-A58C-0C36-8517D6CD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FF40B-31CF-D98A-9F06-28A54D5A3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9E5B8-B20E-4629-8272-889199EFC1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518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E03D7-A2E8-E118-1B2F-5F596BEBF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D904D-D56B-DF5E-76F4-CC0EB93D9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48538-0C44-0C57-AB03-0E645E2F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4004-3750-4CC9-B49D-DBCF6C0ED9DE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9FF2B-6E96-6FDD-802A-ADCAB7087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14F6F-E3C4-B4DE-DD21-EEA09FE84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9E5B8-B20E-4629-8272-889199EFC1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407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EF9A-D2F0-EFC7-96AF-90FBF4312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9D030-B4A7-52DB-DC58-C640068EC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B44DC-42E9-1199-49B3-C5D79F35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4004-3750-4CC9-B49D-DBCF6C0ED9DE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A17DD-D843-E467-1C05-4CD3AF16F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77139-BE49-4F01-69CB-981D64D73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9E5B8-B20E-4629-8272-889199EFC1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118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97A5D-FF82-F6AE-D6B8-6A3EB22F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711DC-D5E6-54F5-C300-6AFE9BCB5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B08BD-2C18-0F14-A41E-FF46C7821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FBD63F-AF39-A973-3481-53C5588E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4004-3750-4CC9-B49D-DBCF6C0ED9DE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1DE7AB-DBC5-7CC2-DB73-15382050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FF12B-ACA0-A899-7174-97EF117F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9E5B8-B20E-4629-8272-889199EFC1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91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1ED96-3699-7555-128B-D6A65095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71FF6-EEED-D862-4AA5-DB1503937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29C70-3A89-6342-E87B-E79D5498B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612B7B-F638-B2D4-094B-6C5A4AAB8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129331-14E7-2954-132C-84ECBD5A59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85A77F-3440-3472-59E1-EE357C26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4004-3750-4CC9-B49D-DBCF6C0ED9DE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8CC7EF-6335-B2E2-EC7A-3D2D01B24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A07C75-70EF-6134-D966-BA3EFC3CF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9E5B8-B20E-4629-8272-889199EFC1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24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412D6-0B26-B4C5-957A-46B56D4C2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23994-0AF3-1FFD-7C9D-E8490D898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4004-3750-4CC9-B49D-DBCF6C0ED9DE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78F332-A22C-00A1-56D3-CBF090CD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4F62A-35FE-DE27-784D-2DF97B613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9E5B8-B20E-4629-8272-889199EFC1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89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62A064-5CAB-85D7-0916-E258B6F10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4004-3750-4CC9-B49D-DBCF6C0ED9DE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5EC109-2BAA-1E14-420C-C28E0069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99D04-7CEE-0238-699C-2D252F339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9E5B8-B20E-4629-8272-889199EFC1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120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C9880-BC9F-EBE2-8F79-2DFE33F0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A5B11-B2E7-AB77-9821-0D2842BAF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1EE0B-B474-8C64-79AC-2CD1193BE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2AEEF-5062-45CD-4D00-EAD682CF9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4004-3750-4CC9-B49D-DBCF6C0ED9DE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B4BE8-AD19-9E8D-6CA5-2E834B32B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E24FCA-8836-035B-F8BD-6F52BCE5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9E5B8-B20E-4629-8272-889199EFC1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338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7EB2-7161-BEC1-A1C2-7C960355E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46F914-8C33-14D1-E12F-EC4C7F168A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1F420-8F85-BC04-CA49-C704DAA18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72512-D3DF-88B7-07E6-0BD689EFB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4004-3750-4CC9-B49D-DBCF6C0ED9DE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B9B41-1026-CE6F-8439-D35EAAA2A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2782E-6253-77A8-8672-288B5439A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9E5B8-B20E-4629-8272-889199EFC1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539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DAE60C-E8E1-1C05-1A33-9AFD6F238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1ADD-BBC7-3F89-A1E0-463578A31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4422E-4136-61C4-A803-CCD14F19F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6C4004-3750-4CC9-B49D-DBCF6C0ED9DE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AF3CA-A05C-1E05-B6FF-95FEC8043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10480-64DB-2D9E-5FB7-542F17DFC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19E5B8-B20E-4629-8272-889199EFC1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9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2" Type="http://schemas.openxmlformats.org/officeDocument/2006/relationships/audio" Target="../media/media4.m4a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1.png"/><Relationship Id="rId10" Type="http://schemas.openxmlformats.org/officeDocument/2006/relationships/image" Target="../media/image12.jpe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Relationship Id="rId22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jpeg"/><Relationship Id="rId2" Type="http://schemas.openxmlformats.org/officeDocument/2006/relationships/audio" Target="../media/media7.m4a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microsoft.com/office/2007/relationships/media" Target="../media/media7.m4a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24" Type="http://schemas.openxmlformats.org/officeDocument/2006/relationships/image" Target="../media/image51.jpeg"/><Relationship Id="rId32" Type="http://schemas.openxmlformats.org/officeDocument/2006/relationships/image" Target="../media/image1.pn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23" Type="http://schemas.openxmlformats.org/officeDocument/2006/relationships/image" Target="../media/image50.jpeg"/><Relationship Id="rId28" Type="http://schemas.openxmlformats.org/officeDocument/2006/relationships/image" Target="../media/image55.png"/><Relationship Id="rId10" Type="http://schemas.openxmlformats.org/officeDocument/2006/relationships/image" Target="../media/image37.jpeg"/><Relationship Id="rId19" Type="http://schemas.openxmlformats.org/officeDocument/2006/relationships/image" Target="../media/image46.jpeg"/><Relationship Id="rId31" Type="http://schemas.openxmlformats.org/officeDocument/2006/relationships/image" Target="../media/image58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1.gif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D1A15-4D33-D1EA-08C9-07C116F0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Year 11 Hospitality and Catering</a:t>
            </a:r>
          </a:p>
        </p:txBody>
      </p:sp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25EAC922-8A4D-7B68-21F7-608743541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0226" y="5882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63"/>
    </mc:Choice>
    <mc:Fallback xmlns="">
      <p:transition spd="slow" advTm="40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CE35FA-C998-834A-7902-26D3A3506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089" y="1435609"/>
            <a:ext cx="8897640" cy="3828054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B2A082B6-EA13-D80A-2F43-72963035A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7161" y="439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8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32"/>
    </mc:Choice>
    <mc:Fallback xmlns="">
      <p:transition spd="slow" advTm="52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B64E04-6248-8190-9271-C341F4430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50" y="260364"/>
            <a:ext cx="6150882" cy="438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4940F5-013B-DDEB-5565-CE6C1CD1D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6" y="955709"/>
            <a:ext cx="6124738" cy="4696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3DD5EA-4CB0-B71B-8828-5C5E2314D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696" y="115914"/>
            <a:ext cx="5655964" cy="363860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A1C063-BAC7-EC9F-463D-EDFF6B8C5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9238" y="5043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3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84"/>
    </mc:Choice>
    <mc:Fallback xmlns="">
      <p:transition spd="slow" advTm="84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6D892CD5-86F7-6EBA-236F-8CA5DCC8A018}"/>
              </a:ext>
            </a:extLst>
          </p:cNvPr>
          <p:cNvSpPr txBox="1"/>
          <p:nvPr/>
        </p:nvSpPr>
        <p:spPr>
          <a:xfrm>
            <a:off x="1560240" y="425396"/>
            <a:ext cx="3173373" cy="246221"/>
          </a:xfrm>
          <a:prstGeom prst="rect">
            <a:avLst/>
          </a:prstGeom>
          <a:noFill/>
          <a:ln w="254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u="sng" dirty="0"/>
              <a:t>HASAWA </a:t>
            </a:r>
            <a:r>
              <a:rPr lang="en-GB" sz="1000" b="1" dirty="0"/>
              <a:t>   Health and Safety at Work Act</a:t>
            </a:r>
            <a:r>
              <a:rPr lang="en-GB" sz="1000" dirty="0"/>
              <a:t>:</a:t>
            </a: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AD45C781-FDAB-2342-3EBC-0CD7F2C765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652029"/>
              </p:ext>
            </p:extLst>
          </p:nvPr>
        </p:nvGraphicFramePr>
        <p:xfrm>
          <a:off x="5903038" y="4870179"/>
          <a:ext cx="4737113" cy="19746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860">
                  <a:extLst>
                    <a:ext uri="{9D8B030D-6E8A-4147-A177-3AD203B41FA5}">
                      <a16:colId xmlns:a16="http://schemas.microsoft.com/office/drawing/2014/main" val="1162112881"/>
                    </a:ext>
                  </a:extLst>
                </a:gridCol>
                <a:gridCol w="3597253">
                  <a:extLst>
                    <a:ext uri="{9D8B030D-6E8A-4147-A177-3AD203B41FA5}">
                      <a16:colId xmlns:a16="http://schemas.microsoft.com/office/drawing/2014/main" val="4049813232"/>
                    </a:ext>
                  </a:extLst>
                </a:gridCol>
              </a:tblGrid>
              <a:tr h="213464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+mn-lt"/>
                        </a:rPr>
                        <a:t>Food poisoning 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latin typeface="+mn-lt"/>
                        </a:rPr>
                        <a:t>HACCP, avoid cross contamination, check use-by dates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871717"/>
                  </a:ext>
                </a:extLst>
              </a:tr>
              <a:tr h="343915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+mn-lt"/>
                        </a:rPr>
                        <a:t>Allergic reactions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0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Labelling on menus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0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Avoiding cross contamination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004202"/>
                  </a:ext>
                </a:extLst>
              </a:tr>
              <a:tr h="213464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+mn-lt"/>
                        </a:rPr>
                        <a:t>Burns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0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Well fitting lids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7670"/>
                  </a:ext>
                </a:extLst>
              </a:tr>
              <a:tr h="213464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+mn-lt"/>
                        </a:rPr>
                        <a:t>Fire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00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Emergency exit signs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913210"/>
                  </a:ext>
                </a:extLst>
              </a:tr>
              <a:tr h="33205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000" dirty="0">
                          <a:latin typeface="+mn-lt"/>
                        </a:rPr>
                        <a:t>Slips, trips and falls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0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Wet floor signs</a:t>
                      </a:r>
                      <a:endParaRPr lang="en-US" sz="1000" b="0" i="0" u="none" strike="noStrike" noProof="0"/>
                    </a:p>
                    <a:p>
                      <a:pPr marL="171450" lvl="0" indent="-171450"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0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No trailing wires</a:t>
                      </a:r>
                      <a:endParaRPr lang="en-US" sz="1000" b="0" i="0" u="none" strike="noStrike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900587"/>
                  </a:ext>
                </a:extLst>
              </a:tr>
              <a:tr h="45064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000" dirty="0">
                          <a:latin typeface="+mn-lt"/>
                        </a:rPr>
                        <a:t>Assault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en-US" sz="1000" b="0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37086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B3357E1C-C0F1-1001-5F74-D53AC3B938CD}"/>
              </a:ext>
            </a:extLst>
          </p:cNvPr>
          <p:cNvSpPr txBox="1"/>
          <p:nvPr/>
        </p:nvSpPr>
        <p:spPr>
          <a:xfrm>
            <a:off x="1579851" y="1547128"/>
            <a:ext cx="4244693" cy="861774"/>
          </a:xfrm>
          <a:prstGeom prst="rect">
            <a:avLst/>
          </a:prstGeom>
          <a:noFill/>
          <a:ln w="254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u="sng" dirty="0"/>
              <a:t>MHOR</a:t>
            </a:r>
          </a:p>
          <a:p>
            <a:r>
              <a:rPr lang="en-GB" sz="1000" b="1" dirty="0">
                <a:solidFill>
                  <a:prstClr val="black"/>
                </a:solidFill>
              </a:rPr>
              <a:t>Manual Handling Operations </a:t>
            </a:r>
            <a:r>
              <a:rPr lang="en-GB" sz="1000" b="1" dirty="0" err="1">
                <a:solidFill>
                  <a:prstClr val="black"/>
                </a:solidFill>
              </a:rPr>
              <a:t>Reg.s</a:t>
            </a:r>
            <a:endParaRPr lang="en-GB" sz="1000" b="1" dirty="0">
              <a:solidFill>
                <a:prstClr val="black"/>
              </a:solidFill>
            </a:endParaRPr>
          </a:p>
          <a:p>
            <a:endParaRPr lang="en-GB" sz="1000" b="1" dirty="0"/>
          </a:p>
          <a:p>
            <a:endParaRPr lang="en-US" sz="1000" b="1" u="sng" dirty="0">
              <a:solidFill>
                <a:prstClr val="black"/>
              </a:solidFill>
            </a:endParaRPr>
          </a:p>
          <a:p>
            <a:endParaRPr lang="en-GB" sz="1000" b="1" u="sng" dirty="0">
              <a:solidFill>
                <a:prstClr val="black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FE1E21D-BB41-36F5-6175-531B053DAA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307" y="5147059"/>
            <a:ext cx="364693" cy="316257"/>
          </a:xfrm>
          <a:prstGeom prst="rect">
            <a:avLst/>
          </a:prstGeom>
        </p:spPr>
      </p:pic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40F0F081-F730-B705-CE46-7CC9FAA31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01519"/>
              </p:ext>
            </p:extLst>
          </p:nvPr>
        </p:nvGraphicFramePr>
        <p:xfrm>
          <a:off x="5888874" y="36868"/>
          <a:ext cx="4733570" cy="4608957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120880">
                  <a:extLst>
                    <a:ext uri="{9D8B030D-6E8A-4147-A177-3AD203B41FA5}">
                      <a16:colId xmlns:a16="http://schemas.microsoft.com/office/drawing/2014/main" val="263087719"/>
                    </a:ext>
                  </a:extLst>
                </a:gridCol>
                <a:gridCol w="3612690">
                  <a:extLst>
                    <a:ext uri="{9D8B030D-6E8A-4147-A177-3AD203B41FA5}">
                      <a16:colId xmlns:a16="http://schemas.microsoft.com/office/drawing/2014/main" val="1366508401"/>
                    </a:ext>
                  </a:extLst>
                </a:gridCol>
              </a:tblGrid>
              <a:tr h="27910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RISK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CONTROL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652973"/>
                  </a:ext>
                </a:extLst>
              </a:tr>
              <a:tr h="531627">
                <a:tc>
                  <a:txBody>
                    <a:bodyPr/>
                    <a:lstStyle/>
                    <a:p>
                      <a:r>
                        <a:rPr lang="en-GB" sz="1000" dirty="0"/>
                        <a:t>Cuts  </a:t>
                      </a:r>
                      <a:endParaRPr lang="en-GB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Carry blade down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Use the right knife for the job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Safe cutting techniques</a:t>
                      </a:r>
                      <a:endParaRPr lang="en-GB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746748"/>
                  </a:ext>
                </a:extLst>
              </a:tr>
              <a:tr h="550333">
                <a:tc>
                  <a:txBody>
                    <a:bodyPr/>
                    <a:lstStyle/>
                    <a:p>
                      <a:r>
                        <a:rPr lang="en-GB" sz="1000" dirty="0"/>
                        <a:t>Fire</a:t>
                      </a:r>
                      <a:endParaRPr lang="en-GB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000" dirty="0"/>
                        <a:t>Staff training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000" dirty="0"/>
                        <a:t>No smoking signs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000" dirty="0"/>
                        <a:t>Fire extinguishers</a:t>
                      </a:r>
                      <a:endParaRPr lang="en-GB" altLang="en-US" sz="10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506457"/>
                  </a:ext>
                </a:extLst>
              </a:tr>
              <a:tr h="1100666">
                <a:tc>
                  <a:txBody>
                    <a:bodyPr/>
                    <a:lstStyle/>
                    <a:p>
                      <a:r>
                        <a:rPr lang="en-GB" sz="1000" dirty="0"/>
                        <a:t>Burns </a:t>
                      </a:r>
                      <a:endParaRPr lang="en-GB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altLang="en-US" sz="1000" u="sng" dirty="0"/>
                        <a:t>Deep fat fryer safety rules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000" dirty="0"/>
                        <a:t>Use a basket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000" dirty="0"/>
                        <a:t>Do not overfill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GB" altLang="en-US" sz="100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altLang="en-US" sz="1000" u="sng" dirty="0"/>
                        <a:t>Oven safety rules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000" dirty="0"/>
                        <a:t>Wear an apron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altLang="en-US" sz="1000" dirty="0"/>
                        <a:t>Use an oven glove</a:t>
                      </a:r>
                      <a:endParaRPr lang="en-GB" altLang="en-US" sz="100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186923"/>
                  </a:ext>
                </a:extLst>
              </a:tr>
              <a:tr h="195459">
                <a:tc>
                  <a:txBody>
                    <a:bodyPr/>
                    <a:lstStyle/>
                    <a:p>
                      <a:r>
                        <a:rPr lang="en-GB" sz="1000" dirty="0"/>
                        <a:t>Slips, trips and falls</a:t>
                      </a:r>
                      <a:endParaRPr lang="en-GB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Keep floors clutter free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Clear up spills</a:t>
                      </a:r>
                      <a:endParaRPr lang="en-GB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617671"/>
                  </a:ext>
                </a:extLst>
              </a:tr>
              <a:tr h="195459">
                <a:tc>
                  <a:txBody>
                    <a:bodyPr/>
                    <a:lstStyle/>
                    <a:p>
                      <a:r>
                        <a:rPr lang="en-GB" sz="1000" dirty="0"/>
                        <a:t>Electrocution </a:t>
                      </a:r>
                      <a:endParaRPr lang="en-GB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Replace damaged equipment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Get PAT testing</a:t>
                      </a:r>
                      <a:endParaRPr lang="en-GB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49970"/>
                  </a:ext>
                </a:extLst>
              </a:tr>
              <a:tr h="195459">
                <a:tc>
                  <a:txBody>
                    <a:bodyPr/>
                    <a:lstStyle/>
                    <a:p>
                      <a:r>
                        <a:rPr lang="en-GB" sz="1000" dirty="0"/>
                        <a:t>Chemical hazards</a:t>
                      </a:r>
                      <a:endParaRPr lang="en-GB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Labels and signs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Store safely</a:t>
                      </a:r>
                      <a:endParaRPr lang="en-GB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102517"/>
                  </a:ext>
                </a:extLst>
              </a:tr>
              <a:tr h="195459">
                <a:tc>
                  <a:txBody>
                    <a:bodyPr/>
                    <a:lstStyle/>
                    <a:p>
                      <a:r>
                        <a:rPr lang="en-GB" sz="1000" dirty="0"/>
                        <a:t>Stress &amp; fatigue</a:t>
                      </a:r>
                      <a:endParaRPr lang="en-GB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Monitor employees</a:t>
                      </a:r>
                      <a:endParaRPr lang="en-GB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043434"/>
                  </a:ext>
                </a:extLst>
              </a:tr>
              <a:tr h="195459">
                <a:tc>
                  <a:txBody>
                    <a:bodyPr/>
                    <a:lstStyle/>
                    <a:p>
                      <a:r>
                        <a:rPr lang="en-GB" sz="900" dirty="0"/>
                        <a:t>Bullying &amp; harassment</a:t>
                      </a:r>
                      <a:endParaRPr lang="en-GB" sz="9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GB" sz="1000" dirty="0"/>
                        <a:t>Open culture for reporting</a:t>
                      </a:r>
                    </a:p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GB" sz="1000" u="none" strike="noStrike" noProof="0" dirty="0"/>
                        <a:t>Bullying and harassment policies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656591"/>
                  </a:ext>
                </a:extLst>
              </a:tr>
              <a:tr h="195459">
                <a:tc>
                  <a:txBody>
                    <a:bodyPr/>
                    <a:lstStyle/>
                    <a:p>
                      <a:r>
                        <a:rPr lang="en-GB" sz="1000" dirty="0"/>
                        <a:t>Assault </a:t>
                      </a:r>
                      <a:endParaRPr lang="en-GB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Training on diffusing anger</a:t>
                      </a:r>
                      <a:endParaRPr lang="en-GB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737659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0FCA6BD2-0E1A-BD13-5EF9-1C66AF8FC4F5}"/>
              </a:ext>
            </a:extLst>
          </p:cNvPr>
          <p:cNvSpPr txBox="1"/>
          <p:nvPr/>
        </p:nvSpPr>
        <p:spPr>
          <a:xfrm>
            <a:off x="1575087" y="763861"/>
            <a:ext cx="4244694" cy="707886"/>
          </a:xfrm>
          <a:prstGeom prst="rect">
            <a:avLst/>
          </a:prstGeom>
          <a:noFill/>
          <a:ln w="25400">
            <a:solidFill>
              <a:srgbClr val="FF3399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000" b="1" u="sng" dirty="0"/>
              <a:t>RIDDOR</a:t>
            </a:r>
          </a:p>
          <a:p>
            <a:r>
              <a:rPr lang="en-GB" sz="1000" b="1" dirty="0">
                <a:solidFill>
                  <a:prstClr val="black"/>
                </a:solidFill>
              </a:rPr>
              <a:t>Reporting of Injuries, Diseases and </a:t>
            </a:r>
          </a:p>
          <a:p>
            <a:r>
              <a:rPr lang="en-GB" sz="1000" b="1" dirty="0">
                <a:solidFill>
                  <a:prstClr val="black"/>
                </a:solidFill>
              </a:rPr>
              <a:t>Dangerous Occurrences </a:t>
            </a:r>
            <a:r>
              <a:rPr lang="en-GB" sz="1000" b="1" dirty="0" err="1">
                <a:solidFill>
                  <a:prstClr val="black"/>
                </a:solidFill>
              </a:rPr>
              <a:t>Reg.s</a:t>
            </a:r>
            <a:endParaRPr lang="en-GB" sz="1000" b="1" dirty="0">
              <a:solidFill>
                <a:prstClr val="black"/>
              </a:solidFill>
            </a:endParaRPr>
          </a:p>
          <a:p>
            <a:endParaRPr lang="en-US" sz="1000" b="1">
              <a:solidFill>
                <a:prstClr val="black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5B6B64E-3DE7-032B-002B-E0DAA29A45D5}"/>
              </a:ext>
            </a:extLst>
          </p:cNvPr>
          <p:cNvSpPr txBox="1"/>
          <p:nvPr/>
        </p:nvSpPr>
        <p:spPr>
          <a:xfrm>
            <a:off x="1576056" y="2497452"/>
            <a:ext cx="4244692" cy="553998"/>
          </a:xfrm>
          <a:prstGeom prst="rect">
            <a:avLst/>
          </a:prstGeom>
          <a:noFill/>
          <a:ln w="254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u="sng" dirty="0"/>
              <a:t>PPER </a:t>
            </a:r>
          </a:p>
          <a:p>
            <a:r>
              <a:rPr lang="en-GB" sz="1000" b="1" dirty="0">
                <a:solidFill>
                  <a:prstClr val="black"/>
                </a:solidFill>
              </a:rPr>
              <a:t>Personal Protective Equipment Regulations</a:t>
            </a:r>
          </a:p>
          <a:p>
            <a:endParaRPr lang="en-US" sz="1000" b="1" dirty="0">
              <a:solidFill>
                <a:prstClr val="black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E6A3B8-50D5-4BF2-4298-E4EEA264AA09}"/>
              </a:ext>
            </a:extLst>
          </p:cNvPr>
          <p:cNvSpPr txBox="1"/>
          <p:nvPr/>
        </p:nvSpPr>
        <p:spPr>
          <a:xfrm>
            <a:off x="1571293" y="3139057"/>
            <a:ext cx="4244692" cy="1323439"/>
          </a:xfrm>
          <a:prstGeom prst="rect">
            <a:avLst/>
          </a:prstGeom>
          <a:noFill/>
          <a:ln w="25400">
            <a:solidFill>
              <a:srgbClr val="FF3399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000" b="1" u="sng" dirty="0">
                <a:solidFill>
                  <a:prstClr val="black"/>
                </a:solidFill>
              </a:rPr>
              <a:t>COSHH</a:t>
            </a:r>
          </a:p>
          <a:p>
            <a:r>
              <a:rPr lang="en-GB" sz="1000" b="1" dirty="0">
                <a:solidFill>
                  <a:prstClr val="black"/>
                </a:solidFill>
              </a:rPr>
              <a:t>Control of Substance Hazardous to Health</a:t>
            </a:r>
          </a:p>
          <a:p>
            <a:endParaRPr lang="en-GB" sz="1000" b="1" dirty="0">
              <a:cs typeface="Calibri"/>
            </a:endParaRPr>
          </a:p>
          <a:p>
            <a:endParaRPr lang="en-GB" sz="1000" b="1" dirty="0">
              <a:solidFill>
                <a:prstClr val="black"/>
              </a:solidFill>
            </a:endParaRPr>
          </a:p>
          <a:p>
            <a:endParaRPr lang="en-GB" sz="1000" b="1" dirty="0">
              <a:solidFill>
                <a:prstClr val="black"/>
              </a:solidFill>
              <a:cs typeface="Calibri" panose="020F0502020204030204"/>
            </a:endParaRPr>
          </a:p>
          <a:p>
            <a:endParaRPr lang="en-US" sz="1000" b="1" dirty="0">
              <a:solidFill>
                <a:prstClr val="black"/>
              </a:solidFill>
            </a:endParaRPr>
          </a:p>
          <a:p>
            <a:endParaRPr lang="en-US" sz="1000" b="1" dirty="0">
              <a:solidFill>
                <a:prstClr val="black"/>
              </a:solidFill>
            </a:endParaRPr>
          </a:p>
          <a:p>
            <a:endParaRPr lang="en-US" sz="1000" b="1" dirty="0">
              <a:solidFill>
                <a:prstClr val="black"/>
              </a:solidFill>
              <a:cs typeface="Calibri" panose="020F0502020204030204"/>
            </a:endParaRPr>
          </a:p>
        </p:txBody>
      </p:sp>
      <p:pic>
        <p:nvPicPr>
          <p:cNvPr id="56" name="Picture 2" descr="Image result for knife cartoon">
            <a:extLst>
              <a:ext uri="{FF2B5EF4-FFF2-40B4-BE49-F238E27FC236}">
                <a16:creationId xmlns:a16="http://schemas.microsoft.com/office/drawing/2014/main" id="{C25AA177-58B1-5C5A-D2A3-2100600A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687" y="363389"/>
            <a:ext cx="679994" cy="42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Image result for manual handling cartoon">
            <a:extLst>
              <a:ext uri="{FF2B5EF4-FFF2-40B4-BE49-F238E27FC236}">
                <a16:creationId xmlns:a16="http://schemas.microsoft.com/office/drawing/2014/main" id="{39406990-F7A9-E246-6C69-F3E0AE43D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734779" y="1670086"/>
            <a:ext cx="630338" cy="61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id="{E2E6A26F-9CC6-E2E1-77FD-0B3B49DBC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487" y="-213817"/>
            <a:ext cx="2653962" cy="880492"/>
          </a:xfrm>
        </p:spPr>
        <p:txBody>
          <a:bodyPr>
            <a:normAutofit/>
          </a:bodyPr>
          <a:lstStyle/>
          <a:p>
            <a:r>
              <a:rPr lang="en-GB" sz="1800" b="1" dirty="0">
                <a:highlight>
                  <a:srgbClr val="FFFF00"/>
                </a:highlight>
                <a:latin typeface="+mn-lt"/>
                <a:cs typeface="Arial" panose="020B0604020202020204" pitchFamily="34" charset="0"/>
              </a:rPr>
              <a:t>7. </a:t>
            </a:r>
            <a:r>
              <a:rPr lang="en-GB" sz="1800" b="1" dirty="0">
                <a:highlight>
                  <a:srgbClr val="FFFF00"/>
                </a:highlight>
                <a:latin typeface="+mn-lt"/>
              </a:rPr>
              <a:t>HEALTH AND SAFETY</a:t>
            </a:r>
            <a:endParaRPr lang="en-GB" sz="1800" b="1" dirty="0">
              <a:highlight>
                <a:srgbClr val="FFFF00"/>
              </a:highlight>
              <a:latin typeface="+mn-lt"/>
              <a:cs typeface="Arial" panose="020B0604020202020204" pitchFamily="34" charset="0"/>
            </a:endParaRPr>
          </a:p>
        </p:txBody>
      </p:sp>
      <p:sp>
        <p:nvSpPr>
          <p:cNvPr id="59" name="AutoShape 2" descr="data:image/jpeg;base64,/9j/4AAQSkZJRgABAQAAAQABAAD/2wCEAAkGBwgHBgkIBwgKCgkLDRYPDQwMDRsUFRAWIB0iIiAdHx8kKDQsJCYxJx8fLT0tMTU3Ojo6Iys/RD84QzQ5OjcBCgoKDQwNGg8PGjclHyU3Nzc3Nzc3Nzc3Nzc3Nzc3Nzc3Nzc3Nzc3Nzc3Nzc3Nzc3Nzc3Nzc3Nzc3Nzc3Nzc3N//AABEIAJ8AnwMBEQACEQEDEQH/xAAbAAEAAgMBAQAAAAAAAAAAAAAABQYBAwQCB//EADcQAAEDAwMBBgQFAwQDAAAAAAEAAgMEBREGEiExEyJBUXGBFDJhkQdSobHRQsHhFjNi8CNDgv/EABsBAQACAwEBAAAAAAAAAAAAAAAEBQECAwYH/8QANhEAAgEDAgQEBAUDBAMAAAAAAAECAwQREiEFMUFRBhMiYTJxgdEUkaGxwRXw8SNSguEzQlP/2gAMAwEAAhEDEQA/APuKAIAgCAIAgOerrI6QM7U8yPDGjzJUW6u4W0FKfV4OlOnKb26HNLdYWEguHdIBxzyVWVON01y/k6xtpSMOuIzwePooNTj76fsbK3ZzS3CZz8MO0KsrccuZyxCWEdo28Utwa+VvBd7rafG7mO2ox+HizxLdJI43PyMAc5OEp8ZuZyUVLmZVtE30NyklqzDKABnAPnxlWfDeLVqlxCnUe0jnVt1GGpEsF6khGUAQBAEAQBAEAQBAEAQBAVjVc2K2iiBxg7vuV5zj1TZQ9myysY+mUjT2YIeHZO4j04XkKdR6UiRnkd8FrmmY2QysDHDIxklXdv4eq1qcajmknv1I8ruMXjB0ttDAc9s7PorBeGaX/wBH+hxd4+x6faYndZZM+fC6vw3bS5yl+n2NVdzXQrU85jvDqRvMQzh2OTj/AKV5y7tKdCc1T5J4LSC1UVN8yQjdsnZJ+VwKh21Z0riFTs0cZxzFos7V9QRTmVkBAEAQBAEAQBAEAQBAEBQ9TTdpe844ZIxg9sfyvIcUn5l1Ndlgu7OGKJJ9CfovLxeEn7mCWoq+nio42yyYc0YIwvacP4va0rSEKkt0uxX1aE5TbSNjrtSeDifZSJcfs+mfyMfhavY0T3mBrDsBLvAFRqviGnpapRefc3jZzb3KlTtfVXV07QdjSS5x8T5fuvP13Lym5vdls3GFPSTKqXzOBY6J/aUsb/Et5X07h9bzrWFTuinqx0zaN6mGgQBAEAQBAEAQBAEAQGHcLAPmd1lfPcGyNxgv3n7rw86nmVak+7f2PRUo6aWCxnqR6KhisxZHRgxB/G3PtlbRVSO8RnBrnppWU0vwrGibYez3DjdjjK7RdVzXmJ46mrn2I2xw37t3uvL4DEWdxsTA3Ds+p4/bHjlS7yNDSlQznrl/4NIyl/7MmmxgcueP3VcoxzmcjfV2R4P0WjcWbE3Zn5pNv5XH+V7vw7UUrJR/2tr+Suulipk71ekYIAgCAIAgCAIAgCAIDju8vYW6oeDh3ZkA/U8BR7up5VCc+yOlKOqokfN64OEv/jBID2j0AXiLfCisnoHsti0tOQHeYCp08ZRFZG0WobdWV0tFTyyGWMP77oXNjfsOHbH4w4g8HCkVbCvTgqkksPHXdZ5ZXTJyVWLbR5tuorfc6a31FE58kVe98cTi3G1zQSQ7nIPdK2rWFahKop7OCTf17GqqReCPZquaofSCjtEz46qOSRj31DG/7Zw8Ec8g+Ck/0yEVLXUXpaT2b58jHm56GmPV888bq2nt7ZLZTsidVymbEjN7Q4lrcYcGhwzkj6LL4ZCLVOc/W86VjbZ43fTOPcx5z5pbHqw6sddblBROhZFLuqGzN5ydh7j256tIB9xjwS84Yrei6ieV6cfXmn7p/obQq5eGXqyPxJIzwIyFZ+F6z1VKX1OV4tkyZHRewIIQBAEAQBAEAQBAEAQENqeQto4Ywf8AclGfQAn+wVLx6q4WuldXgl2Uc1CmY3ZOT3jleWTxguGT8BHZsP8AwCqp7Sa9yMyrMt2oqehqbRTR0nwuyp7KqfL3niTJY3bjLSC45PPAHnxb/iLOc43Em8+nKxyxz+e3JEbTNek102k7nbng0FxhmMckdTEaluA2UNMbgQwAbXMPrkZ5W8+J0Ky/1INbOLx2zlc+qf6GFRkuTJC16ckpILUJ6qN81JNUSylkZDZO2Li5rfIAuH2UWvfqo6mmO0lFL/jjH7G8aTWDmj0bHHStpYrlUx08kbIquNjW4qGtPdznJb3cNJHUBdJcXcp63BNrLT7Z/fffcwqG2MklR6ct9JV01XE1/bUz5nROJ6CVxc5p8xk8KLU4jWqQlTfKWM/8VjJuqKTyWC3P2Vsfke6pXAa3l30V3yjFxHNNlhHRfRCrCAIAgCAIAgCAIAgMHogKzquYmdkQHyxE+7jj+xXmOP1Myp0/qWVhHnIrngqEsSbpTmCI/wDBVlb45fMjs3LllmMHPX1UNDRT1dQcQwRukeR5AZXWjTlWqRpx5vYxJqMcnx4az1xWsqNR0MOLNBJh8AjaWBo6gnG4/U/Ve1/pXC6WLSo/9Rrnvn7L5Ff5tV+pcj6lpi+02o7NDcaQbd+WyRk8xuHULyV9ZTs6zpT37Puu5NpVFOOSXUE6mWO2SNf+UgqVZ1fKrwn2aNZLMWiztOWg+YX1NPKyUxlZAQBAEAQBAEAQBAYd0QFKv0va1s7vAPDB/wDI/kleJ4rU8y9kuywXVnHFNEK6QtaXuOAFEUc7IlPYnqBwdRwO82KruVirJe5HfM6VGNT59+M10dTafgtVOSai4zBm0HnYOv3O0L0vhy313DrS5QX6v/oiXUvTp7nrRl6tdpjq9K1/w1K22Na10k87dtQ5+S/r9SePJZ4laV68o3tPMnPsuWORilOMU4Mq9sudJoLWkjKSuiq9P3A/+mUP7HJ4J8i3n1b5q0r0KnFLFOcdNWPdYz/n9zlGSpT2ex9ma5r2hzSHNIyCOhC8O4tbMsU8h3QhYQLDQSdpSRO+mF9Q4fW861pz7oqaq0zaOlTTmEAQBAEAQBAEAQHmRwYxzndAMlYk8LISyfP6hxf3nf1DcfUnK+cynrqSn3bPQQWmKRB1znT1TKNp2tPLyptJKMdfUN5eC023At8AH9IwPuqa63qybOeNzrz0wOVFSNT4Lr261t41pWVNujklithbBCWDOx2doPqXk49l9D4Tb07ayjCps57v36/oisqycqjaOS42CLSGprU3UEXxVHNGyWpaeQc8PHHJ2ldqN47+1qfh3pkspfx+Zq4eXJai82+36J1lbLlbbFQMoatrcxvkj2v4+V45JLcnB9VR1q/EuHVIVbieqL545fL5ndRpVE1FYZ0fhdqGpZLNpO95ZcKAlsO7+pg6tz9OMeY9Fw47YwaV7R+GXP7/AH9za3qY9Ej6IV5kmomLI8mncw/0u/de98OVddnp7Nlddr15JJegIoQBAEAQBAEAQBAcN6l7K2Tlp7zm7B6nhQ+IVfKtZz9jtQjqqJFJqHZ3Y6buPReBgsYRdkbVUsM0naOBD8YyHKXTqShHBnSubJ+1N2UETPykjn1Kq7zeq2cpczm1Zdm2PTtfcSe9FERGPN54b+pW/DrZ3NzCl3e/yOFaemDZWvwes5otNOuNSCam5SGUlw52g9378n3Vp4iutdz5UOUFg420fTl9SV15pgaktbfhyGXGkJlpJD03flP0OFE4RxB2dXEvgls/udK9PXHbmR9ibR6yp6G7yiSgvlsl7Kcw4a5rh1Y4dC13kR5qXdSqcOlOivVTmsrPv/KOcEqiT5NHB+KljkgbDq20OMVwoHNMhaPmYDwT6fsu/AbtTzY1t4y/vH1NbiGPWi7aeuQvNjobkGbPiYQ8t/KfEfcFUF7b/hridHPJkmlLVHJP2aTFQ9n5m5+x/wAr0PhetipOk+qz+RGu4+lMml7MghAEAQBAEAQBAEBB6nm2QwRg9XF59Gj+SFQeIKmLdU/9zJtlHM2yp1J2NAXlqSy8lrzI0wTPDnBwYc9SeqmqcYmGWCyt2UDWbg7bI7kHOeVU3u9XPsjk+Zwa8sk2otL1dvpi0TnbJEHHAc5pzj3/AIXbhN3G1uo1J8uT+pHrw1Qwin2vXl2ttuprZJpC5Pq6WNsTg1jsHbxnG1XVxwe3rVZVVcLTJ56fc4RrSisaTp/1frer5odHOiB6OqNw++cLkuGcMp/+S4z8sf8AZt5tV8onJT0P4iOuFTcKajtFvq6oATStAy/HTPLgu06/CPLjSlOUox5L+8GqhWzlI2VGkNeXuP4W/wCpKUUDyO1jh+YjywGAH7rWHFOFWz129F6lyz/lh0q0/iZ9FttDDbLdTUNK0tgp4xHGD1wF5m4rSr1ZVZc2S4RUVhHfRP7Osid4FwB91YcEreVew99vzOdeOqmyxr6QVYQBAEAQBAEAQBAVbUkodXbAfkYB7k5/sF5DxBU1XEIdlktLGPobKlVmofI4t3kE4x9FApKEYpMm7o0PpppCD5NwS53jhbqpFGm5YLE3s7f2e7dtkPPuqy/eaifsatYZKKAakdWXiGiutHb6hkjfi2vMcxwGZaMlp564yfZTKdpKrRlUi/hxldd+pylUUZYZWqbX7K61fE01A6OqNVBDHBUOxuZK7DZMjw6/ZWk+CeXV0SlmOJPK7x5o5qvlbGi06qut1mDe3gpiKl0D4YbbNOWlrtvLx3R55PRdK/Dbags6W9s5cox6duZrGtKTOqmffDrZ1prb7MYY6RlXGIaeNgm72HNdwTj0PiuM1aKx/EU6W7bi8tvHYynJ1NLZc1QslDJaQR1HK6UZ6KkZ9mmGsrBZonbmBw8RlfVoSUopopmsPB7W5gIAgCAIAgCAICjXR7p6qaVh6yHj6DAH7LwPEKyqXs2+XL8i7t46KaRByibee+G+yRcMHfY17HjrKfYLdNdhldiasADaORoJOH5yVXX3xxZznzJUquNCG1ZYf9RWk0bKg007XiSGoAyY3DgnH1BI91YcOvfwdbW1lPmjjVhrjgj5dEW41Nkq3SyMfaY2M7uA2UM5bu9Dk+6kx4vV01aaW1TP0yc/JWzfQUNhtTpaqOhvlXslnfPJT01aAGucck93kLNW9uUoupSWywm49vmZVOG+Gb47tpiS8wVYrInVjGGkjqS5+wgnlod8hJI9VpK2v1QdPT6fixtn545jXT1ZNdRrWihhqKkUFyfR08jopqkQARxlpwersnB8gkOEVZNQ1x1NZSzu8/Qy66XQssbmyRte3lrgCD9CqmUXFtM7p7FgtknaUcZPUDafZfS+E1vNsqcvbH5bFVXjpqM61YnIIAgCAIAgCA562b4elmmPRjCf0XOrNU4Ob6G0I6pJFLlBjhDD1A59V8zg9cnJl8iIld3irCK2MmpzvHxXRAlrAc0848ioV+sOJpPmdl67c2ev+EkdHUCnkMT29Wu2nBHuolpo86GtZWVn8zhPOl4Pn8UFwuGiqi6k14lktrpG1Mlyc7L8Z4jaMDOD6L0kqlGlfKj6casYUenzZESk6eSSvV5p9RaTbQ2mrbPXzRRvfTRkl0jRhz48+BIBCiWtrUtL11K0cQTe/bs8G0pqdPCOW6UTNRz2uHT9prbU+Eu+IqpaM04hhc0tMfIG49OOei70azs1Ulc1FNPkk85edn7GHHW0orB1TWm+VekY9KvtsEbmRshNcZwYg1pHfa0DduwOmOq4xurSF673W2t3pxvl9H0wZ0TcFDB6P4fRzMuBknEdU6r+IoalrnO2cNxvYe6e8ORytf644uGFlYxJfZrfkZ/D5zkuNGKltLEytfE+oa0CR8TS1rneJAPRUVV03NumsL3JUU8bk7Y5MskZ5HIXtPDNbVbypvo/3IN3H1JkovSkQIAgCAIAgCAi9QybLe5vjI9rB+5/ZVfGa3lWc332JFrHNVFSq3YaR4Lw1FFwRL8jLnEY8cqwWBk1sZLMAIYJZCfyRkrtGjOT2iw5Jc2TlkpammZMKqCSHfy0PGCQonE6NSnGGuODk5xk/S8kpw4EOAIIwc+KpnmLMYyaqalpqSkZS00EcVOwYbExuGgeWFtOtUqTc5PLfUwoJLCNjezY3DGtaPJowtXKT3bMqOOg3DOVjczgyHHHylBhDveQQYQw4oNjvs7tlUWg8Obhej8N1tN1KHdfsRbtZhkmxyF7krjKAIAgCAIAgILUT8zU8Z+VoLvU9P5XmPElSTjCjFc9ydZLmyu1MM8nDIJXE/ljJVBb2teXKD/InOpBdTrsOnJamQVN0hdHGw9yB3Vx83fT6L01hwtp66y+hEr3eFppsuTW7W4AwAOAFfpYK4irw3M8P1Y79wvN+I6WulB9sky1eMkXsC8VlvmT9TM7R5LUxlmcALIyFtjkAsPugZWoMLDBupX9nVRO8NwBU/hdbybynL3/AHOdWOYNFiHRfTipMoAgCAIAgCA8ljSckDPosOKfMZZnCyABhAZQEVegQIHeRcP0/wALzniXKtotd/4ZKtPiZGLw/PZE8IAnTBkLbPUGFq31BlYyDCwAsxel5QZZad/aQsf5jK+r0Kiq0ozXVJlPNaZNGxdTUIAgCAIAgCAIAgCAj7y3dTs+j/7FUfiCOqz+T/hki1eJkOvALZFiE6YMmFgAkAdVlY5ADJPAJ9FnTKXJGG0uZ6McgbuLHBvmWnC6Sta8Y63Bpd8MwpRbwmeVHNgsowydtT91EwZ5aSP1X0bgVXXYQy+WV+v2K24WKjOxW5wCAIAgCAIAgCAIAgOS5jNNz4OCrOLx1WkjtQ+Mgcr5rnYtAgJS30EUkAkmYSXcjnwXsuE8FoVLeNSvHLfz5EGtcSUsRO5lJAz5YmfZX1PhtpT+GmiM6s31NgYB8rQPZSo04wXpWDVtsSRtkYWPAIIwUqU41IOE1lMJtPKIae3TRvIiZvb55XhL3gFxCs40I6o9PYsIXEGvUzDLbUnqGj1K1p+Hb2XPC+pl3NMkqCldTRua5wJJzwvVcJsKllRdOcs5ZDrVVUllHWrY4hAEAQBAEAQBAEAQGmsjM1O5jcbj0yol9RlXt5U4c2b05KMk2RbbVMfmexv6ryVPwzcS+KSX6kx3cVyNrLSON8ufQYU2j4Ypp5qVM/JGjvH0RJsAaAB0AXqYJKKS5ER8z0tjAQBAYwEAwgM9EAQBAEB//9k=">
            <a:extLst>
              <a:ext uri="{FF2B5EF4-FFF2-40B4-BE49-F238E27FC236}">
                <a16:creationId xmlns:a16="http://schemas.microsoft.com/office/drawing/2014/main" id="{92AD68E0-0F5F-AF70-C936-B69C0BB733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62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E69E2C0-E332-8244-32FC-C636BE6E09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9791" y="3000801"/>
            <a:ext cx="284373" cy="322315"/>
          </a:xfrm>
          <a:prstGeom prst="rect">
            <a:avLst/>
          </a:prstGeom>
        </p:spPr>
      </p:pic>
      <p:pic>
        <p:nvPicPr>
          <p:cNvPr id="61" name="Picture 6" descr="Image result for bleach">
            <a:extLst>
              <a:ext uri="{FF2B5EF4-FFF2-40B4-BE49-F238E27FC236}">
                <a16:creationId xmlns:a16="http://schemas.microsoft.com/office/drawing/2014/main" id="{90F60C9F-232F-4CFB-BBAB-0B7D4882F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9523741" y="3291691"/>
            <a:ext cx="887382" cy="57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Image result for pan on stove cartoon">
            <a:extLst>
              <a:ext uri="{FF2B5EF4-FFF2-40B4-BE49-F238E27FC236}">
                <a16:creationId xmlns:a16="http://schemas.microsoft.com/office/drawing/2014/main" id="{28D418D7-4C36-277A-B45C-36D92DD15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3299" y="1784987"/>
            <a:ext cx="675219" cy="44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CA4256E-6A5E-6394-1AD9-4ABCE31A15EF}"/>
              </a:ext>
            </a:extLst>
          </p:cNvPr>
          <p:cNvSpPr txBox="1"/>
          <p:nvPr/>
        </p:nvSpPr>
        <p:spPr>
          <a:xfrm>
            <a:off x="1600646" y="5939947"/>
            <a:ext cx="4233612" cy="861774"/>
          </a:xfrm>
          <a:prstGeom prst="rect">
            <a:avLst/>
          </a:prstGeom>
          <a:noFill/>
          <a:ln w="254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u="sng" dirty="0">
                <a:solidFill>
                  <a:prstClr val="black"/>
                </a:solidFill>
              </a:rPr>
              <a:t>RISK ASSESSMENTS</a:t>
            </a:r>
          </a:p>
          <a:p>
            <a:pPr marL="171448" indent="-171448">
              <a:buFont typeface="Arial" panose="020B0604020202020204" pitchFamily="34" charset="0"/>
              <a:buChar char="•"/>
            </a:pPr>
            <a:r>
              <a:rPr lang="en-GB" sz="1000" b="1" dirty="0">
                <a:solidFill>
                  <a:prstClr val="black"/>
                </a:solidFill>
              </a:rPr>
              <a:t>How high </a:t>
            </a:r>
            <a:r>
              <a:rPr lang="en-GB" sz="1000" dirty="0">
                <a:solidFill>
                  <a:prstClr val="black"/>
                </a:solidFill>
              </a:rPr>
              <a:t>is the level of hazard (1-5)?</a:t>
            </a:r>
          </a:p>
          <a:p>
            <a:pPr marL="171448" indent="-171448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prstClr val="black"/>
                </a:solidFill>
              </a:rPr>
              <a:t>Multiplied by </a:t>
            </a:r>
            <a:r>
              <a:rPr lang="en-GB" sz="1000" b="1" dirty="0">
                <a:solidFill>
                  <a:prstClr val="black"/>
                </a:solidFill>
              </a:rPr>
              <a:t>how likely </a:t>
            </a:r>
            <a:r>
              <a:rPr lang="en-GB" sz="1000" dirty="0">
                <a:solidFill>
                  <a:prstClr val="black"/>
                </a:solidFill>
              </a:rPr>
              <a:t>is it to happen (1-5)?</a:t>
            </a:r>
          </a:p>
          <a:p>
            <a:pPr marL="171448" indent="-171448">
              <a:buFont typeface="Arial" panose="020B0604020202020204" pitchFamily="34" charset="0"/>
              <a:buChar char="•"/>
            </a:pPr>
            <a:r>
              <a:rPr lang="en-GB" sz="1000" b="1" dirty="0"/>
              <a:t>Who</a:t>
            </a:r>
            <a:r>
              <a:rPr lang="en-GB" sz="1000" dirty="0">
                <a:solidFill>
                  <a:prstClr val="black"/>
                </a:solidFill>
              </a:rPr>
              <a:t> is at risk?</a:t>
            </a:r>
          </a:p>
          <a:p>
            <a:pPr marL="171448" indent="-171448"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prstClr val="black"/>
                </a:solidFill>
              </a:rPr>
              <a:t>What can be done to </a:t>
            </a:r>
            <a:r>
              <a:rPr lang="en-GB" sz="1000" b="1" dirty="0">
                <a:solidFill>
                  <a:prstClr val="black"/>
                </a:solidFill>
              </a:rPr>
              <a:t>minimise</a:t>
            </a:r>
            <a:r>
              <a:rPr lang="en-GB" sz="1000" dirty="0">
                <a:solidFill>
                  <a:prstClr val="black"/>
                </a:solidFill>
              </a:rPr>
              <a:t> it?</a:t>
            </a:r>
            <a:endParaRPr lang="en-GB" sz="1000" b="1" u="sng" dirty="0">
              <a:solidFill>
                <a:prstClr val="black"/>
              </a:solidFill>
            </a:endParaRPr>
          </a:p>
        </p:txBody>
      </p:sp>
      <p:sp>
        <p:nvSpPr>
          <p:cNvPr id="64" name="AutoShape 2" descr="https://nimble-eu-west-1-account-production-public.s3.amazonaws.com/nimblelibrary/images/safety/man%20climbing%20a%20ladder.svg">
            <a:extLst>
              <a:ext uri="{FF2B5EF4-FFF2-40B4-BE49-F238E27FC236}">
                <a16:creationId xmlns:a16="http://schemas.microsoft.com/office/drawing/2014/main" id="{E4D1167D-3060-15A5-BD94-18732E7937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502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5" name="AutoShape 4" descr="https://nimble-eu-west-1-account-production-public.s3.amazonaws.com/nimblelibrary/images/safety/man%20climbing%20a%20ladder.svg">
            <a:extLst>
              <a:ext uri="{FF2B5EF4-FFF2-40B4-BE49-F238E27FC236}">
                <a16:creationId xmlns:a16="http://schemas.microsoft.com/office/drawing/2014/main" id="{99D739B2-BD7E-8F28-2F70-BEE25F4088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742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" name="AutoShape 2" descr="6kg Powder Fire Extinguisher">
            <a:extLst>
              <a:ext uri="{FF2B5EF4-FFF2-40B4-BE49-F238E27FC236}">
                <a16:creationId xmlns:a16="http://schemas.microsoft.com/office/drawing/2014/main" id="{AFA33623-357D-0A20-114F-F6C69685F5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39823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84D9266F-8099-685D-F692-2FC451F8606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078" y="935197"/>
            <a:ext cx="281998" cy="42070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10D74C9F-BB3C-C0A1-069E-46C2D581D1C5}"/>
              </a:ext>
            </a:extLst>
          </p:cNvPr>
          <p:cNvSpPr txBox="1"/>
          <p:nvPr/>
        </p:nvSpPr>
        <p:spPr>
          <a:xfrm>
            <a:off x="8752869" y="2961659"/>
            <a:ext cx="1630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Do not have wet hands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Unplug before cleaning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3D4B727-A417-2DBC-F2C1-CEB5D149C74F}"/>
              </a:ext>
            </a:extLst>
          </p:cNvPr>
          <p:cNvSpPr/>
          <p:nvPr/>
        </p:nvSpPr>
        <p:spPr>
          <a:xfrm>
            <a:off x="8739318" y="1425518"/>
            <a:ext cx="1774715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000" u="sng" dirty="0">
                <a:cs typeface="Arial"/>
              </a:rPr>
              <a:t>Open flames safety rules</a:t>
            </a:r>
          </a:p>
          <a:p>
            <a:pPr marL="171450" indent="-171450">
              <a:buFont typeface="Arial"/>
              <a:buChar char="•"/>
            </a:pPr>
            <a:r>
              <a:rPr lang="en-US" altLang="en-US" sz="1000" dirty="0">
                <a:cs typeface="Arial"/>
              </a:rPr>
              <a:t>Keep cloths away</a:t>
            </a:r>
          </a:p>
          <a:p>
            <a:pPr marL="171450" indent="-171450">
              <a:buFont typeface="Arial"/>
              <a:buChar char="•"/>
            </a:pPr>
            <a:r>
              <a:rPr lang="en-US" altLang="en-US" sz="1000" dirty="0">
                <a:cs typeface="Arial"/>
              </a:rPr>
              <a:t>Keep clothes away</a:t>
            </a:r>
          </a:p>
          <a:p>
            <a:pPr marL="171450" indent="-171450">
              <a:buFont typeface="Arial"/>
              <a:buChar char="•"/>
            </a:pPr>
            <a:endParaRPr lang="en-US" altLang="en-US" sz="1000">
              <a:cs typeface="Arial"/>
            </a:endParaRPr>
          </a:p>
          <a:p>
            <a:r>
              <a:rPr lang="en-GB" sz="1000" u="sng" dirty="0">
                <a:cs typeface="Arial"/>
              </a:rPr>
              <a:t>Steam and hot water burns</a:t>
            </a:r>
          </a:p>
          <a:p>
            <a:pPr marL="171450" indent="-171450">
              <a:buFont typeface="Arial"/>
              <a:buChar char="•"/>
            </a:pPr>
            <a:r>
              <a:rPr lang="en-US" altLang="en-US" sz="1000" dirty="0">
                <a:cs typeface="Arial"/>
              </a:rPr>
              <a:t>Use oven glove</a:t>
            </a:r>
          </a:p>
          <a:p>
            <a:pPr marL="171450" indent="-171450">
              <a:buFont typeface="Arial"/>
              <a:buChar char="•"/>
            </a:pPr>
            <a:r>
              <a:rPr lang="en-US" altLang="en-US" sz="1000" dirty="0">
                <a:cs typeface="Arial"/>
              </a:rPr>
              <a:t>Lift lid carefully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0880C9F-4335-F2E0-71FD-5D1ACB021250}"/>
              </a:ext>
            </a:extLst>
          </p:cNvPr>
          <p:cNvSpPr txBox="1"/>
          <p:nvPr/>
        </p:nvSpPr>
        <p:spPr>
          <a:xfrm>
            <a:off x="7097159" y="4467841"/>
            <a:ext cx="2808514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000"/>
          </a:p>
          <a:p>
            <a:r>
              <a:rPr lang="en-GB" sz="1400" b="1" dirty="0"/>
              <a:t>Keeping customers safe</a:t>
            </a:r>
            <a:endParaRPr lang="en-GB" sz="1400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/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id="{F1B91943-D990-5512-F0E0-AA0FD924554D}"/>
              </a:ext>
            </a:extLst>
          </p:cNvPr>
          <p:cNvSpPr txBox="1">
            <a:spLocks noChangeArrowheads="1"/>
          </p:cNvSpPr>
          <p:nvPr/>
        </p:nvSpPr>
        <p:spPr>
          <a:xfrm>
            <a:off x="4574779" y="1638842"/>
            <a:ext cx="1158447" cy="6778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800" dirty="0">
                <a:cs typeface="Arial" panose="020B0604020202020204" pitchFamily="34" charset="0"/>
              </a:rPr>
              <a:t>Keep back straight</a:t>
            </a:r>
          </a:p>
          <a:p>
            <a:pPr>
              <a:spcBef>
                <a:spcPts val="0"/>
              </a:spcBef>
            </a:pPr>
            <a:r>
              <a:rPr lang="en-GB" sz="800" dirty="0">
                <a:cs typeface="Arial" panose="020B0604020202020204" pitchFamily="34" charset="0"/>
              </a:rPr>
              <a:t>Bend knees</a:t>
            </a:r>
          </a:p>
          <a:p>
            <a:pPr>
              <a:spcBef>
                <a:spcPts val="0"/>
              </a:spcBef>
            </a:pPr>
            <a:r>
              <a:rPr lang="en-GB" sz="800" dirty="0">
                <a:cs typeface="Arial"/>
              </a:rPr>
              <a:t>Feet apart</a:t>
            </a:r>
            <a:endParaRPr lang="en-GB" sz="800">
              <a:ea typeface="Calibri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GB" sz="800" dirty="0">
                <a:cs typeface="Arial" panose="020B0604020202020204" pitchFamily="34" charset="0"/>
              </a:rPr>
              <a:t>Get help</a:t>
            </a:r>
          </a:p>
          <a:p>
            <a:pPr>
              <a:spcBef>
                <a:spcPts val="0"/>
              </a:spcBef>
            </a:pPr>
            <a:r>
              <a:rPr lang="en-GB" sz="800" dirty="0">
                <a:cs typeface="Arial" panose="020B0604020202020204" pitchFamily="34" charset="0"/>
              </a:rPr>
              <a:t>Use a trolley</a:t>
            </a:r>
          </a:p>
        </p:txBody>
      </p:sp>
      <p:sp>
        <p:nvSpPr>
          <p:cNvPr id="72" name="Rectangle 3">
            <a:extLst>
              <a:ext uri="{FF2B5EF4-FFF2-40B4-BE49-F238E27FC236}">
                <a16:creationId xmlns:a16="http://schemas.microsoft.com/office/drawing/2014/main" id="{F13B46F5-3E57-D914-F987-81D28D93CD66}"/>
              </a:ext>
            </a:extLst>
          </p:cNvPr>
          <p:cNvSpPr txBox="1">
            <a:spLocks noChangeArrowheads="1"/>
          </p:cNvSpPr>
          <p:nvPr/>
        </p:nvSpPr>
        <p:spPr>
          <a:xfrm>
            <a:off x="4577839" y="2562672"/>
            <a:ext cx="1162796" cy="4402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altLang="en-US" sz="800" dirty="0">
                <a:cs typeface="Arial" panose="020B0604020202020204" pitchFamily="34" charset="0"/>
              </a:rPr>
              <a:t>Gloves</a:t>
            </a:r>
          </a:p>
          <a:p>
            <a:pPr>
              <a:spcBef>
                <a:spcPts val="0"/>
              </a:spcBef>
            </a:pPr>
            <a:r>
              <a:rPr lang="en-GB" altLang="en-US" sz="800" dirty="0">
                <a:cs typeface="Arial" panose="020B0604020202020204" pitchFamily="34" charset="0"/>
              </a:rPr>
              <a:t>Goggles</a:t>
            </a:r>
          </a:p>
          <a:p>
            <a:pPr>
              <a:spcBef>
                <a:spcPts val="0"/>
              </a:spcBef>
            </a:pPr>
            <a:r>
              <a:rPr lang="en-GB" altLang="en-US" sz="800" dirty="0">
                <a:cs typeface="Arial" panose="020B0604020202020204" pitchFamily="34" charset="0"/>
              </a:rPr>
              <a:t>Face masks</a:t>
            </a:r>
          </a:p>
        </p:txBody>
      </p:sp>
      <p:pic>
        <p:nvPicPr>
          <p:cNvPr id="73" name="Picture 2" descr="Image result for safety goggles">
            <a:extLst>
              <a:ext uri="{FF2B5EF4-FFF2-40B4-BE49-F238E27FC236}">
                <a16:creationId xmlns:a16="http://schemas.microsoft.com/office/drawing/2014/main" id="{0213FC5A-326F-6A0A-E4E5-DB39CC1A4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8908" y="2529276"/>
            <a:ext cx="458344" cy="45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Image result for claw hold knife">
            <a:extLst>
              <a:ext uri="{FF2B5EF4-FFF2-40B4-BE49-F238E27FC236}">
                <a16:creationId xmlns:a16="http://schemas.microsoft.com/office/drawing/2014/main" id="{3C8ABA9B-BB8E-DF3A-D436-35DB06090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3203" y="354730"/>
            <a:ext cx="625013" cy="37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3E41D19-94FC-C6D0-AE6A-B02F89352256}"/>
              </a:ext>
            </a:extLst>
          </p:cNvPr>
          <p:cNvSpPr txBox="1"/>
          <p:nvPr/>
        </p:nvSpPr>
        <p:spPr>
          <a:xfrm>
            <a:off x="9265929" y="685754"/>
            <a:ext cx="812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Claw hold</a:t>
            </a:r>
          </a:p>
        </p:txBody>
      </p:sp>
      <p:pic>
        <p:nvPicPr>
          <p:cNvPr id="76" name="Picture 4" descr="Image result for bridge cutting method">
            <a:extLst>
              <a:ext uri="{FF2B5EF4-FFF2-40B4-BE49-F238E27FC236}">
                <a16:creationId xmlns:a16="http://schemas.microsoft.com/office/drawing/2014/main" id="{2FDD6F3C-74D6-9C9A-FBA8-E5BE4C5BD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4102" y="359554"/>
            <a:ext cx="512557" cy="34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F572BB07-EACE-D850-0C55-6FC33A24D5EA}"/>
              </a:ext>
            </a:extLst>
          </p:cNvPr>
          <p:cNvSpPr txBox="1"/>
          <p:nvPr/>
        </p:nvSpPr>
        <p:spPr>
          <a:xfrm>
            <a:off x="9905715" y="678308"/>
            <a:ext cx="2486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Bridge hold</a:t>
            </a:r>
          </a:p>
        </p:txBody>
      </p:sp>
      <p:sp>
        <p:nvSpPr>
          <p:cNvPr id="78" name="TextBox 1">
            <a:extLst>
              <a:ext uri="{FF2B5EF4-FFF2-40B4-BE49-F238E27FC236}">
                <a16:creationId xmlns:a16="http://schemas.microsoft.com/office/drawing/2014/main" id="{61C9F90E-C474-D86C-E417-297297BFD266}"/>
              </a:ext>
            </a:extLst>
          </p:cNvPr>
          <p:cNvSpPr txBox="1"/>
          <p:nvPr/>
        </p:nvSpPr>
        <p:spPr>
          <a:xfrm>
            <a:off x="8792286" y="4004596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000" dirty="0"/>
              <a:t>Security guards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1E897D8-C0F2-0688-559E-450A6AA70EE2}"/>
              </a:ext>
            </a:extLst>
          </p:cNvPr>
          <p:cNvSpPr txBox="1"/>
          <p:nvPr/>
        </p:nvSpPr>
        <p:spPr>
          <a:xfrm>
            <a:off x="8738532" y="840316"/>
            <a:ext cx="27432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GB" sz="1000" dirty="0"/>
              <a:t>Keep grills/ovens  grease</a:t>
            </a:r>
            <a:r>
              <a:rPr lang="en-US" sz="1000" dirty="0"/>
              <a:t>​ free</a:t>
            </a:r>
            <a:endParaRPr lang="en-US" sz="100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sz="1000" dirty="0"/>
              <a:t>No cloths by ovens</a:t>
            </a:r>
            <a:endParaRPr lang="en-US" sz="100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sz="1000" dirty="0"/>
              <a:t>Store flammable stuff safely</a:t>
            </a:r>
            <a:endParaRPr lang="en-GB" sz="1000" dirty="0">
              <a:cs typeface="Calibri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381BF7A4-F513-A78C-F13A-A9107282C3A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8610" y="5999288"/>
            <a:ext cx="256110" cy="373276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A851B284-500E-51C5-555F-28B8B15F118C}"/>
              </a:ext>
            </a:extLst>
          </p:cNvPr>
          <p:cNvSpPr txBox="1"/>
          <p:nvPr/>
        </p:nvSpPr>
        <p:spPr>
          <a:xfrm>
            <a:off x="8743874" y="2529330"/>
            <a:ext cx="163098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Wet floor signs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ea typeface="+mn-lt"/>
                <a:cs typeface="+mn-lt"/>
              </a:rPr>
              <a:t>Use a step ladder</a:t>
            </a:r>
            <a:endParaRPr lang="en-GB" sz="1000" dirty="0">
              <a:cs typeface="Calibri"/>
            </a:endParaRPr>
          </a:p>
        </p:txBody>
      </p:sp>
      <p:pic>
        <p:nvPicPr>
          <p:cNvPr id="82" name="Picture 9">
            <a:extLst>
              <a:ext uri="{FF2B5EF4-FFF2-40B4-BE49-F238E27FC236}">
                <a16:creationId xmlns:a16="http://schemas.microsoft.com/office/drawing/2014/main" id="{9089D104-284F-CE68-22F9-D7D1F93C43E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024" y="1509381"/>
            <a:ext cx="314547" cy="556437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898D043D-E02D-7A86-C88B-3226FC2AC4C2}"/>
              </a:ext>
            </a:extLst>
          </p:cNvPr>
          <p:cNvSpPr txBox="1"/>
          <p:nvPr/>
        </p:nvSpPr>
        <p:spPr>
          <a:xfrm>
            <a:off x="8781111" y="5752214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000" dirty="0"/>
              <a:t>Not serving boiling hot food</a:t>
            </a:r>
            <a:endParaRPr lang="en-US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23F0F59-DECA-2F93-AAA2-632B81DC7CA1}"/>
              </a:ext>
            </a:extLst>
          </p:cNvPr>
          <p:cNvSpPr txBox="1"/>
          <p:nvPr/>
        </p:nvSpPr>
        <p:spPr>
          <a:xfrm>
            <a:off x="8781110" y="6031319"/>
            <a:ext cx="122805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000" dirty="0"/>
              <a:t>Nonslip stairs</a:t>
            </a:r>
            <a:endParaRPr lang="en-US">
              <a:cs typeface="Calibri" panose="020F0502020204030204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E2158FE-9E04-212C-45B8-96EEDA3886FA}"/>
              </a:ext>
            </a:extLst>
          </p:cNvPr>
          <p:cNvSpPr txBox="1"/>
          <p:nvPr/>
        </p:nvSpPr>
        <p:spPr>
          <a:xfrm>
            <a:off x="7066611" y="640146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GB" sz="1000" dirty="0"/>
              <a:t>Training on diffusing anger</a:t>
            </a:r>
            <a:r>
              <a:rPr lang="en-US" sz="1000" dirty="0"/>
              <a:t>​</a:t>
            </a:r>
            <a:endParaRPr lang="en-US" sz="100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sz="1000" dirty="0"/>
              <a:t>Security guards and cameras</a:t>
            </a:r>
            <a:endParaRPr lang="en-GB" sz="1000" dirty="0">
              <a:cs typeface="Calibri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54D1891-F3DF-6A58-7584-49A398A49385}"/>
              </a:ext>
            </a:extLst>
          </p:cNvPr>
          <p:cNvSpPr txBox="1"/>
          <p:nvPr/>
        </p:nvSpPr>
        <p:spPr>
          <a:xfrm>
            <a:off x="8785098" y="3752850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000" dirty="0"/>
              <a:t>Rest breaks</a:t>
            </a:r>
          </a:p>
        </p:txBody>
      </p:sp>
      <p:pic>
        <p:nvPicPr>
          <p:cNvPr id="87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371A66A5-D4B6-2FED-BB86-E1EC9EA0BF3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3798" y="6381750"/>
            <a:ext cx="466725" cy="476250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AA456D53-F7AF-7B6D-910F-4E5CC00F2CF3}"/>
              </a:ext>
            </a:extLst>
          </p:cNvPr>
          <p:cNvSpPr/>
          <p:nvPr/>
        </p:nvSpPr>
        <p:spPr>
          <a:xfrm>
            <a:off x="4587801" y="810285"/>
            <a:ext cx="113378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dirty="0"/>
              <a:t>Serious injuries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dirty="0"/>
              <a:t>Work related disease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dirty="0"/>
              <a:t>Gas leaks  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01D3B29F-025D-3A36-A786-FEEDD580B2CA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63" y="788807"/>
            <a:ext cx="412913" cy="628896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33B2768E-B6C4-029B-FFE5-FA4A5711A82E}"/>
              </a:ext>
            </a:extLst>
          </p:cNvPr>
          <p:cNvSpPr txBox="1"/>
          <p:nvPr/>
        </p:nvSpPr>
        <p:spPr>
          <a:xfrm>
            <a:off x="1595110" y="4521322"/>
            <a:ext cx="2124653" cy="1323439"/>
          </a:xfrm>
          <a:prstGeom prst="rect">
            <a:avLst/>
          </a:prstGeom>
          <a:noFill/>
          <a:ln w="254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u="sng" dirty="0"/>
              <a:t>EMPLOYERS MUST:</a:t>
            </a:r>
          </a:p>
          <a:p>
            <a:endParaRPr lang="en-US" sz="1000" b="1" u="sng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/>
              <a:t>Train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P</a:t>
            </a:r>
            <a:r>
              <a:rPr lang="en-GB" sz="1000" dirty="0" err="1"/>
              <a:t>rovide</a:t>
            </a:r>
            <a:r>
              <a:rPr lang="en-GB" sz="1000" dirty="0"/>
              <a:t> PPE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/>
              <a:t>Provide safety equipment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/>
              <a:t>Do a risk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/>
              <a:t>Test and maintain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/>
              <a:t>Put up signs and label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6AB97F2-8193-CB59-2E78-9A8508D9FBE5}"/>
              </a:ext>
            </a:extLst>
          </p:cNvPr>
          <p:cNvSpPr txBox="1"/>
          <p:nvPr/>
        </p:nvSpPr>
        <p:spPr>
          <a:xfrm>
            <a:off x="3820548" y="4527101"/>
            <a:ext cx="2006198" cy="1323439"/>
          </a:xfrm>
          <a:prstGeom prst="rect">
            <a:avLst/>
          </a:prstGeom>
          <a:noFill/>
          <a:ln w="254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u="sng" dirty="0"/>
              <a:t>EMPLOYEES MUST:</a:t>
            </a:r>
          </a:p>
          <a:p>
            <a:endParaRPr lang="en-US" sz="1000" b="1" u="sng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/>
              <a:t>Follow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/>
              <a:t>Wear PPE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/>
              <a:t>Use safety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/>
              <a:t>Work safely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/>
              <a:t>Follow H&amp;S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00" dirty="0"/>
              <a:t>Report any  accidents</a:t>
            </a:r>
          </a:p>
        </p:txBody>
      </p:sp>
      <p:pic>
        <p:nvPicPr>
          <p:cNvPr id="92" name="Picture 2" descr="Image result for mind your head sign">
            <a:extLst>
              <a:ext uri="{FF2B5EF4-FFF2-40B4-BE49-F238E27FC236}">
                <a16:creationId xmlns:a16="http://schemas.microsoft.com/office/drawing/2014/main" id="{61FE0B6B-4DDE-3920-612B-9DA812C47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0250" y="4633980"/>
            <a:ext cx="837184" cy="26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Image result for coshh symbols">
            <a:extLst>
              <a:ext uri="{FF2B5EF4-FFF2-40B4-BE49-F238E27FC236}">
                <a16:creationId xmlns:a16="http://schemas.microsoft.com/office/drawing/2014/main" id="{5CC3A298-0AF5-34F5-97A7-AA8DC2B40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4101" y="3755209"/>
            <a:ext cx="2267485" cy="6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 descr="Image result for coshh symbols">
            <a:extLst>
              <a:ext uri="{FF2B5EF4-FFF2-40B4-BE49-F238E27FC236}">
                <a16:creationId xmlns:a16="http://schemas.microsoft.com/office/drawing/2014/main" id="{F5B8ED3B-EFBA-53AF-4BF8-426155D23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05"/>
          <a:stretch/>
        </p:blipFill>
        <p:spPr bwMode="auto">
          <a:xfrm>
            <a:off x="1636545" y="3754625"/>
            <a:ext cx="1819892" cy="6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3">
            <a:extLst>
              <a:ext uri="{FF2B5EF4-FFF2-40B4-BE49-F238E27FC236}">
                <a16:creationId xmlns:a16="http://schemas.microsoft.com/office/drawing/2014/main" id="{3A553BD4-7876-C7A2-FD43-970F5C2DCB97}"/>
              </a:ext>
            </a:extLst>
          </p:cNvPr>
          <p:cNvSpPr txBox="1">
            <a:spLocks noChangeArrowheads="1"/>
          </p:cNvSpPr>
          <p:nvPr/>
        </p:nvSpPr>
        <p:spPr>
          <a:xfrm>
            <a:off x="4604432" y="3202453"/>
            <a:ext cx="1131441" cy="4712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800" dirty="0">
                <a:solidFill>
                  <a:prstClr val="black"/>
                </a:solidFill>
              </a:rPr>
              <a:t>Chemicals</a:t>
            </a:r>
          </a:p>
          <a:p>
            <a:pPr>
              <a:spcBef>
                <a:spcPts val="0"/>
              </a:spcBef>
            </a:pPr>
            <a:r>
              <a:rPr lang="en-GB" sz="800" dirty="0">
                <a:solidFill>
                  <a:prstClr val="black"/>
                </a:solidFill>
              </a:rPr>
              <a:t>Dust</a:t>
            </a:r>
          </a:p>
          <a:p>
            <a:pPr>
              <a:spcBef>
                <a:spcPts val="0"/>
              </a:spcBef>
            </a:pPr>
            <a:r>
              <a:rPr lang="en-GB" sz="800" dirty="0">
                <a:solidFill>
                  <a:prstClr val="black"/>
                </a:solidFill>
              </a:rPr>
              <a:t>Gases </a:t>
            </a:r>
          </a:p>
          <a:p>
            <a:pPr>
              <a:spcBef>
                <a:spcPts val="0"/>
              </a:spcBef>
            </a:pPr>
            <a:endParaRPr lang="en-GB" sz="320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06E3186-739D-09E4-FE8C-CD034D7BDE47}"/>
              </a:ext>
            </a:extLst>
          </p:cNvPr>
          <p:cNvSpPr txBox="1"/>
          <p:nvPr/>
        </p:nvSpPr>
        <p:spPr>
          <a:xfrm>
            <a:off x="4289298" y="6010275"/>
            <a:ext cx="136207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800">
              <a:cs typeface="Calibri"/>
            </a:endParaRPr>
          </a:p>
          <a:p>
            <a:endParaRPr lang="en-US" sz="800">
              <a:cs typeface="Calibri"/>
            </a:endParaRPr>
          </a:p>
          <a:p>
            <a:endParaRPr lang="en-US" sz="800">
              <a:cs typeface="Calibri"/>
            </a:endParaRPr>
          </a:p>
          <a:p>
            <a:endParaRPr lang="en-US" sz="800">
              <a:cs typeface="Calibri"/>
            </a:endParaRPr>
          </a:p>
          <a:p>
            <a:r>
              <a:rPr lang="en-US" sz="800" dirty="0">
                <a:cs typeface="Calibri"/>
              </a:rPr>
              <a:t>l</a:t>
            </a:r>
            <a:endParaRPr lang="en-US" dirty="0">
              <a:cs typeface="Calibri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C014B6B9-4262-EC60-6D9F-5700F0F7492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033" y="6029022"/>
            <a:ext cx="1225010" cy="689956"/>
          </a:xfrm>
          <a:prstGeom prst="rect">
            <a:avLst/>
          </a:prstGeom>
        </p:spPr>
      </p:pic>
      <p:pic>
        <p:nvPicPr>
          <p:cNvPr id="98" name="Picture 24">
            <a:extLst>
              <a:ext uri="{FF2B5EF4-FFF2-40B4-BE49-F238E27FC236}">
                <a16:creationId xmlns:a16="http://schemas.microsoft.com/office/drawing/2014/main" id="{ED871FF1-2734-4CDE-7468-BA9D3766C6B2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798" y="76200"/>
            <a:ext cx="838200" cy="657225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645A087B-DB12-61FF-7D76-CC16E8414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18561" y="3185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7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81"/>
    </mc:Choice>
    <mc:Fallback xmlns="">
      <p:transition spd="slow" advTm="34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04319-BBD5-04D7-5ABD-B7257F8EF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24" y="117197"/>
            <a:ext cx="4896533" cy="3982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5DA42A-9DE4-10B7-F725-B245A92CC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3" y="808556"/>
            <a:ext cx="4248743" cy="4982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067B63-AE6C-65E3-F3E5-E448BE011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3976" y="192789"/>
            <a:ext cx="4134427" cy="2353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EC1E18-4DC8-9CF9-148F-5B437894D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976" y="2626047"/>
            <a:ext cx="6049219" cy="4039164"/>
          </a:xfrm>
          <a:prstGeom prst="rect">
            <a:avLst/>
          </a:prstGeom>
        </p:spPr>
      </p:pic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B2EE399A-69DC-AD1D-6D1B-5783E3159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99175" y="956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8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74"/>
    </mc:Choice>
    <mc:Fallback xmlns="">
      <p:transition spd="slow" advTm="93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CF619-A749-DFDC-7795-E8E5B8833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41" y="149174"/>
            <a:ext cx="4867954" cy="2791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37B423-9DB6-2172-5536-B35D432B20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5791"/>
          <a:stretch/>
        </p:blipFill>
        <p:spPr>
          <a:xfrm>
            <a:off x="161440" y="988291"/>
            <a:ext cx="5014499" cy="345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DAA26C-6456-F905-C639-ADBEF0F1A2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5" t="33535"/>
          <a:stretch/>
        </p:blipFill>
        <p:spPr>
          <a:xfrm>
            <a:off x="5902037" y="275478"/>
            <a:ext cx="4662952" cy="6307044"/>
          </a:xfrm>
          <a:prstGeom prst="rect">
            <a:avLst/>
          </a:prstGeom>
        </p:spPr>
      </p:pic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271F01B3-FB01-D15A-B13C-BDB6CC83C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457" y="484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0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09"/>
    </mc:Choice>
    <mc:Fallback xmlns="">
      <p:transition spd="slow" advTm="148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CCBFA6-FE18-5BD0-5671-9B90A8368482}"/>
              </a:ext>
            </a:extLst>
          </p:cNvPr>
          <p:cNvSpPr txBox="1"/>
          <p:nvPr/>
        </p:nvSpPr>
        <p:spPr>
          <a:xfrm>
            <a:off x="1851708" y="5944200"/>
            <a:ext cx="1918355" cy="861774"/>
          </a:xfrm>
          <a:prstGeom prst="rect">
            <a:avLst/>
          </a:prstGeom>
          <a:noFill/>
          <a:ln w="25400">
            <a:solidFill>
              <a:srgbClr val="9933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000" b="1" u="sng" dirty="0">
                <a:cs typeface="Calibri"/>
              </a:rPr>
              <a:t>INTOLLERANCE</a:t>
            </a:r>
            <a:endParaRPr lang="en-GB" sz="1100" b="1" dirty="0">
              <a:cs typeface="Calibri"/>
            </a:endParaRPr>
          </a:p>
          <a:p>
            <a:r>
              <a:rPr lang="en-GB" sz="1000" b="1" dirty="0">
                <a:cs typeface="Calibri"/>
              </a:rPr>
              <a:t>Problems with digestion </a:t>
            </a:r>
            <a:r>
              <a:rPr lang="en-GB" sz="1000" dirty="0">
                <a:cs typeface="Calibri"/>
              </a:rPr>
              <a:t>causes</a:t>
            </a:r>
            <a:r>
              <a:rPr lang="en-GB" sz="1000" b="1" dirty="0">
                <a:cs typeface="Calibri"/>
              </a:rPr>
              <a:t> stomach-ache, sore joints etc.</a:t>
            </a:r>
            <a:endParaRPr lang="en-GB" sz="100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sz="1000" b="1" dirty="0" err="1">
                <a:cs typeface="Calibri"/>
              </a:rPr>
              <a:t>Coelliac</a:t>
            </a:r>
            <a:r>
              <a:rPr lang="en-GB" sz="1000" b="1" dirty="0">
                <a:cs typeface="Calibri"/>
              </a:rPr>
              <a:t>- gluten</a:t>
            </a:r>
          </a:p>
          <a:p>
            <a:pPr marL="171450" indent="-171450">
              <a:buFont typeface="Arial"/>
              <a:buChar char="•"/>
            </a:pPr>
            <a:r>
              <a:rPr lang="en-GB" sz="1000" b="1" dirty="0">
                <a:cs typeface="Calibri"/>
              </a:rPr>
              <a:t>Lactose- dairy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4C5BF-1481-5536-E1BF-1BDBB722B975}"/>
              </a:ext>
            </a:extLst>
          </p:cNvPr>
          <p:cNvSpPr txBox="1"/>
          <p:nvPr/>
        </p:nvSpPr>
        <p:spPr>
          <a:xfrm>
            <a:off x="1854883" y="2204050"/>
            <a:ext cx="1918355" cy="3647152"/>
          </a:xfrm>
          <a:prstGeom prst="rect">
            <a:avLst/>
          </a:prstGeom>
          <a:noFill/>
          <a:ln w="25400">
            <a:solidFill>
              <a:srgbClr val="9933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100" b="1" u="sng"/>
              <a:t>ALLERGY</a:t>
            </a:r>
          </a:p>
          <a:p>
            <a:r>
              <a:rPr lang="en-GB" sz="1000" b="1"/>
              <a:t>Immune reaction </a:t>
            </a:r>
            <a:r>
              <a:rPr lang="en-GB" sz="1000"/>
              <a:t>causes </a:t>
            </a:r>
            <a:r>
              <a:rPr lang="en-GB" sz="1000" b="1"/>
              <a:t>rashes, swollen lips </a:t>
            </a:r>
            <a:r>
              <a:rPr lang="en-GB" sz="1000"/>
              <a:t>and</a:t>
            </a:r>
            <a:r>
              <a:rPr lang="en-GB" sz="1000" b="1"/>
              <a:t> throat, </a:t>
            </a:r>
            <a:r>
              <a:rPr lang="en-GB" sz="1000"/>
              <a:t>and</a:t>
            </a:r>
            <a:r>
              <a:rPr lang="en-GB" sz="1000" b="1"/>
              <a:t> death from anaphylactic shock</a:t>
            </a:r>
            <a:endParaRPr lang="en-GB" sz="1000" b="1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/>
              <a:t>Eggs</a:t>
            </a:r>
            <a:endParaRPr lang="en-GB" sz="1000" b="1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/>
              <a:t>Fish &amp; shellfish </a:t>
            </a:r>
            <a:endParaRPr lang="en-GB" sz="1000" b="1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/>
              <a:t>Dairy</a:t>
            </a:r>
            <a:endParaRPr lang="en-GB" sz="1000" b="1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/>
              <a:t>Gluten</a:t>
            </a:r>
            <a:endParaRPr lang="en-GB" sz="1000" b="1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/>
              <a:t>Nuts &amp; peanuts</a:t>
            </a:r>
            <a:endParaRPr lang="en-GB" sz="1000" b="1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/>
              <a:t>Soya</a:t>
            </a:r>
            <a:endParaRPr lang="en-GB" sz="1000" b="1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/>
              <a:t>Mustard</a:t>
            </a:r>
            <a:endParaRPr lang="en-GB" sz="1000" b="1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/>
              <a:t>Fruit &amp; vegetables</a:t>
            </a:r>
            <a:endParaRPr lang="en-GB" sz="1000" b="1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>
                <a:cs typeface="Calibri"/>
              </a:rPr>
              <a:t>MSG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>
                <a:cs typeface="Calibri"/>
              </a:rPr>
              <a:t>Aspartame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00" b="1">
              <a:cs typeface="Calibri"/>
            </a:endParaRPr>
          </a:p>
          <a:p>
            <a:r>
              <a:rPr lang="en-GB" sz="1000" b="1" u="sng">
                <a:cs typeface="Calibri" panose="020F0502020204030204"/>
              </a:rPr>
              <a:t>Anaphylactic shock</a:t>
            </a:r>
            <a:endParaRPr lang="en-GB" sz="1000" b="1" u="sng">
              <a:solidFill>
                <a:prstClr val="black"/>
              </a:solidFill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>
                <a:cs typeface="Calibri"/>
              </a:rPr>
              <a:t>Call 999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>
                <a:cs typeface="Calibri"/>
              </a:rPr>
              <a:t>Treat with EpiPen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00" b="1">
              <a:cs typeface="Calibri"/>
            </a:endParaRPr>
          </a:p>
          <a:p>
            <a:r>
              <a:rPr lang="en-GB" sz="1000" b="1" u="sng">
                <a:cs typeface="Calibri"/>
              </a:rPr>
              <a:t>Avoid contamination</a:t>
            </a:r>
          </a:p>
          <a:p>
            <a:pPr marL="171450" indent="-171450">
              <a:buFont typeface="Arial,Sans-Serif"/>
              <a:buChar char="•"/>
            </a:pPr>
            <a:r>
              <a:rPr lang="en-GB" sz="1000" b="1">
                <a:ea typeface="+mn-lt"/>
                <a:cs typeface="+mn-lt"/>
              </a:rPr>
              <a:t>Labels</a:t>
            </a:r>
            <a:endParaRPr lang="en-US" sz="1000">
              <a:cs typeface="Calibri" panose="020F0502020204030204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sz="1000" b="1">
                <a:cs typeface="Calibri"/>
              </a:rPr>
              <a:t>Hand washing</a:t>
            </a:r>
          </a:p>
          <a:p>
            <a:pPr marL="171450" indent="-171450">
              <a:buFont typeface="Arial,Sans-Serif"/>
              <a:buChar char="•"/>
            </a:pPr>
            <a:r>
              <a:rPr lang="en-GB" sz="1000" b="1">
                <a:cs typeface="Calibri"/>
              </a:rPr>
              <a:t>Colour coded equipment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FA7353-0FBE-086B-73D4-5681C99155E1}"/>
              </a:ext>
            </a:extLst>
          </p:cNvPr>
          <p:cNvSpPr txBox="1"/>
          <p:nvPr/>
        </p:nvSpPr>
        <p:spPr>
          <a:xfrm>
            <a:off x="3826986" y="4176415"/>
            <a:ext cx="3004615" cy="2680345"/>
          </a:xfrm>
          <a:prstGeom prst="rect">
            <a:avLst/>
          </a:prstGeom>
          <a:noFill/>
          <a:ln w="25400">
            <a:solidFill>
              <a:srgbClr val="9933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u="sng">
                <a:solidFill>
                  <a:prstClr val="black"/>
                </a:solidFill>
              </a:rPr>
              <a:t>THE ENVIRONMENTAL HEALTH OFFICER</a:t>
            </a:r>
          </a:p>
          <a:p>
            <a:endParaRPr lang="en-GB" sz="1200" b="1" u="sng">
              <a:solidFill>
                <a:prstClr val="black"/>
              </a:solidFill>
            </a:endParaRPr>
          </a:p>
          <a:p>
            <a:endParaRPr lang="en-GB" sz="1200" b="1" u="sng">
              <a:solidFill>
                <a:prstClr val="black"/>
              </a:solidFill>
            </a:endParaRPr>
          </a:p>
          <a:p>
            <a:endParaRPr lang="en-GB" sz="1200" b="1" u="sng">
              <a:solidFill>
                <a:prstClr val="black"/>
              </a:solidFill>
            </a:endParaRPr>
          </a:p>
          <a:p>
            <a:endParaRPr lang="en-GB" sz="1200" b="1" u="sng">
              <a:solidFill>
                <a:prstClr val="black"/>
              </a:solidFill>
            </a:endParaRPr>
          </a:p>
          <a:p>
            <a:endParaRPr lang="en-GB" sz="1200" b="1" u="sng">
              <a:solidFill>
                <a:prstClr val="black"/>
              </a:solidFill>
            </a:endParaRPr>
          </a:p>
          <a:p>
            <a:r>
              <a:rPr lang="en-GB" sz="300" b="1" u="sng">
                <a:solidFill>
                  <a:prstClr val="black"/>
                </a:solidFill>
              </a:rPr>
              <a:t>p</a:t>
            </a:r>
          </a:p>
          <a:p>
            <a:endParaRPr lang="en-GB" sz="1200" b="1" u="sng">
              <a:solidFill>
                <a:prstClr val="black"/>
              </a:solidFill>
            </a:endParaRPr>
          </a:p>
          <a:p>
            <a:endParaRPr lang="en-GB" sz="1200" b="1" u="sng">
              <a:solidFill>
                <a:prstClr val="black"/>
              </a:solidFill>
            </a:endParaRPr>
          </a:p>
          <a:p>
            <a:r>
              <a:rPr lang="en-GB" sz="1000" b="1" u="sng">
                <a:solidFill>
                  <a:prstClr val="black"/>
                </a:solidFill>
              </a:rPr>
              <a:t>Actions </a:t>
            </a:r>
            <a:r>
              <a:rPr lang="en-GB" sz="1000" b="1" u="sng" err="1">
                <a:solidFill>
                  <a:prstClr val="black"/>
                </a:solidFill>
              </a:rPr>
              <a:t>thay</a:t>
            </a:r>
            <a:r>
              <a:rPr lang="en-GB" sz="1000" b="1" u="sng">
                <a:solidFill>
                  <a:prstClr val="black"/>
                </a:solidFill>
              </a:rPr>
              <a:t> can take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Can </a:t>
            </a:r>
            <a:r>
              <a:rPr lang="en-GB" sz="1000" b="1"/>
              <a:t>enter any premises </a:t>
            </a:r>
            <a:r>
              <a:rPr lang="en-GB" sz="1000"/>
              <a:t>without warning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prstClr val="black"/>
                </a:solidFill>
              </a:rPr>
              <a:t>Formal inspection </a:t>
            </a:r>
            <a:r>
              <a:rPr lang="en-GB" sz="1000" b="1">
                <a:solidFill>
                  <a:prstClr val="black"/>
                </a:solidFill>
              </a:rPr>
              <a:t>letter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>
                <a:solidFill>
                  <a:prstClr val="black"/>
                </a:solidFill>
              </a:rPr>
              <a:t>Hygiene improvement notice</a:t>
            </a:r>
            <a:endParaRPr lang="en-GB" sz="100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>
                <a:solidFill>
                  <a:prstClr val="black"/>
                </a:solidFill>
              </a:rPr>
              <a:t>Emergency prohibition notice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>
                <a:solidFill>
                  <a:prstClr val="black"/>
                </a:solidFill>
              </a:rPr>
              <a:t>Seize of food</a:t>
            </a:r>
            <a:endParaRPr lang="en-GB" sz="100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prstClr val="black"/>
                </a:solidFill>
              </a:rPr>
              <a:t>Take</a:t>
            </a:r>
            <a:r>
              <a:rPr lang="en-GB" sz="1000" b="1">
                <a:solidFill>
                  <a:prstClr val="black"/>
                </a:solidFill>
              </a:rPr>
              <a:t> enforcement action (</a:t>
            </a:r>
            <a:r>
              <a:rPr lang="en-GB" sz="1000">
                <a:solidFill>
                  <a:prstClr val="black"/>
                </a:solidFill>
              </a:rPr>
              <a:t>court)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B6987-02E5-D26C-BD15-0059278BBF6F}"/>
              </a:ext>
            </a:extLst>
          </p:cNvPr>
          <p:cNvSpPr txBox="1"/>
          <p:nvPr/>
        </p:nvSpPr>
        <p:spPr>
          <a:xfrm>
            <a:off x="1852695" y="1413787"/>
            <a:ext cx="1937448" cy="723275"/>
          </a:xfrm>
          <a:prstGeom prst="rect">
            <a:avLst/>
          </a:prstGeom>
          <a:noFill/>
          <a:ln w="25400">
            <a:solidFill>
              <a:srgbClr val="9933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100" b="1" u="sng" dirty="0"/>
              <a:t>PHYSICAL</a:t>
            </a:r>
            <a:endParaRPr lang="en-GB" sz="1100" b="1" u="sng" dirty="0">
              <a:solidFill>
                <a:prstClr val="black"/>
              </a:solidFill>
            </a:endParaRPr>
          </a:p>
          <a:p>
            <a:r>
              <a:rPr lang="en-GB" sz="1000" dirty="0">
                <a:latin typeface="Calibri Light"/>
                <a:cs typeface="Calibri Light"/>
              </a:rPr>
              <a:t>Anything solid that shouldn’t be in the food </a:t>
            </a:r>
            <a:r>
              <a:rPr lang="en-GB" sz="1000" dirty="0" err="1">
                <a:latin typeface="Calibri Light"/>
                <a:cs typeface="Calibri Light"/>
              </a:rPr>
              <a:t>e.g</a:t>
            </a:r>
            <a:r>
              <a:rPr lang="en-GB" sz="1000" dirty="0">
                <a:latin typeface="Calibri Light"/>
                <a:cs typeface="Calibri Light"/>
              </a:rPr>
              <a:t>:</a:t>
            </a:r>
            <a:endParaRPr lang="en-GB" sz="1000" dirty="0">
              <a:ea typeface="+mn-lt"/>
              <a:cs typeface="+mn-lt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sz="1000" dirty="0">
                <a:latin typeface="Calibri Light"/>
                <a:cs typeface="Calibri Light"/>
              </a:rPr>
              <a:t>Sticks, screws</a:t>
            </a:r>
            <a:endParaRPr lang="en-GB" dirty="0">
              <a:cs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AFCD4B-C1D3-C975-A6BF-6BC787560ED9}"/>
              </a:ext>
            </a:extLst>
          </p:cNvPr>
          <p:cNvSpPr txBox="1"/>
          <p:nvPr/>
        </p:nvSpPr>
        <p:spPr>
          <a:xfrm>
            <a:off x="3872270" y="3144748"/>
            <a:ext cx="1493363" cy="9360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C8CBF1-D231-81A4-3994-1463DC5A8B81}"/>
              </a:ext>
            </a:extLst>
          </p:cNvPr>
          <p:cNvSpPr txBox="1"/>
          <p:nvPr/>
        </p:nvSpPr>
        <p:spPr>
          <a:xfrm>
            <a:off x="5366911" y="3172915"/>
            <a:ext cx="1400886" cy="923330"/>
          </a:xfrm>
          <a:prstGeom prst="rect">
            <a:avLst/>
          </a:prstGeom>
          <a:solidFill>
            <a:srgbClr val="FFEDE1"/>
          </a:solidFill>
        </p:spPr>
        <p:txBody>
          <a:bodyPr wrap="square" rtlCol="0">
            <a:spAutoFit/>
          </a:bodyPr>
          <a:lstStyle/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  <a:p>
            <a:endParaRPr lang="en-GB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EC29A3-244F-A894-E44F-DE11FB2BC3F2}"/>
              </a:ext>
            </a:extLst>
          </p:cNvPr>
          <p:cNvSpPr txBox="1"/>
          <p:nvPr/>
        </p:nvSpPr>
        <p:spPr>
          <a:xfrm>
            <a:off x="3830350" y="2943738"/>
            <a:ext cx="2966326" cy="1175415"/>
          </a:xfrm>
          <a:prstGeom prst="rect">
            <a:avLst/>
          </a:prstGeom>
          <a:solidFill>
            <a:schemeClr val="bg1">
              <a:alpha val="20000"/>
            </a:schemeClr>
          </a:solidFill>
          <a:ln w="25400">
            <a:solidFill>
              <a:srgbClr val="9933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1">
                <a:solidFill>
                  <a:prstClr val="black"/>
                </a:solidFill>
              </a:rPr>
              <a:t>                           </a:t>
            </a:r>
            <a:endParaRPr lang="en-GB" sz="1100" b="1" u="sng">
              <a:solidFill>
                <a:prstClr val="black"/>
              </a:solidFill>
            </a:endParaRPr>
          </a:p>
          <a:p>
            <a:endParaRPr lang="en-GB" sz="1100" b="1" u="sng">
              <a:solidFill>
                <a:prstClr val="black"/>
              </a:solidFill>
            </a:endParaRPr>
          </a:p>
          <a:p>
            <a:endParaRPr lang="en-GB" sz="800" b="1" u="sng">
              <a:solidFill>
                <a:prstClr val="black"/>
              </a:solidFill>
            </a:endParaRPr>
          </a:p>
          <a:p>
            <a:endParaRPr lang="en-GB" sz="800" b="1" u="sng">
              <a:solidFill>
                <a:prstClr val="black"/>
              </a:solidFill>
            </a:endParaRPr>
          </a:p>
          <a:p>
            <a:endParaRPr lang="en-GB" sz="1100" b="1" u="sng">
              <a:solidFill>
                <a:prstClr val="black"/>
              </a:solidFill>
            </a:endParaRPr>
          </a:p>
          <a:p>
            <a:endParaRPr lang="en-GB" sz="1100" b="1" u="sng">
              <a:solidFill>
                <a:prstClr val="black"/>
              </a:solidFill>
            </a:endParaRPr>
          </a:p>
          <a:p>
            <a:endParaRPr lang="en-GB" sz="1100" b="1" u="sng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258C72-13B0-3F43-C528-D81EF7383970}"/>
              </a:ext>
            </a:extLst>
          </p:cNvPr>
          <p:cNvSpPr/>
          <p:nvPr/>
        </p:nvSpPr>
        <p:spPr>
          <a:xfrm>
            <a:off x="3872105" y="96650"/>
            <a:ext cx="4836375" cy="2771248"/>
          </a:xfrm>
          <a:prstGeom prst="rect">
            <a:avLst/>
          </a:prstGeom>
          <a:noFill/>
          <a:ln w="38100">
            <a:solidFill>
              <a:srgbClr val="9933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400" b="1" u="sng">
                <a:solidFill>
                  <a:schemeClr val="dk1"/>
                </a:solidFill>
              </a:rPr>
              <a:t>BACTERIA</a:t>
            </a:r>
            <a:r>
              <a:rPr lang="en-GB" sz="1200">
                <a:solidFill>
                  <a:schemeClr val="dk1"/>
                </a:solidFill>
              </a:rPr>
              <a:t>                           </a:t>
            </a:r>
            <a:r>
              <a:rPr lang="en-GB" sz="1200" b="1">
                <a:solidFill>
                  <a:schemeClr val="dk1"/>
                </a:solidFill>
              </a:rPr>
              <a:t>-</a:t>
            </a:r>
            <a:r>
              <a:rPr lang="en-GB" sz="1200" b="1" u="sng">
                <a:solidFill>
                  <a:schemeClr val="dk1"/>
                </a:solidFill>
              </a:rPr>
              <a:t>keep food out of the danger zone (5-63 c)</a:t>
            </a:r>
          </a:p>
          <a:p>
            <a:endParaRPr lang="en-GB" sz="1000">
              <a:solidFill>
                <a:schemeClr val="dk1"/>
              </a:solidFill>
            </a:endParaRPr>
          </a:p>
          <a:p>
            <a:r>
              <a:rPr lang="en-GB" sz="1000" b="1">
                <a:solidFill>
                  <a:schemeClr val="dk1"/>
                </a:solidFill>
              </a:rPr>
              <a:t>NAME                                                        FROM                                      SYMPTOMS            </a:t>
            </a:r>
            <a:endParaRPr lang="en-GB" sz="1000" b="1">
              <a:solidFill>
                <a:schemeClr val="dk1"/>
              </a:solidFill>
              <a:cs typeface="Calibri"/>
            </a:endParaRPr>
          </a:p>
          <a:p>
            <a:pPr lvl="0"/>
            <a:endParaRPr lang="en-GB" sz="1000">
              <a:solidFill>
                <a:schemeClr val="dk1"/>
              </a:solidFill>
            </a:endParaRPr>
          </a:p>
          <a:p>
            <a:r>
              <a:rPr lang="en-GB" sz="1000" b="1">
                <a:solidFill>
                  <a:schemeClr val="dk1"/>
                </a:solidFill>
              </a:rPr>
              <a:t>Bacillus cereus</a:t>
            </a:r>
            <a:endParaRPr lang="en-GB" sz="1000" b="1">
              <a:solidFill>
                <a:schemeClr val="dk1"/>
              </a:solidFill>
              <a:cs typeface="Calibri"/>
            </a:endParaRPr>
          </a:p>
          <a:p>
            <a:pPr lvl="0"/>
            <a:endParaRPr lang="en-GB" sz="1000" b="1">
              <a:solidFill>
                <a:schemeClr val="dk1"/>
              </a:solidFill>
            </a:endParaRPr>
          </a:p>
          <a:p>
            <a:pPr lvl="0"/>
            <a:r>
              <a:rPr lang="en-GB" sz="1000" b="1">
                <a:solidFill>
                  <a:schemeClr val="dk1"/>
                </a:solidFill>
              </a:rPr>
              <a:t>Campylobacter</a:t>
            </a:r>
            <a:endParaRPr lang="en-GB" sz="1000" b="1">
              <a:solidFill>
                <a:schemeClr val="dk1"/>
              </a:solidFill>
              <a:cs typeface="Calibri"/>
            </a:endParaRPr>
          </a:p>
          <a:p>
            <a:pPr lvl="0"/>
            <a:endParaRPr lang="en-GB" sz="1000" b="1">
              <a:solidFill>
                <a:schemeClr val="dk1"/>
              </a:solidFill>
            </a:endParaRPr>
          </a:p>
          <a:p>
            <a:r>
              <a:rPr lang="en-GB" sz="1000" b="1">
                <a:solidFill>
                  <a:schemeClr val="dk1"/>
                </a:solidFill>
              </a:rPr>
              <a:t>Clostridium perfringens</a:t>
            </a:r>
            <a:endParaRPr lang="en-GB" sz="1000" b="1">
              <a:solidFill>
                <a:schemeClr val="dk1"/>
              </a:solidFill>
              <a:cs typeface="Calibri"/>
            </a:endParaRPr>
          </a:p>
          <a:p>
            <a:pPr lvl="0"/>
            <a:endParaRPr lang="en-GB" sz="1000" b="1">
              <a:solidFill>
                <a:schemeClr val="dk1"/>
              </a:solidFill>
            </a:endParaRPr>
          </a:p>
          <a:p>
            <a:r>
              <a:rPr lang="en-GB" sz="1000" b="1">
                <a:solidFill>
                  <a:schemeClr val="dk1"/>
                </a:solidFill>
              </a:rPr>
              <a:t>E-Coli</a:t>
            </a:r>
            <a:endParaRPr lang="en-GB" sz="1000" b="1">
              <a:solidFill>
                <a:schemeClr val="dk1"/>
              </a:solidFill>
              <a:cs typeface="Calibri"/>
            </a:endParaRPr>
          </a:p>
          <a:p>
            <a:endParaRPr lang="en-GB" sz="1000" b="1">
              <a:solidFill>
                <a:schemeClr val="dk1"/>
              </a:solidFill>
            </a:endParaRPr>
          </a:p>
          <a:p>
            <a:r>
              <a:rPr lang="en-GB" sz="1000" b="1">
                <a:solidFill>
                  <a:schemeClr val="dk1"/>
                </a:solidFill>
              </a:rPr>
              <a:t>Listeria</a:t>
            </a:r>
            <a:endParaRPr lang="en-GB" sz="1000" b="1">
              <a:solidFill>
                <a:schemeClr val="dk1"/>
              </a:solidFill>
              <a:cs typeface="Calibri"/>
            </a:endParaRPr>
          </a:p>
          <a:p>
            <a:pPr lvl="0"/>
            <a:endParaRPr lang="en-GB" sz="1000" b="1">
              <a:solidFill>
                <a:schemeClr val="dk1"/>
              </a:solidFill>
            </a:endParaRPr>
          </a:p>
          <a:p>
            <a:pPr lvl="0"/>
            <a:r>
              <a:rPr lang="en-GB" sz="1000" b="1">
                <a:solidFill>
                  <a:schemeClr val="dk1"/>
                </a:solidFill>
              </a:rPr>
              <a:t>Salmonella</a:t>
            </a:r>
            <a:endParaRPr lang="en-GB" sz="1000" b="1">
              <a:solidFill>
                <a:schemeClr val="dk1"/>
              </a:solidFill>
              <a:cs typeface="Calibri"/>
            </a:endParaRPr>
          </a:p>
          <a:p>
            <a:pPr lvl="0"/>
            <a:endParaRPr lang="en-GB" sz="1000" b="1">
              <a:solidFill>
                <a:schemeClr val="dk1"/>
              </a:solidFill>
            </a:endParaRPr>
          </a:p>
          <a:p>
            <a:r>
              <a:rPr lang="en-GB" sz="1000" b="1">
                <a:solidFill>
                  <a:schemeClr val="dk1"/>
                </a:solidFill>
              </a:rPr>
              <a:t>Staphylococcus aureus</a:t>
            </a:r>
            <a:endParaRPr lang="en-GB" sz="1000" b="1">
              <a:solidFill>
                <a:schemeClr val="dk1"/>
              </a:solidFill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8E0BED-A74D-31CE-E686-2EA7049839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319" y="1938902"/>
            <a:ext cx="331451" cy="326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FC368C-0E3A-6386-CEC3-5AFD1FE29C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449" y="1629514"/>
            <a:ext cx="344312" cy="291170"/>
          </a:xfrm>
          <a:prstGeom prst="rect">
            <a:avLst/>
          </a:prstGeom>
        </p:spPr>
      </p:pic>
      <p:pic>
        <p:nvPicPr>
          <p:cNvPr id="14" name="Picture 6" descr="Image result for beef burger">
            <a:extLst>
              <a:ext uri="{FF2B5EF4-FFF2-40B4-BE49-F238E27FC236}">
                <a16:creationId xmlns:a16="http://schemas.microsoft.com/office/drawing/2014/main" id="{D655C770-A1C4-7706-BD56-1616660E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462299" y="1653259"/>
            <a:ext cx="478189" cy="26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24563E-8B94-7658-5BE5-CF25E0DA436C}"/>
              </a:ext>
            </a:extLst>
          </p:cNvPr>
          <p:cNvSpPr txBox="1"/>
          <p:nvPr/>
        </p:nvSpPr>
        <p:spPr>
          <a:xfrm>
            <a:off x="6879169" y="5194951"/>
            <a:ext cx="4012339" cy="1661993"/>
          </a:xfrm>
          <a:prstGeom prst="rect">
            <a:avLst/>
          </a:prstGeom>
          <a:noFill/>
          <a:ln w="25400">
            <a:solidFill>
              <a:srgbClr val="9933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100" b="1" u="sng">
                <a:solidFill>
                  <a:prstClr val="black"/>
                </a:solidFill>
              </a:rPr>
              <a:t>FOOD LABELLING REG.S</a:t>
            </a:r>
          </a:p>
          <a:p>
            <a:endParaRPr lang="en-GB" sz="1100" b="1" u="sng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>
                <a:solidFill>
                  <a:prstClr val="black"/>
                </a:solidFill>
              </a:rPr>
              <a:t>Use-by </a:t>
            </a:r>
            <a:r>
              <a:rPr lang="en-GB" sz="1000">
                <a:solidFill>
                  <a:prstClr val="black"/>
                </a:solidFill>
              </a:rPr>
              <a:t>/best-before date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>
                <a:solidFill>
                  <a:prstClr val="black"/>
                </a:solidFill>
              </a:rPr>
              <a:t>Ingredients</a:t>
            </a:r>
            <a:r>
              <a:rPr lang="en-GB" sz="1000">
                <a:solidFill>
                  <a:prstClr val="black"/>
                </a:solidFill>
              </a:rPr>
              <a:t> list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>
                <a:solidFill>
                  <a:prstClr val="black"/>
                </a:solidFill>
              </a:rPr>
              <a:t>Allergen</a:t>
            </a:r>
            <a:r>
              <a:rPr lang="en-GB" sz="1000">
                <a:solidFill>
                  <a:prstClr val="black"/>
                </a:solidFill>
              </a:rPr>
              <a:t>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/>
              <a:t>Nutritional</a:t>
            </a:r>
            <a:r>
              <a:rPr lang="en-GB" sz="1000"/>
              <a:t> information</a:t>
            </a:r>
            <a:endParaRPr lang="en-GB" sz="100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>
                <a:solidFill>
                  <a:prstClr val="black"/>
                </a:solidFill>
              </a:rPr>
              <a:t>Manufacturer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>
                <a:solidFill>
                  <a:prstClr val="black"/>
                </a:solidFill>
              </a:rPr>
              <a:t>Storing and cooking </a:t>
            </a:r>
            <a:r>
              <a:rPr lang="en-GB" sz="1000">
                <a:solidFill>
                  <a:prstClr val="black"/>
                </a:solidFill>
              </a:rPr>
              <a:t>instructions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>
                <a:solidFill>
                  <a:prstClr val="black"/>
                </a:solidFill>
              </a:rPr>
              <a:t>Country </a:t>
            </a:r>
            <a:r>
              <a:rPr lang="en-GB" sz="1000">
                <a:solidFill>
                  <a:prstClr val="black"/>
                </a:solidFill>
              </a:rPr>
              <a:t>of origin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00">
              <a:solidFill>
                <a:prstClr val="black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09152-A89A-C1E0-7E24-CA0342D1F666}"/>
              </a:ext>
            </a:extLst>
          </p:cNvPr>
          <p:cNvSpPr txBox="1"/>
          <p:nvPr/>
        </p:nvSpPr>
        <p:spPr>
          <a:xfrm>
            <a:off x="8924732" y="2310902"/>
            <a:ext cx="1982462" cy="2739211"/>
          </a:xfrm>
          <a:prstGeom prst="rect">
            <a:avLst/>
          </a:prstGeom>
          <a:noFill/>
          <a:ln w="25400">
            <a:solidFill>
              <a:srgbClr val="9933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1200" b="1" u="sng" dirty="0">
              <a:cs typeface="Calibri"/>
            </a:endParaRPr>
          </a:p>
          <a:p>
            <a:endParaRPr lang="en-GB" sz="1000" b="1" dirty="0"/>
          </a:p>
          <a:p>
            <a:r>
              <a:rPr lang="en-GB" sz="1000" b="1" dirty="0"/>
              <a:t>Food safety plan </a:t>
            </a:r>
            <a:r>
              <a:rPr lang="en-GB" sz="1000" dirty="0"/>
              <a:t>showing </a:t>
            </a:r>
            <a:endParaRPr lang="en-GB" sz="1000" b="1" dirty="0"/>
          </a:p>
          <a:p>
            <a:r>
              <a:rPr lang="en-GB" sz="1000" b="1" dirty="0"/>
              <a:t>due diligence-</a:t>
            </a:r>
            <a:endParaRPr lang="en-GB" sz="1000" b="1" dirty="0">
              <a:cs typeface="Calibri"/>
            </a:endParaRPr>
          </a:p>
          <a:p>
            <a:r>
              <a:rPr lang="en-GB" sz="1000" b="1" dirty="0">
                <a:solidFill>
                  <a:srgbClr val="FF0000"/>
                </a:solidFill>
              </a:rPr>
              <a:t>H</a:t>
            </a:r>
            <a:r>
              <a:rPr lang="en-GB" sz="1000" b="1" dirty="0"/>
              <a:t>azard</a:t>
            </a:r>
            <a:endParaRPr lang="en-GB" sz="1000" b="1" dirty="0">
              <a:cs typeface="Calibri"/>
            </a:endParaRPr>
          </a:p>
          <a:p>
            <a:r>
              <a:rPr lang="en-GB" sz="1000" b="1" dirty="0">
                <a:solidFill>
                  <a:srgbClr val="FF0000"/>
                </a:solidFill>
              </a:rPr>
              <a:t>A</a:t>
            </a:r>
            <a:r>
              <a:rPr lang="en-GB" sz="1000" b="1" dirty="0"/>
              <a:t>nalysis</a:t>
            </a:r>
            <a:endParaRPr lang="en-GB" sz="1000" b="1" dirty="0">
              <a:cs typeface="Calibri"/>
            </a:endParaRPr>
          </a:p>
          <a:p>
            <a:r>
              <a:rPr lang="en-GB" sz="1000" b="1" dirty="0">
                <a:solidFill>
                  <a:srgbClr val="FF0000"/>
                </a:solidFill>
              </a:rPr>
              <a:t>C</a:t>
            </a:r>
            <a:r>
              <a:rPr lang="en-GB" sz="1000" b="1" dirty="0"/>
              <a:t>ritical </a:t>
            </a:r>
            <a:endParaRPr lang="en-GB" sz="1000" b="1" dirty="0">
              <a:cs typeface="Calibri"/>
            </a:endParaRPr>
          </a:p>
          <a:p>
            <a:r>
              <a:rPr lang="en-GB" sz="1000" b="1" dirty="0">
                <a:solidFill>
                  <a:srgbClr val="FF0000"/>
                </a:solidFill>
              </a:rPr>
              <a:t>C</a:t>
            </a:r>
            <a:r>
              <a:rPr lang="en-GB" sz="1000" b="1" dirty="0"/>
              <a:t>ontrol </a:t>
            </a:r>
            <a:endParaRPr lang="en-GB" sz="1000" b="1" dirty="0">
              <a:cs typeface="Calibri"/>
            </a:endParaRPr>
          </a:p>
          <a:p>
            <a:r>
              <a:rPr lang="en-GB" sz="1000" b="1" dirty="0">
                <a:solidFill>
                  <a:srgbClr val="FF0000"/>
                </a:solidFill>
              </a:rPr>
              <a:t>P</a:t>
            </a:r>
            <a:r>
              <a:rPr lang="en-GB" sz="1000" b="1" dirty="0"/>
              <a:t>oints</a:t>
            </a:r>
            <a:endParaRPr lang="en-GB" sz="1000" b="1" dirty="0">
              <a:cs typeface="Calibri"/>
            </a:endParaRPr>
          </a:p>
          <a:p>
            <a:endParaRPr lang="en-GB" sz="1000" b="1" dirty="0"/>
          </a:p>
          <a:p>
            <a:r>
              <a:rPr lang="en-GB" sz="1000" b="1" dirty="0"/>
              <a:t>How?</a:t>
            </a:r>
            <a:endParaRPr lang="en-GB" sz="1000" b="1" dirty="0">
              <a:cs typeface="Calibri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000" dirty="0"/>
              <a:t>Create a flow chart showing each </a:t>
            </a:r>
            <a:r>
              <a:rPr lang="en-GB" sz="1000" b="1" dirty="0"/>
              <a:t>stage</a:t>
            </a:r>
            <a:r>
              <a:rPr lang="en-GB" sz="1000" dirty="0"/>
              <a:t> in the preparation</a:t>
            </a:r>
            <a:endParaRPr lang="en-GB" sz="1000" dirty="0">
              <a:cs typeface="Calibri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000" dirty="0"/>
              <a:t>Identify </a:t>
            </a:r>
            <a:r>
              <a:rPr lang="en-GB" sz="1000" b="1" dirty="0"/>
              <a:t>hazards</a:t>
            </a:r>
            <a:r>
              <a:rPr lang="en-GB" sz="1000" dirty="0"/>
              <a:t> (physical, chemical, biological)</a:t>
            </a:r>
            <a:endParaRPr lang="en-GB" sz="1000" dirty="0">
              <a:cs typeface="Calibri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000" dirty="0"/>
              <a:t> Say what can be done do </a:t>
            </a:r>
            <a:r>
              <a:rPr lang="en-GB" sz="1000" b="1" dirty="0"/>
              <a:t>control</a:t>
            </a:r>
            <a:r>
              <a:rPr lang="en-GB" sz="1000" dirty="0"/>
              <a:t> or prevent hazard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4ECADE-E9FC-53F9-5C42-D2D30CAD0B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4083" y="2531490"/>
            <a:ext cx="344312" cy="29117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12CC2A2-072E-F06D-8CE4-920B4B6AAED2}"/>
              </a:ext>
            </a:extLst>
          </p:cNvPr>
          <p:cNvGrpSpPr/>
          <p:nvPr/>
        </p:nvGrpSpPr>
        <p:grpSpPr>
          <a:xfrm>
            <a:off x="9671484" y="3067807"/>
            <a:ext cx="1085228" cy="905264"/>
            <a:chOff x="5771637" y="3259815"/>
            <a:chExt cx="1158633" cy="11435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3D7CE2A-8D88-36DF-37A5-8F1138EFE2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71637" y="3593153"/>
              <a:ext cx="629315" cy="81023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FA999B-DA7F-3E17-4F5E-139CD604D172}"/>
                </a:ext>
              </a:extLst>
            </p:cNvPr>
            <p:cNvSpPr txBox="1"/>
            <p:nvPr/>
          </p:nvSpPr>
          <p:spPr>
            <a:xfrm>
              <a:off x="6349995" y="3259815"/>
              <a:ext cx="580275" cy="5831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800" dirty="0">
                  <a:latin typeface="AR ESSENCE"/>
                </a:rPr>
                <a:t>Reheat food to 75</a:t>
              </a:r>
              <a:r>
                <a:rPr lang="en-GB" sz="800" dirty="0">
                  <a:latin typeface="Calibri"/>
                  <a:cs typeface="Calibri"/>
                </a:rPr>
                <a:t>°c</a:t>
              </a:r>
              <a:endParaRPr lang="en-GB" sz="800" dirty="0">
                <a:latin typeface="AR ESSENCE" panose="02000000000000000000" pitchFamily="2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30A4DF1-73D1-FF95-E811-5B207EABAC2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769" y="3683358"/>
            <a:ext cx="489378" cy="32187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096230A-A593-CFDB-A97A-5AD849BEA081}"/>
              </a:ext>
            </a:extLst>
          </p:cNvPr>
          <p:cNvSpPr/>
          <p:nvPr/>
        </p:nvSpPr>
        <p:spPr>
          <a:xfrm>
            <a:off x="1708800" y="-19458"/>
            <a:ext cx="2193039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b="1" dirty="0">
                <a:highlight>
                  <a:srgbClr val="FFFF00"/>
                </a:highlight>
                <a:cs typeface="Arial"/>
              </a:rPr>
              <a:t>8. FOOD RELATED </a:t>
            </a:r>
            <a:endParaRPr lang="en-GB" b="1" dirty="0">
              <a:highlight>
                <a:srgbClr val="FFFF00"/>
              </a:highlight>
              <a:cs typeface="Arial" panose="020B0604020202020204" pitchFamily="34" charset="0"/>
            </a:endParaRPr>
          </a:p>
          <a:p>
            <a:pPr algn="ctr"/>
            <a:r>
              <a:rPr lang="en-GB" b="1" dirty="0">
                <a:highlight>
                  <a:srgbClr val="FFFF00"/>
                </a:highlight>
                <a:cs typeface="Arial"/>
              </a:rPr>
              <a:t>ILL HEALTH</a:t>
            </a:r>
            <a:endParaRPr lang="en-GB" sz="1500" b="1" dirty="0"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2E707C-B473-EF92-DACE-61BBC8E1E2AE}"/>
              </a:ext>
            </a:extLst>
          </p:cNvPr>
          <p:cNvCxnSpPr/>
          <p:nvPr/>
        </p:nvCxnSpPr>
        <p:spPr>
          <a:xfrm flipH="1">
            <a:off x="5249730" y="405293"/>
            <a:ext cx="9383" cy="2446420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C2E465-6CDF-5B95-0FDA-B8B94E01DDD1}"/>
              </a:ext>
            </a:extLst>
          </p:cNvPr>
          <p:cNvCxnSpPr>
            <a:cxnSpLocks/>
          </p:cNvCxnSpPr>
          <p:nvPr/>
        </p:nvCxnSpPr>
        <p:spPr>
          <a:xfrm>
            <a:off x="6791505" y="388101"/>
            <a:ext cx="8299" cy="2431146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E09CB18-7447-1EBA-6AB4-7FA8B142D94F}"/>
              </a:ext>
            </a:extLst>
          </p:cNvPr>
          <p:cNvSpPr txBox="1"/>
          <p:nvPr/>
        </p:nvSpPr>
        <p:spPr>
          <a:xfrm>
            <a:off x="9485586" y="888209"/>
            <a:ext cx="106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6" name="AutoShape 6" descr="Image result for pasta packet images">
            <a:extLst>
              <a:ext uri="{FF2B5EF4-FFF2-40B4-BE49-F238E27FC236}">
                <a16:creationId xmlns:a16="http://schemas.microsoft.com/office/drawing/2014/main" id="{EE931672-01BF-C566-E698-05DDD98797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75231" y="-952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3BDE579-C653-F841-D5FC-B73D9C186848}"/>
              </a:ext>
            </a:extLst>
          </p:cNvPr>
          <p:cNvCxnSpPr/>
          <p:nvPr/>
        </p:nvCxnSpPr>
        <p:spPr>
          <a:xfrm flipV="1">
            <a:off x="3851141" y="386740"/>
            <a:ext cx="4897670" cy="11367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0369BD-420E-6DFC-13ED-94F7A023A3A3}"/>
              </a:ext>
            </a:extLst>
          </p:cNvPr>
          <p:cNvCxnSpPr/>
          <p:nvPr/>
        </p:nvCxnSpPr>
        <p:spPr>
          <a:xfrm flipV="1">
            <a:off x="3855874" y="705045"/>
            <a:ext cx="4872157" cy="3418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D7B825F-121A-B690-3FF0-0028930837ED}"/>
              </a:ext>
            </a:extLst>
          </p:cNvPr>
          <p:cNvCxnSpPr/>
          <p:nvPr/>
        </p:nvCxnSpPr>
        <p:spPr>
          <a:xfrm flipV="1">
            <a:off x="3857166" y="1018323"/>
            <a:ext cx="4873888" cy="12464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E835A6C-F5CB-ED1D-3736-D479F18DDC12}"/>
              </a:ext>
            </a:extLst>
          </p:cNvPr>
          <p:cNvCxnSpPr/>
          <p:nvPr/>
        </p:nvCxnSpPr>
        <p:spPr>
          <a:xfrm flipV="1">
            <a:off x="3872162" y="1322105"/>
            <a:ext cx="4834057" cy="12794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B0E189-0F81-5F44-2DCF-A3724469BDB1}"/>
              </a:ext>
            </a:extLst>
          </p:cNvPr>
          <p:cNvCxnSpPr/>
          <p:nvPr/>
        </p:nvCxnSpPr>
        <p:spPr>
          <a:xfrm flipV="1">
            <a:off x="3853922" y="1930460"/>
            <a:ext cx="4867901" cy="35094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0B30D46-7A9D-99C3-53E7-4627FBF31DFF}"/>
              </a:ext>
            </a:extLst>
          </p:cNvPr>
          <p:cNvCxnSpPr/>
          <p:nvPr/>
        </p:nvCxnSpPr>
        <p:spPr>
          <a:xfrm flipV="1">
            <a:off x="3857166" y="2223898"/>
            <a:ext cx="4873888" cy="46732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A7EBA2-29FD-BDA8-BD7F-E3290ACC9909}"/>
              </a:ext>
            </a:extLst>
          </p:cNvPr>
          <p:cNvCxnSpPr/>
          <p:nvPr/>
        </p:nvCxnSpPr>
        <p:spPr>
          <a:xfrm>
            <a:off x="3855704" y="1652480"/>
            <a:ext cx="4844120" cy="7219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AC9208A-D511-2545-7AFE-C97585E6D863}"/>
              </a:ext>
            </a:extLst>
          </p:cNvPr>
          <p:cNvCxnSpPr/>
          <p:nvPr/>
        </p:nvCxnSpPr>
        <p:spPr>
          <a:xfrm flipV="1">
            <a:off x="3870427" y="2506821"/>
            <a:ext cx="4859457" cy="33073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Image result for raw chicken images">
            <a:extLst>
              <a:ext uri="{FF2B5EF4-FFF2-40B4-BE49-F238E27FC236}">
                <a16:creationId xmlns:a16="http://schemas.microsoft.com/office/drawing/2014/main" id="{C3C05F18-588F-26E8-A939-6AFF07756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8185" y="1071856"/>
            <a:ext cx="315998" cy="22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raw chicken images">
            <a:extLst>
              <a:ext uri="{FF2B5EF4-FFF2-40B4-BE49-F238E27FC236}">
                <a16:creationId xmlns:a16="http://schemas.microsoft.com/office/drawing/2014/main" id="{8DC25215-69E9-EEC4-2787-67866C219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9346" y="1376140"/>
            <a:ext cx="315998" cy="22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raw chicken images">
            <a:extLst>
              <a:ext uri="{FF2B5EF4-FFF2-40B4-BE49-F238E27FC236}">
                <a16:creationId xmlns:a16="http://schemas.microsoft.com/office/drawing/2014/main" id="{50F9C372-1C6A-BACD-8DB2-E49EA441E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3768" y="2294581"/>
            <a:ext cx="327110" cy="20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EE9B6C6-1A59-5D25-4943-C02FD88A4B0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361" y="2000806"/>
            <a:ext cx="374754" cy="219350"/>
          </a:xfrm>
          <a:prstGeom prst="rect">
            <a:avLst/>
          </a:prstGeom>
        </p:spPr>
      </p:pic>
      <p:pic>
        <p:nvPicPr>
          <p:cNvPr id="39" name="Picture 22" descr="Related image">
            <a:extLst>
              <a:ext uri="{FF2B5EF4-FFF2-40B4-BE49-F238E27FC236}">
                <a16:creationId xmlns:a16="http://schemas.microsoft.com/office/drawing/2014/main" id="{53328C83-8D1E-EEA4-F110-784DD5050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5124" y="2267921"/>
            <a:ext cx="218202" cy="22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29E9DC5-1799-7848-7C2F-660EECD44973}"/>
              </a:ext>
            </a:extLst>
          </p:cNvPr>
          <p:cNvSpPr txBox="1"/>
          <p:nvPr/>
        </p:nvSpPr>
        <p:spPr>
          <a:xfrm>
            <a:off x="7044748" y="1368854"/>
            <a:ext cx="2089332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900"/>
              <a:t>Diarrhoea   Vomiting    Fever </a:t>
            </a:r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B32685-C0D1-4067-55CB-D80BA909F67C}"/>
              </a:ext>
            </a:extLst>
          </p:cNvPr>
          <p:cNvSpPr txBox="1"/>
          <p:nvPr/>
        </p:nvSpPr>
        <p:spPr>
          <a:xfrm>
            <a:off x="7261506" y="740136"/>
            <a:ext cx="1513150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900"/>
              <a:t>Nausea     Vomiting</a:t>
            </a:r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41EED6-A1CB-6C1E-5452-8FF134110D02}"/>
              </a:ext>
            </a:extLst>
          </p:cNvPr>
          <p:cNvSpPr txBox="1"/>
          <p:nvPr/>
        </p:nvSpPr>
        <p:spPr>
          <a:xfrm>
            <a:off x="6794500" y="1700591"/>
            <a:ext cx="2092723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900"/>
              <a:t>Bloody diarrhoea    </a:t>
            </a:r>
            <a:r>
              <a:rPr lang="en-GB" sz="900" b="1"/>
              <a:t>Sometimes death</a:t>
            </a:r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8EDFC6-89BA-63D2-88CB-08F56AEC0893}"/>
              </a:ext>
            </a:extLst>
          </p:cNvPr>
          <p:cNvSpPr txBox="1"/>
          <p:nvPr/>
        </p:nvSpPr>
        <p:spPr>
          <a:xfrm>
            <a:off x="7076697" y="1043269"/>
            <a:ext cx="2641523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900"/>
              <a:t>Stomach pain     Diarrhoea</a:t>
            </a:r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2EE416-B684-2CF6-A982-13D6BB0C6BF9}"/>
              </a:ext>
            </a:extLst>
          </p:cNvPr>
          <p:cNvSpPr txBox="1"/>
          <p:nvPr/>
        </p:nvSpPr>
        <p:spPr>
          <a:xfrm>
            <a:off x="6989736" y="1948564"/>
            <a:ext cx="1852131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900"/>
              <a:t>Flu-like symptoms  </a:t>
            </a:r>
            <a:r>
              <a:rPr lang="en-GB" sz="900" b="1"/>
              <a:t>Miscarriage</a:t>
            </a:r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3664773-CD14-40C2-5288-5EB31DA1B123}"/>
              </a:ext>
            </a:extLst>
          </p:cNvPr>
          <p:cNvSpPr txBox="1"/>
          <p:nvPr/>
        </p:nvSpPr>
        <p:spPr>
          <a:xfrm>
            <a:off x="6989306" y="2539588"/>
            <a:ext cx="1879526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900"/>
              <a:t>Severe vomiting  Diarrhoea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56FFBF8-17C2-80A2-8AF9-D44FF7F34995}"/>
              </a:ext>
            </a:extLst>
          </p:cNvPr>
          <p:cNvSpPr txBox="1"/>
          <p:nvPr/>
        </p:nvSpPr>
        <p:spPr>
          <a:xfrm>
            <a:off x="6962574" y="2253511"/>
            <a:ext cx="1812114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900"/>
              <a:t>Vomiting, fever </a:t>
            </a:r>
            <a:r>
              <a:rPr lang="en-GB" sz="900" b="1"/>
              <a:t>Sometimes death </a:t>
            </a:r>
            <a:endParaRPr lang="en-GB" sz="900" b="1">
              <a:cs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F85D24-9B3C-462B-1603-11B84A8868FA}"/>
              </a:ext>
            </a:extLst>
          </p:cNvPr>
          <p:cNvSpPr txBox="1"/>
          <p:nvPr/>
        </p:nvSpPr>
        <p:spPr>
          <a:xfrm>
            <a:off x="8802582" y="102573"/>
            <a:ext cx="2078257" cy="2092881"/>
          </a:xfrm>
          <a:prstGeom prst="rect">
            <a:avLst/>
          </a:prstGeom>
          <a:noFill/>
          <a:ln w="25400">
            <a:solidFill>
              <a:srgbClr val="9933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000" b="1" u="sng" dirty="0"/>
              <a:t>BACTERIA: NEEDS AND CONTROLS</a:t>
            </a:r>
            <a:endParaRPr lang="en-US" sz="1000">
              <a:cs typeface="Calibri"/>
            </a:endParaRPr>
          </a:p>
          <a:p>
            <a:pPr algn="ctr"/>
            <a:endParaRPr lang="en-GB" sz="1000" b="1" u="sng" dirty="0">
              <a:solidFill>
                <a:prstClr val="black"/>
              </a:solidFill>
              <a:cs typeface="Calibri"/>
            </a:endParaRPr>
          </a:p>
          <a:p>
            <a:endParaRPr lang="en-GB" sz="1000" b="1" u="sng">
              <a:solidFill>
                <a:prstClr val="black"/>
              </a:solidFill>
            </a:endParaRPr>
          </a:p>
          <a:p>
            <a:endParaRPr lang="en-GB" sz="1000" b="1" u="sng">
              <a:solidFill>
                <a:prstClr val="black"/>
              </a:solidFill>
            </a:endParaRPr>
          </a:p>
          <a:p>
            <a:endParaRPr lang="en-GB" sz="1000" b="1" u="sng">
              <a:solidFill>
                <a:prstClr val="black"/>
              </a:solidFill>
            </a:endParaRPr>
          </a:p>
          <a:p>
            <a:endParaRPr lang="en-GB" sz="1000" b="1" u="sng">
              <a:solidFill>
                <a:prstClr val="black"/>
              </a:solidFill>
            </a:endParaRPr>
          </a:p>
          <a:p>
            <a:endParaRPr lang="en-GB" sz="1000" b="1" u="sng">
              <a:solidFill>
                <a:prstClr val="black"/>
              </a:solidFill>
            </a:endParaRPr>
          </a:p>
          <a:p>
            <a:endParaRPr lang="en-GB" sz="1000" b="1" u="sng">
              <a:solidFill>
                <a:prstClr val="black"/>
              </a:solidFill>
            </a:endParaRPr>
          </a:p>
          <a:p>
            <a:endParaRPr lang="en-GB" sz="1000" b="1" u="sng">
              <a:solidFill>
                <a:prstClr val="black"/>
              </a:solidFill>
            </a:endParaRPr>
          </a:p>
          <a:p>
            <a:endParaRPr lang="en-GB" sz="1000" b="1" u="sng">
              <a:solidFill>
                <a:prstClr val="black"/>
              </a:solidFill>
            </a:endParaRPr>
          </a:p>
          <a:p>
            <a:endParaRPr lang="en-GB" sz="1000" b="1" u="sng">
              <a:solidFill>
                <a:prstClr val="black"/>
              </a:solidFill>
            </a:endParaRPr>
          </a:p>
          <a:p>
            <a:endParaRPr lang="en-GB" sz="1000" b="1" u="sng">
              <a:solidFill>
                <a:prstClr val="black"/>
              </a:solidFill>
              <a:cs typeface="Calibri"/>
            </a:endParaRPr>
          </a:p>
          <a:p>
            <a:endParaRPr lang="en-GB" sz="1000" b="1" u="sng" dirty="0">
              <a:solidFill>
                <a:prstClr val="black"/>
              </a:solidFill>
              <a:cs typeface="Calibri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C7C890C-BB90-C959-553B-83DB05822FD0}"/>
              </a:ext>
            </a:extLst>
          </p:cNvPr>
          <p:cNvCxnSpPr>
            <a:cxnSpLocks/>
          </p:cNvCxnSpPr>
          <p:nvPr/>
        </p:nvCxnSpPr>
        <p:spPr>
          <a:xfrm>
            <a:off x="8795455" y="450179"/>
            <a:ext cx="2093881" cy="61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3BD3081-0F04-1A20-C425-2C34EC0485F3}"/>
              </a:ext>
            </a:extLst>
          </p:cNvPr>
          <p:cNvCxnSpPr>
            <a:cxnSpLocks/>
          </p:cNvCxnSpPr>
          <p:nvPr/>
        </p:nvCxnSpPr>
        <p:spPr>
          <a:xfrm>
            <a:off x="8801432" y="918623"/>
            <a:ext cx="2091662" cy="6083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DE9955B-5173-7FE6-2FA9-B5FC17D04A54}"/>
              </a:ext>
            </a:extLst>
          </p:cNvPr>
          <p:cNvCxnSpPr>
            <a:cxnSpLocks/>
          </p:cNvCxnSpPr>
          <p:nvPr/>
        </p:nvCxnSpPr>
        <p:spPr>
          <a:xfrm flipV="1">
            <a:off x="8803154" y="1762045"/>
            <a:ext cx="2081315" cy="8475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C2F8BA6-B12C-F96F-DBAF-141E7500657B}"/>
              </a:ext>
            </a:extLst>
          </p:cNvPr>
          <p:cNvCxnSpPr>
            <a:cxnSpLocks/>
          </p:cNvCxnSpPr>
          <p:nvPr/>
        </p:nvCxnSpPr>
        <p:spPr>
          <a:xfrm>
            <a:off x="8797452" y="1326280"/>
            <a:ext cx="2082025" cy="1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3ECAB76-A43D-388F-F24F-63CA0308BA72}"/>
              </a:ext>
            </a:extLst>
          </p:cNvPr>
          <p:cNvCxnSpPr/>
          <p:nvPr/>
        </p:nvCxnSpPr>
        <p:spPr>
          <a:xfrm flipH="1" flipV="1">
            <a:off x="9711725" y="459091"/>
            <a:ext cx="6811" cy="1737003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E5724EE-E51F-7EEA-6A68-3DC60ECE1941}"/>
              </a:ext>
            </a:extLst>
          </p:cNvPr>
          <p:cNvSpPr txBox="1"/>
          <p:nvPr/>
        </p:nvSpPr>
        <p:spPr>
          <a:xfrm>
            <a:off x="8894254" y="464174"/>
            <a:ext cx="100404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000" b="1" dirty="0"/>
              <a:t>Warmth</a:t>
            </a:r>
            <a:r>
              <a:rPr lang="en-GB" sz="1000" dirty="0"/>
              <a:t>- usually </a:t>
            </a:r>
            <a:r>
              <a:rPr lang="en-GB" sz="1000" b="1" dirty="0"/>
              <a:t>37</a:t>
            </a:r>
            <a:r>
              <a:rPr lang="en-GB" sz="1000" dirty="0"/>
              <a:t>°c</a:t>
            </a:r>
            <a:endParaRPr lang="en-GB" sz="10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EB68F1-9FF0-1671-75BB-4AC6C9C4CE9F}"/>
              </a:ext>
            </a:extLst>
          </p:cNvPr>
          <p:cNvSpPr txBox="1"/>
          <p:nvPr/>
        </p:nvSpPr>
        <p:spPr>
          <a:xfrm>
            <a:off x="8997817" y="954732"/>
            <a:ext cx="10040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/>
              <a:t>Water</a:t>
            </a:r>
            <a:r>
              <a:rPr lang="en-GB" sz="1000"/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4CB609-C85D-1EF2-8573-EB0D1F969AF6}"/>
              </a:ext>
            </a:extLst>
          </p:cNvPr>
          <p:cNvSpPr txBox="1"/>
          <p:nvPr/>
        </p:nvSpPr>
        <p:spPr>
          <a:xfrm>
            <a:off x="8823458" y="1340507"/>
            <a:ext cx="102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/>
              <a:t>Food- </a:t>
            </a:r>
            <a:r>
              <a:rPr lang="en-GB" sz="1000"/>
              <a:t>mostly animal sources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7458970-64B4-A62C-62EC-2385880FCD2E}"/>
              </a:ext>
            </a:extLst>
          </p:cNvPr>
          <p:cNvSpPr txBox="1"/>
          <p:nvPr/>
        </p:nvSpPr>
        <p:spPr>
          <a:xfrm>
            <a:off x="9035012" y="1823843"/>
            <a:ext cx="10040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/>
              <a:t>Time</a:t>
            </a:r>
            <a:r>
              <a:rPr lang="en-GB" sz="1000"/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0926EA-B0B3-9192-FFC0-C9F42D9D1FF8}"/>
              </a:ext>
            </a:extLst>
          </p:cNvPr>
          <p:cNvSpPr txBox="1"/>
          <p:nvPr/>
        </p:nvSpPr>
        <p:spPr>
          <a:xfrm>
            <a:off x="9690003" y="1764268"/>
            <a:ext cx="1273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Use by </a:t>
            </a:r>
            <a:r>
              <a:rPr lang="en-GB" sz="1000" b="1"/>
              <a:t>use -by-date</a:t>
            </a:r>
          </a:p>
          <a:p>
            <a:r>
              <a:rPr lang="en-GB" sz="1000"/>
              <a:t>Cook &amp; chill </a:t>
            </a:r>
            <a:r>
              <a:rPr lang="en-GB" sz="1000" b="1"/>
              <a:t>quickly</a:t>
            </a:r>
            <a:r>
              <a:rPr lang="en-GB" sz="1000"/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A3C7DEF-4BE4-1975-5CD4-A4628BE05A6E}"/>
              </a:ext>
            </a:extLst>
          </p:cNvPr>
          <p:cNvSpPr txBox="1"/>
          <p:nvPr/>
        </p:nvSpPr>
        <p:spPr>
          <a:xfrm>
            <a:off x="9687350" y="938884"/>
            <a:ext cx="147911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000" b="1" dirty="0"/>
              <a:t>Dried </a:t>
            </a:r>
            <a:r>
              <a:rPr lang="en-GB" sz="1000" dirty="0"/>
              <a:t>food </a:t>
            </a:r>
          </a:p>
          <a:p>
            <a:r>
              <a:rPr lang="en-GB" sz="1000"/>
              <a:t>Add</a:t>
            </a:r>
            <a:r>
              <a:rPr lang="en-GB" sz="1000" b="1" dirty="0"/>
              <a:t> sugar or salt</a:t>
            </a:r>
            <a:r>
              <a:rPr lang="en-GB" sz="1000" dirty="0"/>
              <a:t> </a:t>
            </a:r>
            <a:endParaRPr lang="en-GB" sz="1000" dirty="0">
              <a:cs typeface="Calibri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41797D6-24EF-7F7C-7643-FFCCAEE7B9CA}"/>
              </a:ext>
            </a:extLst>
          </p:cNvPr>
          <p:cNvSpPr txBox="1"/>
          <p:nvPr/>
        </p:nvSpPr>
        <p:spPr>
          <a:xfrm>
            <a:off x="9797134" y="451088"/>
            <a:ext cx="100404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000" b="1" dirty="0"/>
              <a:t>Chill </a:t>
            </a:r>
            <a:r>
              <a:rPr lang="en-GB" sz="1000" dirty="0"/>
              <a:t>to less than</a:t>
            </a:r>
            <a:r>
              <a:rPr lang="en-GB" sz="1000" b="1" dirty="0"/>
              <a:t> 5</a:t>
            </a:r>
            <a:r>
              <a:rPr lang="en-GB" sz="1000" dirty="0"/>
              <a:t>°c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859FB85-9D86-449D-3F42-E22EDEFEC6AB}"/>
              </a:ext>
            </a:extLst>
          </p:cNvPr>
          <p:cNvSpPr txBox="1"/>
          <p:nvPr/>
        </p:nvSpPr>
        <p:spPr>
          <a:xfrm>
            <a:off x="9745529" y="1258830"/>
            <a:ext cx="109059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1000" dirty="0">
              <a:cs typeface="Calibri"/>
            </a:endParaRPr>
          </a:p>
          <a:p>
            <a:r>
              <a:rPr lang="en-GB" sz="1000" b="1" dirty="0"/>
              <a:t>Cook </a:t>
            </a:r>
            <a:r>
              <a:rPr lang="en-GB" sz="1000" dirty="0"/>
              <a:t>meat</a:t>
            </a:r>
            <a:r>
              <a:rPr lang="en-GB" sz="1000" b="1" dirty="0"/>
              <a:t> well</a:t>
            </a:r>
            <a:r>
              <a:rPr lang="en-GB" sz="1000" dirty="0"/>
              <a:t> </a:t>
            </a:r>
            <a:endParaRPr lang="en-GB" sz="1000" dirty="0">
              <a:cs typeface="Calibri"/>
            </a:endParaRPr>
          </a:p>
        </p:txBody>
      </p:sp>
      <p:sp>
        <p:nvSpPr>
          <p:cNvPr id="61" name="AutoShape 2" descr="Image result for jam pot cartoon">
            <a:extLst>
              <a:ext uri="{FF2B5EF4-FFF2-40B4-BE49-F238E27FC236}">
                <a16:creationId xmlns:a16="http://schemas.microsoft.com/office/drawing/2014/main" id="{73D32E47-34F7-6EA3-5E7A-4120AC0DA6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7631" y="571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2" name="Picture 4" descr="Image result for jam pot cartoon">
            <a:extLst>
              <a:ext uri="{FF2B5EF4-FFF2-40B4-BE49-F238E27FC236}">
                <a16:creationId xmlns:a16="http://schemas.microsoft.com/office/drawing/2014/main" id="{A88056E3-FEF2-48F4-6608-C90981D14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95466" y="717380"/>
            <a:ext cx="290881" cy="37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59DA132-1720-2FFC-06ED-93EB0A76E8FB}"/>
              </a:ext>
            </a:extLst>
          </p:cNvPr>
          <p:cNvSpPr txBox="1"/>
          <p:nvPr/>
        </p:nvSpPr>
        <p:spPr>
          <a:xfrm>
            <a:off x="6876552" y="3014397"/>
            <a:ext cx="1995871" cy="2123658"/>
          </a:xfrm>
          <a:prstGeom prst="rect">
            <a:avLst/>
          </a:prstGeom>
          <a:noFill/>
          <a:ln w="25400">
            <a:solidFill>
              <a:srgbClr val="9933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100" b="1" u="sng" dirty="0"/>
              <a:t>KEEPING FOOD SAFE</a:t>
            </a:r>
          </a:p>
          <a:p>
            <a:endParaRPr lang="en-GB" sz="1100" b="1" u="sng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/>
              <a:t>Clean </a:t>
            </a:r>
            <a:r>
              <a:rPr lang="en-GB" sz="1000" dirty="0"/>
              <a:t> h</a:t>
            </a:r>
            <a:r>
              <a:rPr lang="en-GB" sz="1000" b="1" dirty="0"/>
              <a:t>ands, </a:t>
            </a:r>
            <a:r>
              <a:rPr lang="en-GB" sz="1000" dirty="0"/>
              <a:t>clothes and nails</a:t>
            </a:r>
            <a:endParaRPr lang="en-GB" sz="10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Don’t’ work if </a:t>
            </a:r>
            <a:r>
              <a:rPr lang="en-GB" sz="1000" b="1" dirty="0"/>
              <a:t>sick</a:t>
            </a:r>
            <a:endParaRPr lang="en-GB" sz="1000" b="1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/>
              <a:t>Clean </a:t>
            </a:r>
            <a:r>
              <a:rPr lang="en-GB" sz="1000" dirty="0"/>
              <a:t>as you go</a:t>
            </a:r>
            <a:endParaRPr lang="en-GB" sz="10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/>
              <a:t>Separate</a:t>
            </a:r>
            <a:r>
              <a:rPr lang="en-GB" sz="1000" dirty="0"/>
              <a:t> raw and cooked food</a:t>
            </a:r>
            <a:endParaRPr lang="en-GB" sz="10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/>
              <a:t>Chil</a:t>
            </a:r>
            <a:r>
              <a:rPr lang="en-GB" sz="1000" dirty="0"/>
              <a:t>l to below </a:t>
            </a:r>
            <a:r>
              <a:rPr lang="en-GB" sz="1000" b="1" dirty="0"/>
              <a:t>5</a:t>
            </a:r>
            <a:r>
              <a:rPr lang="en-GB" sz="1000" dirty="0"/>
              <a:t>°c</a:t>
            </a:r>
            <a:endParaRPr lang="en-GB" sz="10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/>
              <a:t>Cook</a:t>
            </a:r>
            <a:r>
              <a:rPr lang="en-GB" sz="1000" dirty="0"/>
              <a:t> to over </a:t>
            </a:r>
            <a:r>
              <a:rPr lang="en-GB" sz="1000" b="1" dirty="0"/>
              <a:t>75</a:t>
            </a:r>
            <a:r>
              <a:rPr lang="en-GB" sz="1000" dirty="0"/>
              <a:t>°c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/>
              <a:t>Hot hold </a:t>
            </a:r>
            <a:r>
              <a:rPr lang="en-GB" sz="1000" dirty="0"/>
              <a:t>above </a:t>
            </a:r>
            <a:r>
              <a:rPr lang="en-GB" sz="1000" b="1" dirty="0"/>
              <a:t>63</a:t>
            </a:r>
            <a:r>
              <a:rPr lang="en-GB" sz="1000" dirty="0"/>
              <a:t>°c</a:t>
            </a:r>
            <a:endParaRPr lang="en-GB" sz="1000" b="1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/>
              <a:t>Freeze </a:t>
            </a:r>
            <a:r>
              <a:rPr lang="en-GB" sz="1000" dirty="0"/>
              <a:t>to</a:t>
            </a:r>
            <a:r>
              <a:rPr lang="en-GB" sz="1000" b="1" dirty="0"/>
              <a:t> below -18</a:t>
            </a:r>
            <a:r>
              <a:rPr lang="en-GB" sz="1000" dirty="0"/>
              <a:t>°c</a:t>
            </a:r>
            <a:endParaRPr lang="en-GB" sz="1000" b="1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Dispose of </a:t>
            </a:r>
            <a:r>
              <a:rPr lang="en-GB" sz="1000" b="1" dirty="0"/>
              <a:t>waste</a:t>
            </a:r>
            <a:endParaRPr lang="en-GB" sz="1000" b="1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Use</a:t>
            </a:r>
            <a:r>
              <a:rPr lang="en-GB" sz="1000" b="1" dirty="0"/>
              <a:t> pest control</a:t>
            </a:r>
            <a:endParaRPr lang="en-GB" sz="1000" b="1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Use</a:t>
            </a:r>
            <a:r>
              <a:rPr lang="en-GB" sz="1000" b="1" dirty="0"/>
              <a:t> HACCP</a:t>
            </a:r>
            <a:endParaRPr lang="en-GB" sz="1000" b="1" dirty="0">
              <a:cs typeface="Calibri"/>
            </a:endParaRPr>
          </a:p>
        </p:txBody>
      </p:sp>
      <p:pic>
        <p:nvPicPr>
          <p:cNvPr id="64" name="Picture 4" descr="Image result for food hygiene rating">
            <a:extLst>
              <a:ext uri="{FF2B5EF4-FFF2-40B4-BE49-F238E27FC236}">
                <a16:creationId xmlns:a16="http://schemas.microsoft.com/office/drawing/2014/main" id="{02440F30-8D53-9BA3-BBE1-BAD5F4DEC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3085" y="4409757"/>
            <a:ext cx="647509" cy="3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DCD993F-3B94-CA55-1893-BBF1DA9F19F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0206" y="2952359"/>
            <a:ext cx="324567" cy="44481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EBE9365-2773-C404-2B3B-BF9C54831F4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91888">
            <a:off x="3060368" y="4104251"/>
            <a:ext cx="626396" cy="267964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F190F8CC-291F-E357-FD55-474CB0330AC7}"/>
              </a:ext>
            </a:extLst>
          </p:cNvPr>
          <p:cNvSpPr txBox="1"/>
          <p:nvPr/>
        </p:nvSpPr>
        <p:spPr>
          <a:xfrm>
            <a:off x="3854364" y="4410625"/>
            <a:ext cx="2741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u="sng">
                <a:solidFill>
                  <a:schemeClr val="dk1"/>
                </a:solidFill>
              </a:rPr>
              <a:t>Responsibilities</a:t>
            </a:r>
            <a:endParaRPr lang="en-GB" sz="1000" u="sng">
              <a:solidFill>
                <a:schemeClr val="dk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prstClr val="black"/>
                </a:solidFill>
              </a:rPr>
              <a:t>Enforcing the </a:t>
            </a:r>
            <a:r>
              <a:rPr lang="en-GB" sz="1000" b="1">
                <a:solidFill>
                  <a:prstClr val="black"/>
                </a:solidFill>
              </a:rPr>
              <a:t>Food Safety Act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>
                <a:solidFill>
                  <a:prstClr val="black"/>
                </a:solidFill>
              </a:rPr>
              <a:t>Inspecting</a:t>
            </a:r>
            <a:r>
              <a:rPr lang="en-GB" sz="1000">
                <a:solidFill>
                  <a:prstClr val="black"/>
                </a:solidFill>
              </a:rPr>
              <a:t> businesses and giving ratings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prstClr val="black"/>
                </a:solidFill>
              </a:rPr>
              <a:t>Giving </a:t>
            </a:r>
            <a:r>
              <a:rPr lang="en-GB" sz="1000" b="1">
                <a:solidFill>
                  <a:prstClr val="black"/>
                </a:solidFill>
              </a:rPr>
              <a:t>feedback</a:t>
            </a:r>
            <a:r>
              <a:rPr lang="en-GB" sz="1000">
                <a:solidFill>
                  <a:prstClr val="black"/>
                </a:solidFill>
              </a:rPr>
              <a:t> to businesses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prstClr val="black"/>
                </a:solidFill>
              </a:rPr>
              <a:t>Investigating </a:t>
            </a:r>
            <a:r>
              <a:rPr lang="en-GB" sz="1000" b="1">
                <a:solidFill>
                  <a:prstClr val="black"/>
                </a:solidFill>
              </a:rPr>
              <a:t>complaints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prstClr val="black"/>
                </a:solidFill>
              </a:rPr>
              <a:t>Following up outbreaks of </a:t>
            </a:r>
            <a:r>
              <a:rPr lang="en-GB" sz="1000" b="1">
                <a:solidFill>
                  <a:prstClr val="black"/>
                </a:solidFill>
              </a:rPr>
              <a:t>food poisoning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prstClr val="black"/>
                </a:solidFill>
              </a:rPr>
              <a:t>Taking </a:t>
            </a:r>
            <a:r>
              <a:rPr lang="en-GB" sz="1000" b="1">
                <a:solidFill>
                  <a:prstClr val="black"/>
                </a:solidFill>
              </a:rPr>
              <a:t>photos and samples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solidFill>
                  <a:prstClr val="black"/>
                </a:solidFill>
              </a:rPr>
              <a:t>Giving </a:t>
            </a:r>
            <a:r>
              <a:rPr lang="en-GB" sz="1000" b="1">
                <a:solidFill>
                  <a:prstClr val="black"/>
                </a:solidFill>
              </a:rPr>
              <a:t>evidence</a:t>
            </a:r>
            <a:r>
              <a:rPr lang="en-GB" sz="1000">
                <a:solidFill>
                  <a:prstClr val="black"/>
                </a:solidFill>
              </a:rPr>
              <a:t> in </a:t>
            </a:r>
            <a:r>
              <a:rPr lang="en-GB" sz="1000" b="1">
                <a:solidFill>
                  <a:prstClr val="black"/>
                </a:solidFill>
              </a:rPr>
              <a:t>court</a:t>
            </a:r>
          </a:p>
        </p:txBody>
      </p:sp>
      <p:sp>
        <p:nvSpPr>
          <p:cNvPr id="68" name="AutoShape 4" descr="Image result for food hazard probe cartoon">
            <a:extLst>
              <a:ext uri="{FF2B5EF4-FFF2-40B4-BE49-F238E27FC236}">
                <a16:creationId xmlns:a16="http://schemas.microsoft.com/office/drawing/2014/main" id="{39C82180-3675-306D-E7AA-076B351387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0031" y="2095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9" name="Picture 6" descr="Image result for speech bubble cartoon">
            <a:extLst>
              <a:ext uri="{FF2B5EF4-FFF2-40B4-BE49-F238E27FC236}">
                <a16:creationId xmlns:a16="http://schemas.microsoft.com/office/drawing/2014/main" id="{4EBF77A8-88CD-26D8-6047-A0D9DE373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7561" y="3048055"/>
            <a:ext cx="665974" cy="50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DBFBD840-1DED-D296-5802-63368F675F67}"/>
              </a:ext>
            </a:extLst>
          </p:cNvPr>
          <p:cNvSpPr txBox="1"/>
          <p:nvPr/>
        </p:nvSpPr>
        <p:spPr>
          <a:xfrm>
            <a:off x="1858379" y="604525"/>
            <a:ext cx="1937425" cy="738664"/>
          </a:xfrm>
          <a:prstGeom prst="rect">
            <a:avLst/>
          </a:prstGeom>
          <a:noFill/>
          <a:ln w="25400">
            <a:solidFill>
              <a:srgbClr val="9933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100" b="1" u="sng" dirty="0"/>
              <a:t>CHEMICAL</a:t>
            </a:r>
            <a:endParaRPr lang="en-GB" sz="1100" b="1" u="sng" dirty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/>
              <a:t>Bleach- </a:t>
            </a:r>
            <a:r>
              <a:rPr lang="en-GB" sz="1000" dirty="0"/>
              <a:t>store safely</a:t>
            </a:r>
            <a:endParaRPr lang="en-GB" sz="10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/>
              <a:t>Cleaners-</a:t>
            </a:r>
            <a:r>
              <a:rPr lang="en-GB" sz="1000" dirty="0"/>
              <a:t>label</a:t>
            </a:r>
            <a:endParaRPr lang="en-GB" sz="10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b="1" dirty="0"/>
              <a:t>Pesticide- </a:t>
            </a:r>
            <a:r>
              <a:rPr lang="en-GB" sz="1000" dirty="0"/>
              <a:t>wash fruit and veg</a:t>
            </a:r>
            <a:r>
              <a:rPr lang="en-GB" sz="1100" dirty="0"/>
              <a:t>.</a:t>
            </a:r>
            <a:endParaRPr lang="en-GB" sz="1000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3D8A07F2-4C41-5B79-235C-A0748DC9AFB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0733" y="4582866"/>
            <a:ext cx="556614" cy="490456"/>
          </a:xfrm>
          <a:prstGeom prst="rect">
            <a:avLst/>
          </a:prstGeom>
        </p:spPr>
      </p:pic>
      <p:pic>
        <p:nvPicPr>
          <p:cNvPr id="72" name="Picture 2" descr="imagesCAFHQIJP">
            <a:extLst>
              <a:ext uri="{FF2B5EF4-FFF2-40B4-BE49-F238E27FC236}">
                <a16:creationId xmlns:a16="http://schemas.microsoft.com/office/drawing/2014/main" id="{2EB53C27-D486-F12D-A3A5-D984C99DE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68063" y="187439"/>
            <a:ext cx="536666" cy="48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" descr="Image result for celery transparent">
            <a:extLst>
              <a:ext uri="{FF2B5EF4-FFF2-40B4-BE49-F238E27FC236}">
                <a16:creationId xmlns:a16="http://schemas.microsoft.com/office/drawing/2014/main" id="{00589028-8707-2F1C-DA6C-1CD0FFB13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9116" y="3269400"/>
            <a:ext cx="852384" cy="29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2" descr="Related image">
            <a:extLst>
              <a:ext uri="{FF2B5EF4-FFF2-40B4-BE49-F238E27FC236}">
                <a16:creationId xmlns:a16="http://schemas.microsoft.com/office/drawing/2014/main" id="{05343539-C88A-A254-CF8B-1C9B99770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5055" y="3506338"/>
            <a:ext cx="288319" cy="29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Image result for bleach">
            <a:extLst>
              <a:ext uri="{FF2B5EF4-FFF2-40B4-BE49-F238E27FC236}">
                <a16:creationId xmlns:a16="http://schemas.microsoft.com/office/drawing/2014/main" id="{AE5BE1A7-2FEC-D94E-9929-F359E1D4B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931" y="622218"/>
            <a:ext cx="852961" cy="5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Image result for cartoon rice">
            <a:extLst>
              <a:ext uri="{FF2B5EF4-FFF2-40B4-BE49-F238E27FC236}">
                <a16:creationId xmlns:a16="http://schemas.microsoft.com/office/drawing/2014/main" id="{B7649A7C-E691-6912-4665-01F860E8D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87126" y="740859"/>
            <a:ext cx="270898" cy="26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Related image">
            <a:extLst>
              <a:ext uri="{FF2B5EF4-FFF2-40B4-BE49-F238E27FC236}">
                <a16:creationId xmlns:a16="http://schemas.microsoft.com/office/drawing/2014/main" id="{96A758D0-EFFC-FBEB-291D-28810A97F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8314" y="3480151"/>
            <a:ext cx="378693" cy="55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BE3594A5-6133-C53E-C785-08022AD914DC}"/>
              </a:ext>
            </a:extLst>
          </p:cNvPr>
          <p:cNvSpPr txBox="1"/>
          <p:nvPr/>
        </p:nvSpPr>
        <p:spPr>
          <a:xfrm>
            <a:off x="3910643" y="3140112"/>
            <a:ext cx="1145596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000" b="1"/>
              <a:t>Non-visible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Nausea</a:t>
            </a:r>
            <a:endParaRPr lang="en-GB" sz="100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Stomach ache</a:t>
            </a:r>
            <a:endParaRPr lang="en-GB" sz="100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Constipation </a:t>
            </a:r>
            <a:endParaRPr lang="en-GB" sz="100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Painful joints </a:t>
            </a:r>
            <a:endParaRPr lang="en-GB" sz="1000">
              <a:cs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051FDE8-01D8-7EF3-9E42-4CD455946CCA}"/>
              </a:ext>
            </a:extLst>
          </p:cNvPr>
          <p:cNvSpPr txBox="1"/>
          <p:nvPr/>
        </p:nvSpPr>
        <p:spPr>
          <a:xfrm>
            <a:off x="5342005" y="3068237"/>
            <a:ext cx="1107496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000" b="1"/>
              <a:t>Visible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Vomiting </a:t>
            </a:r>
            <a:endParaRPr lang="en-GB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Diarrhoea</a:t>
            </a:r>
            <a:endParaRPr lang="en-GB" sz="100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Weight loss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Death</a:t>
            </a:r>
            <a:endParaRPr lang="en-GB" sz="1000"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cs typeface="Calibri" panose="020F0502020204030204"/>
              </a:rPr>
              <a:t>Sweating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000">
              <a:cs typeface="Calibri" panose="020F0502020204030204"/>
            </a:endParaRPr>
          </a:p>
        </p:txBody>
      </p:sp>
      <p:sp>
        <p:nvSpPr>
          <p:cNvPr id="80" name="AutoShape 2" descr="Image result for brie">
            <a:extLst>
              <a:ext uri="{FF2B5EF4-FFF2-40B4-BE49-F238E27FC236}">
                <a16:creationId xmlns:a16="http://schemas.microsoft.com/office/drawing/2014/main" id="{34EEAAA3-E172-F196-FC3E-2312277DC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32431" y="361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C7B6A37-CB51-5FB4-9309-CC50963BE3FA}"/>
              </a:ext>
            </a:extLst>
          </p:cNvPr>
          <p:cNvSpPr txBox="1"/>
          <p:nvPr/>
        </p:nvSpPr>
        <p:spPr>
          <a:xfrm>
            <a:off x="4856309" y="2915540"/>
            <a:ext cx="11225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u="sng">
                <a:solidFill>
                  <a:prstClr val="black"/>
                </a:solidFill>
              </a:rPr>
              <a:t>SYMPTOMS</a:t>
            </a:r>
            <a:endParaRPr lang="en-GB" sz="1100"/>
          </a:p>
        </p:txBody>
      </p:sp>
      <p:pic>
        <p:nvPicPr>
          <p:cNvPr id="82" name="Picture 2" descr="Image result for Food traffic lights">
            <a:extLst>
              <a:ext uri="{FF2B5EF4-FFF2-40B4-BE49-F238E27FC236}">
                <a16:creationId xmlns:a16="http://schemas.microsoft.com/office/drawing/2014/main" id="{8A74CCE5-8923-8797-2CFA-33CF676B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435" y="6068215"/>
            <a:ext cx="1392054" cy="72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5">
            <a:extLst>
              <a:ext uri="{FF2B5EF4-FFF2-40B4-BE49-F238E27FC236}">
                <a16:creationId xmlns:a16="http://schemas.microsoft.com/office/drawing/2014/main" id="{3CFAB811-8A27-7ED1-3B8B-28B900326DE1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6"/>
          <a:stretch/>
        </p:blipFill>
        <p:spPr>
          <a:xfrm>
            <a:off x="3124311" y="1839522"/>
            <a:ext cx="576688" cy="269617"/>
          </a:xfrm>
          <a:prstGeom prst="rect">
            <a:avLst/>
          </a:prstGeom>
        </p:spPr>
      </p:pic>
      <p:pic>
        <p:nvPicPr>
          <p:cNvPr id="84" name="Picture 54">
            <a:extLst>
              <a:ext uri="{FF2B5EF4-FFF2-40B4-BE49-F238E27FC236}">
                <a16:creationId xmlns:a16="http://schemas.microsoft.com/office/drawing/2014/main" id="{8F7ACEA6-1410-A12D-7218-07AEF41DA5D3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40000">
            <a:off x="3209257" y="4570411"/>
            <a:ext cx="399871" cy="607444"/>
          </a:xfrm>
          <a:prstGeom prst="rect">
            <a:avLst/>
          </a:prstGeom>
        </p:spPr>
      </p:pic>
      <p:pic>
        <p:nvPicPr>
          <p:cNvPr id="85" name="Picture 5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B539CB8-5D5F-1EA2-E1E8-2C2844376C5D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831" y="5283200"/>
            <a:ext cx="444500" cy="606425"/>
          </a:xfrm>
          <a:prstGeom prst="rect">
            <a:avLst/>
          </a:prstGeom>
        </p:spPr>
      </p:pic>
      <p:pic>
        <p:nvPicPr>
          <p:cNvPr id="86" name="Picture 57" descr="A picture containing text&#10;&#10;Description automatically generated">
            <a:extLst>
              <a:ext uri="{FF2B5EF4-FFF2-40B4-BE49-F238E27FC236}">
                <a16:creationId xmlns:a16="http://schemas.microsoft.com/office/drawing/2014/main" id="{121FC118-E609-CDFD-8D70-F7BD2C56E572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556" y="6423025"/>
            <a:ext cx="546100" cy="434975"/>
          </a:xfrm>
          <a:prstGeom prst="rect">
            <a:avLst/>
          </a:prstGeom>
        </p:spPr>
      </p:pic>
      <p:pic>
        <p:nvPicPr>
          <p:cNvPr id="87" name="Picture 59" descr="Icon&#10;&#10;Description automatically generated">
            <a:extLst>
              <a:ext uri="{FF2B5EF4-FFF2-40B4-BE49-F238E27FC236}">
                <a16:creationId xmlns:a16="http://schemas.microsoft.com/office/drawing/2014/main" id="{03C00B5E-5938-C57E-FC54-7B4EE7C11AC1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606" y="3416300"/>
            <a:ext cx="317500" cy="56197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333647FB-588A-CEEC-BB26-21689BCF94DF}"/>
              </a:ext>
            </a:extLst>
          </p:cNvPr>
          <p:cNvSpPr txBox="1"/>
          <p:nvPr/>
        </p:nvSpPr>
        <p:spPr>
          <a:xfrm>
            <a:off x="8911358" y="5285841"/>
            <a:ext cx="186901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>
                <a:solidFill>
                  <a:srgbClr val="FF0000"/>
                </a:solidFill>
              </a:rPr>
              <a:t>Red</a:t>
            </a:r>
            <a:r>
              <a:rPr lang="en-GB" sz="800"/>
              <a:t>- high calorie/fat/sat /sugar</a:t>
            </a:r>
          </a:p>
          <a:p>
            <a:r>
              <a:rPr lang="en-GB" sz="800">
                <a:solidFill>
                  <a:srgbClr val="FF9900"/>
                </a:solidFill>
              </a:rPr>
              <a:t>Amber</a:t>
            </a:r>
            <a:r>
              <a:rPr lang="en-GB" sz="800"/>
              <a:t>- medium. calorie/fat/sat /sugar</a:t>
            </a:r>
            <a:endParaRPr lang="en-GB" sz="800">
              <a:ea typeface="Calibri"/>
              <a:cs typeface="Calibri"/>
            </a:endParaRPr>
          </a:p>
          <a:p>
            <a:r>
              <a:rPr lang="en-GB" sz="800">
                <a:solidFill>
                  <a:srgbClr val="008000"/>
                </a:solidFill>
              </a:rPr>
              <a:t>Green</a:t>
            </a:r>
            <a:r>
              <a:rPr lang="en-GB" sz="800"/>
              <a:t>- low in calories/fat/salt/sugar </a:t>
            </a:r>
            <a:endParaRPr lang="en-GB" sz="800">
              <a:ea typeface="Calibri"/>
              <a:cs typeface="Calibri"/>
            </a:endParaRPr>
          </a:p>
          <a:p>
            <a:endParaRPr lang="en-GB" sz="800"/>
          </a:p>
          <a:p>
            <a:r>
              <a:rPr lang="en-GB" sz="800"/>
              <a:t>% recommended intake and serving size</a:t>
            </a:r>
            <a:endParaRPr lang="en-GB" sz="800">
              <a:ea typeface="Calibri"/>
              <a:cs typeface="Calibri"/>
            </a:endParaRPr>
          </a:p>
        </p:txBody>
      </p:sp>
      <p:pic>
        <p:nvPicPr>
          <p:cNvPr id="89" name="Picture 5" descr="A cartoon of a bowl of noodles&#10;&#10;Description automatically generated">
            <a:extLst>
              <a:ext uri="{FF2B5EF4-FFF2-40B4-BE49-F238E27FC236}">
                <a16:creationId xmlns:a16="http://schemas.microsoft.com/office/drawing/2014/main" id="{ACFABAE9-0089-6E30-DAD3-2B99E6CB23DB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3"/>
          <a:stretch/>
        </p:blipFill>
        <p:spPr>
          <a:xfrm>
            <a:off x="6357175" y="442948"/>
            <a:ext cx="265578" cy="569025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E859F6D3-3423-F891-6B61-1BA820482BC7}"/>
              </a:ext>
            </a:extLst>
          </p:cNvPr>
          <p:cNvSpPr txBox="1"/>
          <p:nvPr/>
        </p:nvSpPr>
        <p:spPr>
          <a:xfrm>
            <a:off x="9500826" y="2356184"/>
            <a:ext cx="141564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200" b="1" u="sng" dirty="0">
                <a:cs typeface="Calibri"/>
              </a:rPr>
              <a:t>HACCP</a:t>
            </a:r>
            <a:endParaRPr lang="en-US" dirty="0"/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642E4A87-731B-BE56-7443-7DD5523F5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14414" y="804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9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10"/>
    </mc:Choice>
    <mc:Fallback xmlns="">
      <p:transition spd="slow" advTm="21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9724B9-BC4D-8ADB-8E49-5DD2C70BC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0" y="0"/>
            <a:ext cx="4810796" cy="2724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46AE00-32F7-84EA-600E-2C6CEC598E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000"/>
          <a:stretch/>
        </p:blipFill>
        <p:spPr>
          <a:xfrm>
            <a:off x="168899" y="1154856"/>
            <a:ext cx="5181190" cy="4405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26787D-9B6F-0879-EEC3-547A4E4CBF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0000"/>
          <a:stretch/>
        </p:blipFill>
        <p:spPr>
          <a:xfrm>
            <a:off x="5747116" y="695034"/>
            <a:ext cx="6275985" cy="5336311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9DB5ED9D-794D-5D88-4D54-FC10B7189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2697" y="5560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63"/>
    </mc:Choice>
    <mc:Fallback xmlns="">
      <p:transition spd="slow" advTm="81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912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795</Words>
  <Application>Microsoft Office PowerPoint</Application>
  <PresentationFormat>Widescreen</PresentationFormat>
  <Paragraphs>294</Paragraphs>
  <Slides>9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Year 11 Hospitality and Catering</vt:lpstr>
      <vt:lpstr>PowerPoint Presentation</vt:lpstr>
      <vt:lpstr>PowerPoint Presentation</vt:lpstr>
      <vt:lpstr>7. HEALTH AND SAFETY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Vicky Davies</dc:creator>
  <cp:lastModifiedBy>Vicky Davies</cp:lastModifiedBy>
  <cp:revision>4</cp:revision>
  <dcterms:created xsi:type="dcterms:W3CDTF">2024-11-19T11:38:44Z</dcterms:created>
  <dcterms:modified xsi:type="dcterms:W3CDTF">2025-01-08T17:19:19Z</dcterms:modified>
</cp:coreProperties>
</file>