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12" r:id="rId2"/>
    <p:sldId id="256" r:id="rId3"/>
    <p:sldId id="611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3BC-8C4F-E25B-181D-5AA395512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0D1F0-2979-2586-F837-8C1A49995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3833A-C259-1ADC-21DA-7401721B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FE08B-DF50-E2B2-D839-F1BC23EA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8C10-F00D-5897-65F4-F6CDF20F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7CB1-3C73-4561-BB81-C948D69C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616FF-292B-DF16-2BED-4BA25ECC9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7F70-B705-E199-E5ED-4B3A7873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F48DD-D93A-581F-CD9D-70F04D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25C5-794F-C28B-69DB-8664156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B7373-B795-BFAA-995C-CC85FF435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54636-7A6B-1F03-D805-236E9F4EE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9C893-94AC-AD12-6397-4E493D30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BFBF-30EA-966C-25CD-9E9FBC82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A26F9-20FC-8E96-6AEB-B680A8AF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0B46-20E7-BB4C-A346-5EFC0E17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82F0-5DE6-D806-0ED7-90E3E41C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4500C-723B-6316-B9DB-52F3EC1E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9C1B-8A5A-B57E-5B13-657B4291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9BE7-E14B-4751-F1BC-105B8BFC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3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F7E-A34A-309C-CC9B-AE6D3699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E6B88-BA30-D6A4-EFC3-5C449165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E511A-268B-F200-E517-86D9D3D2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C443-9CF6-FEDE-6CCD-1A6912E8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A3531-5294-38BA-A5B7-0E8D27F6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3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D5E1-757A-459E-D91B-F44BC41F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42B0-E3D6-BB73-E5E9-A711E6C83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ABBFA-A638-E08C-9B1D-B8F82513A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AC399-9A53-449A-32B6-E955C0A3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4652C-B342-3431-022D-2C660DF6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F0BA3-3BAE-0228-AD48-140A0CA3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1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8D5C-590B-B7E4-15A7-8B2CD1C3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4A45D-16AC-1222-0773-860BC9A4A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7924-7F54-E5AC-2207-58AAB9DA7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6F4E7-16D8-5CC7-46A1-633D9DC90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7C3BF-F84E-899C-1AEB-9AFE8D4CE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34829-4A39-5525-8D7A-B53F4194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EEC10-80E5-094A-B4A4-F048695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128D6-A752-3749-B16B-4346212F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2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05A5-3985-EF89-E5FC-781C0925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7BEAE-E769-8E8D-A2C0-4B66A832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3B25B-C718-44A3-789B-497A6283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466DB-2063-BCDC-D840-1308F68A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0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E1D78-BA9D-A593-6B88-C47E8922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9CC2B-9B06-DBD4-4BFF-46282189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D10FD-1408-574C-2225-1EC70AF6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6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63B5-3518-2C54-6813-CF5C0DC1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ABD6-8CF9-47B2-E0CD-7E66C1FF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EEE31-6AC0-6D1D-63B0-0DCE6887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05345-CF2D-05D8-7ADC-9220EEE4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F6BD5-B6DC-8E38-39BA-2C354F92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534F9-62D8-1EC3-FF3E-AD5B0944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AB34-082F-96ED-602E-EB8DFF2C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0A368-078F-B5AE-07AB-F997DD408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96165-3A23-F149-CA6E-0A02806E8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AECC2-8BC3-8051-886C-77E5B97D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3EA23-6CEF-458F-F2A3-BE050151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05A1A-A746-7706-4BCD-D4EFB4E5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4F070-90CF-7C44-8071-7077EE53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B9777-668F-F1EF-C84C-E8F631E3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F821-A89F-23AC-B176-D1DBFF9E7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CDA64D-0B13-408B-99CA-E25E91D95A2B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27D7-4B17-EDB7-22C0-6DC9C477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C323-AA41-ED24-71DB-71092F6C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807CE3-83C0-49BA-85A4-9E7538719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audio" Target="../media/media2.m4a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0148-6161-6F56-B1D4-8150B901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66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Year 11 Hospitality and Catering</a:t>
            </a:r>
            <a:br>
              <a:rPr lang="en-GB" dirty="0"/>
            </a:br>
            <a:r>
              <a:rPr lang="en-GB" dirty="0"/>
              <a:t>Friday 10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9151CE8-68FA-4128-7341-0C8E4EA32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8968" y="4272116"/>
            <a:ext cx="2219632" cy="22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DABED13F-049C-4AB6-D5DF-184FD292BED5}"/>
              </a:ext>
            </a:extLst>
          </p:cNvPr>
          <p:cNvSpPr txBox="1"/>
          <p:nvPr/>
        </p:nvSpPr>
        <p:spPr>
          <a:xfrm>
            <a:off x="1614019" y="458653"/>
            <a:ext cx="3173373" cy="246221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/>
              <a:t>HASAWA </a:t>
            </a:r>
            <a:r>
              <a:rPr lang="en-GB" sz="1000" b="1" dirty="0"/>
              <a:t>   Health and Safety at Work Act</a:t>
            </a:r>
            <a:r>
              <a:rPr lang="en-GB" sz="1000" dirty="0"/>
              <a:t>: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074B9568-04CD-7488-E681-766AD1B26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43654"/>
              </p:ext>
            </p:extLst>
          </p:nvPr>
        </p:nvGraphicFramePr>
        <p:xfrm>
          <a:off x="5956817" y="4903436"/>
          <a:ext cx="4737113" cy="1974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860">
                  <a:extLst>
                    <a:ext uri="{9D8B030D-6E8A-4147-A177-3AD203B41FA5}">
                      <a16:colId xmlns:a16="http://schemas.microsoft.com/office/drawing/2014/main" val="1162112881"/>
                    </a:ext>
                  </a:extLst>
                </a:gridCol>
                <a:gridCol w="3597253">
                  <a:extLst>
                    <a:ext uri="{9D8B030D-6E8A-4147-A177-3AD203B41FA5}">
                      <a16:colId xmlns:a16="http://schemas.microsoft.com/office/drawing/2014/main" val="4049813232"/>
                    </a:ext>
                  </a:extLst>
                </a:gridCol>
              </a:tblGrid>
              <a:tr h="213464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Food poisoning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HACCP, avoid cross contamination, check use-by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871717"/>
                  </a:ext>
                </a:extLst>
              </a:tr>
              <a:tr h="343915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Allergic 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Labelling on menus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Avoiding cross contamination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04202"/>
                  </a:ext>
                </a:extLst>
              </a:tr>
              <a:tr h="213464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Burns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Well fitting lids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670"/>
                  </a:ext>
                </a:extLst>
              </a:tr>
              <a:tr h="213464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Emergency exit 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13210"/>
                  </a:ext>
                </a:extLst>
              </a:tr>
              <a:tr h="33205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+mn-lt"/>
                        </a:rPr>
                        <a:t>Slips, trips and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Wet floor signs</a:t>
                      </a:r>
                      <a:endParaRPr lang="en-US" sz="1000" b="0" i="0" u="none" strike="noStrike" noProof="0"/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No trailing wires</a:t>
                      </a:r>
                      <a:endParaRPr lang="en-US" sz="10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900587"/>
                  </a:ext>
                </a:extLst>
              </a:tr>
              <a:tr h="4506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+mn-lt"/>
                        </a:rPr>
                        <a:t>Assault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10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7086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8BACE67B-90EA-F37E-FF91-0F21B81AC0AB}"/>
              </a:ext>
            </a:extLst>
          </p:cNvPr>
          <p:cNvSpPr txBox="1"/>
          <p:nvPr/>
        </p:nvSpPr>
        <p:spPr>
          <a:xfrm>
            <a:off x="1633630" y="1580385"/>
            <a:ext cx="4244693" cy="861774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/>
              <a:t>MHOR</a:t>
            </a:r>
          </a:p>
          <a:p>
            <a:r>
              <a:rPr lang="en-GB" sz="1000" b="1" dirty="0">
                <a:solidFill>
                  <a:prstClr val="black"/>
                </a:solidFill>
              </a:rPr>
              <a:t>Manual Handling Operations </a:t>
            </a:r>
            <a:r>
              <a:rPr lang="en-GB" sz="1000" b="1" dirty="0" err="1">
                <a:solidFill>
                  <a:prstClr val="black"/>
                </a:solidFill>
              </a:rPr>
              <a:t>Reg.s</a:t>
            </a:r>
            <a:endParaRPr lang="en-GB" sz="1000" b="1" dirty="0">
              <a:solidFill>
                <a:prstClr val="black"/>
              </a:solidFill>
            </a:endParaRPr>
          </a:p>
          <a:p>
            <a:endParaRPr lang="en-GB" sz="1000" b="1" dirty="0"/>
          </a:p>
          <a:p>
            <a:endParaRPr lang="en-US" sz="1000" b="1" u="sng" dirty="0">
              <a:solidFill>
                <a:prstClr val="black"/>
              </a:solidFill>
            </a:endParaRPr>
          </a:p>
          <a:p>
            <a:endParaRPr lang="en-GB" sz="1000" b="1" u="sng" dirty="0">
              <a:solidFill>
                <a:prstClr val="black"/>
              </a:solidFill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050173D-909E-F0C6-7B36-CB23CEA92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086" y="5180316"/>
            <a:ext cx="364693" cy="316257"/>
          </a:xfrm>
          <a:prstGeom prst="rect">
            <a:avLst/>
          </a:prstGeom>
        </p:spPr>
      </p:pic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054E7833-2984-69B1-3CB2-FE7787BF1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23820"/>
              </p:ext>
            </p:extLst>
          </p:nvPr>
        </p:nvGraphicFramePr>
        <p:xfrm>
          <a:off x="5942653" y="70125"/>
          <a:ext cx="4733570" cy="460895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20880">
                  <a:extLst>
                    <a:ext uri="{9D8B030D-6E8A-4147-A177-3AD203B41FA5}">
                      <a16:colId xmlns:a16="http://schemas.microsoft.com/office/drawing/2014/main" val="263087719"/>
                    </a:ext>
                  </a:extLst>
                </a:gridCol>
                <a:gridCol w="3612690">
                  <a:extLst>
                    <a:ext uri="{9D8B030D-6E8A-4147-A177-3AD203B41FA5}">
                      <a16:colId xmlns:a16="http://schemas.microsoft.com/office/drawing/2014/main" val="1366508401"/>
                    </a:ext>
                  </a:extLst>
                </a:gridCol>
              </a:tblGrid>
              <a:tr h="27910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RISK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CONTROL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52973"/>
                  </a:ext>
                </a:extLst>
              </a:tr>
              <a:tr h="531627">
                <a:tc>
                  <a:txBody>
                    <a:bodyPr/>
                    <a:lstStyle/>
                    <a:p>
                      <a:r>
                        <a:rPr lang="en-GB" sz="1000" dirty="0"/>
                        <a:t>Cuts  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Carry blade down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Use the right knife for the job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Safe cutting techniques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46748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r>
                        <a:rPr lang="en-GB" sz="1000" dirty="0"/>
                        <a:t>Fire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000" dirty="0"/>
                        <a:t>Staff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000" dirty="0"/>
                        <a:t>No smoking signs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/>
                        <a:t>Fire extinguishers</a:t>
                      </a:r>
                      <a:endParaRPr lang="en-GB" altLang="en-US" sz="10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506457"/>
                  </a:ext>
                </a:extLst>
              </a:tr>
              <a:tr h="1100666">
                <a:tc>
                  <a:txBody>
                    <a:bodyPr/>
                    <a:lstStyle/>
                    <a:p>
                      <a:r>
                        <a:rPr lang="en-GB" sz="1000" dirty="0"/>
                        <a:t>Burns 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altLang="en-US" sz="1000" u="sng" dirty="0"/>
                        <a:t>Deep fat fryer safety rules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/>
                        <a:t>Use a basket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/>
                        <a:t>Do not overfill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altLang="en-US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altLang="en-US" sz="1000" u="sng" dirty="0"/>
                        <a:t>Oven safety rules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/>
                        <a:t>Wear an apron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000" dirty="0"/>
                        <a:t>Use an oven glove</a:t>
                      </a:r>
                      <a:endParaRPr lang="en-GB" altLang="en-US" sz="10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186923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r>
                        <a:rPr lang="en-GB" sz="1000" dirty="0"/>
                        <a:t>Slips, trips and falls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Keep floors clutter free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Clear up spills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17671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r>
                        <a:rPr lang="en-GB" sz="1000" dirty="0"/>
                        <a:t>Electrocution 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Replace damaged equipment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Get PAT testing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49970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r>
                        <a:rPr lang="en-GB" sz="1000" dirty="0"/>
                        <a:t>Chemical hazards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Labels and signs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Store safely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02517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r>
                        <a:rPr lang="en-GB" sz="1000" dirty="0"/>
                        <a:t>Stress &amp; fatigue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Monitor employees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43434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r>
                        <a:rPr lang="en-GB" sz="900" dirty="0"/>
                        <a:t>Bullying &amp; harassment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/>
                        <a:t>Open culture for reporting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1000" u="none" strike="noStrike" noProof="0" dirty="0"/>
                        <a:t>Bullying and harassment policies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56591"/>
                  </a:ext>
                </a:extLst>
              </a:tr>
              <a:tr h="195459">
                <a:tc>
                  <a:txBody>
                    <a:bodyPr/>
                    <a:lstStyle/>
                    <a:p>
                      <a:r>
                        <a:rPr lang="en-GB" sz="1000" dirty="0"/>
                        <a:t>Assault 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Training on diffusing anger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37659"/>
                  </a:ext>
                </a:extLst>
              </a:tr>
            </a:tbl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13B48EE4-D6AE-31CD-8B55-2AFB46582A21}"/>
              </a:ext>
            </a:extLst>
          </p:cNvPr>
          <p:cNvSpPr txBox="1"/>
          <p:nvPr/>
        </p:nvSpPr>
        <p:spPr>
          <a:xfrm>
            <a:off x="1628866" y="797118"/>
            <a:ext cx="4244694" cy="707886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b="1" u="sng" dirty="0"/>
              <a:t>RIDDOR</a:t>
            </a:r>
          </a:p>
          <a:p>
            <a:r>
              <a:rPr lang="en-GB" sz="1000" b="1" dirty="0">
                <a:solidFill>
                  <a:prstClr val="black"/>
                </a:solidFill>
              </a:rPr>
              <a:t>Reporting of Injuries, Diseases and </a:t>
            </a:r>
          </a:p>
          <a:p>
            <a:r>
              <a:rPr lang="en-GB" sz="1000" b="1" dirty="0">
                <a:solidFill>
                  <a:prstClr val="black"/>
                </a:solidFill>
              </a:rPr>
              <a:t>Dangerous Occurrences </a:t>
            </a:r>
            <a:r>
              <a:rPr lang="en-GB" sz="1000" b="1" dirty="0" err="1">
                <a:solidFill>
                  <a:prstClr val="black"/>
                </a:solidFill>
              </a:rPr>
              <a:t>Reg.s</a:t>
            </a:r>
            <a:endParaRPr lang="en-GB" sz="1000" b="1" dirty="0">
              <a:solidFill>
                <a:prstClr val="black"/>
              </a:solidFill>
            </a:endParaRPr>
          </a:p>
          <a:p>
            <a:endParaRPr lang="en-US" sz="1000" b="1">
              <a:solidFill>
                <a:prstClr val="black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1B85D94-E882-0204-5DA3-BE5529C190A2}"/>
              </a:ext>
            </a:extLst>
          </p:cNvPr>
          <p:cNvSpPr txBox="1"/>
          <p:nvPr/>
        </p:nvSpPr>
        <p:spPr>
          <a:xfrm>
            <a:off x="1629835" y="2530709"/>
            <a:ext cx="4244692" cy="553998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/>
              <a:t>PPER </a:t>
            </a:r>
          </a:p>
          <a:p>
            <a:r>
              <a:rPr lang="en-GB" sz="1000" b="1" dirty="0">
                <a:solidFill>
                  <a:prstClr val="black"/>
                </a:solidFill>
              </a:rPr>
              <a:t>Personal Protective Equipment Regulations</a:t>
            </a:r>
          </a:p>
          <a:p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9A3BCC-F23C-7ABC-E81B-F30464749C13}"/>
              </a:ext>
            </a:extLst>
          </p:cNvPr>
          <p:cNvSpPr txBox="1"/>
          <p:nvPr/>
        </p:nvSpPr>
        <p:spPr>
          <a:xfrm>
            <a:off x="1625072" y="3172314"/>
            <a:ext cx="4244692" cy="1323439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b="1" u="sng" dirty="0">
                <a:solidFill>
                  <a:prstClr val="black"/>
                </a:solidFill>
              </a:rPr>
              <a:t>COSHH</a:t>
            </a:r>
          </a:p>
          <a:p>
            <a:r>
              <a:rPr lang="en-GB" sz="1000" b="1" dirty="0">
                <a:solidFill>
                  <a:prstClr val="black"/>
                </a:solidFill>
              </a:rPr>
              <a:t>Control of Substance Hazardous to Health</a:t>
            </a:r>
          </a:p>
          <a:p>
            <a:endParaRPr lang="en-GB" sz="1000" b="1" dirty="0">
              <a:cs typeface="Calibri"/>
            </a:endParaRPr>
          </a:p>
          <a:p>
            <a:endParaRPr lang="en-GB" sz="1000" b="1" dirty="0">
              <a:solidFill>
                <a:prstClr val="black"/>
              </a:solidFill>
            </a:endParaRPr>
          </a:p>
          <a:p>
            <a:endParaRPr lang="en-GB" sz="1000" b="1" dirty="0">
              <a:solidFill>
                <a:prstClr val="black"/>
              </a:solidFill>
              <a:cs typeface="Calibri" panose="020F0502020204030204"/>
            </a:endParaRPr>
          </a:p>
          <a:p>
            <a:endParaRPr lang="en-US" sz="1000" b="1" dirty="0">
              <a:solidFill>
                <a:prstClr val="black"/>
              </a:solidFill>
            </a:endParaRPr>
          </a:p>
          <a:p>
            <a:endParaRPr lang="en-US" sz="1000" b="1" dirty="0">
              <a:solidFill>
                <a:prstClr val="black"/>
              </a:solidFill>
            </a:endParaRPr>
          </a:p>
          <a:p>
            <a:endParaRPr lang="en-US" sz="1000" b="1" dirty="0">
              <a:solidFill>
                <a:prstClr val="black"/>
              </a:solidFill>
              <a:cs typeface="Calibri" panose="020F0502020204030204"/>
            </a:endParaRPr>
          </a:p>
        </p:txBody>
      </p:sp>
      <p:pic>
        <p:nvPicPr>
          <p:cNvPr id="106" name="Picture 2" descr="Image result for knife cartoon">
            <a:extLst>
              <a:ext uri="{FF2B5EF4-FFF2-40B4-BE49-F238E27FC236}">
                <a16:creationId xmlns:a16="http://schemas.microsoft.com/office/drawing/2014/main" id="{DD39510A-AAF9-80ED-C014-0FD025C4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466" y="396646"/>
            <a:ext cx="679994" cy="4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2" descr="Image result for manual handling cartoon">
            <a:extLst>
              <a:ext uri="{FF2B5EF4-FFF2-40B4-BE49-F238E27FC236}">
                <a16:creationId xmlns:a16="http://schemas.microsoft.com/office/drawing/2014/main" id="{92043A62-CAF1-307B-943F-EA9101226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788558" y="1703343"/>
            <a:ext cx="630338" cy="6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itle 1">
            <a:extLst>
              <a:ext uri="{FF2B5EF4-FFF2-40B4-BE49-F238E27FC236}">
                <a16:creationId xmlns:a16="http://schemas.microsoft.com/office/drawing/2014/main" id="{59CEDE97-860E-2DE8-7AED-29B78E3BD389}"/>
              </a:ext>
            </a:extLst>
          </p:cNvPr>
          <p:cNvSpPr txBox="1">
            <a:spLocks/>
          </p:cNvSpPr>
          <p:nvPr/>
        </p:nvSpPr>
        <p:spPr>
          <a:xfrm>
            <a:off x="1803415" y="-494445"/>
            <a:ext cx="2653962" cy="880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7. </a:t>
            </a:r>
            <a:r>
              <a:rPr lang="en-GB" sz="1800" b="1" dirty="0">
                <a:highlight>
                  <a:srgbClr val="FFFF00"/>
                </a:highlight>
                <a:latin typeface="+mn-lt"/>
              </a:rPr>
              <a:t>HEALTH AND SAFETY</a:t>
            </a:r>
            <a:endParaRPr lang="en-GB" sz="1800" b="1" dirty="0"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  <p:sp>
        <p:nvSpPr>
          <p:cNvPr id="109" name="AutoShape 2" descr="data:image/jpeg;base64,/9j/4AAQSkZJRgABAQAAAQABAAD/2wCEAAkGBwgHBgkIBwgKCgkLDRYPDQwMDRsUFRAWIB0iIiAdHx8kKDQsJCYxJx8fLT0tMTU3Ojo6Iys/RD84QzQ5OjcBCgoKDQwNGg8PGjclHyU3Nzc3Nzc3Nzc3Nzc3Nzc3Nzc3Nzc3Nzc3Nzc3Nzc3Nzc3Nzc3Nzc3Nzc3Nzc3Nzc3N//AABEIAJ8AnwMBEQACEQEDEQH/xAAbAAEAAgMBAQAAAAAAAAAAAAAABQYBAwQCB//EADcQAAEDAwMBBgQFAwQDAAAAAAEAAgMEBREGEiExEyJBUXGBFDJhkQdSobHRQsHhFjNi8CNDgv/EABsBAQACAwEBAAAAAAAAAAAAAAAEBQECAwYH/8QANhEAAgEDAgQEBAUDBAMAAAAAAAECAwQREiEFMUFRBhMiYTJxgdEUkaGxwRXw8SNSguEzQlP/2gAMAwEAAhEDEQA/APuKAIAgCAIAgOerrI6QM7U8yPDGjzJUW6u4W0FKfV4OlOnKb26HNLdYWEguHdIBxzyVWVON01y/k6xtpSMOuIzwePooNTj76fsbK3ZzS3CZz8MO0KsrccuZyxCWEdo28Utwa+VvBd7rafG7mO2ox+HizxLdJI43PyMAc5OEp8ZuZyUVLmZVtE30NyklqzDKABnAPnxlWfDeLVqlxCnUe0jnVt1GGpEsF6khGUAQBAEAQBAEAQBAEAQBAVjVc2K2iiBxg7vuV5zj1TZQ9myysY+mUjT2YIeHZO4j04XkKdR6UiRnkd8FrmmY2QysDHDIxklXdv4eq1qcajmknv1I8ruMXjB0ttDAc9s7PorBeGaX/wBH+hxd4+x6faYndZZM+fC6vw3bS5yl+n2NVdzXQrU85jvDqRvMQzh2OTj/AKV5y7tKdCc1T5J4LSC1UVN8yQjdsnZJ+VwKh21Z0riFTs0cZxzFos7V9QRTmVkBAEAQBAEAQBAEAQBAEBQ9TTdpe844ZIxg9sfyvIcUn5l1Ndlgu7OGKJJ9CfovLxeEn7mCWoq+nio42yyYc0YIwvacP4va0rSEKkt0uxX1aE5TbSNjrtSeDifZSJcfs+mfyMfhavY0T3mBrDsBLvAFRqviGnpapRefc3jZzb3KlTtfVXV07QdjSS5x8T5fuvP13Lym5vdls3GFPSTKqXzOBY6J/aUsb/Et5X07h9bzrWFTuinqx0zaN6mGgQBAEAQBAEAQBAEAQGHcLAPmd1lfPcGyNxgv3n7rw86nmVak+7f2PRUo6aWCxnqR6KhisxZHRgxB/G3PtlbRVSO8RnBrnppWU0vwrGibYez3DjdjjK7RdVzXmJ46mrn2I2xw37t3uvL4DEWdxsTA3Ds+p4/bHjlS7yNDSlQznrl/4NIyl/7MmmxgcueP3VcoxzmcjfV2R4P0WjcWbE3Zn5pNv5XH+V7vw7UUrJR/2tr+Suulipk71ekYIAgCAIAgCAIAgCAIDju8vYW6oeDh3ZkA/U8BR7up5VCc+yOlKOqokfN64OEv/jBID2j0AXiLfCisnoHsti0tOQHeYCp08ZRFZG0WobdWV0tFTyyGWMP77oXNjfsOHbH4w4g8HCkVbCvTgqkksPHXdZ5ZXTJyVWLbR5tuorfc6a31FE58kVe98cTi3G1zQSQ7nIPdK2rWFahKop7OCTf17GqqReCPZquaofSCjtEz46qOSRj31DG/7Zw8Ec8g+Ck/0yEVLXUXpaT2b58jHm56GmPV888bq2nt7ZLZTsidVymbEjN7Q4lrcYcGhwzkj6LL4ZCLVOc/W86VjbZ43fTOPcx5z5pbHqw6sddblBROhZFLuqGzN5ydh7j256tIB9xjwS84Yrei6ieV6cfXmn7p/obQq5eGXqyPxJIzwIyFZ+F6z1VKX1OV4tkyZHRewIIQBAEAQBAEAQBAEAQENqeQto4Ywf8AclGfQAn+wVLx6q4WuldXgl2Uc1CmY3ZOT3jleWTxguGT8BHZsP8AwCqp7Sa9yMyrMt2oqehqbRTR0nwuyp7KqfL3niTJY3bjLSC45PPAHnxb/iLOc43Em8+nKxyxz+e3JEbTNek102k7nbng0FxhmMckdTEaluA2UNMbgQwAbXMPrkZ5W8+J0Ky/1INbOLx2zlc+qf6GFRkuTJC16ckpILUJ6qN81JNUSylkZDZO2Li5rfIAuH2UWvfqo6mmO0lFL/jjH7G8aTWDmj0bHHStpYrlUx08kbIquNjW4qGtPdznJb3cNJHUBdJcXcp63BNrLT7Z/fffcwqG2MklR6ct9JV01XE1/bUz5nROJ6CVxc5p8xk8KLU4jWqQlTfKWM/8VjJuqKTyWC3P2Vsfke6pXAa3l30V3yjFxHNNlhHRfRCrCAIAgCAIAgCAIAgMHogKzquYmdkQHyxE+7jj+xXmOP1Myp0/qWVhHnIrngqEsSbpTmCI/wDBVlb45fMjs3LllmMHPX1UNDRT1dQcQwRukeR5AZXWjTlWqRpx5vYxJqMcnx4az1xWsqNR0MOLNBJh8AjaWBo6gnG4/U/Ve1/pXC6WLSo/9Rrnvn7L5Ff5tV+pcj6lpi+02o7NDcaQbd+WyRk8xuHULyV9ZTs6zpT37Puu5NpVFOOSXUE6mWO2SNf+UgqVZ1fKrwn2aNZLMWiztOWg+YX1NPKyUxlZAQBAEAQBAEAQBAYd0QFKv0va1s7vAPDB/wDI/kleJ4rU8y9kuywXVnHFNEK6QtaXuOAFEUc7IlPYnqBwdRwO82KruVirJe5HfM6VGNT59+M10dTafgtVOSai4zBm0HnYOv3O0L0vhy313DrS5QX6v/oiXUvTp7nrRl6tdpjq9K1/w1K22Na10k87dtQ5+S/r9SePJZ4laV68o3tPMnPsuWORilOMU4Mq9sudJoLWkjKSuiq9P3A/+mUP7HJ4J8i3n1b5q0r0KnFLFOcdNWPdYz/n9zlGSpT2ex9ma5r2hzSHNIyCOhC8O4tbMsU8h3QhYQLDQSdpSRO+mF9Q4fW861pz7oqaq0zaOlTTmEAQBAEAQBAEAQHmRwYxzndAMlYk8LISyfP6hxf3nf1DcfUnK+cynrqSn3bPQQWmKRB1znT1TKNp2tPLyptJKMdfUN5eC023At8AH9IwPuqa63qybOeNzrz0wOVFSNT4Lr261t41pWVNujklithbBCWDOx2doPqXk49l9D4Tb07ayjCps57v36/oisqycqjaOS42CLSGprU3UEXxVHNGyWpaeQc8PHHJ2ldqN47+1qfh3pkspfx+Zq4eXJai82+36J1lbLlbbFQMoatrcxvkj2v4+V45JLcnB9VR1q/EuHVIVbieqL545fL5ndRpVE1FYZ0fhdqGpZLNpO95ZcKAlsO7+pg6tz9OMeY9Fw47YwaV7R+GXP7/AH9za3qY9Ej6IV5kmomLI8mncw/0u/de98OVddnp7Nlddr15JJegIoQBAEAQBAEAQBAcN6l7K2Tlp7zm7B6nhQ+IVfKtZz9jtQjqqJFJqHZ3Y6buPReBgsYRdkbVUsM0naOBD8YyHKXTqShHBnSubJ+1N2UETPykjn1Kq7zeq2cpczm1Zdm2PTtfcSe9FERGPN54b+pW/DrZ3NzCl3e/yOFaemDZWvwes5otNOuNSCam5SGUlw52g9378n3Vp4iutdz5UOUFg420fTl9SV15pgaktbfhyGXGkJlpJD03flP0OFE4RxB2dXEvgls/udK9PXHbmR9ibR6yp6G7yiSgvlsl7Kcw4a5rh1Y4dC13kR5qXdSqcOlOivVTmsrPv/KOcEqiT5NHB+KljkgbDq20OMVwoHNMhaPmYDwT6fsu/AbtTzY1t4y/vH1NbiGPWi7aeuQvNjobkGbPiYQ8t/KfEfcFUF7b/hridHPJkmlLVHJP2aTFQ9n5m5+x/wAr0PhetipOk+qz+RGu4+lMml7MghAEAQBAEAQBAEBB6nm2QwRg9XF59Gj+SFQeIKmLdU/9zJtlHM2yp1J2NAXlqSy8lrzI0wTPDnBwYc9SeqmqcYmGWCyt2UDWbg7bI7kHOeVU3u9XPsjk+Zwa8sk2otL1dvpi0TnbJEHHAc5pzj3/AIXbhN3G1uo1J8uT+pHrw1Qwin2vXl2ttuprZJpC5Pq6WNsTg1jsHbxnG1XVxwe3rVZVVcLTJ56fc4RrSisaTp/1frer5odHOiB6OqNw++cLkuGcMp/+S4z8sf8AZt5tV8onJT0P4iOuFTcKajtFvq6oATStAy/HTPLgu06/CPLjSlOUox5L+8GqhWzlI2VGkNeXuP4W/wCpKUUDyO1jh+YjywGAH7rWHFOFWz129F6lyz/lh0q0/iZ9FttDDbLdTUNK0tgp4xHGD1wF5m4rSr1ZVZc2S4RUVhHfRP7Osid4FwB91YcEreVew99vzOdeOqmyxr6QVYQBAEAQBAEAQBAVbUkodXbAfkYB7k5/sF5DxBU1XEIdlktLGPobKlVmofI4t3kE4x9FApKEYpMm7o0PpppCD5NwS53jhbqpFGm5YLE3s7f2e7dtkPPuqy/eaifsatYZKKAakdWXiGiutHb6hkjfi2vMcxwGZaMlp564yfZTKdpKrRlUi/hxldd+pylUUZYZWqbX7K61fE01A6OqNVBDHBUOxuZK7DZMjw6/ZWk+CeXV0SlmOJPK7x5o5qvlbGi06qut1mDe3gpiKl0D4YbbNOWlrtvLx3R55PRdK/Dbags6W9s5cox6duZrGtKTOqmffDrZ1prb7MYY6RlXGIaeNgm72HNdwTj0PiuM1aKx/EU6W7bi8tvHYynJ1NLZc1QslDJaQR1HK6UZ6KkZ9mmGsrBZonbmBw8RlfVoSUopopmsPB7W5gIAgCAIAgCAICjXR7p6qaVh6yHj6DAH7LwPEKyqXs2+XL8i7t46KaRByibee+G+yRcMHfY17HjrKfYLdNdhldiasADaORoJOH5yVXX3xxZznzJUquNCG1ZYf9RWk0bKg007XiSGoAyY3DgnH1BI91YcOvfwdbW1lPmjjVhrjgj5dEW41Nkq3SyMfaY2M7uA2UM5bu9Dk+6kx4vV01aaW1TP0yc/JWzfQUNhtTpaqOhvlXslnfPJT01aAGucck93kLNW9uUoupSWywm49vmZVOG+Gb47tpiS8wVYrInVjGGkjqS5+wgnlod8hJI9VpK2v1QdPT6fixtn545jXT1ZNdRrWihhqKkUFyfR08jopqkQARxlpwersnB8gkOEVZNQ1x1NZSzu8/Qy66XQssbmyRte3lrgCD9CqmUXFtM7p7FgtknaUcZPUDafZfS+E1vNsqcvbH5bFVXjpqM61YnIIAgCAIAgCA562b4elmmPRjCf0XOrNU4Ob6G0I6pJFLlBjhDD1A59V8zg9cnJl8iIld3irCK2MmpzvHxXRAlrAc0848ioV+sOJpPmdl67c2ev+EkdHUCnkMT29Wu2nBHuolpo86GtZWVn8zhPOl4Pn8UFwuGiqi6k14lktrpG1Mlyc7L8Z4jaMDOD6L0kqlGlfKj6casYUenzZESk6eSSvV5p9RaTbQ2mrbPXzRRvfTRkl0jRhz48+BIBCiWtrUtL11K0cQTe/bs8G0pqdPCOW6UTNRz2uHT9prbU+Eu+IqpaM04hhc0tMfIG49OOei70azs1Ulc1FNPkk85edn7GHHW0orB1TWm+VekY9KvtsEbmRshNcZwYg1pHfa0DduwOmOq4xurSF673W2t3pxvl9H0wZ0TcFDB6P4fRzMuBknEdU6r+IoalrnO2cNxvYe6e8ORytf644uGFlYxJfZrfkZ/D5zkuNGKltLEytfE+oa0CR8TS1rneJAPRUVV03NumsL3JUU8bk7Y5MskZ5HIXtPDNbVbypvo/3IN3H1JkovSkQIAgCAIAgCAi9QybLe5vjI9rB+5/ZVfGa3lWc332JFrHNVFSq3YaR4Lw1FFwRL8jLnEY8cqwWBk1sZLMAIYJZCfyRkrtGjOT2iw5Jc2TlkpammZMKqCSHfy0PGCQonE6NSnGGuODk5xk/S8kpw4EOAIIwc+KpnmLMYyaqalpqSkZS00EcVOwYbExuGgeWFtOtUqTc5PLfUwoJLCNjezY3DGtaPJowtXKT3bMqOOg3DOVjczgyHHHylBhDveQQYQw4oNjvs7tlUWg8Obhej8N1tN1KHdfsRbtZhkmxyF7krjKAIAgCAIAgILUT8zU8Z+VoLvU9P5XmPElSTjCjFc9ydZLmyu1MM8nDIJXE/ljJVBb2teXKD/InOpBdTrsOnJamQVN0hdHGw9yB3Vx83fT6L01hwtp66y+hEr3eFppsuTW7W4AwAOAFfpYK4irw3M8P1Y79wvN+I6WulB9sky1eMkXsC8VlvmT9TM7R5LUxlmcALIyFtjkAsPugZWoMLDBupX9nVRO8NwBU/hdbybynL3/AHOdWOYNFiHRfTipMoAgCAIAgCA8ljSckDPosOKfMZZnCyABhAZQEVegQIHeRcP0/wALzniXKtotd/4ZKtPiZGLw/PZE8IAnTBkLbPUGFq31BlYyDCwAsxel5QZZad/aQsf5jK+r0Kiq0ozXVJlPNaZNGxdTUIAgCAIAgCAIAgCAj7y3dTs+j/7FUfiCOqz+T/hki1eJkOvALZFiE6YMmFgAkAdVlY5ADJPAJ9FnTKXJGG0uZ6McgbuLHBvmWnC6Sta8Y63Bpd8MwpRbwmeVHNgsowydtT91EwZ5aSP1X0bgVXXYQy+WV+v2K24WKjOxW5wCAIAgCAIAgCAIAgOS5jNNz4OCrOLx1WkjtQ+Mgcr5rnYtAgJS30EUkAkmYSXcjnwXsuE8FoVLeNSvHLfz5EGtcSUsRO5lJAz5YmfZX1PhtpT+GmiM6s31NgYB8rQPZSo04wXpWDVtsSRtkYWPAIIwUqU41IOE1lMJtPKIae3TRvIiZvb55XhL3gFxCs40I6o9PYsIXEGvUzDLbUnqGj1K1p+Hb2XPC+pl3NMkqCldTRua5wJJzwvVcJsKllRdOcs5ZDrVVUllHWrY4hAEAQBAEAQBAEAQGmsjM1O5jcbj0yol9RlXt5U4c2b05KMk2RbbVMfmexv6ryVPwzcS+KSX6kx3cVyNrLSON8ufQYU2j4Ypp5qVM/JGjvH0RJsAaAB0AXqYJKKS5ER8z0tjAQBAYwEAwgM9EAQBAEB//9k=">
            <a:extLst>
              <a:ext uri="{FF2B5EF4-FFF2-40B4-BE49-F238E27FC236}">
                <a16:creationId xmlns:a16="http://schemas.microsoft.com/office/drawing/2014/main" id="{A4EA2C55-B6FF-3870-FB6B-5153DC5C26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6402" y="-1112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6A007D60-DB5D-D23F-A3B8-8859E4184A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570" y="3034058"/>
            <a:ext cx="284373" cy="322315"/>
          </a:xfrm>
          <a:prstGeom prst="rect">
            <a:avLst/>
          </a:prstGeom>
        </p:spPr>
      </p:pic>
      <p:pic>
        <p:nvPicPr>
          <p:cNvPr id="111" name="Picture 6" descr="Image result for bleach">
            <a:extLst>
              <a:ext uri="{FF2B5EF4-FFF2-40B4-BE49-F238E27FC236}">
                <a16:creationId xmlns:a16="http://schemas.microsoft.com/office/drawing/2014/main" id="{74DD99D5-455D-E5DA-0654-58B1819C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577520" y="3324948"/>
            <a:ext cx="887382" cy="5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Image result for pan on stove cartoon">
            <a:extLst>
              <a:ext uri="{FF2B5EF4-FFF2-40B4-BE49-F238E27FC236}">
                <a16:creationId xmlns:a16="http://schemas.microsoft.com/office/drawing/2014/main" id="{6B1248D9-C8F7-3B61-4CA1-732E23BAF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7078" y="1818244"/>
            <a:ext cx="675219" cy="4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E74B5A30-D6AB-468A-48D8-61A9ED90D7AC}"/>
              </a:ext>
            </a:extLst>
          </p:cNvPr>
          <p:cNvSpPr txBox="1"/>
          <p:nvPr/>
        </p:nvSpPr>
        <p:spPr>
          <a:xfrm>
            <a:off x="1654425" y="5973204"/>
            <a:ext cx="4233612" cy="861774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solidFill>
                  <a:prstClr val="black"/>
                </a:solidFill>
              </a:rPr>
              <a:t>RISK ASSESSMENTS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prstClr val="black"/>
                </a:solidFill>
              </a:rPr>
              <a:t>How high </a:t>
            </a:r>
            <a:r>
              <a:rPr lang="en-GB" sz="1000" dirty="0">
                <a:solidFill>
                  <a:prstClr val="black"/>
                </a:solidFill>
              </a:rPr>
              <a:t>is the level of hazard (1-5)?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</a:rPr>
              <a:t>Multiplied by </a:t>
            </a:r>
            <a:r>
              <a:rPr lang="en-GB" sz="1000" b="1" dirty="0">
                <a:solidFill>
                  <a:prstClr val="black"/>
                </a:solidFill>
              </a:rPr>
              <a:t>how likely </a:t>
            </a:r>
            <a:r>
              <a:rPr lang="en-GB" sz="1000" dirty="0">
                <a:solidFill>
                  <a:prstClr val="black"/>
                </a:solidFill>
              </a:rPr>
              <a:t>is it to happen (1-5)?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GB" sz="1000" b="1" dirty="0"/>
              <a:t>Who</a:t>
            </a:r>
            <a:r>
              <a:rPr lang="en-GB" sz="1000" dirty="0">
                <a:solidFill>
                  <a:prstClr val="black"/>
                </a:solidFill>
              </a:rPr>
              <a:t> is at risk?</a:t>
            </a:r>
          </a:p>
          <a:p>
            <a:pPr marL="171448" indent="-171448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prstClr val="black"/>
                </a:solidFill>
              </a:rPr>
              <a:t>What can be done to </a:t>
            </a:r>
            <a:r>
              <a:rPr lang="en-GB" sz="1000" b="1" dirty="0">
                <a:solidFill>
                  <a:prstClr val="black"/>
                </a:solidFill>
              </a:rPr>
              <a:t>minimise</a:t>
            </a:r>
            <a:r>
              <a:rPr lang="en-GB" sz="1000" dirty="0">
                <a:solidFill>
                  <a:prstClr val="black"/>
                </a:solidFill>
              </a:rPr>
              <a:t> it?</a:t>
            </a:r>
            <a:endParaRPr lang="en-GB" sz="1000" b="1" u="sng" dirty="0">
              <a:solidFill>
                <a:prstClr val="black"/>
              </a:solidFill>
            </a:endParaRPr>
          </a:p>
        </p:txBody>
      </p:sp>
      <p:sp>
        <p:nvSpPr>
          <p:cNvPr id="114" name="AutoShape 2" descr="https://nimble-eu-west-1-account-production-public.s3.amazonaws.com/nimblelibrary/images/safety/man%20climbing%20a%20ladder.svg">
            <a:extLst>
              <a:ext uri="{FF2B5EF4-FFF2-40B4-BE49-F238E27FC236}">
                <a16:creationId xmlns:a16="http://schemas.microsoft.com/office/drawing/2014/main" id="{E0045E7D-40B5-8E94-979E-27F03C43F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88802" y="411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5" name="AutoShape 4" descr="https://nimble-eu-west-1-account-production-public.s3.amazonaws.com/nimblelibrary/images/safety/man%20climbing%20a%20ladder.svg">
            <a:extLst>
              <a:ext uri="{FF2B5EF4-FFF2-40B4-BE49-F238E27FC236}">
                <a16:creationId xmlns:a16="http://schemas.microsoft.com/office/drawing/2014/main" id="{D93DC233-3445-F3CF-BC32-9B8EB9775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1202" y="1935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AutoShape 2" descr="6kg Powder Fire Extinguisher">
            <a:extLst>
              <a:ext uri="{FF2B5EF4-FFF2-40B4-BE49-F238E27FC236}">
                <a16:creationId xmlns:a16="http://schemas.microsoft.com/office/drawing/2014/main" id="{E61FB5BB-ED36-70B1-F86C-966ADC936D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3602" y="3459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4B7A19B-1622-A464-57BF-0E6BABDE78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857" y="968454"/>
            <a:ext cx="281998" cy="4207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533BA58F-0F5A-B343-A41B-78A17BD55EA2}"/>
              </a:ext>
            </a:extLst>
          </p:cNvPr>
          <p:cNvSpPr txBox="1"/>
          <p:nvPr/>
        </p:nvSpPr>
        <p:spPr>
          <a:xfrm>
            <a:off x="8806648" y="2994916"/>
            <a:ext cx="163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Do not have wet hands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Unplug before cleaning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5FC7F5C-E9F5-25A6-C6AA-AD9178483248}"/>
              </a:ext>
            </a:extLst>
          </p:cNvPr>
          <p:cNvSpPr/>
          <p:nvPr/>
        </p:nvSpPr>
        <p:spPr>
          <a:xfrm>
            <a:off x="8793097" y="1458775"/>
            <a:ext cx="1774715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u="sng" dirty="0">
                <a:cs typeface="Arial"/>
              </a:rPr>
              <a:t>Open flames safety rules</a:t>
            </a:r>
          </a:p>
          <a:p>
            <a:pPr marL="171450" indent="-171450">
              <a:buFont typeface="Arial"/>
              <a:buChar char="•"/>
            </a:pPr>
            <a:r>
              <a:rPr lang="en-US" altLang="en-US" sz="1000" dirty="0">
                <a:cs typeface="Arial"/>
              </a:rPr>
              <a:t>Keep cloths away</a:t>
            </a:r>
          </a:p>
          <a:p>
            <a:pPr marL="171450" indent="-171450">
              <a:buFont typeface="Arial"/>
              <a:buChar char="•"/>
            </a:pPr>
            <a:r>
              <a:rPr lang="en-US" altLang="en-US" sz="1000" dirty="0">
                <a:cs typeface="Arial"/>
              </a:rPr>
              <a:t>Keep clothes away</a:t>
            </a:r>
          </a:p>
          <a:p>
            <a:pPr marL="171450" indent="-171450">
              <a:buFont typeface="Arial"/>
              <a:buChar char="•"/>
            </a:pPr>
            <a:endParaRPr lang="en-US" altLang="en-US" sz="1000">
              <a:cs typeface="Arial"/>
            </a:endParaRPr>
          </a:p>
          <a:p>
            <a:r>
              <a:rPr lang="en-GB" sz="1000" u="sng" dirty="0">
                <a:cs typeface="Arial"/>
              </a:rPr>
              <a:t>Steam and hot water burns</a:t>
            </a:r>
          </a:p>
          <a:p>
            <a:pPr marL="171450" indent="-171450">
              <a:buFont typeface="Arial"/>
              <a:buChar char="•"/>
            </a:pPr>
            <a:r>
              <a:rPr lang="en-US" altLang="en-US" sz="1000" dirty="0">
                <a:cs typeface="Arial"/>
              </a:rPr>
              <a:t>Use oven glove</a:t>
            </a:r>
          </a:p>
          <a:p>
            <a:pPr marL="171450" indent="-171450">
              <a:buFont typeface="Arial"/>
              <a:buChar char="•"/>
            </a:pPr>
            <a:r>
              <a:rPr lang="en-US" altLang="en-US" sz="1000" dirty="0">
                <a:cs typeface="Arial"/>
              </a:rPr>
              <a:t>Lift lid carefully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F627C8-A384-34D2-C38E-841B54409796}"/>
              </a:ext>
            </a:extLst>
          </p:cNvPr>
          <p:cNvSpPr txBox="1"/>
          <p:nvPr/>
        </p:nvSpPr>
        <p:spPr>
          <a:xfrm>
            <a:off x="7150938" y="4501098"/>
            <a:ext cx="2808514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000"/>
          </a:p>
          <a:p>
            <a:r>
              <a:rPr lang="en-GB" sz="1400" b="1" dirty="0"/>
              <a:t>Keeping customers safe</a:t>
            </a:r>
            <a:endParaRPr lang="en-GB" sz="14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DA39AB2B-24A5-B9BB-A01E-00F6B33AF389}"/>
              </a:ext>
            </a:extLst>
          </p:cNvPr>
          <p:cNvSpPr txBox="1">
            <a:spLocks noChangeArrowheads="1"/>
          </p:cNvSpPr>
          <p:nvPr/>
        </p:nvSpPr>
        <p:spPr>
          <a:xfrm>
            <a:off x="4628558" y="1672099"/>
            <a:ext cx="1158447" cy="677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800" dirty="0">
                <a:cs typeface="Arial" panose="020B0604020202020204" pitchFamily="34" charset="0"/>
              </a:rPr>
              <a:t>Keep back straight</a:t>
            </a:r>
          </a:p>
          <a:p>
            <a:pPr>
              <a:spcBef>
                <a:spcPts val="0"/>
              </a:spcBef>
            </a:pPr>
            <a:r>
              <a:rPr lang="en-GB" sz="800" dirty="0">
                <a:cs typeface="Arial" panose="020B0604020202020204" pitchFamily="34" charset="0"/>
              </a:rPr>
              <a:t>Bend knees</a:t>
            </a:r>
          </a:p>
          <a:p>
            <a:pPr>
              <a:spcBef>
                <a:spcPts val="0"/>
              </a:spcBef>
            </a:pPr>
            <a:r>
              <a:rPr lang="en-GB" sz="800" dirty="0">
                <a:cs typeface="Arial"/>
              </a:rPr>
              <a:t>Feet apart</a:t>
            </a:r>
            <a:endParaRPr lang="en-GB" sz="800">
              <a:ea typeface="Calibri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GB" sz="800" dirty="0">
                <a:cs typeface="Arial" panose="020B0604020202020204" pitchFamily="34" charset="0"/>
              </a:rPr>
              <a:t>Get help</a:t>
            </a:r>
          </a:p>
          <a:p>
            <a:pPr>
              <a:spcBef>
                <a:spcPts val="0"/>
              </a:spcBef>
            </a:pPr>
            <a:r>
              <a:rPr lang="en-GB" sz="800" dirty="0">
                <a:cs typeface="Arial" panose="020B0604020202020204" pitchFamily="34" charset="0"/>
              </a:rPr>
              <a:t>Use a trolley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C79DB9D8-F528-F9C3-3A02-C834DE318053}"/>
              </a:ext>
            </a:extLst>
          </p:cNvPr>
          <p:cNvSpPr txBox="1">
            <a:spLocks noChangeArrowheads="1"/>
          </p:cNvSpPr>
          <p:nvPr/>
        </p:nvSpPr>
        <p:spPr>
          <a:xfrm>
            <a:off x="4631618" y="2595929"/>
            <a:ext cx="1162796" cy="440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en-US" sz="800" dirty="0">
                <a:cs typeface="Arial" panose="020B0604020202020204" pitchFamily="34" charset="0"/>
              </a:rPr>
              <a:t>Gloves</a:t>
            </a:r>
          </a:p>
          <a:p>
            <a:pPr>
              <a:spcBef>
                <a:spcPts val="0"/>
              </a:spcBef>
            </a:pPr>
            <a:r>
              <a:rPr lang="en-GB" altLang="en-US" sz="800" dirty="0">
                <a:cs typeface="Arial" panose="020B0604020202020204" pitchFamily="34" charset="0"/>
              </a:rPr>
              <a:t>Goggles</a:t>
            </a:r>
          </a:p>
          <a:p>
            <a:pPr>
              <a:spcBef>
                <a:spcPts val="0"/>
              </a:spcBef>
            </a:pPr>
            <a:r>
              <a:rPr lang="en-GB" altLang="en-US" sz="800" dirty="0">
                <a:cs typeface="Arial" panose="020B0604020202020204" pitchFamily="34" charset="0"/>
              </a:rPr>
              <a:t>Face masks</a:t>
            </a:r>
          </a:p>
        </p:txBody>
      </p:sp>
      <p:pic>
        <p:nvPicPr>
          <p:cNvPr id="123" name="Picture 2" descr="Image result for safety goggles">
            <a:extLst>
              <a:ext uri="{FF2B5EF4-FFF2-40B4-BE49-F238E27FC236}">
                <a16:creationId xmlns:a16="http://schemas.microsoft.com/office/drawing/2014/main" id="{545B8138-9E7E-8F0B-1D41-5CB8B53B8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687" y="2562533"/>
            <a:ext cx="458344" cy="4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Image result for claw hold knife">
            <a:extLst>
              <a:ext uri="{FF2B5EF4-FFF2-40B4-BE49-F238E27FC236}">
                <a16:creationId xmlns:a16="http://schemas.microsoft.com/office/drawing/2014/main" id="{09C249D5-0E9C-B9DE-4D82-CBC02C62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982" y="387987"/>
            <a:ext cx="625013" cy="3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4217366-8622-0B97-1040-316679BD7A28}"/>
              </a:ext>
            </a:extLst>
          </p:cNvPr>
          <p:cNvSpPr txBox="1"/>
          <p:nvPr/>
        </p:nvSpPr>
        <p:spPr>
          <a:xfrm>
            <a:off x="9319708" y="719011"/>
            <a:ext cx="812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Claw hold</a:t>
            </a:r>
          </a:p>
        </p:txBody>
      </p:sp>
      <p:pic>
        <p:nvPicPr>
          <p:cNvPr id="126" name="Picture 4" descr="Image result for bridge cutting method">
            <a:extLst>
              <a:ext uri="{FF2B5EF4-FFF2-40B4-BE49-F238E27FC236}">
                <a16:creationId xmlns:a16="http://schemas.microsoft.com/office/drawing/2014/main" id="{DB61E2D9-C9C9-A3A9-7506-325D5464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7881" y="392811"/>
            <a:ext cx="512557" cy="3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">
            <a:extLst>
              <a:ext uri="{FF2B5EF4-FFF2-40B4-BE49-F238E27FC236}">
                <a16:creationId xmlns:a16="http://schemas.microsoft.com/office/drawing/2014/main" id="{775BD619-B1C8-92C8-8E38-DF08A52E8426}"/>
              </a:ext>
            </a:extLst>
          </p:cNvPr>
          <p:cNvSpPr txBox="1"/>
          <p:nvPr/>
        </p:nvSpPr>
        <p:spPr>
          <a:xfrm>
            <a:off x="8836576" y="4047906"/>
            <a:ext cx="2743200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000" dirty="0"/>
              <a:t>Security guards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3DA1060-9134-40AD-6693-4F75F2678690}"/>
              </a:ext>
            </a:extLst>
          </p:cNvPr>
          <p:cNvSpPr txBox="1"/>
          <p:nvPr/>
        </p:nvSpPr>
        <p:spPr>
          <a:xfrm>
            <a:off x="8587852" y="913098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dirty="0"/>
              <a:t>Keep grills/ovens  grease</a:t>
            </a:r>
            <a:r>
              <a:rPr lang="en-US" sz="1000" dirty="0"/>
              <a:t>​ free</a:t>
            </a:r>
            <a:endParaRPr lang="en-US" sz="10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/>
              <a:t>No cloths by ovens</a:t>
            </a:r>
            <a:endParaRPr lang="en-US" sz="1000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/>
              <a:t>Store flammable stuff safely</a:t>
            </a:r>
            <a:endParaRPr lang="en-GB" sz="1000" dirty="0">
              <a:cs typeface="Calibri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2431C11F-8248-5D7D-9146-87DC804A90A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2389" y="6032545"/>
            <a:ext cx="256110" cy="373276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2907FFF0-F887-4740-C20B-73EF6F3DD24F}"/>
              </a:ext>
            </a:extLst>
          </p:cNvPr>
          <p:cNvSpPr txBox="1"/>
          <p:nvPr/>
        </p:nvSpPr>
        <p:spPr>
          <a:xfrm>
            <a:off x="8797653" y="2562587"/>
            <a:ext cx="16309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Wet floor signs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ea typeface="+mn-lt"/>
                <a:cs typeface="+mn-lt"/>
              </a:rPr>
              <a:t>Use a step ladder</a:t>
            </a:r>
            <a:endParaRPr lang="en-GB" sz="1000" dirty="0">
              <a:cs typeface="Calibri"/>
            </a:endParaRPr>
          </a:p>
        </p:txBody>
      </p:sp>
      <p:pic>
        <p:nvPicPr>
          <p:cNvPr id="131" name="Picture 9">
            <a:extLst>
              <a:ext uri="{FF2B5EF4-FFF2-40B4-BE49-F238E27FC236}">
                <a16:creationId xmlns:a16="http://schemas.microsoft.com/office/drawing/2014/main" id="{DC331467-0E99-4D7C-13AF-9BCADB0390F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803" y="1542638"/>
            <a:ext cx="314547" cy="556437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64476979-B7F9-60DE-5119-B225157819B4}"/>
              </a:ext>
            </a:extLst>
          </p:cNvPr>
          <p:cNvSpPr txBox="1"/>
          <p:nvPr/>
        </p:nvSpPr>
        <p:spPr>
          <a:xfrm>
            <a:off x="8651424" y="5797258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dirty="0"/>
              <a:t>Not serving boiling hot food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BF8AF6C-F4A5-69C3-4580-70BB5BCEC9A3}"/>
              </a:ext>
            </a:extLst>
          </p:cNvPr>
          <p:cNvSpPr txBox="1"/>
          <p:nvPr/>
        </p:nvSpPr>
        <p:spPr>
          <a:xfrm>
            <a:off x="8834889" y="6064576"/>
            <a:ext cx="122805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000" dirty="0"/>
              <a:t>Nonslip stairs</a:t>
            </a:r>
            <a:endParaRPr lang="en-US">
              <a:cs typeface="Calibri" panose="020F0502020204030204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A8E030E-A223-D89C-FE5A-F1BF15895CC0}"/>
              </a:ext>
            </a:extLst>
          </p:cNvPr>
          <p:cNvSpPr txBox="1"/>
          <p:nvPr/>
        </p:nvSpPr>
        <p:spPr>
          <a:xfrm>
            <a:off x="7120390" y="643472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dirty="0"/>
              <a:t>Training on diffusing anger</a:t>
            </a:r>
            <a:r>
              <a:rPr lang="en-US" sz="1000" dirty="0"/>
              <a:t>​</a:t>
            </a:r>
            <a:endParaRPr lang="en-US" sz="100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sz="1000" dirty="0"/>
              <a:t>Security guards and cameras</a:t>
            </a:r>
            <a:endParaRPr lang="en-GB" sz="1000" dirty="0">
              <a:cs typeface="Calibri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02BD033-7B07-FE16-3D86-B96921D01369}"/>
              </a:ext>
            </a:extLst>
          </p:cNvPr>
          <p:cNvSpPr txBox="1"/>
          <p:nvPr/>
        </p:nvSpPr>
        <p:spPr>
          <a:xfrm>
            <a:off x="8354330" y="376846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00" dirty="0"/>
              <a:t>Rest breaks</a:t>
            </a:r>
          </a:p>
        </p:txBody>
      </p:sp>
      <p:pic>
        <p:nvPicPr>
          <p:cNvPr id="136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A538AE1-23EF-B673-0C9A-1F87762D308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577" y="6415007"/>
            <a:ext cx="466725" cy="476250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054CBC4-A789-839D-CBC1-2F984A8072B9}"/>
              </a:ext>
            </a:extLst>
          </p:cNvPr>
          <p:cNvSpPr/>
          <p:nvPr/>
        </p:nvSpPr>
        <p:spPr>
          <a:xfrm>
            <a:off x="4641580" y="843542"/>
            <a:ext cx="11337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Serious injuries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Work related disease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Gas leaks  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BAF9C9D9-BE0B-43BD-952A-3913B3A2C64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242" y="822064"/>
            <a:ext cx="412913" cy="628896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1885BD23-CEAD-8389-2138-6B4C070E4DB5}"/>
              </a:ext>
            </a:extLst>
          </p:cNvPr>
          <p:cNvSpPr txBox="1"/>
          <p:nvPr/>
        </p:nvSpPr>
        <p:spPr>
          <a:xfrm>
            <a:off x="1648889" y="4554579"/>
            <a:ext cx="2124653" cy="1323439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EMPLOYERS MUST:</a:t>
            </a:r>
          </a:p>
          <a:p>
            <a:endParaRPr lang="en-US" sz="1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Train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</a:t>
            </a:r>
            <a:r>
              <a:rPr lang="en-GB" sz="1000" dirty="0" err="1"/>
              <a:t>rovide</a:t>
            </a:r>
            <a:r>
              <a:rPr lang="en-GB" sz="1000" dirty="0"/>
              <a:t> PPE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Provide safety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Do a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Test and maintain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Put up signs and label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1CC41B6-E9D8-7934-A973-B3B02C894928}"/>
              </a:ext>
            </a:extLst>
          </p:cNvPr>
          <p:cNvSpPr txBox="1"/>
          <p:nvPr/>
        </p:nvSpPr>
        <p:spPr>
          <a:xfrm>
            <a:off x="3874327" y="4560358"/>
            <a:ext cx="2006198" cy="1323439"/>
          </a:xfrm>
          <a:prstGeom prst="rect">
            <a:avLst/>
          </a:prstGeom>
          <a:noFill/>
          <a:ln w="254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EMPLOYEES MUST:</a:t>
            </a:r>
          </a:p>
          <a:p>
            <a:endParaRPr lang="en-US" sz="1000" b="1" u="sng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Follow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Wear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Use safety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Work safely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Follow H&amp;S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/>
              <a:t>Report any  accidents</a:t>
            </a:r>
          </a:p>
        </p:txBody>
      </p:sp>
      <p:pic>
        <p:nvPicPr>
          <p:cNvPr id="141" name="Picture 2" descr="Image result for mind your head sign">
            <a:extLst>
              <a:ext uri="{FF2B5EF4-FFF2-40B4-BE49-F238E27FC236}">
                <a16:creationId xmlns:a16="http://schemas.microsoft.com/office/drawing/2014/main" id="{79D0A001-566B-7B4A-5066-64ED79A15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4029" y="4667237"/>
            <a:ext cx="837184" cy="2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Image result for coshh symbols">
            <a:extLst>
              <a:ext uri="{FF2B5EF4-FFF2-40B4-BE49-F238E27FC236}">
                <a16:creationId xmlns:a16="http://schemas.microsoft.com/office/drawing/2014/main" id="{208D0B94-83C5-076A-8B0D-4DE80C546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880" y="3788466"/>
            <a:ext cx="2267485" cy="6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Image result for coshh symbols">
            <a:extLst>
              <a:ext uri="{FF2B5EF4-FFF2-40B4-BE49-F238E27FC236}">
                <a16:creationId xmlns:a16="http://schemas.microsoft.com/office/drawing/2014/main" id="{56A50D91-AB4F-0095-F9A7-81C7024DF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05"/>
          <a:stretch/>
        </p:blipFill>
        <p:spPr bwMode="auto">
          <a:xfrm>
            <a:off x="1690324" y="3787882"/>
            <a:ext cx="1819892" cy="6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3">
            <a:extLst>
              <a:ext uri="{FF2B5EF4-FFF2-40B4-BE49-F238E27FC236}">
                <a16:creationId xmlns:a16="http://schemas.microsoft.com/office/drawing/2014/main" id="{FC8C54C3-5B54-CC31-A7CD-850DFA74B285}"/>
              </a:ext>
            </a:extLst>
          </p:cNvPr>
          <p:cNvSpPr txBox="1">
            <a:spLocks noChangeArrowheads="1"/>
          </p:cNvSpPr>
          <p:nvPr/>
        </p:nvSpPr>
        <p:spPr>
          <a:xfrm>
            <a:off x="4658211" y="3235710"/>
            <a:ext cx="1131441" cy="471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800" dirty="0">
                <a:solidFill>
                  <a:prstClr val="black"/>
                </a:solidFill>
              </a:rPr>
              <a:t>Chemicals</a:t>
            </a:r>
          </a:p>
          <a:p>
            <a:pPr>
              <a:spcBef>
                <a:spcPts val="0"/>
              </a:spcBef>
            </a:pPr>
            <a:r>
              <a:rPr lang="en-GB" sz="800" dirty="0">
                <a:solidFill>
                  <a:prstClr val="black"/>
                </a:solidFill>
              </a:rPr>
              <a:t>Dust</a:t>
            </a:r>
          </a:p>
          <a:p>
            <a:pPr>
              <a:spcBef>
                <a:spcPts val="0"/>
              </a:spcBef>
            </a:pPr>
            <a:r>
              <a:rPr lang="en-GB" sz="800" dirty="0">
                <a:solidFill>
                  <a:prstClr val="black"/>
                </a:solidFill>
              </a:rPr>
              <a:t>Gases </a:t>
            </a:r>
          </a:p>
          <a:p>
            <a:pPr>
              <a:spcBef>
                <a:spcPts val="0"/>
              </a:spcBef>
            </a:pPr>
            <a:endParaRPr lang="en-GB" sz="320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172173F-C57F-B3CB-893B-91D67FD19116}"/>
              </a:ext>
            </a:extLst>
          </p:cNvPr>
          <p:cNvSpPr txBox="1"/>
          <p:nvPr/>
        </p:nvSpPr>
        <p:spPr>
          <a:xfrm>
            <a:off x="4343077" y="6043532"/>
            <a:ext cx="136207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  <a:p>
            <a:endParaRPr lang="en-US" sz="800">
              <a:cs typeface="Calibri"/>
            </a:endParaRPr>
          </a:p>
          <a:p>
            <a:r>
              <a:rPr lang="en-US" sz="800" dirty="0">
                <a:cs typeface="Calibri"/>
              </a:rPr>
              <a:t>l</a:t>
            </a:r>
            <a:endParaRPr lang="en-US" dirty="0">
              <a:cs typeface="Calibri"/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19C7E3A5-2EF0-3391-A861-88005DB27AC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812" y="6062279"/>
            <a:ext cx="1225010" cy="689956"/>
          </a:xfrm>
          <a:prstGeom prst="rect">
            <a:avLst/>
          </a:prstGeom>
        </p:spPr>
      </p:pic>
      <p:pic>
        <p:nvPicPr>
          <p:cNvPr id="147" name="Picture 24">
            <a:extLst>
              <a:ext uri="{FF2B5EF4-FFF2-40B4-BE49-F238E27FC236}">
                <a16:creationId xmlns:a16="http://schemas.microsoft.com/office/drawing/2014/main" id="{53C5198F-C851-E9BD-A5C9-85089796C3C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577" y="109457"/>
            <a:ext cx="838200" cy="657225"/>
          </a:xfrm>
          <a:prstGeom prst="rect">
            <a:avLst/>
          </a:prstGeom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CC5384DC-EBB6-62D4-FFDF-984240662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274976" y="1579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083A-C38C-45AA-AE45-16B4C6E1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83524"/>
            <a:ext cx="10058127" cy="456331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200" b="1" dirty="0">
                <a:latin typeface="Calibri"/>
                <a:cs typeface="Calibri"/>
              </a:rPr>
              <a:t>Regulations</a:t>
            </a:r>
            <a:endParaRPr lang="en-US" b="1" dirty="0">
              <a:cs typeface="Calibri" panose="020F0502020204030204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What does HASAWA stand for?                                                                                                            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What does RIDDOR stand for?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What does MOHR stand for?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4 rules for lifting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What does PPER stand for?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3 examples of PPE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What does COSHH stand for?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things covered by COSHH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200" dirty="0">
                <a:latin typeface="Calibri"/>
                <a:cs typeface="Calibri"/>
              </a:rPr>
              <a:t>N</a:t>
            </a:r>
            <a:r>
              <a:rPr lang="en-GB" sz="5200" dirty="0" err="1">
                <a:latin typeface="Calibri"/>
                <a:cs typeface="Calibri"/>
              </a:rPr>
              <a:t>ame</a:t>
            </a:r>
            <a:r>
              <a:rPr lang="en-GB" sz="5200" dirty="0">
                <a:latin typeface="Calibri"/>
                <a:cs typeface="Calibri"/>
              </a:rPr>
              <a:t> the symbols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200" dirty="0">
                <a:latin typeface="Calibri"/>
                <a:cs typeface="Calibri"/>
              </a:rPr>
              <a:t>G</a:t>
            </a:r>
            <a:r>
              <a:rPr lang="en-GB" sz="5200" dirty="0" err="1">
                <a:latin typeface="Calibri"/>
                <a:cs typeface="Calibri"/>
              </a:rPr>
              <a:t>ive</a:t>
            </a:r>
            <a:r>
              <a:rPr lang="en-GB" sz="5200" dirty="0">
                <a:latin typeface="Calibri"/>
                <a:cs typeface="Calibri"/>
              </a:rPr>
              <a:t> 4 things an employer must do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200" dirty="0">
                <a:latin typeface="Calibri"/>
                <a:cs typeface="Calibri"/>
              </a:rPr>
              <a:t>G</a:t>
            </a:r>
            <a:r>
              <a:rPr lang="en-GB" sz="5200" dirty="0" err="1">
                <a:latin typeface="Calibri"/>
                <a:cs typeface="Calibri"/>
              </a:rPr>
              <a:t>ive</a:t>
            </a:r>
            <a:r>
              <a:rPr lang="en-GB" sz="5200" dirty="0">
                <a:latin typeface="Calibri"/>
                <a:cs typeface="Calibri"/>
              </a:rPr>
              <a:t> 4 things an employee must do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200" dirty="0">
                <a:latin typeface="Calibri"/>
                <a:cs typeface="Calibri"/>
              </a:rPr>
              <a:t>N</a:t>
            </a:r>
            <a:r>
              <a:rPr lang="en-GB" sz="5200" dirty="0" err="1">
                <a:latin typeface="Calibri"/>
                <a:cs typeface="Calibri"/>
              </a:rPr>
              <a:t>ame</a:t>
            </a:r>
            <a:r>
              <a:rPr lang="en-GB" sz="5200" dirty="0">
                <a:latin typeface="Calibri"/>
                <a:cs typeface="Calibri"/>
              </a:rPr>
              <a:t> the COSHH symbols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52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52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5200" b="1" dirty="0">
                <a:latin typeface="Calibri"/>
                <a:cs typeface="Calibri"/>
              </a:rPr>
              <a:t>Risks and controls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cs typeface="Calibri"/>
              </a:rPr>
              <a:t>How is a risk worked out?</a:t>
            </a:r>
            <a:endParaRPr lang="en-GB" sz="5200" b="1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cuts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Name 2 safe cutting techniques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fire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burns from deep fat fryers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slips, trips and falls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chemical hazards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stress and fatigue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2 controls against bullying and harassment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1 control against assault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1 control against food poisoning of customers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1 control against allergic reaction occurring in customers </a:t>
            </a:r>
            <a:endParaRPr lang="en-GB" sz="5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1 control against customers burning themselves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1 control against customers burning to death in a fire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5200" dirty="0">
                <a:latin typeface="Calibri"/>
                <a:cs typeface="Calibri"/>
              </a:rPr>
              <a:t>Give 1 control against customers being assaulted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 fontAlgn="t"/>
            <a:endParaRPr lang="en-GB" dirty="0"/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 fontAlgn="t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sz="1300" dirty="0">
              <a:solidFill>
                <a:prstClr val="black"/>
              </a:solidFill>
            </a:endParaRPr>
          </a:p>
          <a:p>
            <a:pPr fontAlgn="t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sz="1300" dirty="0"/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endParaRPr lang="en-GB" sz="1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100" dirty="0">
              <a:latin typeface="Arial" panose="020B0604020202020204" pitchFamily="34" charset="0"/>
            </a:endParaRPr>
          </a:p>
          <a:p>
            <a:pPr fontAlgn="t">
              <a:lnSpc>
                <a:spcPct val="120000"/>
              </a:lnSpc>
              <a:spcBef>
                <a:spcPts val="0"/>
              </a:spcBef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/>
              <a:t>0</a:t>
            </a:r>
            <a:endParaRPr lang="en-GB" dirty="0">
              <a:cs typeface="Calibri"/>
            </a:endParaRPr>
          </a:p>
        </p:txBody>
      </p:sp>
      <p:pic>
        <p:nvPicPr>
          <p:cNvPr id="10" name="Picture 9" descr="Image result for coshh symbols">
            <a:extLst>
              <a:ext uri="{FF2B5EF4-FFF2-40B4-BE49-F238E27FC236}">
                <a16:creationId xmlns:a16="http://schemas.microsoft.com/office/drawing/2014/main" id="{15C652BC-E4EF-4810-8A8B-23FDC27BB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6946" y="1739726"/>
            <a:ext cx="782706" cy="6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coshh symbols">
            <a:extLst>
              <a:ext uri="{FF2B5EF4-FFF2-40B4-BE49-F238E27FC236}">
                <a16:creationId xmlns:a16="http://schemas.microsoft.com/office/drawing/2014/main" id="{DDBB2362-E6C5-4861-9835-0673F112D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5290" y="3081094"/>
            <a:ext cx="857330" cy="6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coshh symbols">
            <a:extLst>
              <a:ext uri="{FF2B5EF4-FFF2-40B4-BE49-F238E27FC236}">
                <a16:creationId xmlns:a16="http://schemas.microsoft.com/office/drawing/2014/main" id="{C26439BF-0350-4184-8F17-9599B3459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7130" y="2434223"/>
            <a:ext cx="847807" cy="6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coshh symbols">
            <a:extLst>
              <a:ext uri="{FF2B5EF4-FFF2-40B4-BE49-F238E27FC236}">
                <a16:creationId xmlns:a16="http://schemas.microsoft.com/office/drawing/2014/main" id="{6AE926AA-FB0F-4919-9F52-E2AE07029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9493" y="1034876"/>
            <a:ext cx="758933" cy="7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coshh symbols">
            <a:extLst>
              <a:ext uri="{FF2B5EF4-FFF2-40B4-BE49-F238E27FC236}">
                <a16:creationId xmlns:a16="http://schemas.microsoft.com/office/drawing/2014/main" id="{85E0C520-9268-4FC3-AE59-4A8ACA460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8701" y="278674"/>
            <a:ext cx="705791" cy="6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coshh symbols">
            <a:extLst>
              <a:ext uri="{FF2B5EF4-FFF2-40B4-BE49-F238E27FC236}">
                <a16:creationId xmlns:a16="http://schemas.microsoft.com/office/drawing/2014/main" id="{A90836A2-72F1-420E-ABED-C5D7B6757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6447" y="3817987"/>
            <a:ext cx="743546" cy="6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coshh symbols">
            <a:extLst>
              <a:ext uri="{FF2B5EF4-FFF2-40B4-BE49-F238E27FC236}">
                <a16:creationId xmlns:a16="http://schemas.microsoft.com/office/drawing/2014/main" id="{B01519EA-5700-4604-978E-B4D6E9134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4681" y="5951173"/>
            <a:ext cx="762610" cy="7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coshh symbols">
            <a:extLst>
              <a:ext uri="{FF2B5EF4-FFF2-40B4-BE49-F238E27FC236}">
                <a16:creationId xmlns:a16="http://schemas.microsoft.com/office/drawing/2014/main" id="{C4EAB8A7-F808-455D-AE21-D58BD9CD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5923" y="5248394"/>
            <a:ext cx="791210" cy="7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coshh symbols">
            <a:extLst>
              <a:ext uri="{FF2B5EF4-FFF2-40B4-BE49-F238E27FC236}">
                <a16:creationId xmlns:a16="http://schemas.microsoft.com/office/drawing/2014/main" id="{1AFE500F-F0DE-4524-903C-0F3A4544E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5145" y="4503787"/>
            <a:ext cx="762614" cy="7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60176-D6D3-C5BE-114E-1B8EF7A2EE72}"/>
              </a:ext>
            </a:extLst>
          </p:cNvPr>
          <p:cNvSpPr txBox="1"/>
          <p:nvPr/>
        </p:nvSpPr>
        <p:spPr>
          <a:xfrm>
            <a:off x="8480770" y="391352"/>
            <a:ext cx="1276557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</a:p>
          <a:p>
            <a:endParaRPr lang="en-US" sz="1200">
              <a:cs typeface="Calibri" panose="020F0502020204030204"/>
            </a:endParaRPr>
          </a:p>
          <a:p>
            <a:endParaRPr lang="en-US" sz="1200">
              <a:cs typeface="Calibri" panose="020F0502020204030204"/>
            </a:endParaRP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  <a:endParaRPr lang="en-US">
              <a:ea typeface="+mn-lt"/>
              <a:cs typeface="+mn-lt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  <a:endParaRPr lang="en-US">
              <a:ea typeface="+mn-lt"/>
              <a:cs typeface="+mn-lt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  <a:endParaRPr lang="en-US">
              <a:ea typeface="+mn-lt"/>
              <a:cs typeface="+mn-lt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  <a:endParaRPr lang="en-US">
              <a:ea typeface="+mn-lt"/>
              <a:cs typeface="+mn-lt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 …........................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206B2A7-E0CF-E2B5-6559-6C1F52B18F0C}"/>
              </a:ext>
            </a:extLst>
          </p:cNvPr>
          <p:cNvSpPr/>
          <p:nvPr/>
        </p:nvSpPr>
        <p:spPr>
          <a:xfrm>
            <a:off x="4132400" y="2771775"/>
            <a:ext cx="864704" cy="20872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4D169B72-B9B8-C85F-8829-7B612F24F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487133" y="5208056"/>
            <a:ext cx="1627239" cy="16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C77A4-5DFA-B6CA-15E5-CCCF38E9F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7" y="198321"/>
            <a:ext cx="3607288" cy="2174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4F7A8-999A-C37F-A973-69B51CBD2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" y="2395984"/>
            <a:ext cx="4508302" cy="4462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B0A07-CA5B-B0A2-8C9D-497D8F455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440" y="198321"/>
            <a:ext cx="4739850" cy="5919450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B30EB9BD-25F4-7F2C-90E6-234C63DA8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5627" y="5058589"/>
            <a:ext cx="1506901" cy="15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C8EE2-3017-DD41-DBFD-A9B9176C2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1" y="255468"/>
            <a:ext cx="5402279" cy="634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0C729-986D-B144-E5CC-D569B9C44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1005"/>
            <a:ext cx="5088006" cy="65959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79D8CC-B87B-C61D-49BC-6C342A6281CA}"/>
              </a:ext>
            </a:extLst>
          </p:cNvPr>
          <p:cNvSpPr/>
          <p:nvPr/>
        </p:nvSpPr>
        <p:spPr>
          <a:xfrm>
            <a:off x="132735" y="131005"/>
            <a:ext cx="5619136" cy="547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F819B532-DDF0-BADF-91F1-F1DCB78A2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0967" y="2816505"/>
            <a:ext cx="1725998" cy="17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569</Words>
  <Application>Microsoft Office PowerPoint</Application>
  <PresentationFormat>Widescreen</PresentationFormat>
  <Paragraphs>205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Year 11 Hospitality and Catering Friday 10th January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Vicky Davies</dc:creator>
  <cp:lastModifiedBy>Vicky Davies</cp:lastModifiedBy>
  <cp:revision>3</cp:revision>
  <dcterms:created xsi:type="dcterms:W3CDTF">2024-11-05T11:28:03Z</dcterms:created>
  <dcterms:modified xsi:type="dcterms:W3CDTF">2025-01-09T14:46:19Z</dcterms:modified>
</cp:coreProperties>
</file>