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1275" r:id="rId2"/>
    <p:sldId id="1304" r:id="rId3"/>
    <p:sldId id="1306" r:id="rId4"/>
    <p:sldId id="1305" r:id="rId5"/>
    <p:sldId id="1303" r:id="rId6"/>
    <p:sldId id="1300" r:id="rId7"/>
    <p:sldId id="1301" r:id="rId8"/>
    <p:sldId id="1285" r:id="rId9"/>
    <p:sldId id="1308" r:id="rId10"/>
    <p:sldId id="1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6AE"/>
    <a:srgbClr val="FFB7FF"/>
    <a:srgbClr val="8ED973"/>
    <a:srgbClr val="252828"/>
    <a:srgbClr val="F6C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/>
    <p:restoredTop sz="94668"/>
  </p:normalViewPr>
  <p:slideViewPr>
    <p:cSldViewPr snapToGrid="0">
      <p:cViewPr varScale="1">
        <p:scale>
          <a:sx n="105" d="100"/>
          <a:sy n="105" d="100"/>
        </p:scale>
        <p:origin x="10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020CC-5347-C84B-9048-2A733A079FB4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4D07A-B249-C64C-A277-4A0A28E6E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0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4AEF-93BC-4043-9220-B0A23145965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713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E9D22-9EE7-768A-5F4E-4086DD52B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B37D18-28A2-C354-C5F8-4EFB33265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0E4535-5EFC-24E1-0273-44392ED1B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14A74-535D-FB9E-DEBF-FEC1FD5E02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4AEF-93BC-4043-9220-B0A23145965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36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29113-2138-84EA-1F9D-9A9CE731C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7DC7A-CE25-C28C-E9DE-E6A78ACC5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CE12C7-C85B-DB22-EAB4-FA10C2B68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6B5FC-7852-B6C7-5C7D-F11312EFF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4AEF-93BC-4043-9220-B0A23145965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004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C3F82-206F-FF79-73F2-322A38D76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F54D21-E8A3-4C24-A550-B10AEF0F2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220EB9-57E2-43BD-3E6A-8D7347800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97F3A-2EEA-3F7C-2410-6B88FDA8E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4AEF-93BC-4043-9220-B0A23145965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84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9738-D8B7-026F-1024-98F7FDE8F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8EC3CA-F0EB-6613-AC01-6CFFE69E7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A70731-EA60-B7BE-60E0-659EA81211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F5830-FDBE-CFF1-BD2E-B31A56F15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4AEF-93BC-4043-9220-B0A23145965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03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D1827-8377-A1AF-EFE5-57920405B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4D5D94-98EA-3602-9F46-61E2C0084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0D1404-1030-2B45-7750-7A3B8855D7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FC98E-833F-4BD5-2ECC-F6B600D551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4AEF-93BC-4043-9220-B0A23145965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97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4AEF-93BC-4043-9220-B0A23145965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100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4AEF-93BC-4043-9220-B0A23145965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05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4AEF-93BC-4043-9220-B0A23145965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887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C2FEF-7533-C25F-4BB9-DD3ACB021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490C87-2077-BC46-CF40-51AA527B2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6CF51B-0E85-E3AB-4099-64A4AEAD8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3712B-CBAF-52BD-D5DB-B826476D7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4AEF-93BC-4043-9220-B0A23145965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71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0707-3ED7-7E77-A8F0-DC4D0B36A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D6F21-7DBF-0393-87BF-F3DC968CA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EFC4E-A693-5498-B29C-B3B38D77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5B5C-5703-934E-A03C-3D7D410091EB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C8DF-6518-401C-E6D9-AB870225E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C931C-448A-6BF1-09BC-C6B4D84F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44D1-C058-AD48-8CB1-CEF0C20A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3DBA-C8C2-71A0-FA03-165521D0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11CB-C050-CA85-6BE4-BAD4F899D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30960-7FE0-A87C-CF05-BFA6C37E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5B5C-5703-934E-A03C-3D7D410091EB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F3879-3B20-D566-3089-65FE86C1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7AAF7-A117-ACD9-A500-11CE6A62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44D1-C058-AD48-8CB1-CEF0C20A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8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9758AF-7BBF-13F0-4CDD-78677E237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FE521-D70A-21E2-B8BE-6F344FF8C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6BDC-BF27-D3B4-C818-E51DD0DE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5B5C-5703-934E-A03C-3D7D410091EB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4889-35DB-D73F-92E8-316B2EDB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4B542-33C5-FA7D-D1F5-4C033655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44D1-C058-AD48-8CB1-CEF0C20A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0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03FE-7B76-6381-184C-41E21754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2746D-A2B1-4217-5DBA-266C3A1CF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B9CF8-C837-C13D-78E6-1B0B38D4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5B5C-5703-934E-A03C-3D7D410091EB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118AE-0D08-4CDE-3DF6-713FEEE4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B9D3A-3400-1F67-3E4A-F45A2C3B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44D1-C058-AD48-8CB1-CEF0C20A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1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46F1-30BE-3C81-792B-C808B095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4AC03-949B-C93B-C87B-3ADFD1E98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2F551-3FE8-282A-A5DC-724C004F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5B5C-5703-934E-A03C-3D7D410091EB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F17FD-2A4C-40D6-0B8E-51E69038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18B7E-3D0C-833C-7120-C5089D25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44D1-C058-AD48-8CB1-CEF0C20A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4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99A27-109A-F9F3-B01C-892A8479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D30E0-2667-41C5-AFC6-C10C11B56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40945-9E71-98A2-7A94-780FBA5D8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B4D12-D78F-4A8E-26CE-C6D8DB82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5B5C-5703-934E-A03C-3D7D410091EB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6951E-9B6A-1180-8D6E-5603FD6E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DB68B-7FA1-BF5C-EEC0-54F6F4B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44D1-C058-AD48-8CB1-CEF0C20A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0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8DB0-1D1A-289F-9400-7BCD507D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A50D-C5BA-D2A6-D107-21D0BE00E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DE2FF-6697-3395-84B6-A4546D2C7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A1911-C93A-8D5E-6F74-50386376F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CFF6E-6797-0BF7-1704-BE821DC12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C9A68-C64D-7D2E-75C7-8798BE5C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5B5C-5703-934E-A03C-3D7D410091EB}" type="datetimeFigureOut">
              <a:rPr lang="en-US" smtClean="0"/>
              <a:t>1/9/25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A748F-B22F-ECCB-A2C1-113DD1CB4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2D59E5-D0E1-ABCC-29DE-32018E8B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44D1-C058-AD48-8CB1-CEF0C20A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1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7FD3-BE94-FF94-4AC2-CB3EA836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CEBFE-A1E4-4D0D-2FF3-5811DBA5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5B5C-5703-934E-A03C-3D7D410091EB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FB5CA-E43D-1A14-EE56-0BDE391E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89AD6-4672-7EFD-7FF5-BF05237B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44D1-C058-AD48-8CB1-CEF0C20A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F8E6B-89FC-1887-2ADB-3EE9348D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5B5C-5703-934E-A03C-3D7D410091EB}" type="datetimeFigureOut">
              <a:rPr lang="en-US" smtClean="0"/>
              <a:t>1/9/25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5820B-5539-2C31-7251-89DF56F7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CD3C6-443B-EF37-D250-EF0D6FC1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44D1-C058-AD48-8CB1-CEF0C20A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7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56E6-3334-00E1-6F4A-EC3DC7A71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D4151-22FC-B7F7-A0A0-BAF96C76D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33033-9225-A561-3B11-F977261F2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F3E52-AE7D-57F9-42F8-277DC8B1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5B5C-5703-934E-A03C-3D7D410091EB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F2B6F-00C7-A9A2-389B-5BD53862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4631E-E6A3-9F41-5A3C-883176E7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44D1-C058-AD48-8CB1-CEF0C20A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83D9-3988-841B-9815-EBB96737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3BD76D-CCF4-F0B2-7AF9-A06E08284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31565-0897-5107-1C4C-6C61A2538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FA376-90BF-3719-8D46-88A16E93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5B5C-5703-934E-A03C-3D7D410091EB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E8408-ABC2-86B8-0A0E-1D5152AF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234CF-BD64-E1C0-F60F-1D753940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44D1-C058-AD48-8CB1-CEF0C20A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5BC59-022B-DD0A-934D-C730B6C1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470FF-731F-1C79-DCD7-C4165E2E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A9DD5-CEC1-870D-7622-0E5B6BFB5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855B5C-5703-934E-A03C-3D7D410091EB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E2E5-5AD6-0B66-1417-3E3647816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1741-EF28-9295-A0EF-78D6D15FA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8044D1-C058-AD48-8CB1-CEF0C20A6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4FF308D2-7811-47AB-9D24-3D6FFBB8F17A}"/>
              </a:ext>
            </a:extLst>
          </p:cNvPr>
          <p:cNvSpPr/>
          <p:nvPr/>
        </p:nvSpPr>
        <p:spPr>
          <a:xfrm>
            <a:off x="101340" y="1290250"/>
            <a:ext cx="11914615" cy="5484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97;p14">
            <a:extLst>
              <a:ext uri="{FF2B5EF4-FFF2-40B4-BE49-F238E27FC236}">
                <a16:creationId xmlns:a16="http://schemas.microsoft.com/office/drawing/2014/main" id="{D33623AC-DD85-1144-9819-F8D381D191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5058" b="25171"/>
          <a:stretch/>
        </p:blipFill>
        <p:spPr>
          <a:xfrm>
            <a:off x="11134766" y="31534"/>
            <a:ext cx="1062254" cy="1059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41F108-A5F6-4A8E-B444-461CA0DBBE79}"/>
              </a:ext>
            </a:extLst>
          </p:cNvPr>
          <p:cNvSpPr txBox="1">
            <a:spLocks/>
          </p:cNvSpPr>
          <p:nvPr/>
        </p:nvSpPr>
        <p:spPr>
          <a:xfrm>
            <a:off x="648616" y="1596887"/>
            <a:ext cx="8826688" cy="492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7D7C9-C58A-F7F8-5C1D-C0575A02CF9B}"/>
              </a:ext>
            </a:extLst>
          </p:cNvPr>
          <p:cNvSpPr txBox="1"/>
          <p:nvPr/>
        </p:nvSpPr>
        <p:spPr>
          <a:xfrm>
            <a:off x="607172" y="1850887"/>
            <a:ext cx="1090295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Do Now:</a:t>
            </a:r>
          </a:p>
          <a:p>
            <a:pPr algn="ctr"/>
            <a:r>
              <a:rPr lang="en-US" sz="2800" b="1" i="1" dirty="0"/>
              <a:t>Answer in full sentences</a:t>
            </a:r>
          </a:p>
          <a:p>
            <a:pPr marL="514350" indent="-514350">
              <a:buAutoNum type="arabicParenR"/>
            </a:pPr>
            <a:r>
              <a:rPr lang="en-US" sz="2800" dirty="0"/>
              <a:t> ’I am daughter to his ______, but not to his ______.’ - </a:t>
            </a:r>
            <a:r>
              <a:rPr lang="en-US" sz="2800" b="1" dirty="0"/>
              <a:t>Jessica</a:t>
            </a:r>
          </a:p>
          <a:p>
            <a:pPr marL="514350" indent="-514350">
              <a:buAutoNum type="arabicParenR"/>
            </a:pPr>
            <a:r>
              <a:rPr lang="en-US" sz="2800" dirty="0"/>
              <a:t> ‘I will have my _____.’ - </a:t>
            </a:r>
            <a:r>
              <a:rPr lang="en-US" sz="2800" b="1" dirty="0"/>
              <a:t>Shylock</a:t>
            </a:r>
          </a:p>
          <a:p>
            <a:pPr marL="514350" indent="-514350">
              <a:buAutoNum type="arabicParenR"/>
            </a:pPr>
            <a:r>
              <a:rPr lang="en-US" sz="2800" dirty="0"/>
              <a:t>‘Oh my Christian ______!’ – </a:t>
            </a:r>
            <a:r>
              <a:rPr lang="en-US" sz="2800" b="1" dirty="0"/>
              <a:t>Shylock</a:t>
            </a:r>
            <a:r>
              <a:rPr lang="en-US" sz="2800" dirty="0"/>
              <a:t> </a:t>
            </a:r>
          </a:p>
          <a:p>
            <a:pPr marL="514350" indent="-514350">
              <a:buAutoNum type="arabicParenR"/>
            </a:pPr>
            <a:r>
              <a:rPr lang="en-US" sz="2800" dirty="0"/>
              <a:t> ‘To you Antonio, I owe the most in ______ and in _____.’ - </a:t>
            </a:r>
            <a:r>
              <a:rPr lang="en-US" sz="2800" b="1" dirty="0"/>
              <a:t>Bassanio</a:t>
            </a:r>
          </a:p>
          <a:p>
            <a:pPr marL="514350" indent="-514350">
              <a:buAutoNum type="arabicParenR"/>
            </a:pPr>
            <a:r>
              <a:rPr lang="en-US" sz="2800" dirty="0"/>
              <a:t> ‘Hung on her ______ like a ______ / fleece’ - </a:t>
            </a:r>
            <a:r>
              <a:rPr lang="en-US" sz="2800" b="1" dirty="0"/>
              <a:t>Bassanio</a:t>
            </a:r>
          </a:p>
          <a:p>
            <a:pPr marL="514350" indent="-514350">
              <a:buAutoNum type="arabicParenR"/>
            </a:pPr>
            <a:endParaRPr lang="en-US" sz="2800" dirty="0"/>
          </a:p>
          <a:p>
            <a:r>
              <a:rPr lang="en-US" sz="2800" dirty="0">
                <a:highlight>
                  <a:srgbClr val="F6C6AE"/>
                </a:highlight>
              </a:rPr>
              <a:t>Dare to Shine: Choose a Quote to Explode</a:t>
            </a:r>
          </a:p>
          <a:p>
            <a:endParaRPr lang="en-GB" sz="1400" b="1" i="1" u="sng" dirty="0">
              <a:solidFill>
                <a:prstClr val="black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8F1DAF44-FA15-922C-BB27-FDBC5985BD53}"/>
              </a:ext>
            </a:extLst>
          </p:cNvPr>
          <p:cNvSpPr/>
          <p:nvPr/>
        </p:nvSpPr>
        <p:spPr>
          <a:xfrm>
            <a:off x="101340" y="63757"/>
            <a:ext cx="6161173" cy="122649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 Objective: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be able</a:t>
            </a:r>
            <a:r>
              <a:rPr lang="en-GB" sz="1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analyse how language is used to communicate Shylock’s feelings about the way he is treated. 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6AB94C86-3256-6EB0-1824-F8CCD2F8950C}"/>
              </a:ext>
            </a:extLst>
          </p:cNvPr>
          <p:cNvSpPr/>
          <p:nvPr/>
        </p:nvSpPr>
        <p:spPr>
          <a:xfrm>
            <a:off x="6432884" y="83038"/>
            <a:ext cx="4701882" cy="102051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defRPr/>
            </a:pPr>
            <a:r>
              <a:rPr lang="en-GB" sz="2000" b="1" u="sng" dirty="0">
                <a:solidFill>
                  <a:schemeClr val="tx1"/>
                </a:solidFill>
              </a:rPr>
              <a:t>Friday 10</a:t>
            </a:r>
            <a:r>
              <a:rPr lang="en-GB" sz="2000" b="1" u="sng" baseline="30000" dirty="0">
                <a:solidFill>
                  <a:schemeClr val="tx1"/>
                </a:solidFill>
              </a:rPr>
              <a:t>th</a:t>
            </a:r>
            <a:r>
              <a:rPr lang="en-GB" sz="2000" b="1" u="sng" dirty="0">
                <a:solidFill>
                  <a:schemeClr val="tx1"/>
                </a:solidFill>
              </a:rPr>
              <a:t> January</a:t>
            </a:r>
          </a:p>
          <a:p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 The treatment of Shylock </a:t>
            </a:r>
          </a:p>
        </p:txBody>
      </p:sp>
      <p:pic>
        <p:nvPicPr>
          <p:cNvPr id="4" name="Audio 3">
            <a:extLst>
              <a:ext uri="{FF2B5EF4-FFF2-40B4-BE49-F238E27FC236}">
                <a16:creationId xmlns:a16="http://schemas.microsoft.com/office/drawing/2014/main" id="{A704EF50-C22D-3E58-FDA2-091C0737C0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5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19"/>
    </mc:Choice>
    <mc:Fallback>
      <p:transition spd="slow" advTm="47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A9AE0-D19A-CDBC-680B-F0F7FE8C5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71DE3CD3-7D21-B841-2221-341E52AFAF45}"/>
              </a:ext>
            </a:extLst>
          </p:cNvPr>
          <p:cNvSpPr/>
          <p:nvPr/>
        </p:nvSpPr>
        <p:spPr>
          <a:xfrm>
            <a:off x="305205" y="1631095"/>
            <a:ext cx="11914615" cy="4777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Write up your essay</a:t>
            </a:r>
          </a:p>
          <a:p>
            <a:pPr marL="571500" marR="0" lvl="0" indent="-5715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 least 2 sides </a:t>
            </a:r>
          </a:p>
        </p:txBody>
      </p:sp>
      <p:pic>
        <p:nvPicPr>
          <p:cNvPr id="6" name="Google Shape;97;p14">
            <a:extLst>
              <a:ext uri="{FF2B5EF4-FFF2-40B4-BE49-F238E27FC236}">
                <a16:creationId xmlns:a16="http://schemas.microsoft.com/office/drawing/2014/main" id="{1BFF2898-036E-A52B-1582-F909397DE7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5058" b="25171"/>
          <a:stretch/>
        </p:blipFill>
        <p:spPr>
          <a:xfrm>
            <a:off x="11134766" y="31534"/>
            <a:ext cx="1062254" cy="1059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E76AA1-09A4-284A-A721-F363EDF86F67}"/>
              </a:ext>
            </a:extLst>
          </p:cNvPr>
          <p:cNvSpPr txBox="1">
            <a:spLocks/>
          </p:cNvSpPr>
          <p:nvPr/>
        </p:nvSpPr>
        <p:spPr>
          <a:xfrm>
            <a:off x="648616" y="1596887"/>
            <a:ext cx="8826688" cy="492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0141F-2DA4-D1CA-641B-586A4258A274}"/>
              </a:ext>
            </a:extLst>
          </p:cNvPr>
          <p:cNvSpPr txBox="1">
            <a:spLocks/>
          </p:cNvSpPr>
          <p:nvPr/>
        </p:nvSpPr>
        <p:spPr>
          <a:xfrm>
            <a:off x="648616" y="12623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AB57E-E1D6-8613-7B7F-800C5C6F4E21}"/>
              </a:ext>
            </a:extLst>
          </p:cNvPr>
          <p:cNvSpPr txBox="1">
            <a:spLocks/>
          </p:cNvSpPr>
          <p:nvPr/>
        </p:nvSpPr>
        <p:spPr>
          <a:xfrm>
            <a:off x="3402011" y="3011062"/>
            <a:ext cx="7762205" cy="3435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6841ED74-B407-41A2-2C45-D760D712B808}"/>
              </a:ext>
            </a:extLst>
          </p:cNvPr>
          <p:cNvSpPr/>
          <p:nvPr/>
        </p:nvSpPr>
        <p:spPr>
          <a:xfrm>
            <a:off x="101340" y="63757"/>
            <a:ext cx="6161173" cy="122649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 Objective: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be able</a:t>
            </a:r>
            <a:r>
              <a:rPr lang="en-GB" sz="1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analyse how language is used to communicate Shylock’s feelings about the way he is treated. 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B68F99D4-1187-2490-1E9D-8B65953B88A4}"/>
              </a:ext>
            </a:extLst>
          </p:cNvPr>
          <p:cNvSpPr/>
          <p:nvPr/>
        </p:nvSpPr>
        <p:spPr>
          <a:xfrm>
            <a:off x="6432884" y="83038"/>
            <a:ext cx="4701882" cy="102051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defRPr/>
            </a:pPr>
            <a:r>
              <a:rPr lang="en-GB" sz="2000" b="1" u="sng" dirty="0">
                <a:solidFill>
                  <a:schemeClr val="tx1"/>
                </a:solidFill>
              </a:rPr>
              <a:t>Friday 10</a:t>
            </a:r>
            <a:r>
              <a:rPr lang="en-GB" sz="2000" b="1" u="sng" baseline="30000" dirty="0">
                <a:solidFill>
                  <a:schemeClr val="tx1"/>
                </a:solidFill>
              </a:rPr>
              <a:t>th</a:t>
            </a:r>
            <a:r>
              <a:rPr lang="en-GB" sz="2000" b="1" u="sng" dirty="0">
                <a:solidFill>
                  <a:schemeClr val="tx1"/>
                </a:solidFill>
              </a:rPr>
              <a:t> January</a:t>
            </a:r>
          </a:p>
          <a:p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 The treatment of Shylock </a:t>
            </a:r>
          </a:p>
        </p:txBody>
      </p:sp>
      <p:pic>
        <p:nvPicPr>
          <p:cNvPr id="19" name="Audio 18">
            <a:extLst>
              <a:ext uri="{FF2B5EF4-FFF2-40B4-BE49-F238E27FC236}">
                <a16:creationId xmlns:a16="http://schemas.microsoft.com/office/drawing/2014/main" id="{3C5D4193-2AF8-5EAA-0DAE-E4588ED43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1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336"/>
    </mc:Choice>
    <mc:Fallback>
      <p:transition spd="slow" advTm="76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7DB98-5F14-BDFC-9A6C-10E167C9F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391011C7-B6FA-9A44-F65F-0397F733878E}"/>
              </a:ext>
            </a:extLst>
          </p:cNvPr>
          <p:cNvSpPr/>
          <p:nvPr/>
        </p:nvSpPr>
        <p:spPr>
          <a:xfrm>
            <a:off x="138692" y="1669677"/>
            <a:ext cx="11914615" cy="4777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3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Starting with this speech, how does Shakespeare present Shylock’s feelings about the way he is treated?</a:t>
            </a:r>
            <a:endParaRPr lang="en-GB" sz="3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3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Write about:</a:t>
            </a:r>
            <a:endParaRPr lang="en-GB" sz="3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3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how Shakespeare presents Shylock in this speech</a:t>
            </a:r>
            <a:endParaRPr lang="en-GB" sz="3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3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how Shakespeare presents Shylock in the play as a whole.</a:t>
            </a:r>
            <a:endParaRPr lang="en-GB" sz="3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0" algn="ctr"/>
            <a:r>
              <a:rPr lang="en-GB" sz="3200" b="1" u="sng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[30 marks]</a:t>
            </a:r>
            <a:endParaRPr lang="en-GB" sz="3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114800" indent="457200" algn="ctr"/>
            <a:r>
              <a:rPr lang="en-GB" sz="3200" b="1" u="sng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AO4 [4 marks</a:t>
            </a:r>
            <a:endParaRPr lang="en-GB" sz="3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97;p14">
            <a:extLst>
              <a:ext uri="{FF2B5EF4-FFF2-40B4-BE49-F238E27FC236}">
                <a16:creationId xmlns:a16="http://schemas.microsoft.com/office/drawing/2014/main" id="{8BB8D7C7-EDC7-CF5D-2228-8795F4A639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5058" b="25171"/>
          <a:stretch/>
        </p:blipFill>
        <p:spPr>
          <a:xfrm>
            <a:off x="11134766" y="31534"/>
            <a:ext cx="1062254" cy="1059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165F38-170E-7B4C-9629-F170271EFC39}"/>
              </a:ext>
            </a:extLst>
          </p:cNvPr>
          <p:cNvSpPr txBox="1">
            <a:spLocks/>
          </p:cNvSpPr>
          <p:nvPr/>
        </p:nvSpPr>
        <p:spPr>
          <a:xfrm>
            <a:off x="648616" y="1596887"/>
            <a:ext cx="8826688" cy="492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63CCA-9AE7-80EC-749A-D65257253EE1}"/>
              </a:ext>
            </a:extLst>
          </p:cNvPr>
          <p:cNvSpPr txBox="1">
            <a:spLocks/>
          </p:cNvSpPr>
          <p:nvPr/>
        </p:nvSpPr>
        <p:spPr>
          <a:xfrm>
            <a:off x="648616" y="12623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457A-4BED-BC60-8C88-8DA1D1F9AFD2}"/>
              </a:ext>
            </a:extLst>
          </p:cNvPr>
          <p:cNvSpPr txBox="1">
            <a:spLocks/>
          </p:cNvSpPr>
          <p:nvPr/>
        </p:nvSpPr>
        <p:spPr>
          <a:xfrm>
            <a:off x="3402011" y="3011062"/>
            <a:ext cx="7762205" cy="3435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891ACA8E-1D2D-964A-4D1C-FBEFBC2DFF8E}"/>
              </a:ext>
            </a:extLst>
          </p:cNvPr>
          <p:cNvSpPr/>
          <p:nvPr/>
        </p:nvSpPr>
        <p:spPr>
          <a:xfrm>
            <a:off x="101340" y="63757"/>
            <a:ext cx="6161173" cy="122649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 Objective: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be able</a:t>
            </a:r>
            <a:r>
              <a:rPr lang="en-GB" sz="1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analyse how language is used to communicate Shylock’s feelings about the way he is treated. 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08374E91-8B52-5A6B-4657-9A9DA968221F}"/>
              </a:ext>
            </a:extLst>
          </p:cNvPr>
          <p:cNvSpPr/>
          <p:nvPr/>
        </p:nvSpPr>
        <p:spPr>
          <a:xfrm>
            <a:off x="6432884" y="83038"/>
            <a:ext cx="4701882" cy="102051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defRPr/>
            </a:pPr>
            <a:r>
              <a:rPr lang="en-GB" sz="2000" b="1" u="sng" dirty="0">
                <a:solidFill>
                  <a:schemeClr val="tx1"/>
                </a:solidFill>
              </a:rPr>
              <a:t>Friday 10</a:t>
            </a:r>
            <a:r>
              <a:rPr lang="en-GB" sz="2000" b="1" u="sng" baseline="30000" dirty="0">
                <a:solidFill>
                  <a:schemeClr val="tx1"/>
                </a:solidFill>
              </a:rPr>
              <a:t>th</a:t>
            </a:r>
            <a:r>
              <a:rPr lang="en-GB" sz="2000" b="1" u="sng" dirty="0">
                <a:solidFill>
                  <a:schemeClr val="tx1"/>
                </a:solidFill>
              </a:rPr>
              <a:t> January</a:t>
            </a:r>
          </a:p>
          <a:p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 The treatment of Shylock </a:t>
            </a:r>
          </a:p>
        </p:txBody>
      </p:sp>
      <p:pic>
        <p:nvPicPr>
          <p:cNvPr id="18" name="Audio 17">
            <a:extLst>
              <a:ext uri="{FF2B5EF4-FFF2-40B4-BE49-F238E27FC236}">
                <a16:creationId xmlns:a16="http://schemas.microsoft.com/office/drawing/2014/main" id="{25791E8C-6407-F4D8-1745-CA466A9C9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7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452"/>
    </mc:Choice>
    <mc:Fallback>
      <p:transition spd="slow" advTm="74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96C04-EEE7-864E-6EDD-0D18EF26B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0DFC5038-7722-7CB5-1953-8759EC88DCA0}"/>
              </a:ext>
            </a:extLst>
          </p:cNvPr>
          <p:cNvSpPr/>
          <p:nvPr/>
        </p:nvSpPr>
        <p:spPr>
          <a:xfrm>
            <a:off x="138692" y="1669677"/>
            <a:ext cx="11914615" cy="4777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400" b="1" u="sng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planned response </a:t>
            </a:r>
            <a:endParaRPr lang="en-GB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400" b="1" u="none" strike="noStrike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points will you make about the treatment of Shylock </a:t>
            </a:r>
            <a:endParaRPr lang="en-GB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characters will you focus on – how did they treat Shylock? </a:t>
            </a:r>
            <a:endParaRPr lang="en-GB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quotes will you use? </a:t>
            </a:r>
            <a:endParaRPr lang="en-GB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Quote analysis – can you identify a number of points about this quote and how it shows the treatment of Shylock? </a:t>
            </a:r>
            <a:endParaRPr lang="en-GB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 you pick out writers methods and how they are used to show the treatment of Shylock? </a:t>
            </a:r>
            <a:endParaRPr lang="en-GB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97;p14">
            <a:extLst>
              <a:ext uri="{FF2B5EF4-FFF2-40B4-BE49-F238E27FC236}">
                <a16:creationId xmlns:a16="http://schemas.microsoft.com/office/drawing/2014/main" id="{17A0B301-29DB-B76F-D8BF-1B983BE2EE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5058" b="25171"/>
          <a:stretch/>
        </p:blipFill>
        <p:spPr>
          <a:xfrm>
            <a:off x="11134766" y="31534"/>
            <a:ext cx="1062254" cy="1059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22ED1E-8383-0DBB-FDF2-0DD66FE23225}"/>
              </a:ext>
            </a:extLst>
          </p:cNvPr>
          <p:cNvSpPr txBox="1">
            <a:spLocks/>
          </p:cNvSpPr>
          <p:nvPr/>
        </p:nvSpPr>
        <p:spPr>
          <a:xfrm>
            <a:off x="648616" y="1596887"/>
            <a:ext cx="8826688" cy="492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6456D-9A2C-1EF8-A4D2-72BBA9F373F7}"/>
              </a:ext>
            </a:extLst>
          </p:cNvPr>
          <p:cNvSpPr txBox="1">
            <a:spLocks/>
          </p:cNvSpPr>
          <p:nvPr/>
        </p:nvSpPr>
        <p:spPr>
          <a:xfrm>
            <a:off x="648616" y="12623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863FB-25C9-55C6-891C-EA954523D261}"/>
              </a:ext>
            </a:extLst>
          </p:cNvPr>
          <p:cNvSpPr txBox="1">
            <a:spLocks/>
          </p:cNvSpPr>
          <p:nvPr/>
        </p:nvSpPr>
        <p:spPr>
          <a:xfrm>
            <a:off x="3402011" y="3011062"/>
            <a:ext cx="7762205" cy="3435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A67F6A97-8211-410A-D24B-E49BEF60522F}"/>
              </a:ext>
            </a:extLst>
          </p:cNvPr>
          <p:cNvSpPr/>
          <p:nvPr/>
        </p:nvSpPr>
        <p:spPr>
          <a:xfrm>
            <a:off x="101340" y="63757"/>
            <a:ext cx="6161173" cy="122649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 Objective: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be able</a:t>
            </a:r>
            <a:r>
              <a:rPr lang="en-GB" sz="1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analyse how language is used to communicate Shylock’s feelings about the way he is treated. 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FAEE7278-B302-FBC7-DE87-015971C41BBE}"/>
              </a:ext>
            </a:extLst>
          </p:cNvPr>
          <p:cNvSpPr/>
          <p:nvPr/>
        </p:nvSpPr>
        <p:spPr>
          <a:xfrm>
            <a:off x="6432884" y="83038"/>
            <a:ext cx="4701882" cy="102051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defRPr/>
            </a:pPr>
            <a:r>
              <a:rPr lang="en-GB" sz="2000" b="1" u="sng" dirty="0">
                <a:solidFill>
                  <a:schemeClr val="tx1"/>
                </a:solidFill>
              </a:rPr>
              <a:t>Friday 10</a:t>
            </a:r>
            <a:r>
              <a:rPr lang="en-GB" sz="2000" b="1" u="sng" baseline="30000" dirty="0">
                <a:solidFill>
                  <a:schemeClr val="tx1"/>
                </a:solidFill>
              </a:rPr>
              <a:t>th</a:t>
            </a:r>
            <a:r>
              <a:rPr lang="en-GB" sz="2000" b="1" u="sng" dirty="0">
                <a:solidFill>
                  <a:schemeClr val="tx1"/>
                </a:solidFill>
              </a:rPr>
              <a:t> January</a:t>
            </a:r>
          </a:p>
          <a:p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 The treatment of Shylock </a:t>
            </a:r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3127F9E9-A902-4FC5-F37D-1367943CC8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7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709"/>
    </mc:Choice>
    <mc:Fallback>
      <p:transition spd="slow" advTm="68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E3770-73DD-5A16-A3CD-053868FCB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C9993CF2-B6E7-83A7-84D3-7CDC514238C8}"/>
              </a:ext>
            </a:extLst>
          </p:cNvPr>
          <p:cNvSpPr/>
          <p:nvPr/>
        </p:nvSpPr>
        <p:spPr>
          <a:xfrm>
            <a:off x="138692" y="1669677"/>
            <a:ext cx="11914615" cy="4777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Assessment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Objectives 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en-GB" sz="28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This is what you get 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en-GB" sz="28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awarded marks for 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en-GB" sz="28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 the exam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97;p14">
            <a:extLst>
              <a:ext uri="{FF2B5EF4-FFF2-40B4-BE49-F238E27FC236}">
                <a16:creationId xmlns:a16="http://schemas.microsoft.com/office/drawing/2014/main" id="{E3B39D7D-5170-E1AD-A70D-0F97E4BDBAB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5058" b="25171"/>
          <a:stretch/>
        </p:blipFill>
        <p:spPr>
          <a:xfrm>
            <a:off x="11134766" y="31534"/>
            <a:ext cx="1062254" cy="1059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F56F8E-F804-5ABE-9AA1-2E0EAA5571B8}"/>
              </a:ext>
            </a:extLst>
          </p:cNvPr>
          <p:cNvSpPr txBox="1">
            <a:spLocks/>
          </p:cNvSpPr>
          <p:nvPr/>
        </p:nvSpPr>
        <p:spPr>
          <a:xfrm>
            <a:off x="648616" y="1596887"/>
            <a:ext cx="8826688" cy="492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259BA-8C57-22F6-1BA1-574E79751D23}"/>
              </a:ext>
            </a:extLst>
          </p:cNvPr>
          <p:cNvSpPr txBox="1">
            <a:spLocks/>
          </p:cNvSpPr>
          <p:nvPr/>
        </p:nvSpPr>
        <p:spPr>
          <a:xfrm>
            <a:off x="648616" y="12623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F6A3-2F72-B221-3F3F-EA11878133C8}"/>
              </a:ext>
            </a:extLst>
          </p:cNvPr>
          <p:cNvSpPr txBox="1">
            <a:spLocks/>
          </p:cNvSpPr>
          <p:nvPr/>
        </p:nvSpPr>
        <p:spPr>
          <a:xfrm>
            <a:off x="3402011" y="3011062"/>
            <a:ext cx="7762205" cy="3435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0BA8E8F1-2639-D76C-E49F-229B5B16B1C2}"/>
              </a:ext>
            </a:extLst>
          </p:cNvPr>
          <p:cNvSpPr/>
          <p:nvPr/>
        </p:nvSpPr>
        <p:spPr>
          <a:xfrm>
            <a:off x="101340" y="63757"/>
            <a:ext cx="6161173" cy="122649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 Objective: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be able</a:t>
            </a:r>
            <a:r>
              <a:rPr lang="en-GB" sz="1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analyse how language is used to communicate Shylock’s feelings about the way he is treated. 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9D8E7F84-ECE5-F274-AA3E-F2EF326913AC}"/>
              </a:ext>
            </a:extLst>
          </p:cNvPr>
          <p:cNvSpPr/>
          <p:nvPr/>
        </p:nvSpPr>
        <p:spPr>
          <a:xfrm>
            <a:off x="6432884" y="83038"/>
            <a:ext cx="4701882" cy="102051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defRPr/>
            </a:pPr>
            <a:r>
              <a:rPr lang="en-GB" sz="2000" b="1" u="sng" dirty="0">
                <a:solidFill>
                  <a:schemeClr val="tx1"/>
                </a:solidFill>
              </a:rPr>
              <a:t>Friday 10</a:t>
            </a:r>
            <a:r>
              <a:rPr lang="en-GB" sz="2000" b="1" u="sng" baseline="30000" dirty="0">
                <a:solidFill>
                  <a:schemeClr val="tx1"/>
                </a:solidFill>
              </a:rPr>
              <a:t>th</a:t>
            </a:r>
            <a:r>
              <a:rPr lang="en-GB" sz="2000" b="1" u="sng" dirty="0">
                <a:solidFill>
                  <a:schemeClr val="tx1"/>
                </a:solidFill>
              </a:rPr>
              <a:t> January</a:t>
            </a:r>
          </a:p>
          <a:p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 The treatment of Shylock </a:t>
            </a:r>
          </a:p>
        </p:txBody>
      </p:sp>
      <p:pic>
        <p:nvPicPr>
          <p:cNvPr id="11" name="Picture 10" descr="A white sheet of paper with black text&#10;&#10;Description automatically generated">
            <a:extLst>
              <a:ext uri="{FF2B5EF4-FFF2-40B4-BE49-F238E27FC236}">
                <a16:creationId xmlns:a16="http://schemas.microsoft.com/office/drawing/2014/main" id="{24087361-4BE4-C29A-E462-6EAECCA50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882" y="1832126"/>
            <a:ext cx="6642200" cy="4614692"/>
          </a:xfrm>
          <a:prstGeom prst="rect">
            <a:avLst/>
          </a:prstGeom>
        </p:spPr>
      </p:pic>
      <p:pic>
        <p:nvPicPr>
          <p:cNvPr id="12" name="Audio 11">
            <a:extLst>
              <a:ext uri="{FF2B5EF4-FFF2-40B4-BE49-F238E27FC236}">
                <a16:creationId xmlns:a16="http://schemas.microsoft.com/office/drawing/2014/main" id="{83C6EE67-499F-5902-3E0B-C5A1A3A659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4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20"/>
    </mc:Choice>
    <mc:Fallback>
      <p:transition spd="slow" advTm="60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230F3-3C60-E426-72DB-E47FBA088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145216CA-E6C6-3C98-8050-C8FC9505628A}"/>
              </a:ext>
            </a:extLst>
          </p:cNvPr>
          <p:cNvSpPr/>
          <p:nvPr/>
        </p:nvSpPr>
        <p:spPr>
          <a:xfrm>
            <a:off x="138692" y="1669677"/>
            <a:ext cx="11914615" cy="4777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Exam board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mark scheme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97;p14">
            <a:extLst>
              <a:ext uri="{FF2B5EF4-FFF2-40B4-BE49-F238E27FC236}">
                <a16:creationId xmlns:a16="http://schemas.microsoft.com/office/drawing/2014/main" id="{5A81169E-B8E8-17D3-064A-707D73F0BAE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5058" b="25171"/>
          <a:stretch/>
        </p:blipFill>
        <p:spPr>
          <a:xfrm>
            <a:off x="11134766" y="31534"/>
            <a:ext cx="1062254" cy="1059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F8154B-D7A0-434B-9BB5-763889FCADA7}"/>
              </a:ext>
            </a:extLst>
          </p:cNvPr>
          <p:cNvSpPr txBox="1">
            <a:spLocks/>
          </p:cNvSpPr>
          <p:nvPr/>
        </p:nvSpPr>
        <p:spPr>
          <a:xfrm>
            <a:off x="648616" y="1596887"/>
            <a:ext cx="8826688" cy="492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29626-A22D-B6A4-7CEA-2AFB48C943B3}"/>
              </a:ext>
            </a:extLst>
          </p:cNvPr>
          <p:cNvSpPr txBox="1">
            <a:spLocks/>
          </p:cNvSpPr>
          <p:nvPr/>
        </p:nvSpPr>
        <p:spPr>
          <a:xfrm>
            <a:off x="648616" y="12623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3EC17-95DC-87BE-906B-ABD9D36F2D7B}"/>
              </a:ext>
            </a:extLst>
          </p:cNvPr>
          <p:cNvSpPr txBox="1">
            <a:spLocks/>
          </p:cNvSpPr>
          <p:nvPr/>
        </p:nvSpPr>
        <p:spPr>
          <a:xfrm>
            <a:off x="3402011" y="3011062"/>
            <a:ext cx="7762205" cy="3435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8B1044D7-A11F-B1F0-5CB5-5FC96C006B4C}"/>
              </a:ext>
            </a:extLst>
          </p:cNvPr>
          <p:cNvSpPr/>
          <p:nvPr/>
        </p:nvSpPr>
        <p:spPr>
          <a:xfrm>
            <a:off x="101340" y="63757"/>
            <a:ext cx="6161173" cy="122649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 Objective: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be able</a:t>
            </a:r>
            <a:r>
              <a:rPr lang="en-GB" sz="1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analyse how language is used to communicate Shylock’s feelings about the way he is treated. 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405C3753-197B-C25C-D6CE-6B5A310C925E}"/>
              </a:ext>
            </a:extLst>
          </p:cNvPr>
          <p:cNvSpPr/>
          <p:nvPr/>
        </p:nvSpPr>
        <p:spPr>
          <a:xfrm>
            <a:off x="6432884" y="83038"/>
            <a:ext cx="4701882" cy="102051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defRPr/>
            </a:pPr>
            <a:r>
              <a:rPr lang="en-GB" sz="2000" b="1" u="sng" dirty="0">
                <a:solidFill>
                  <a:schemeClr val="tx1"/>
                </a:solidFill>
              </a:rPr>
              <a:t>Friday 10</a:t>
            </a:r>
            <a:r>
              <a:rPr lang="en-GB" sz="2000" b="1" u="sng" baseline="30000" dirty="0">
                <a:solidFill>
                  <a:schemeClr val="tx1"/>
                </a:solidFill>
              </a:rPr>
              <a:t>th</a:t>
            </a:r>
            <a:r>
              <a:rPr lang="en-GB" sz="2000" b="1" u="sng" dirty="0">
                <a:solidFill>
                  <a:schemeClr val="tx1"/>
                </a:solidFill>
              </a:rPr>
              <a:t> January</a:t>
            </a:r>
          </a:p>
          <a:p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 The treatment of Shylock </a:t>
            </a:r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F47033B0-B452-65E5-6C33-5616D94795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3754" b="21037"/>
          <a:stretch/>
        </p:blipFill>
        <p:spPr>
          <a:xfrm>
            <a:off x="4575802" y="1869314"/>
            <a:ext cx="6286039" cy="4287646"/>
          </a:xfrm>
          <a:prstGeom prst="rect">
            <a:avLst/>
          </a:prstGeom>
        </p:spPr>
      </p:pic>
      <p:pic>
        <p:nvPicPr>
          <p:cNvPr id="17" name="Audio 16">
            <a:extLst>
              <a:ext uri="{FF2B5EF4-FFF2-40B4-BE49-F238E27FC236}">
                <a16:creationId xmlns:a16="http://schemas.microsoft.com/office/drawing/2014/main" id="{3949167C-E254-7513-D71D-BBC71C2D24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5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353"/>
    </mc:Choice>
    <mc:Fallback>
      <p:transition spd="slow" advTm="96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4FF308D2-7811-47AB-9D24-3D6FFBB8F17A}"/>
              </a:ext>
            </a:extLst>
          </p:cNvPr>
          <p:cNvSpPr/>
          <p:nvPr/>
        </p:nvSpPr>
        <p:spPr>
          <a:xfrm>
            <a:off x="101340" y="1290250"/>
            <a:ext cx="11914615" cy="5484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97;p14">
            <a:extLst>
              <a:ext uri="{FF2B5EF4-FFF2-40B4-BE49-F238E27FC236}">
                <a16:creationId xmlns:a16="http://schemas.microsoft.com/office/drawing/2014/main" id="{D33623AC-DD85-1144-9819-F8D381D191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5058" b="25171"/>
          <a:stretch/>
        </p:blipFill>
        <p:spPr>
          <a:xfrm>
            <a:off x="11134766" y="31534"/>
            <a:ext cx="1062254" cy="1059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41F108-A5F6-4A8E-B444-461CA0DBBE79}"/>
              </a:ext>
            </a:extLst>
          </p:cNvPr>
          <p:cNvSpPr txBox="1">
            <a:spLocks/>
          </p:cNvSpPr>
          <p:nvPr/>
        </p:nvSpPr>
        <p:spPr>
          <a:xfrm>
            <a:off x="648616" y="1596887"/>
            <a:ext cx="8826688" cy="492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7D7C9-C58A-F7F8-5C1D-C0575A02CF9B}"/>
              </a:ext>
            </a:extLst>
          </p:cNvPr>
          <p:cNvSpPr txBox="1"/>
          <p:nvPr/>
        </p:nvSpPr>
        <p:spPr>
          <a:xfrm>
            <a:off x="607172" y="1396210"/>
            <a:ext cx="1090295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u="sng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Essay Plan </a:t>
            </a:r>
            <a:endParaRPr lang="en-GB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Thesis Statement:</a:t>
            </a:r>
            <a:endParaRPr lang="en-GB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Reference the question ‘Shakespeare presents Shylock’s feelings about the way he is treated . . .’</a:t>
            </a:r>
            <a:endParaRPr lang="en-GB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 surface meaning – Shakespeare used something . . . </a:t>
            </a:r>
            <a:endParaRPr lang="en-GB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 deeper meaning – Shakespeare crafted a character to highlight/celebrate/criticise </a:t>
            </a:r>
            <a:endParaRPr lang="en-GB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600" b="1" i="1" u="sng" dirty="0">
              <a:solidFill>
                <a:prstClr val="black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EF583A54-4A5A-026E-A249-AA8137D875BA}"/>
              </a:ext>
            </a:extLst>
          </p:cNvPr>
          <p:cNvSpPr/>
          <p:nvPr/>
        </p:nvSpPr>
        <p:spPr>
          <a:xfrm>
            <a:off x="101340" y="63757"/>
            <a:ext cx="6161173" cy="122649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 Objective: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be able</a:t>
            </a:r>
            <a:r>
              <a:rPr lang="en-GB" sz="1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analyse how language is used to communicate Shylock’s feelings about the way he is treated. 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E748B6E-603E-D9B3-A10C-B02A5AFC09A0}"/>
              </a:ext>
            </a:extLst>
          </p:cNvPr>
          <p:cNvSpPr/>
          <p:nvPr/>
        </p:nvSpPr>
        <p:spPr>
          <a:xfrm>
            <a:off x="6432884" y="83038"/>
            <a:ext cx="4701882" cy="102051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defRPr/>
            </a:pPr>
            <a:r>
              <a:rPr lang="en-GB" sz="2000" b="1" u="sng" dirty="0">
                <a:solidFill>
                  <a:schemeClr val="tx1"/>
                </a:solidFill>
              </a:rPr>
              <a:t>Friday 10</a:t>
            </a:r>
            <a:r>
              <a:rPr lang="en-GB" sz="2000" b="1" u="sng" baseline="30000" dirty="0">
                <a:solidFill>
                  <a:schemeClr val="tx1"/>
                </a:solidFill>
              </a:rPr>
              <a:t>th</a:t>
            </a:r>
            <a:r>
              <a:rPr lang="en-GB" sz="2000" b="1" u="sng" dirty="0">
                <a:solidFill>
                  <a:schemeClr val="tx1"/>
                </a:solidFill>
              </a:rPr>
              <a:t> January</a:t>
            </a:r>
          </a:p>
          <a:p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 The treatment of Shylock </a:t>
            </a:r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30D06B4B-E3AF-17F8-3AB2-81CFC8FAF7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5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20"/>
    </mc:Choice>
    <mc:Fallback>
      <p:transition spd="slow" advTm="27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4FF308D2-7811-47AB-9D24-3D6FFBB8F17A}"/>
              </a:ext>
            </a:extLst>
          </p:cNvPr>
          <p:cNvSpPr/>
          <p:nvPr/>
        </p:nvSpPr>
        <p:spPr>
          <a:xfrm>
            <a:off x="138692" y="1341755"/>
            <a:ext cx="11914615" cy="5105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Paragraph structure – you should use this model for each paragraph you write</a:t>
            </a:r>
            <a:endParaRPr lang="en-GB" sz="3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32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CF:</a:t>
            </a:r>
            <a:r>
              <a:rPr lang="en-GB" sz="3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Shakespeare presents Shylock’s feelings about the way he is treated …</a:t>
            </a:r>
            <a:endParaRPr lang="en-GB" sz="3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32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EQ:</a:t>
            </a:r>
            <a:r>
              <a:rPr lang="en-GB" sz="3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When it says, ‘….’ Shakespeare is suggesting…</a:t>
            </a:r>
            <a:endParaRPr lang="en-GB" sz="3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32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AQ:</a:t>
            </a:r>
            <a:r>
              <a:rPr lang="en-GB" sz="3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Shakespeare is showing that… because…</a:t>
            </a:r>
            <a:endParaRPr lang="en-GB" sz="3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32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ZOOM:</a:t>
            </a:r>
            <a:r>
              <a:rPr lang="en-GB" sz="3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word ….’ tells us that…. Because…</a:t>
            </a:r>
            <a:endParaRPr lang="en-GB" sz="3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32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ZOOM:</a:t>
            </a:r>
            <a:r>
              <a:rPr lang="en-GB" sz="3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Also, the word ‘….’ shows us… because…</a:t>
            </a:r>
            <a:endParaRPr lang="en-GB" sz="3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32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CON:</a:t>
            </a:r>
            <a:r>
              <a:rPr lang="en-GB" sz="3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Elizabethan England,…</a:t>
            </a:r>
            <a:endParaRPr lang="en-GB" sz="3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32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LINK:</a:t>
            </a:r>
            <a:r>
              <a:rPr lang="en-GB" sz="3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Therefore,  Shylock’s feelings about the way he is treated is shown when…</a:t>
            </a:r>
            <a:endParaRPr lang="en-GB" sz="3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3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97;p14">
            <a:extLst>
              <a:ext uri="{FF2B5EF4-FFF2-40B4-BE49-F238E27FC236}">
                <a16:creationId xmlns:a16="http://schemas.microsoft.com/office/drawing/2014/main" id="{D33623AC-DD85-1144-9819-F8D381D191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5058" b="25171"/>
          <a:stretch/>
        </p:blipFill>
        <p:spPr>
          <a:xfrm>
            <a:off x="11134766" y="31534"/>
            <a:ext cx="1062254" cy="1059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41F108-A5F6-4A8E-B444-461CA0DBBE79}"/>
              </a:ext>
            </a:extLst>
          </p:cNvPr>
          <p:cNvSpPr txBox="1">
            <a:spLocks/>
          </p:cNvSpPr>
          <p:nvPr/>
        </p:nvSpPr>
        <p:spPr>
          <a:xfrm>
            <a:off x="648616" y="1596887"/>
            <a:ext cx="8826688" cy="492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A7A04-CCCC-C144-B58B-41EFADAB0CB2}"/>
              </a:ext>
            </a:extLst>
          </p:cNvPr>
          <p:cNvSpPr txBox="1">
            <a:spLocks/>
          </p:cNvSpPr>
          <p:nvPr/>
        </p:nvSpPr>
        <p:spPr>
          <a:xfrm>
            <a:off x="648616" y="12623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9DE1D-930F-57BB-9FA9-B47EADD18D57}"/>
              </a:ext>
            </a:extLst>
          </p:cNvPr>
          <p:cNvSpPr txBox="1">
            <a:spLocks/>
          </p:cNvSpPr>
          <p:nvPr/>
        </p:nvSpPr>
        <p:spPr>
          <a:xfrm>
            <a:off x="3402011" y="3011062"/>
            <a:ext cx="7762205" cy="3435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92CCFCDE-2CE6-192E-545A-CF55CACDE4C8}"/>
              </a:ext>
            </a:extLst>
          </p:cNvPr>
          <p:cNvSpPr/>
          <p:nvPr/>
        </p:nvSpPr>
        <p:spPr>
          <a:xfrm>
            <a:off x="101340" y="63757"/>
            <a:ext cx="6161173" cy="122649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 Objective: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be able</a:t>
            </a:r>
            <a:r>
              <a:rPr lang="en-GB" sz="1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analyse how language is used to communicate Shylock’s feelings about the way he is treated. 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8877ACB2-A532-6BAE-A73C-853573636969}"/>
              </a:ext>
            </a:extLst>
          </p:cNvPr>
          <p:cNvSpPr/>
          <p:nvPr/>
        </p:nvSpPr>
        <p:spPr>
          <a:xfrm>
            <a:off x="6432884" y="83038"/>
            <a:ext cx="4701882" cy="102051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defRPr/>
            </a:pPr>
            <a:r>
              <a:rPr lang="en-GB" sz="2000" b="1" u="sng" dirty="0">
                <a:solidFill>
                  <a:schemeClr val="tx1"/>
                </a:solidFill>
              </a:rPr>
              <a:t>Friday 10</a:t>
            </a:r>
            <a:r>
              <a:rPr lang="en-GB" sz="2000" b="1" u="sng" baseline="30000" dirty="0">
                <a:solidFill>
                  <a:schemeClr val="tx1"/>
                </a:solidFill>
              </a:rPr>
              <a:t>th</a:t>
            </a:r>
            <a:r>
              <a:rPr lang="en-GB" sz="2000" b="1" u="sng" dirty="0">
                <a:solidFill>
                  <a:schemeClr val="tx1"/>
                </a:solidFill>
              </a:rPr>
              <a:t> January</a:t>
            </a:r>
          </a:p>
          <a:p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 The treatment of Shylock </a:t>
            </a:r>
          </a:p>
        </p:txBody>
      </p:sp>
      <p:pic>
        <p:nvPicPr>
          <p:cNvPr id="12" name="Audio 11">
            <a:extLst>
              <a:ext uri="{FF2B5EF4-FFF2-40B4-BE49-F238E27FC236}">
                <a16:creationId xmlns:a16="http://schemas.microsoft.com/office/drawing/2014/main" id="{0F32A08A-5B52-1B0E-884B-FB8CF2607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0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44"/>
    </mc:Choice>
    <mc:Fallback>
      <p:transition spd="slow" advTm="23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4FF308D2-7811-47AB-9D24-3D6FFBB8F17A}"/>
              </a:ext>
            </a:extLst>
          </p:cNvPr>
          <p:cNvSpPr/>
          <p:nvPr/>
        </p:nvSpPr>
        <p:spPr>
          <a:xfrm>
            <a:off x="305205" y="1631095"/>
            <a:ext cx="11914615" cy="4777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97;p14">
            <a:extLst>
              <a:ext uri="{FF2B5EF4-FFF2-40B4-BE49-F238E27FC236}">
                <a16:creationId xmlns:a16="http://schemas.microsoft.com/office/drawing/2014/main" id="{D33623AC-DD85-1144-9819-F8D381D191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5058" b="25171"/>
          <a:stretch/>
        </p:blipFill>
        <p:spPr>
          <a:xfrm>
            <a:off x="11134766" y="31534"/>
            <a:ext cx="1062254" cy="1059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41F108-A5F6-4A8E-B444-461CA0DBBE79}"/>
              </a:ext>
            </a:extLst>
          </p:cNvPr>
          <p:cNvSpPr txBox="1">
            <a:spLocks/>
          </p:cNvSpPr>
          <p:nvPr/>
        </p:nvSpPr>
        <p:spPr>
          <a:xfrm>
            <a:off x="648616" y="1596887"/>
            <a:ext cx="8826688" cy="492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A7A04-CCCC-C144-B58B-41EFADAB0CB2}"/>
              </a:ext>
            </a:extLst>
          </p:cNvPr>
          <p:cNvSpPr txBox="1">
            <a:spLocks/>
          </p:cNvSpPr>
          <p:nvPr/>
        </p:nvSpPr>
        <p:spPr>
          <a:xfrm>
            <a:off x="648616" y="12623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9DE1D-930F-57BB-9FA9-B47EADD18D57}"/>
              </a:ext>
            </a:extLst>
          </p:cNvPr>
          <p:cNvSpPr txBox="1">
            <a:spLocks/>
          </p:cNvSpPr>
          <p:nvPr/>
        </p:nvSpPr>
        <p:spPr>
          <a:xfrm>
            <a:off x="3402011" y="3011062"/>
            <a:ext cx="7762205" cy="3435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92CCFCDE-2CE6-192E-545A-CF55CACDE4C8}"/>
              </a:ext>
            </a:extLst>
          </p:cNvPr>
          <p:cNvSpPr/>
          <p:nvPr/>
        </p:nvSpPr>
        <p:spPr>
          <a:xfrm>
            <a:off x="101340" y="63757"/>
            <a:ext cx="6161173" cy="122649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 Objective: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be able</a:t>
            </a:r>
            <a:r>
              <a:rPr lang="en-GB" sz="1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analyse how language is used to communicate Shylock’s feelings about the way he is treated. 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8877ACB2-A532-6BAE-A73C-853573636969}"/>
              </a:ext>
            </a:extLst>
          </p:cNvPr>
          <p:cNvSpPr/>
          <p:nvPr/>
        </p:nvSpPr>
        <p:spPr>
          <a:xfrm>
            <a:off x="6432884" y="83038"/>
            <a:ext cx="4701882" cy="102051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defRPr/>
            </a:pPr>
            <a:r>
              <a:rPr lang="en-GB" sz="2000" b="1" u="sng" dirty="0">
                <a:solidFill>
                  <a:schemeClr val="tx1"/>
                </a:solidFill>
              </a:rPr>
              <a:t>Friday 10</a:t>
            </a:r>
            <a:r>
              <a:rPr lang="en-GB" sz="2000" b="1" u="sng" baseline="30000" dirty="0">
                <a:solidFill>
                  <a:schemeClr val="tx1"/>
                </a:solidFill>
              </a:rPr>
              <a:t>th</a:t>
            </a:r>
            <a:r>
              <a:rPr lang="en-GB" sz="2000" b="1" u="sng" dirty="0">
                <a:solidFill>
                  <a:schemeClr val="tx1"/>
                </a:solidFill>
              </a:rPr>
              <a:t> January</a:t>
            </a:r>
          </a:p>
          <a:p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 The treatment of Shylock </a:t>
            </a:r>
          </a:p>
        </p:txBody>
      </p:sp>
      <p:pic>
        <p:nvPicPr>
          <p:cNvPr id="5" name="Picture 4" descr="A paper with text on it&#10;&#10;Description automatically generated">
            <a:extLst>
              <a:ext uri="{FF2B5EF4-FFF2-40B4-BE49-F238E27FC236}">
                <a16:creationId xmlns:a16="http://schemas.microsoft.com/office/drawing/2014/main" id="{C0A58A76-133E-72DE-BE8C-D5412128E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617" y="1737107"/>
            <a:ext cx="4943789" cy="4565576"/>
          </a:xfrm>
          <a:prstGeom prst="rect">
            <a:avLst/>
          </a:prstGeom>
        </p:spPr>
      </p:pic>
      <p:pic>
        <p:nvPicPr>
          <p:cNvPr id="14" name="Audio 13">
            <a:extLst>
              <a:ext uri="{FF2B5EF4-FFF2-40B4-BE49-F238E27FC236}">
                <a16:creationId xmlns:a16="http://schemas.microsoft.com/office/drawing/2014/main" id="{5EB71FEE-E923-3844-EADB-2D7B76F64A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1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12"/>
    </mc:Choice>
    <mc:Fallback>
      <p:transition spd="slow" advTm="35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C15C7-E5ED-8DE1-B9A9-B07DB1ED5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E502750B-1856-0487-CDEC-FD5854FDE7B3}"/>
              </a:ext>
            </a:extLst>
          </p:cNvPr>
          <p:cNvSpPr/>
          <p:nvPr/>
        </p:nvSpPr>
        <p:spPr>
          <a:xfrm>
            <a:off x="305205" y="1631095"/>
            <a:ext cx="11914615" cy="4777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97;p14">
            <a:extLst>
              <a:ext uri="{FF2B5EF4-FFF2-40B4-BE49-F238E27FC236}">
                <a16:creationId xmlns:a16="http://schemas.microsoft.com/office/drawing/2014/main" id="{F63CEB41-67FD-586C-B757-368A3CC7E0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058" b="25171"/>
          <a:stretch/>
        </p:blipFill>
        <p:spPr>
          <a:xfrm>
            <a:off x="11134766" y="31534"/>
            <a:ext cx="1062254" cy="1059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63C070-29B2-3E4A-5144-7A032B4D7244}"/>
              </a:ext>
            </a:extLst>
          </p:cNvPr>
          <p:cNvSpPr txBox="1">
            <a:spLocks/>
          </p:cNvSpPr>
          <p:nvPr/>
        </p:nvSpPr>
        <p:spPr>
          <a:xfrm>
            <a:off x="648616" y="1596887"/>
            <a:ext cx="8826688" cy="492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F372F-BEA8-D40A-F3BE-BBCA68426781}"/>
              </a:ext>
            </a:extLst>
          </p:cNvPr>
          <p:cNvSpPr txBox="1">
            <a:spLocks/>
          </p:cNvSpPr>
          <p:nvPr/>
        </p:nvSpPr>
        <p:spPr>
          <a:xfrm>
            <a:off x="648616" y="12623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3BE18-7463-3088-511E-F6BD7F22FAEF}"/>
              </a:ext>
            </a:extLst>
          </p:cNvPr>
          <p:cNvSpPr txBox="1">
            <a:spLocks/>
          </p:cNvSpPr>
          <p:nvPr/>
        </p:nvSpPr>
        <p:spPr>
          <a:xfrm>
            <a:off x="3402011" y="3011062"/>
            <a:ext cx="7762205" cy="3435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F2DC92A4-68D3-0D97-7D98-FA04E41475E6}"/>
              </a:ext>
            </a:extLst>
          </p:cNvPr>
          <p:cNvSpPr/>
          <p:nvPr/>
        </p:nvSpPr>
        <p:spPr>
          <a:xfrm>
            <a:off x="101340" y="63757"/>
            <a:ext cx="6161173" cy="122649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en-GB" sz="12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 Objective: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be able</a:t>
            </a:r>
            <a:r>
              <a:rPr lang="en-GB" sz="1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analyse how language is used to communicate Shylock’s feelings about the way he is treated. 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981D3497-7E0B-BB74-A14D-4B699B551EBD}"/>
              </a:ext>
            </a:extLst>
          </p:cNvPr>
          <p:cNvSpPr/>
          <p:nvPr/>
        </p:nvSpPr>
        <p:spPr>
          <a:xfrm>
            <a:off x="6432884" y="83038"/>
            <a:ext cx="4701882" cy="102051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defRPr/>
            </a:pPr>
            <a:r>
              <a:rPr lang="en-GB" sz="2000" b="1" u="sng" dirty="0">
                <a:solidFill>
                  <a:schemeClr val="tx1"/>
                </a:solidFill>
              </a:rPr>
              <a:t>Friday 10</a:t>
            </a:r>
            <a:r>
              <a:rPr lang="en-GB" sz="2000" b="1" u="sng" baseline="30000" dirty="0">
                <a:solidFill>
                  <a:schemeClr val="tx1"/>
                </a:solidFill>
              </a:rPr>
              <a:t>th</a:t>
            </a:r>
            <a:r>
              <a:rPr lang="en-GB" sz="2000" b="1" u="sng" dirty="0">
                <a:solidFill>
                  <a:schemeClr val="tx1"/>
                </a:solidFill>
              </a:rPr>
              <a:t> January</a:t>
            </a:r>
          </a:p>
          <a:p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 The treatment of Shylock </a:t>
            </a:r>
          </a:p>
        </p:txBody>
      </p:sp>
      <p:pic>
        <p:nvPicPr>
          <p:cNvPr id="11" name="Picture 10" descr="A close-up of a text&#10;&#10;Description automatically generated">
            <a:extLst>
              <a:ext uri="{FF2B5EF4-FFF2-40B4-BE49-F238E27FC236}">
                <a16:creationId xmlns:a16="http://schemas.microsoft.com/office/drawing/2014/main" id="{D514C1B7-0021-FAE8-F67B-3C7561D16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96" y="2302158"/>
            <a:ext cx="10680008" cy="30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9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692</Words>
  <Application>Microsoft Macintosh PowerPoint</Application>
  <PresentationFormat>Widescreen</PresentationFormat>
  <Paragraphs>148</Paragraphs>
  <Slides>10</Slides>
  <Notes>10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Conway-Russell</dc:creator>
  <cp:lastModifiedBy>Kimberley Foulder</cp:lastModifiedBy>
  <cp:revision>3</cp:revision>
  <dcterms:created xsi:type="dcterms:W3CDTF">2024-12-01T13:32:22Z</dcterms:created>
  <dcterms:modified xsi:type="dcterms:W3CDTF">2025-01-09T15:04:08Z</dcterms:modified>
</cp:coreProperties>
</file>