
<file path=[Content_Types].xml><?xml version="1.0" encoding="utf-8"?>
<Types xmlns="http://schemas.openxmlformats.org/package/2006/content-types">
  <Default Extension="jpeg" ContentType="image/jpeg"/>
  <Default Extension="m4a" ContentType="audio/mp4"/>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308" r:id="rId3"/>
    <p:sldId id="309" r:id="rId4"/>
    <p:sldId id="311" r:id="rId5"/>
    <p:sldId id="310" r:id="rId6"/>
    <p:sldId id="314" r:id="rId7"/>
    <p:sldId id="312" r:id="rId8"/>
    <p:sldId id="313" r:id="rId9"/>
    <p:sldId id="288" r:id="rId10"/>
    <p:sldId id="316" r:id="rId11"/>
    <p:sldId id="31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F194"/>
    <a:srgbClr val="FD9300"/>
    <a:srgbClr val="DA8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p:restoredTop sz="94670"/>
  </p:normalViewPr>
  <p:slideViewPr>
    <p:cSldViewPr snapToGrid="0">
      <p:cViewPr varScale="1">
        <p:scale>
          <a:sx n="99" d="100"/>
          <a:sy n="99" d="100"/>
        </p:scale>
        <p:origin x="208" y="1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EA93-C8D0-8D7A-9554-A116B46B381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AE16ACB-DC02-8CD6-2D0E-31148C02F7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65405BF-A36B-AE73-F715-4C4AD9D110AC}"/>
              </a:ext>
            </a:extLst>
          </p:cNvPr>
          <p:cNvSpPr>
            <a:spLocks noGrp="1"/>
          </p:cNvSpPr>
          <p:nvPr>
            <p:ph type="dt" sz="half" idx="10"/>
          </p:nvPr>
        </p:nvSpPr>
        <p:spPr/>
        <p:txBody>
          <a:bodyPr/>
          <a:lstStyle/>
          <a:p>
            <a:fld id="{FE84EEA6-367E-5F41-ABBD-FBA423CF548D}" type="datetimeFigureOut">
              <a:rPr lang="en-US" smtClean="0"/>
              <a:t>1/9/2025</a:t>
            </a:fld>
            <a:endParaRPr lang="en-US"/>
          </a:p>
        </p:txBody>
      </p:sp>
      <p:sp>
        <p:nvSpPr>
          <p:cNvPr id="5" name="Footer Placeholder 4">
            <a:extLst>
              <a:ext uri="{FF2B5EF4-FFF2-40B4-BE49-F238E27FC236}">
                <a16:creationId xmlns:a16="http://schemas.microsoft.com/office/drawing/2014/main" id="{2026A871-E822-B37F-769A-684D7C95A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650DF-ED7A-4D89-F948-FFEA361401A6}"/>
              </a:ext>
            </a:extLst>
          </p:cNvPr>
          <p:cNvSpPr>
            <a:spLocks noGrp="1"/>
          </p:cNvSpPr>
          <p:nvPr>
            <p:ph type="sldNum" sz="quarter" idx="12"/>
          </p:nvPr>
        </p:nvSpPr>
        <p:spPr/>
        <p:txBody>
          <a:bodyPr/>
          <a:lstStyle/>
          <a:p>
            <a:fld id="{5B0D5FC8-BBED-C54A-8EBB-433FAFE14B56}" type="slidenum">
              <a:rPr lang="en-US" smtClean="0"/>
              <a:t>‹#›</a:t>
            </a:fld>
            <a:endParaRPr lang="en-US"/>
          </a:p>
        </p:txBody>
      </p:sp>
    </p:spTree>
    <p:extLst>
      <p:ext uri="{BB962C8B-B14F-4D97-AF65-F5344CB8AC3E}">
        <p14:creationId xmlns:p14="http://schemas.microsoft.com/office/powerpoint/2010/main" val="346750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EB86-A55D-99EF-6225-388F49F6510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9934CFD-E03A-40B6-9CE8-2F413C55FCE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A79096-1E9A-9899-291B-C2743BC1E1A3}"/>
              </a:ext>
            </a:extLst>
          </p:cNvPr>
          <p:cNvSpPr>
            <a:spLocks noGrp="1"/>
          </p:cNvSpPr>
          <p:nvPr>
            <p:ph type="dt" sz="half" idx="10"/>
          </p:nvPr>
        </p:nvSpPr>
        <p:spPr/>
        <p:txBody>
          <a:bodyPr/>
          <a:lstStyle/>
          <a:p>
            <a:fld id="{FE84EEA6-367E-5F41-ABBD-FBA423CF548D}" type="datetimeFigureOut">
              <a:rPr lang="en-US" smtClean="0"/>
              <a:t>1/9/2025</a:t>
            </a:fld>
            <a:endParaRPr lang="en-US"/>
          </a:p>
        </p:txBody>
      </p:sp>
      <p:sp>
        <p:nvSpPr>
          <p:cNvPr id="5" name="Footer Placeholder 4">
            <a:extLst>
              <a:ext uri="{FF2B5EF4-FFF2-40B4-BE49-F238E27FC236}">
                <a16:creationId xmlns:a16="http://schemas.microsoft.com/office/drawing/2014/main" id="{B597AD5D-77D2-83D0-4951-CBA3EBAE5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45672-A681-DAF0-ABB7-32F0E2EED3A3}"/>
              </a:ext>
            </a:extLst>
          </p:cNvPr>
          <p:cNvSpPr>
            <a:spLocks noGrp="1"/>
          </p:cNvSpPr>
          <p:nvPr>
            <p:ph type="sldNum" sz="quarter" idx="12"/>
          </p:nvPr>
        </p:nvSpPr>
        <p:spPr/>
        <p:txBody>
          <a:bodyPr/>
          <a:lstStyle/>
          <a:p>
            <a:fld id="{5B0D5FC8-BBED-C54A-8EBB-433FAFE14B56}" type="slidenum">
              <a:rPr lang="en-US" smtClean="0"/>
              <a:t>‹#›</a:t>
            </a:fld>
            <a:endParaRPr lang="en-US"/>
          </a:p>
        </p:txBody>
      </p:sp>
    </p:spTree>
    <p:extLst>
      <p:ext uri="{BB962C8B-B14F-4D97-AF65-F5344CB8AC3E}">
        <p14:creationId xmlns:p14="http://schemas.microsoft.com/office/powerpoint/2010/main" val="69502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F96601-78B0-85F8-AF46-3D7241FA1B2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C18B9CA-2BBF-CC55-93B9-A8C0AC983C1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765623-48C6-1218-86FC-8B39B3248024}"/>
              </a:ext>
            </a:extLst>
          </p:cNvPr>
          <p:cNvSpPr>
            <a:spLocks noGrp="1"/>
          </p:cNvSpPr>
          <p:nvPr>
            <p:ph type="dt" sz="half" idx="10"/>
          </p:nvPr>
        </p:nvSpPr>
        <p:spPr/>
        <p:txBody>
          <a:bodyPr/>
          <a:lstStyle/>
          <a:p>
            <a:fld id="{FE84EEA6-367E-5F41-ABBD-FBA423CF548D}" type="datetimeFigureOut">
              <a:rPr lang="en-US" smtClean="0"/>
              <a:t>1/9/2025</a:t>
            </a:fld>
            <a:endParaRPr lang="en-US"/>
          </a:p>
        </p:txBody>
      </p:sp>
      <p:sp>
        <p:nvSpPr>
          <p:cNvPr id="5" name="Footer Placeholder 4">
            <a:extLst>
              <a:ext uri="{FF2B5EF4-FFF2-40B4-BE49-F238E27FC236}">
                <a16:creationId xmlns:a16="http://schemas.microsoft.com/office/drawing/2014/main" id="{69F1B58D-0F26-3592-4086-F7F3164F6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ECAF8-8CF1-EB05-8176-D2A80A05C5E7}"/>
              </a:ext>
            </a:extLst>
          </p:cNvPr>
          <p:cNvSpPr>
            <a:spLocks noGrp="1"/>
          </p:cNvSpPr>
          <p:nvPr>
            <p:ph type="sldNum" sz="quarter" idx="12"/>
          </p:nvPr>
        </p:nvSpPr>
        <p:spPr/>
        <p:txBody>
          <a:bodyPr/>
          <a:lstStyle/>
          <a:p>
            <a:fld id="{5B0D5FC8-BBED-C54A-8EBB-433FAFE14B56}" type="slidenum">
              <a:rPr lang="en-US" smtClean="0"/>
              <a:t>‹#›</a:t>
            </a:fld>
            <a:endParaRPr lang="en-US"/>
          </a:p>
        </p:txBody>
      </p:sp>
    </p:spTree>
    <p:extLst>
      <p:ext uri="{BB962C8B-B14F-4D97-AF65-F5344CB8AC3E}">
        <p14:creationId xmlns:p14="http://schemas.microsoft.com/office/powerpoint/2010/main" val="346580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41D8-B8F8-63C9-98B3-0194A533C0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A89FCEA-3911-ED4C-A424-6201ABF6A6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0AB549-5B7C-085F-691D-F257CB697B8B}"/>
              </a:ext>
            </a:extLst>
          </p:cNvPr>
          <p:cNvSpPr>
            <a:spLocks noGrp="1"/>
          </p:cNvSpPr>
          <p:nvPr>
            <p:ph type="dt" sz="half" idx="10"/>
          </p:nvPr>
        </p:nvSpPr>
        <p:spPr/>
        <p:txBody>
          <a:bodyPr/>
          <a:lstStyle/>
          <a:p>
            <a:fld id="{FE84EEA6-367E-5F41-ABBD-FBA423CF548D}" type="datetimeFigureOut">
              <a:rPr lang="en-US" smtClean="0"/>
              <a:t>1/9/2025</a:t>
            </a:fld>
            <a:endParaRPr lang="en-US"/>
          </a:p>
        </p:txBody>
      </p:sp>
      <p:sp>
        <p:nvSpPr>
          <p:cNvPr id="5" name="Footer Placeholder 4">
            <a:extLst>
              <a:ext uri="{FF2B5EF4-FFF2-40B4-BE49-F238E27FC236}">
                <a16:creationId xmlns:a16="http://schemas.microsoft.com/office/drawing/2014/main" id="{07CA9A72-E64F-2E40-4332-9D0A97D945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8F26B-4051-9D5C-90DD-6BCC5EA6D73C}"/>
              </a:ext>
            </a:extLst>
          </p:cNvPr>
          <p:cNvSpPr>
            <a:spLocks noGrp="1"/>
          </p:cNvSpPr>
          <p:nvPr>
            <p:ph type="sldNum" sz="quarter" idx="12"/>
          </p:nvPr>
        </p:nvSpPr>
        <p:spPr/>
        <p:txBody>
          <a:bodyPr/>
          <a:lstStyle/>
          <a:p>
            <a:fld id="{5B0D5FC8-BBED-C54A-8EBB-433FAFE14B56}" type="slidenum">
              <a:rPr lang="en-US" smtClean="0"/>
              <a:t>‹#›</a:t>
            </a:fld>
            <a:endParaRPr lang="en-US"/>
          </a:p>
        </p:txBody>
      </p:sp>
    </p:spTree>
    <p:extLst>
      <p:ext uri="{BB962C8B-B14F-4D97-AF65-F5344CB8AC3E}">
        <p14:creationId xmlns:p14="http://schemas.microsoft.com/office/powerpoint/2010/main" val="138322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1076-1295-A7F6-5EF6-C846193A7C0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CBED20A-1A38-9E05-E3F3-DCBE78C31F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FFF3A9E-6BFD-8874-30AF-C7F5683C6E29}"/>
              </a:ext>
            </a:extLst>
          </p:cNvPr>
          <p:cNvSpPr>
            <a:spLocks noGrp="1"/>
          </p:cNvSpPr>
          <p:nvPr>
            <p:ph type="dt" sz="half" idx="10"/>
          </p:nvPr>
        </p:nvSpPr>
        <p:spPr/>
        <p:txBody>
          <a:bodyPr/>
          <a:lstStyle/>
          <a:p>
            <a:fld id="{FE84EEA6-367E-5F41-ABBD-FBA423CF548D}" type="datetimeFigureOut">
              <a:rPr lang="en-US" smtClean="0"/>
              <a:t>1/9/2025</a:t>
            </a:fld>
            <a:endParaRPr lang="en-US"/>
          </a:p>
        </p:txBody>
      </p:sp>
      <p:sp>
        <p:nvSpPr>
          <p:cNvPr id="5" name="Footer Placeholder 4">
            <a:extLst>
              <a:ext uri="{FF2B5EF4-FFF2-40B4-BE49-F238E27FC236}">
                <a16:creationId xmlns:a16="http://schemas.microsoft.com/office/drawing/2014/main" id="{F8877B34-3EE0-9E54-EF87-4D60DC76F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B363F-222E-1154-1943-5FD3EDE03E8E}"/>
              </a:ext>
            </a:extLst>
          </p:cNvPr>
          <p:cNvSpPr>
            <a:spLocks noGrp="1"/>
          </p:cNvSpPr>
          <p:nvPr>
            <p:ph type="sldNum" sz="quarter" idx="12"/>
          </p:nvPr>
        </p:nvSpPr>
        <p:spPr/>
        <p:txBody>
          <a:bodyPr/>
          <a:lstStyle/>
          <a:p>
            <a:fld id="{5B0D5FC8-BBED-C54A-8EBB-433FAFE14B56}" type="slidenum">
              <a:rPr lang="en-US" smtClean="0"/>
              <a:t>‹#›</a:t>
            </a:fld>
            <a:endParaRPr lang="en-US"/>
          </a:p>
        </p:txBody>
      </p:sp>
    </p:spTree>
    <p:extLst>
      <p:ext uri="{BB962C8B-B14F-4D97-AF65-F5344CB8AC3E}">
        <p14:creationId xmlns:p14="http://schemas.microsoft.com/office/powerpoint/2010/main" val="275866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EFBD-7948-7074-3D4D-12B1FFA14C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B3B850B-96C8-D033-B055-3FA618A59C9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1CAA5B1-C5E8-DA4B-5140-33BEF23DF9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9E70C9-42D2-AE74-6F1B-5B5F0C8DBFD0}"/>
              </a:ext>
            </a:extLst>
          </p:cNvPr>
          <p:cNvSpPr>
            <a:spLocks noGrp="1"/>
          </p:cNvSpPr>
          <p:nvPr>
            <p:ph type="dt" sz="half" idx="10"/>
          </p:nvPr>
        </p:nvSpPr>
        <p:spPr/>
        <p:txBody>
          <a:bodyPr/>
          <a:lstStyle/>
          <a:p>
            <a:fld id="{FE84EEA6-367E-5F41-ABBD-FBA423CF548D}" type="datetimeFigureOut">
              <a:rPr lang="en-US" smtClean="0"/>
              <a:t>1/9/2025</a:t>
            </a:fld>
            <a:endParaRPr lang="en-US"/>
          </a:p>
        </p:txBody>
      </p:sp>
      <p:sp>
        <p:nvSpPr>
          <p:cNvPr id="6" name="Footer Placeholder 5">
            <a:extLst>
              <a:ext uri="{FF2B5EF4-FFF2-40B4-BE49-F238E27FC236}">
                <a16:creationId xmlns:a16="http://schemas.microsoft.com/office/drawing/2014/main" id="{5E0D8BDE-F78E-5A62-B76D-BAFF07EB3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41CA8-2840-04E0-7D58-4EAEB5D03D6D}"/>
              </a:ext>
            </a:extLst>
          </p:cNvPr>
          <p:cNvSpPr>
            <a:spLocks noGrp="1"/>
          </p:cNvSpPr>
          <p:nvPr>
            <p:ph type="sldNum" sz="quarter" idx="12"/>
          </p:nvPr>
        </p:nvSpPr>
        <p:spPr/>
        <p:txBody>
          <a:bodyPr/>
          <a:lstStyle/>
          <a:p>
            <a:fld id="{5B0D5FC8-BBED-C54A-8EBB-433FAFE14B56}" type="slidenum">
              <a:rPr lang="en-US" smtClean="0"/>
              <a:t>‹#›</a:t>
            </a:fld>
            <a:endParaRPr lang="en-US"/>
          </a:p>
        </p:txBody>
      </p:sp>
    </p:spTree>
    <p:extLst>
      <p:ext uri="{BB962C8B-B14F-4D97-AF65-F5344CB8AC3E}">
        <p14:creationId xmlns:p14="http://schemas.microsoft.com/office/powerpoint/2010/main" val="246487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C19E-19DB-3F8B-0016-5237B1D4D87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292D95F-98FA-356B-FF94-E8969A3BB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380E80-5867-9C58-44EB-F1B99D5BCCD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1D84CA-11A9-F255-E626-8FD00F2826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7E42F51-7157-C745-B0E2-8D22988EE5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00B7F52-749E-A1AA-4966-67D13BA95EB1}"/>
              </a:ext>
            </a:extLst>
          </p:cNvPr>
          <p:cNvSpPr>
            <a:spLocks noGrp="1"/>
          </p:cNvSpPr>
          <p:nvPr>
            <p:ph type="dt" sz="half" idx="10"/>
          </p:nvPr>
        </p:nvSpPr>
        <p:spPr/>
        <p:txBody>
          <a:bodyPr/>
          <a:lstStyle/>
          <a:p>
            <a:fld id="{FE84EEA6-367E-5F41-ABBD-FBA423CF548D}" type="datetimeFigureOut">
              <a:rPr lang="en-US" smtClean="0"/>
              <a:t>1/9/2025</a:t>
            </a:fld>
            <a:endParaRPr lang="en-US"/>
          </a:p>
        </p:txBody>
      </p:sp>
      <p:sp>
        <p:nvSpPr>
          <p:cNvPr id="8" name="Footer Placeholder 7">
            <a:extLst>
              <a:ext uri="{FF2B5EF4-FFF2-40B4-BE49-F238E27FC236}">
                <a16:creationId xmlns:a16="http://schemas.microsoft.com/office/drawing/2014/main" id="{84A6E742-7FE8-3076-8ED8-3904EDEA4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829E4F-266D-8797-D4BD-44D8CB9A26FF}"/>
              </a:ext>
            </a:extLst>
          </p:cNvPr>
          <p:cNvSpPr>
            <a:spLocks noGrp="1"/>
          </p:cNvSpPr>
          <p:nvPr>
            <p:ph type="sldNum" sz="quarter" idx="12"/>
          </p:nvPr>
        </p:nvSpPr>
        <p:spPr/>
        <p:txBody>
          <a:bodyPr/>
          <a:lstStyle/>
          <a:p>
            <a:fld id="{5B0D5FC8-BBED-C54A-8EBB-433FAFE14B56}" type="slidenum">
              <a:rPr lang="en-US" smtClean="0"/>
              <a:t>‹#›</a:t>
            </a:fld>
            <a:endParaRPr lang="en-US"/>
          </a:p>
        </p:txBody>
      </p:sp>
    </p:spTree>
    <p:extLst>
      <p:ext uri="{BB962C8B-B14F-4D97-AF65-F5344CB8AC3E}">
        <p14:creationId xmlns:p14="http://schemas.microsoft.com/office/powerpoint/2010/main" val="206330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C2C2A-C4B8-D8FA-D1F6-186D6864507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B42BE95-39D2-E2FC-CFF7-EE5CD18A77B2}"/>
              </a:ext>
            </a:extLst>
          </p:cNvPr>
          <p:cNvSpPr>
            <a:spLocks noGrp="1"/>
          </p:cNvSpPr>
          <p:nvPr>
            <p:ph type="dt" sz="half" idx="10"/>
          </p:nvPr>
        </p:nvSpPr>
        <p:spPr/>
        <p:txBody>
          <a:bodyPr/>
          <a:lstStyle/>
          <a:p>
            <a:fld id="{FE84EEA6-367E-5F41-ABBD-FBA423CF548D}" type="datetimeFigureOut">
              <a:rPr lang="en-US" smtClean="0"/>
              <a:t>1/9/2025</a:t>
            </a:fld>
            <a:endParaRPr lang="en-US"/>
          </a:p>
        </p:txBody>
      </p:sp>
      <p:sp>
        <p:nvSpPr>
          <p:cNvPr id="4" name="Footer Placeholder 3">
            <a:extLst>
              <a:ext uri="{FF2B5EF4-FFF2-40B4-BE49-F238E27FC236}">
                <a16:creationId xmlns:a16="http://schemas.microsoft.com/office/drawing/2014/main" id="{9D26E89C-F9CA-45F7-E801-0CBE83FFFA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BE57D5-8692-0A1E-5979-0DBD0336CA2C}"/>
              </a:ext>
            </a:extLst>
          </p:cNvPr>
          <p:cNvSpPr>
            <a:spLocks noGrp="1"/>
          </p:cNvSpPr>
          <p:nvPr>
            <p:ph type="sldNum" sz="quarter" idx="12"/>
          </p:nvPr>
        </p:nvSpPr>
        <p:spPr/>
        <p:txBody>
          <a:bodyPr/>
          <a:lstStyle/>
          <a:p>
            <a:fld id="{5B0D5FC8-BBED-C54A-8EBB-433FAFE14B56}" type="slidenum">
              <a:rPr lang="en-US" smtClean="0"/>
              <a:t>‹#›</a:t>
            </a:fld>
            <a:endParaRPr lang="en-US"/>
          </a:p>
        </p:txBody>
      </p:sp>
    </p:spTree>
    <p:extLst>
      <p:ext uri="{BB962C8B-B14F-4D97-AF65-F5344CB8AC3E}">
        <p14:creationId xmlns:p14="http://schemas.microsoft.com/office/powerpoint/2010/main" val="320816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9B2776-B25F-4D50-C90E-E29E58DA2218}"/>
              </a:ext>
            </a:extLst>
          </p:cNvPr>
          <p:cNvSpPr>
            <a:spLocks noGrp="1"/>
          </p:cNvSpPr>
          <p:nvPr>
            <p:ph type="dt" sz="half" idx="10"/>
          </p:nvPr>
        </p:nvSpPr>
        <p:spPr/>
        <p:txBody>
          <a:bodyPr/>
          <a:lstStyle/>
          <a:p>
            <a:fld id="{FE84EEA6-367E-5F41-ABBD-FBA423CF548D}" type="datetimeFigureOut">
              <a:rPr lang="en-US" smtClean="0"/>
              <a:t>1/9/2025</a:t>
            </a:fld>
            <a:endParaRPr lang="en-US"/>
          </a:p>
        </p:txBody>
      </p:sp>
      <p:sp>
        <p:nvSpPr>
          <p:cNvPr id="3" name="Footer Placeholder 2">
            <a:extLst>
              <a:ext uri="{FF2B5EF4-FFF2-40B4-BE49-F238E27FC236}">
                <a16:creationId xmlns:a16="http://schemas.microsoft.com/office/drawing/2014/main" id="{E9ECD614-D88D-D0A7-07B9-E4B73A0E72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5B5BC-3149-0F57-5A6C-EC2155850AFC}"/>
              </a:ext>
            </a:extLst>
          </p:cNvPr>
          <p:cNvSpPr>
            <a:spLocks noGrp="1"/>
          </p:cNvSpPr>
          <p:nvPr>
            <p:ph type="sldNum" sz="quarter" idx="12"/>
          </p:nvPr>
        </p:nvSpPr>
        <p:spPr/>
        <p:txBody>
          <a:bodyPr/>
          <a:lstStyle/>
          <a:p>
            <a:fld id="{5B0D5FC8-BBED-C54A-8EBB-433FAFE14B56}" type="slidenum">
              <a:rPr lang="en-US" smtClean="0"/>
              <a:t>‹#›</a:t>
            </a:fld>
            <a:endParaRPr lang="en-US"/>
          </a:p>
        </p:txBody>
      </p:sp>
    </p:spTree>
    <p:extLst>
      <p:ext uri="{BB962C8B-B14F-4D97-AF65-F5344CB8AC3E}">
        <p14:creationId xmlns:p14="http://schemas.microsoft.com/office/powerpoint/2010/main" val="141779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0490-338D-2144-2163-13EB7D3B9D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0AD8A9-6F66-33EB-D6C9-78A5E45FD5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CAF66BB-F519-62D8-D1B6-43CED782F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AEFCB5-10F2-3C70-4E8B-4AF9CC416041}"/>
              </a:ext>
            </a:extLst>
          </p:cNvPr>
          <p:cNvSpPr>
            <a:spLocks noGrp="1"/>
          </p:cNvSpPr>
          <p:nvPr>
            <p:ph type="dt" sz="half" idx="10"/>
          </p:nvPr>
        </p:nvSpPr>
        <p:spPr/>
        <p:txBody>
          <a:bodyPr/>
          <a:lstStyle/>
          <a:p>
            <a:fld id="{FE84EEA6-367E-5F41-ABBD-FBA423CF548D}" type="datetimeFigureOut">
              <a:rPr lang="en-US" smtClean="0"/>
              <a:t>1/9/2025</a:t>
            </a:fld>
            <a:endParaRPr lang="en-US"/>
          </a:p>
        </p:txBody>
      </p:sp>
      <p:sp>
        <p:nvSpPr>
          <p:cNvPr id="6" name="Footer Placeholder 5">
            <a:extLst>
              <a:ext uri="{FF2B5EF4-FFF2-40B4-BE49-F238E27FC236}">
                <a16:creationId xmlns:a16="http://schemas.microsoft.com/office/drawing/2014/main" id="{30EAD222-5D40-3B24-4272-B01CBBE7F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107DE-7039-D11A-A054-9E87D26EEA5E}"/>
              </a:ext>
            </a:extLst>
          </p:cNvPr>
          <p:cNvSpPr>
            <a:spLocks noGrp="1"/>
          </p:cNvSpPr>
          <p:nvPr>
            <p:ph type="sldNum" sz="quarter" idx="12"/>
          </p:nvPr>
        </p:nvSpPr>
        <p:spPr/>
        <p:txBody>
          <a:bodyPr/>
          <a:lstStyle/>
          <a:p>
            <a:fld id="{5B0D5FC8-BBED-C54A-8EBB-433FAFE14B56}" type="slidenum">
              <a:rPr lang="en-US" smtClean="0"/>
              <a:t>‹#›</a:t>
            </a:fld>
            <a:endParaRPr lang="en-US"/>
          </a:p>
        </p:txBody>
      </p:sp>
    </p:spTree>
    <p:extLst>
      <p:ext uri="{BB962C8B-B14F-4D97-AF65-F5344CB8AC3E}">
        <p14:creationId xmlns:p14="http://schemas.microsoft.com/office/powerpoint/2010/main" val="368032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971E-DA55-A213-02AD-0102FD333A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BC676FF-7192-976A-D2D7-2AF3EE347F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29EC89-6FF3-0B14-259A-23A562EEF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1092E2-9965-32AC-624D-A47CB38DE76F}"/>
              </a:ext>
            </a:extLst>
          </p:cNvPr>
          <p:cNvSpPr>
            <a:spLocks noGrp="1"/>
          </p:cNvSpPr>
          <p:nvPr>
            <p:ph type="dt" sz="half" idx="10"/>
          </p:nvPr>
        </p:nvSpPr>
        <p:spPr/>
        <p:txBody>
          <a:bodyPr/>
          <a:lstStyle/>
          <a:p>
            <a:fld id="{FE84EEA6-367E-5F41-ABBD-FBA423CF548D}" type="datetimeFigureOut">
              <a:rPr lang="en-US" smtClean="0"/>
              <a:t>1/9/2025</a:t>
            </a:fld>
            <a:endParaRPr lang="en-US"/>
          </a:p>
        </p:txBody>
      </p:sp>
      <p:sp>
        <p:nvSpPr>
          <p:cNvPr id="6" name="Footer Placeholder 5">
            <a:extLst>
              <a:ext uri="{FF2B5EF4-FFF2-40B4-BE49-F238E27FC236}">
                <a16:creationId xmlns:a16="http://schemas.microsoft.com/office/drawing/2014/main" id="{212F6E3B-85A6-5EEB-92C7-24C3AA5655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30E49-ECDB-0ECB-F1BA-977B3182E5F4}"/>
              </a:ext>
            </a:extLst>
          </p:cNvPr>
          <p:cNvSpPr>
            <a:spLocks noGrp="1"/>
          </p:cNvSpPr>
          <p:nvPr>
            <p:ph type="sldNum" sz="quarter" idx="12"/>
          </p:nvPr>
        </p:nvSpPr>
        <p:spPr/>
        <p:txBody>
          <a:bodyPr/>
          <a:lstStyle/>
          <a:p>
            <a:fld id="{5B0D5FC8-BBED-C54A-8EBB-433FAFE14B56}" type="slidenum">
              <a:rPr lang="en-US" smtClean="0"/>
              <a:t>‹#›</a:t>
            </a:fld>
            <a:endParaRPr lang="en-US"/>
          </a:p>
        </p:txBody>
      </p:sp>
    </p:spTree>
    <p:extLst>
      <p:ext uri="{BB962C8B-B14F-4D97-AF65-F5344CB8AC3E}">
        <p14:creationId xmlns:p14="http://schemas.microsoft.com/office/powerpoint/2010/main" val="423738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44A839-FD6F-FECD-6F65-027BF6A569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E0829B-A2FA-ECE4-B5F2-6CF6A235C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5C0FFF-6F49-2E21-E48D-63A50E77D4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84EEA6-367E-5F41-ABBD-FBA423CF548D}" type="datetimeFigureOut">
              <a:rPr lang="en-US" smtClean="0"/>
              <a:t>1/9/2025</a:t>
            </a:fld>
            <a:endParaRPr lang="en-US"/>
          </a:p>
        </p:txBody>
      </p:sp>
      <p:sp>
        <p:nvSpPr>
          <p:cNvPr id="5" name="Footer Placeholder 4">
            <a:extLst>
              <a:ext uri="{FF2B5EF4-FFF2-40B4-BE49-F238E27FC236}">
                <a16:creationId xmlns:a16="http://schemas.microsoft.com/office/drawing/2014/main" id="{DFF7A44F-363C-CF1F-187F-18462928BB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3CDAC7E-6076-22E9-8A3E-B736FC8F7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0D5FC8-BBED-C54A-8EBB-433FAFE14B56}" type="slidenum">
              <a:rPr lang="en-US" smtClean="0"/>
              <a:t>‹#›</a:t>
            </a:fld>
            <a:endParaRPr lang="en-US"/>
          </a:p>
        </p:txBody>
      </p:sp>
    </p:spTree>
    <p:extLst>
      <p:ext uri="{BB962C8B-B14F-4D97-AF65-F5344CB8AC3E}">
        <p14:creationId xmlns:p14="http://schemas.microsoft.com/office/powerpoint/2010/main" val="2661743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microsoft.com/office/2007/relationships/media" Target="../media/media10.m4a"/><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10.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1EE73A48-EF63-6DEA-243C-D2F8C7E1BD6F}"/>
              </a:ext>
            </a:extLst>
          </p:cNvPr>
          <p:cNvSpPr/>
          <p:nvPr/>
        </p:nvSpPr>
        <p:spPr>
          <a:xfrm>
            <a:off x="104094" y="1379556"/>
            <a:ext cx="11983797" cy="51937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a:solidFill>
                  <a:srgbClr val="000000"/>
                </a:solidFill>
                <a:latin typeface="Aptos" panose="020B0004020202020204" pitchFamily="34" charset="0"/>
              </a:rPr>
              <a:t>Do Now: Complete in Full Sentences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ptos" panose="020B0004020202020204" pitchFamily="34" charset="0"/>
            </a:endParaRP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GB" sz="2400" dirty="0">
                <a:solidFill>
                  <a:srgbClr val="000000"/>
                </a:solidFill>
                <a:latin typeface="Aptos" panose="020B0004020202020204" pitchFamily="34" charset="0"/>
              </a:rPr>
              <a:t>Who is Keith Douglas?</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endParaRPr lang="en-GB" sz="2400" dirty="0">
              <a:solidFill>
                <a:srgbClr val="000000"/>
              </a:solidFill>
              <a:latin typeface="Aptos" panose="020B0004020202020204" pitchFamily="34" charset="0"/>
            </a:endParaRP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ptos" panose="020B0004020202020204" pitchFamily="34" charset="0"/>
              </a:rPr>
              <a:t>What is a stanza?</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ptos" panose="020B0004020202020204" pitchFamily="34" charset="0"/>
            </a:endParaRP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GB" sz="2400" dirty="0">
                <a:solidFill>
                  <a:srgbClr val="000000"/>
                </a:solidFill>
                <a:latin typeface="Aptos" panose="020B0004020202020204" pitchFamily="34" charset="0"/>
              </a:rPr>
              <a:t>How has war been presented in one of the poems you have looked at over the past two days?</a:t>
            </a: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endParaRPr lang="en-GB" sz="2400" dirty="0">
              <a:solidFill>
                <a:srgbClr val="000000"/>
              </a:solidFill>
              <a:latin typeface="Aptos" panose="020B0004020202020204" pitchFamily="34" charset="0"/>
            </a:endParaRPr>
          </a:p>
          <a:p>
            <a:pPr marL="457200" marR="0" lvl="0" indent="-457200" algn="l" defTabSz="914400" rtl="0" fontAlgn="auto" hangingPunct="1">
              <a:lnSpc>
                <a:spcPct val="100000"/>
              </a:lnSpc>
              <a:spcBef>
                <a:spcPts val="0"/>
              </a:spcBef>
              <a:spcAft>
                <a:spcPts val="0"/>
              </a:spcAft>
              <a:buAutoNum type="arabicPeriod"/>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ptos" panose="020B0004020202020204" pitchFamily="34" charset="0"/>
              </a:rPr>
              <a:t>What do you already know about WW2? (You can bullet point your answers)</a:t>
            </a:r>
          </a:p>
        </p:txBody>
      </p:sp>
      <p:sp>
        <p:nvSpPr>
          <p:cNvPr id="4" name="Rectangle: Rounded Corners 4">
            <a:extLst>
              <a:ext uri="{FF2B5EF4-FFF2-40B4-BE49-F238E27FC236}">
                <a16:creationId xmlns:a16="http://schemas.microsoft.com/office/drawing/2014/main" id="{52A92654-332E-7D0B-6A31-A3F7072A501B}"/>
              </a:ext>
            </a:extLst>
          </p:cNvPr>
          <p:cNvSpPr/>
          <p:nvPr/>
        </p:nvSpPr>
        <p:spPr>
          <a:xfrm>
            <a:off x="6390970" y="91083"/>
            <a:ext cx="550114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Aptos"/>
              </a:rPr>
              <a:t>Date: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u="sng" dirty="0">
                <a:solidFill>
                  <a:srgbClr val="000000"/>
                </a:solidFill>
                <a:latin typeface="Aptos"/>
              </a:rPr>
              <a:t>War Poetry</a:t>
            </a:r>
            <a:endParaRPr lang="en-GB" sz="1800" b="1" i="0" u="sng" strike="noStrike" kern="1200" cap="none" spc="0" baseline="0" dirty="0">
              <a:solidFill>
                <a:srgbClr val="000000"/>
              </a:solidFill>
              <a:uFillTx/>
              <a:latin typeface="Aptos"/>
            </a:endParaRPr>
          </a:p>
        </p:txBody>
      </p:sp>
      <p:sp>
        <p:nvSpPr>
          <p:cNvPr id="6" name="Rectangle: Rounded Corners 1">
            <a:extLst>
              <a:ext uri="{FF2B5EF4-FFF2-40B4-BE49-F238E27FC236}">
                <a16:creationId xmlns:a16="http://schemas.microsoft.com/office/drawing/2014/main" id="{18E0E808-968F-6C84-82DC-BFBAED60B452}"/>
              </a:ext>
            </a:extLst>
          </p:cNvPr>
          <p:cNvSpPr/>
          <p:nvPr/>
        </p:nvSpPr>
        <p:spPr>
          <a:xfrm>
            <a:off x="80383" y="91083"/>
            <a:ext cx="601560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dirty="0">
                <a:solidFill>
                  <a:srgbClr val="000000"/>
                </a:solidFill>
                <a:uFillTx/>
                <a:latin typeface="Aptos"/>
              </a:rPr>
              <a:t>Learning Objectives:</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a:t>
            </a:r>
            <a:r>
              <a:rPr lang="en-GB" sz="1400" dirty="0"/>
              <a:t>interpret meaning in a poem.</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be able construct a CF paragraph to a success criteria.</a:t>
            </a:r>
          </a:p>
        </p:txBody>
      </p:sp>
      <p:pic>
        <p:nvPicPr>
          <p:cNvPr id="7" name="Audio Recording 9 Jan 2025 at 13:46:37">
            <a:hlinkClick r:id="" action="ppaction://media"/>
            <a:extLst>
              <a:ext uri="{FF2B5EF4-FFF2-40B4-BE49-F238E27FC236}">
                <a16:creationId xmlns:a16="http://schemas.microsoft.com/office/drawing/2014/main" id="{229C50A1-6548-9C8F-FA3D-4F328CF1A6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85450" y="1727200"/>
            <a:ext cx="812800" cy="812800"/>
          </a:xfrm>
          <a:prstGeom prst="rect">
            <a:avLst/>
          </a:prstGeom>
        </p:spPr>
      </p:pic>
    </p:spTree>
    <p:extLst>
      <p:ext uri="{BB962C8B-B14F-4D97-AF65-F5344CB8AC3E}">
        <p14:creationId xmlns:p14="http://schemas.microsoft.com/office/powerpoint/2010/main" val="137069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F4237F5A-9A94-2837-5F86-7160DF459645}"/>
              </a:ext>
            </a:extLst>
          </p:cNvPr>
          <p:cNvSpPr/>
          <p:nvPr/>
        </p:nvSpPr>
        <p:spPr>
          <a:xfrm>
            <a:off x="413169" y="1343640"/>
            <a:ext cx="8779888" cy="138214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u="sng" dirty="0">
                <a:solidFill>
                  <a:srgbClr val="000000"/>
                </a:solidFill>
                <a:latin typeface="Aptos" panose="020B0004020202020204" pitchFamily="34" charset="0"/>
              </a:rPr>
              <a:t>In ‘Dulce et Decorum Est’, how does Owen present the horrors of war?</a:t>
            </a:r>
          </a:p>
        </p:txBody>
      </p:sp>
      <p:sp>
        <p:nvSpPr>
          <p:cNvPr id="4" name="Rectangle: Rounded Corners 5">
            <a:extLst>
              <a:ext uri="{FF2B5EF4-FFF2-40B4-BE49-F238E27FC236}">
                <a16:creationId xmlns:a16="http://schemas.microsoft.com/office/drawing/2014/main" id="{7F5838B8-69D4-5A44-BCE7-F36346632567}"/>
              </a:ext>
            </a:extLst>
          </p:cNvPr>
          <p:cNvSpPr/>
          <p:nvPr/>
        </p:nvSpPr>
        <p:spPr>
          <a:xfrm>
            <a:off x="413169" y="2899386"/>
            <a:ext cx="11365646" cy="374662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anchor="ctr" anchorCtr="0" compatLnSpc="1">
            <a:noAutofit/>
          </a:bodyPr>
          <a:lstStyle/>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000" dirty="0">
                <a:solidFill>
                  <a:srgbClr val="000000"/>
                </a:solidFill>
                <a:highlight>
                  <a:srgbClr val="FFFF00"/>
                </a:highlight>
                <a:latin typeface="Aptos" panose="020B0004020202020204" pitchFamily="34" charset="0"/>
              </a:rPr>
              <a:t>CF: Owen presents the horrors of war through showing the reality of what the men experienced</a:t>
            </a:r>
            <a:r>
              <a:rPr lang="en-GB" sz="2000" dirty="0">
                <a:solidFill>
                  <a:srgbClr val="000000"/>
                </a:solidFill>
                <a:latin typeface="Aptos" panose="020B0004020202020204" pitchFamily="34" charset="0"/>
              </a:rPr>
              <a:t>.</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000" dirty="0">
                <a:solidFill>
                  <a:srgbClr val="000000"/>
                </a:solidFill>
                <a:highlight>
                  <a:srgbClr val="00FF00"/>
                </a:highlight>
                <a:latin typeface="Aptos" panose="020B0004020202020204" pitchFamily="34" charset="0"/>
              </a:rPr>
              <a:t>EQ: When it says, ‘Gas! Gas! Quick, Boys!’ Owen is highlighting the danger the men are in. </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000" dirty="0">
                <a:solidFill>
                  <a:srgbClr val="000000"/>
                </a:solidFill>
                <a:highlight>
                  <a:srgbClr val="00FFFF"/>
                </a:highlight>
                <a:latin typeface="Aptos" panose="020B0004020202020204" pitchFamily="34" charset="0"/>
              </a:rPr>
              <a:t>AQ: The repetition of the exclamation marks shows the urgency of the situation.</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000" dirty="0">
                <a:solidFill>
                  <a:srgbClr val="000000"/>
                </a:solidFill>
                <a:highlight>
                  <a:srgbClr val="00FFFF"/>
                </a:highlight>
                <a:latin typeface="Aptos" panose="020B0004020202020204" pitchFamily="34" charset="0"/>
              </a:rPr>
              <a:t> AQ: It also shows that the men were braced at all times for attack.</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000" dirty="0">
                <a:solidFill>
                  <a:srgbClr val="000000"/>
                </a:solidFill>
                <a:highlight>
                  <a:srgbClr val="DA84F5"/>
                </a:highlight>
                <a:latin typeface="Aptos" panose="020B0004020202020204" pitchFamily="34" charset="0"/>
              </a:rPr>
              <a:t>ZOOM: The word ‘boys’ shows that these men are young and have little life experience, highlighting that it is a tragedy that they have been pulled into the war.</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000" dirty="0">
                <a:solidFill>
                  <a:srgbClr val="000000"/>
                </a:solidFill>
                <a:highlight>
                  <a:srgbClr val="FD9300"/>
                </a:highlight>
                <a:latin typeface="Aptos" panose="020B0004020202020204" pitchFamily="34" charset="0"/>
              </a:rPr>
              <a:t>CON: Many of the young men in. WW1 died quickly during the war due to their lack of training.</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000" dirty="0">
                <a:solidFill>
                  <a:srgbClr val="000000"/>
                </a:solidFill>
                <a:highlight>
                  <a:srgbClr val="8DF194"/>
                </a:highlight>
                <a:latin typeface="Aptos" panose="020B0004020202020204" pitchFamily="34" charset="0"/>
              </a:rPr>
              <a:t>LINK: Therefore, Owen presents the horrors of war by showing us how innocent young men were sacrificing their lives.</a:t>
            </a:r>
          </a:p>
        </p:txBody>
      </p:sp>
      <p:sp>
        <p:nvSpPr>
          <p:cNvPr id="3" name="Rectangle: Rounded Corners 4">
            <a:extLst>
              <a:ext uri="{FF2B5EF4-FFF2-40B4-BE49-F238E27FC236}">
                <a16:creationId xmlns:a16="http://schemas.microsoft.com/office/drawing/2014/main" id="{ECC4CE43-DA77-3F10-B22B-AB7550D3BA30}"/>
              </a:ext>
            </a:extLst>
          </p:cNvPr>
          <p:cNvSpPr/>
          <p:nvPr/>
        </p:nvSpPr>
        <p:spPr>
          <a:xfrm>
            <a:off x="6390970" y="91083"/>
            <a:ext cx="550114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Aptos"/>
              </a:rPr>
              <a:t>Date: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u="sng" dirty="0">
                <a:solidFill>
                  <a:srgbClr val="000000"/>
                </a:solidFill>
                <a:latin typeface="Aptos"/>
              </a:rPr>
              <a:t>War Poetry</a:t>
            </a:r>
            <a:endParaRPr lang="en-GB" sz="1800" b="1" i="0" u="sng" strike="noStrike" kern="1200" cap="none" spc="0" baseline="0" dirty="0">
              <a:solidFill>
                <a:srgbClr val="000000"/>
              </a:solidFill>
              <a:uFillTx/>
              <a:latin typeface="Aptos"/>
            </a:endParaRPr>
          </a:p>
        </p:txBody>
      </p:sp>
      <p:sp>
        <p:nvSpPr>
          <p:cNvPr id="6" name="Rectangle: Rounded Corners 1">
            <a:extLst>
              <a:ext uri="{FF2B5EF4-FFF2-40B4-BE49-F238E27FC236}">
                <a16:creationId xmlns:a16="http://schemas.microsoft.com/office/drawing/2014/main" id="{A35A54AB-5454-3C00-3B06-757569DD06BD}"/>
              </a:ext>
            </a:extLst>
          </p:cNvPr>
          <p:cNvSpPr/>
          <p:nvPr/>
        </p:nvSpPr>
        <p:spPr>
          <a:xfrm>
            <a:off x="80383" y="91083"/>
            <a:ext cx="601560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dirty="0">
                <a:solidFill>
                  <a:srgbClr val="000000"/>
                </a:solidFill>
                <a:uFillTx/>
                <a:latin typeface="Aptos"/>
              </a:rPr>
              <a:t>Learning Objectives:</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a:t>
            </a:r>
            <a:r>
              <a:rPr lang="en-GB" sz="1400" dirty="0"/>
              <a:t>interpret meaning in a poem.</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be able construct a CF paragraph to a success criteria.</a:t>
            </a:r>
          </a:p>
        </p:txBody>
      </p:sp>
    </p:spTree>
    <p:extLst>
      <p:ext uri="{BB962C8B-B14F-4D97-AF65-F5344CB8AC3E}">
        <p14:creationId xmlns:p14="http://schemas.microsoft.com/office/powerpoint/2010/main" val="1427964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1EE73A48-EF63-6DEA-243C-D2F8C7E1BD6F}"/>
              </a:ext>
            </a:extLst>
          </p:cNvPr>
          <p:cNvSpPr/>
          <p:nvPr/>
        </p:nvSpPr>
        <p:spPr>
          <a:xfrm>
            <a:off x="104093" y="1282574"/>
            <a:ext cx="11983797" cy="538736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anchor="ctr" anchorCtr="0" compatLnSpc="1">
            <a:noAutofit/>
          </a:bodyPr>
          <a:lstStyle/>
          <a:p>
            <a:r>
              <a:rPr lang="en-GB" sz="2000" dirty="0">
                <a:highlight>
                  <a:srgbClr val="FFFF00"/>
                </a:highlight>
              </a:rPr>
              <a:t>Exit Ticket:</a:t>
            </a:r>
          </a:p>
          <a:p>
            <a:endParaRPr lang="en-GB" sz="2000" dirty="0">
              <a:highlight>
                <a:srgbClr val="FFFF00"/>
              </a:highlight>
            </a:endParaRPr>
          </a:p>
          <a:p>
            <a:r>
              <a:rPr lang="en-GB" sz="2000" dirty="0">
                <a:highlight>
                  <a:srgbClr val="FFFF00"/>
                </a:highlight>
              </a:rPr>
              <a:t>Have you….</a:t>
            </a:r>
          </a:p>
          <a:p>
            <a:endParaRPr lang="en-GB" sz="2000" dirty="0">
              <a:highlight>
                <a:srgbClr val="FFFF00"/>
              </a:highlight>
            </a:endParaRPr>
          </a:p>
          <a:p>
            <a:pPr marL="342900" indent="-342900">
              <a:buFont typeface="Wingdings" pitchFamily="2" charset="2"/>
              <a:buChar char="ü"/>
            </a:pPr>
            <a:r>
              <a:rPr lang="en-GB" sz="2000" dirty="0">
                <a:highlight>
                  <a:srgbClr val="FFFF00"/>
                </a:highlight>
              </a:rPr>
              <a:t>Listened to recording of the poem</a:t>
            </a:r>
          </a:p>
          <a:p>
            <a:pPr marL="342900" indent="-342900">
              <a:buFont typeface="Wingdings" pitchFamily="2" charset="2"/>
              <a:buChar char="ü"/>
            </a:pPr>
            <a:r>
              <a:rPr lang="en-GB" sz="2000" dirty="0">
                <a:highlight>
                  <a:srgbClr val="FFFF00"/>
                </a:highlight>
              </a:rPr>
              <a:t>Annotated your three quotes</a:t>
            </a:r>
          </a:p>
          <a:p>
            <a:pPr marL="342900" indent="-342900">
              <a:buFont typeface="Wingdings" pitchFamily="2" charset="2"/>
              <a:buChar char="ü"/>
            </a:pPr>
            <a:r>
              <a:rPr lang="en-GB" sz="2000" dirty="0">
                <a:highlight>
                  <a:srgbClr val="FFFF00"/>
                </a:highlight>
              </a:rPr>
              <a:t>Written a thesis statement and two paragraphs</a:t>
            </a:r>
          </a:p>
          <a:p>
            <a:pPr marL="342900" indent="-342900">
              <a:buFont typeface="Wingdings" pitchFamily="2" charset="2"/>
              <a:buChar char="ü"/>
            </a:pPr>
            <a:endParaRPr lang="en-GB" sz="2000" dirty="0"/>
          </a:p>
        </p:txBody>
      </p:sp>
      <p:pic>
        <p:nvPicPr>
          <p:cNvPr id="6" name="Graphic 5" descr="Ticket outline">
            <a:extLst>
              <a:ext uri="{FF2B5EF4-FFF2-40B4-BE49-F238E27FC236}">
                <a16:creationId xmlns:a16="http://schemas.microsoft.com/office/drawing/2014/main" id="{F30C69CB-1F6B-A5ED-C4D1-691549F351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1427" y="3614351"/>
            <a:ext cx="2506644" cy="2506644"/>
          </a:xfrm>
          <a:prstGeom prst="rect">
            <a:avLst/>
          </a:prstGeom>
        </p:spPr>
      </p:pic>
      <p:sp>
        <p:nvSpPr>
          <p:cNvPr id="2" name="Rectangle: Rounded Corners 4">
            <a:extLst>
              <a:ext uri="{FF2B5EF4-FFF2-40B4-BE49-F238E27FC236}">
                <a16:creationId xmlns:a16="http://schemas.microsoft.com/office/drawing/2014/main" id="{05FE1999-FA8D-23E0-D5AE-E3E86E79D6C4}"/>
              </a:ext>
            </a:extLst>
          </p:cNvPr>
          <p:cNvSpPr/>
          <p:nvPr/>
        </p:nvSpPr>
        <p:spPr>
          <a:xfrm>
            <a:off x="6390970" y="91083"/>
            <a:ext cx="550114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Aptos"/>
              </a:rPr>
              <a:t>Date: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u="sng" dirty="0">
                <a:solidFill>
                  <a:srgbClr val="000000"/>
                </a:solidFill>
                <a:latin typeface="Aptos"/>
              </a:rPr>
              <a:t>War Poetry</a:t>
            </a:r>
            <a:endParaRPr lang="en-GB" sz="1800" b="1" i="0" u="sng" strike="noStrike" kern="1200" cap="none" spc="0" baseline="0" dirty="0">
              <a:solidFill>
                <a:srgbClr val="000000"/>
              </a:solidFill>
              <a:uFillTx/>
              <a:latin typeface="Aptos"/>
            </a:endParaRPr>
          </a:p>
        </p:txBody>
      </p:sp>
      <p:sp>
        <p:nvSpPr>
          <p:cNvPr id="4" name="Rectangle: Rounded Corners 1">
            <a:extLst>
              <a:ext uri="{FF2B5EF4-FFF2-40B4-BE49-F238E27FC236}">
                <a16:creationId xmlns:a16="http://schemas.microsoft.com/office/drawing/2014/main" id="{597542AF-6D99-4A09-5F7A-B1A69BA98353}"/>
              </a:ext>
            </a:extLst>
          </p:cNvPr>
          <p:cNvSpPr/>
          <p:nvPr/>
        </p:nvSpPr>
        <p:spPr>
          <a:xfrm>
            <a:off x="80383" y="91083"/>
            <a:ext cx="601560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dirty="0">
                <a:solidFill>
                  <a:srgbClr val="000000"/>
                </a:solidFill>
                <a:uFillTx/>
                <a:latin typeface="Aptos"/>
              </a:rPr>
              <a:t>Learning Objectives:</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a:t>
            </a:r>
            <a:r>
              <a:rPr lang="en-GB" sz="1400" dirty="0"/>
              <a:t>interpret meaning in a poem.</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be able construct a CF paragraph to a success criteria.</a:t>
            </a:r>
          </a:p>
        </p:txBody>
      </p:sp>
      <p:pic>
        <p:nvPicPr>
          <p:cNvPr id="5" name="Audio Recording 9 Jan 2025 at 13:57:49">
            <a:hlinkClick r:id="" action="ppaction://media"/>
            <a:extLst>
              <a:ext uri="{FF2B5EF4-FFF2-40B4-BE49-F238E27FC236}">
                <a16:creationId xmlns:a16="http://schemas.microsoft.com/office/drawing/2014/main" id="{BB43971F-A643-F01E-3419-B7D77B90DB2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71949" y="2801551"/>
            <a:ext cx="812800" cy="812800"/>
          </a:xfrm>
          <a:prstGeom prst="rect">
            <a:avLst/>
          </a:prstGeom>
        </p:spPr>
      </p:pic>
    </p:spTree>
    <p:extLst>
      <p:ext uri="{BB962C8B-B14F-4D97-AF65-F5344CB8AC3E}">
        <p14:creationId xmlns:p14="http://schemas.microsoft.com/office/powerpoint/2010/main" val="392280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1EE73A48-EF63-6DEA-243C-D2F8C7E1BD6F}"/>
              </a:ext>
            </a:extLst>
          </p:cNvPr>
          <p:cNvSpPr/>
          <p:nvPr/>
        </p:nvSpPr>
        <p:spPr>
          <a:xfrm>
            <a:off x="104094" y="1379556"/>
            <a:ext cx="11983797" cy="51937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a:solidFill>
                  <a:srgbClr val="000000"/>
                </a:solidFill>
                <a:latin typeface="Aptos" panose="020B0004020202020204" pitchFamily="34" charset="0"/>
              </a:rPr>
              <a:t>War Poetry: What is it?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ptos" panose="020B0004020202020204" pitchFamily="34" charset="0"/>
            </a:endParaRPr>
          </a:p>
          <a:p>
            <a:pPr algn="l"/>
            <a:r>
              <a:rPr lang="en-GB" sz="2400" b="1" i="0" dirty="0">
                <a:solidFill>
                  <a:srgbClr val="202122"/>
                </a:solidFill>
                <a:effectLst/>
                <a:latin typeface="Arial" panose="020B0604020202020204" pitchFamily="34" charset="0"/>
              </a:rPr>
              <a:t>War poetry</a:t>
            </a:r>
            <a:r>
              <a:rPr lang="en-GB" sz="2400" b="0" i="0" dirty="0">
                <a:solidFill>
                  <a:srgbClr val="202122"/>
                </a:solidFill>
                <a:effectLst/>
                <a:latin typeface="Arial" panose="020B0604020202020204" pitchFamily="34" charset="0"/>
              </a:rPr>
              <a:t> is poetry on the topic of war. </a:t>
            </a:r>
          </a:p>
          <a:p>
            <a:pPr algn="l"/>
            <a:endParaRPr lang="en-GB" sz="2400" b="0" i="0" dirty="0">
              <a:solidFill>
                <a:srgbClr val="202122"/>
              </a:solidFill>
              <a:effectLst/>
              <a:latin typeface="Arial" panose="020B0604020202020204" pitchFamily="34" charset="0"/>
            </a:endParaRPr>
          </a:p>
          <a:p>
            <a:pPr algn="l"/>
            <a:r>
              <a:rPr lang="en-GB" sz="2400" b="0" i="0" dirty="0">
                <a:solidFill>
                  <a:srgbClr val="202122"/>
                </a:solidFill>
                <a:effectLst/>
                <a:latin typeface="Arial" panose="020B0604020202020204" pitchFamily="34" charset="0"/>
              </a:rPr>
              <a:t>While the term is applied especially to works of the First World War the term can be applied to poetry about any war. </a:t>
            </a:r>
          </a:p>
          <a:p>
            <a:pPr algn="l"/>
            <a:r>
              <a:rPr lang="en-GB" sz="2400" b="0" i="0" dirty="0">
                <a:solidFill>
                  <a:srgbClr val="202122"/>
                </a:solidFill>
                <a:effectLst/>
                <a:latin typeface="Arial" panose="020B0604020202020204" pitchFamily="34" charset="0"/>
              </a:rPr>
              <a:t>This means that War Poetry can be written during wars or after war, about soldiers or those left at hom</a:t>
            </a:r>
            <a:r>
              <a:rPr lang="en-GB" sz="2400" dirty="0">
                <a:solidFill>
                  <a:srgbClr val="202122"/>
                </a:solidFill>
                <a:latin typeface="Arial" panose="020B0604020202020204" pitchFamily="34" charset="0"/>
              </a:rPr>
              <a:t>e.</a:t>
            </a:r>
            <a:br>
              <a:rPr lang="en-GB" sz="2400" dirty="0"/>
            </a:br>
            <a:endParaRPr lang="en-GB" sz="2400" b="0" i="0" u="none" strike="noStrike" kern="1200" cap="none" spc="0" baseline="0" dirty="0">
              <a:solidFill>
                <a:srgbClr val="000000"/>
              </a:solidFill>
              <a:uFillTx/>
              <a:latin typeface="Aptos" panose="020B0004020202020204" pitchFamily="34" charset="0"/>
            </a:endParaRPr>
          </a:p>
        </p:txBody>
      </p:sp>
      <p:sp>
        <p:nvSpPr>
          <p:cNvPr id="4" name="Rectangle: Rounded Corners 4">
            <a:extLst>
              <a:ext uri="{FF2B5EF4-FFF2-40B4-BE49-F238E27FC236}">
                <a16:creationId xmlns:a16="http://schemas.microsoft.com/office/drawing/2014/main" id="{52A92654-332E-7D0B-6A31-A3F7072A501B}"/>
              </a:ext>
            </a:extLst>
          </p:cNvPr>
          <p:cNvSpPr/>
          <p:nvPr/>
        </p:nvSpPr>
        <p:spPr>
          <a:xfrm>
            <a:off x="6390970" y="91083"/>
            <a:ext cx="550114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Aptos"/>
              </a:rPr>
              <a:t>Date: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u="sng" dirty="0">
                <a:solidFill>
                  <a:srgbClr val="000000"/>
                </a:solidFill>
                <a:latin typeface="Aptos"/>
              </a:rPr>
              <a:t>War Poetry</a:t>
            </a:r>
            <a:endParaRPr lang="en-GB" sz="1800" b="1" i="0" u="sng" strike="noStrike" kern="1200" cap="none" spc="0" baseline="0" dirty="0">
              <a:solidFill>
                <a:srgbClr val="000000"/>
              </a:solidFill>
              <a:uFillTx/>
              <a:latin typeface="Aptos"/>
            </a:endParaRPr>
          </a:p>
        </p:txBody>
      </p:sp>
      <p:sp>
        <p:nvSpPr>
          <p:cNvPr id="6" name="Rectangle: Rounded Corners 1">
            <a:extLst>
              <a:ext uri="{FF2B5EF4-FFF2-40B4-BE49-F238E27FC236}">
                <a16:creationId xmlns:a16="http://schemas.microsoft.com/office/drawing/2014/main" id="{18E0E808-968F-6C84-82DC-BFBAED60B452}"/>
              </a:ext>
            </a:extLst>
          </p:cNvPr>
          <p:cNvSpPr/>
          <p:nvPr/>
        </p:nvSpPr>
        <p:spPr>
          <a:xfrm>
            <a:off x="80383" y="91083"/>
            <a:ext cx="601560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dirty="0">
                <a:solidFill>
                  <a:srgbClr val="000000"/>
                </a:solidFill>
                <a:uFillTx/>
                <a:latin typeface="Aptos"/>
              </a:rPr>
              <a:t>Learning Objectives:</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a:t>
            </a:r>
            <a:r>
              <a:rPr lang="en-GB" sz="1400" dirty="0"/>
              <a:t>interpret meaning in a poem.</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be able construct a CF paragraph to a success criteria.</a:t>
            </a:r>
          </a:p>
        </p:txBody>
      </p:sp>
      <p:pic>
        <p:nvPicPr>
          <p:cNvPr id="2" name="Audio Recording 9 Jan 2025 at 13:47:32">
            <a:hlinkClick r:id="" action="ppaction://media"/>
            <a:extLst>
              <a:ext uri="{FF2B5EF4-FFF2-40B4-BE49-F238E27FC236}">
                <a16:creationId xmlns:a16="http://schemas.microsoft.com/office/drawing/2014/main" id="{B70A127E-C70E-401C-AA75-5E684DBBF5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94900" y="1898650"/>
            <a:ext cx="812800" cy="812800"/>
          </a:xfrm>
          <a:prstGeom prst="rect">
            <a:avLst/>
          </a:prstGeom>
        </p:spPr>
      </p:pic>
    </p:spTree>
    <p:extLst>
      <p:ext uri="{BB962C8B-B14F-4D97-AF65-F5344CB8AC3E}">
        <p14:creationId xmlns:p14="http://schemas.microsoft.com/office/powerpoint/2010/main" val="392958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1EE73A48-EF63-6DEA-243C-D2F8C7E1BD6F}"/>
              </a:ext>
            </a:extLst>
          </p:cNvPr>
          <p:cNvSpPr/>
          <p:nvPr/>
        </p:nvSpPr>
        <p:spPr>
          <a:xfrm>
            <a:off x="104094" y="1379556"/>
            <a:ext cx="11983797" cy="51937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dirty="0">
                <a:solidFill>
                  <a:srgbClr val="000000"/>
                </a:solidFill>
                <a:latin typeface="Aptos" panose="020B0004020202020204" pitchFamily="34" charset="0"/>
              </a:rPr>
              <a:t>Today, we are going to look at one of the most famous War Poets: </a:t>
            </a:r>
            <a:r>
              <a:rPr lang="en-GB" sz="1600" dirty="0">
                <a:solidFill>
                  <a:srgbClr val="000000"/>
                </a:solidFill>
                <a:highlight>
                  <a:srgbClr val="FFFF00"/>
                </a:highlight>
                <a:latin typeface="Aptos" panose="020B0004020202020204" pitchFamily="34" charset="0"/>
              </a:rPr>
              <a:t>Wilfred Owen.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Aptos" panose="020B0004020202020204" pitchFamily="34" charset="0"/>
            </a:endParaRPr>
          </a:p>
          <a:p>
            <a:r>
              <a:rPr lang="en-GB" sz="1600" dirty="0"/>
              <a:t>In 1915, at the age of 22, Owen enlisted and served in the British Army during World War I. His experience on the front lines profoundly influenced his poetry. </a:t>
            </a:r>
          </a:p>
          <a:p>
            <a:endParaRPr lang="en-GB" sz="1600" dirty="0"/>
          </a:p>
          <a:p>
            <a:r>
              <a:rPr lang="en-GB" sz="1600" dirty="0"/>
              <a:t>Owen's poetry is renowned for its graphic depictions of the brutal realities of war. Unlike many poets of the time, he rejected the glorified, heroic depictions of war, instead focusing on the physical and emotional suffering it caused. His poems often convey the deep trauma soldiers endured and critique the romanticization of war by society and political leaders.</a:t>
            </a:r>
          </a:p>
          <a:p>
            <a:endParaRPr lang="en-GB" sz="1600" dirty="0"/>
          </a:p>
          <a:p>
            <a:r>
              <a:rPr lang="en-GB" sz="1600" dirty="0"/>
              <a:t>Some common themes in Owen's poetry include:</a:t>
            </a:r>
          </a:p>
          <a:p>
            <a:pPr>
              <a:buFont typeface="Arial" panose="020B0604020202020204" pitchFamily="34" charset="0"/>
              <a:buChar char="•"/>
            </a:pPr>
            <a:r>
              <a:rPr lang="en-GB" sz="1600" b="1" dirty="0"/>
              <a:t>The horrors of war</a:t>
            </a:r>
            <a:r>
              <a:rPr lang="en-GB" sz="1600" dirty="0"/>
              <a:t>: His works reveal the grotesque and horrific aspects of war, including the suffering, injury, and death that soldiers face.</a:t>
            </a:r>
          </a:p>
          <a:p>
            <a:pPr>
              <a:buFont typeface="Arial" panose="020B0604020202020204" pitchFamily="34" charset="0"/>
              <a:buChar char="•"/>
            </a:pPr>
            <a:r>
              <a:rPr lang="en-GB" sz="1600" b="1" dirty="0"/>
              <a:t>Loss of innocence</a:t>
            </a:r>
            <a:r>
              <a:rPr lang="en-GB" sz="1600" dirty="0"/>
              <a:t>: Owen’s poetry often reflects the disillusionment that soldiers experience, moving from idealistic views to stark reality.</a:t>
            </a:r>
          </a:p>
          <a:p>
            <a:pPr>
              <a:buFont typeface="Arial" panose="020B0604020202020204" pitchFamily="34" charset="0"/>
              <a:buChar char="•"/>
            </a:pPr>
            <a:r>
              <a:rPr lang="en-GB" sz="1600" b="1" dirty="0"/>
              <a:t>The psychological and physical effects of war</a:t>
            </a:r>
            <a:r>
              <a:rPr lang="en-GB" sz="1600" dirty="0"/>
              <a:t>: Many of Owen’s poems highlight the mental scars (e.g., "shell shock") as well as the physical wounds soldiers endure.</a:t>
            </a:r>
          </a:p>
          <a:p>
            <a:pPr>
              <a:buFont typeface="Arial" panose="020B0604020202020204" pitchFamily="34" charset="0"/>
              <a:buChar char="•"/>
            </a:pPr>
            <a:r>
              <a:rPr lang="en-GB" sz="1600" b="1" dirty="0"/>
              <a:t>The futility of war</a:t>
            </a:r>
            <a:r>
              <a:rPr lang="en-GB" sz="1600" dirty="0"/>
              <a:t>: Owen’s poems frequently stress the meaninglessness and senselessness of war.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000000"/>
              </a:solidFill>
              <a:uFillTx/>
              <a:latin typeface="Aptos" panose="020B0004020202020204" pitchFamily="34" charset="0"/>
            </a:endParaRPr>
          </a:p>
        </p:txBody>
      </p:sp>
      <p:sp>
        <p:nvSpPr>
          <p:cNvPr id="4" name="Rectangle: Rounded Corners 4">
            <a:extLst>
              <a:ext uri="{FF2B5EF4-FFF2-40B4-BE49-F238E27FC236}">
                <a16:creationId xmlns:a16="http://schemas.microsoft.com/office/drawing/2014/main" id="{52A92654-332E-7D0B-6A31-A3F7072A501B}"/>
              </a:ext>
            </a:extLst>
          </p:cNvPr>
          <p:cNvSpPr/>
          <p:nvPr/>
        </p:nvSpPr>
        <p:spPr>
          <a:xfrm>
            <a:off x="6390970" y="91083"/>
            <a:ext cx="550114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Aptos"/>
              </a:rPr>
              <a:t>Date: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u="sng" dirty="0">
                <a:solidFill>
                  <a:srgbClr val="000000"/>
                </a:solidFill>
                <a:latin typeface="Aptos"/>
              </a:rPr>
              <a:t>War Poetry</a:t>
            </a:r>
            <a:endParaRPr lang="en-GB" sz="1800" b="1" i="0" u="sng" strike="noStrike" kern="1200" cap="none" spc="0" baseline="0" dirty="0">
              <a:solidFill>
                <a:srgbClr val="000000"/>
              </a:solidFill>
              <a:uFillTx/>
              <a:latin typeface="Aptos"/>
            </a:endParaRPr>
          </a:p>
        </p:txBody>
      </p:sp>
      <p:sp>
        <p:nvSpPr>
          <p:cNvPr id="6" name="Rectangle: Rounded Corners 1">
            <a:extLst>
              <a:ext uri="{FF2B5EF4-FFF2-40B4-BE49-F238E27FC236}">
                <a16:creationId xmlns:a16="http://schemas.microsoft.com/office/drawing/2014/main" id="{18E0E808-968F-6C84-82DC-BFBAED60B452}"/>
              </a:ext>
            </a:extLst>
          </p:cNvPr>
          <p:cNvSpPr/>
          <p:nvPr/>
        </p:nvSpPr>
        <p:spPr>
          <a:xfrm>
            <a:off x="80383" y="91083"/>
            <a:ext cx="601560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dirty="0">
                <a:solidFill>
                  <a:srgbClr val="000000"/>
                </a:solidFill>
                <a:uFillTx/>
                <a:latin typeface="Aptos"/>
              </a:rPr>
              <a:t>Learning Objectives:</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a:t>
            </a:r>
            <a:r>
              <a:rPr lang="en-GB" sz="1400" dirty="0"/>
              <a:t>interpret meaning in a poem.</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be able construct a CF paragraph to a success criteria.</a:t>
            </a:r>
          </a:p>
        </p:txBody>
      </p:sp>
      <p:pic>
        <p:nvPicPr>
          <p:cNvPr id="2" name="Audio Recording 9 Jan 2025 at 13:49:13">
            <a:hlinkClick r:id="" action="ppaction://media"/>
            <a:extLst>
              <a:ext uri="{FF2B5EF4-FFF2-40B4-BE49-F238E27FC236}">
                <a16:creationId xmlns:a16="http://schemas.microsoft.com/office/drawing/2014/main" id="{1D55CE13-777F-1EB4-AED2-82263F2E14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90250" y="1379556"/>
            <a:ext cx="812800" cy="812800"/>
          </a:xfrm>
          <a:prstGeom prst="rect">
            <a:avLst/>
          </a:prstGeom>
        </p:spPr>
      </p:pic>
    </p:spTree>
    <p:extLst>
      <p:ext uri="{BB962C8B-B14F-4D97-AF65-F5344CB8AC3E}">
        <p14:creationId xmlns:p14="http://schemas.microsoft.com/office/powerpoint/2010/main" val="190383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8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1EE73A48-EF63-6DEA-243C-D2F8C7E1BD6F}"/>
              </a:ext>
            </a:extLst>
          </p:cNvPr>
          <p:cNvSpPr/>
          <p:nvPr/>
        </p:nvSpPr>
        <p:spPr>
          <a:xfrm>
            <a:off x="104094" y="1379556"/>
            <a:ext cx="11983797" cy="51937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ptos" panose="020B0004020202020204" pitchFamily="34" charset="0"/>
              </a:rPr>
              <a:t>On the next slide there is a recording of</a:t>
            </a:r>
            <a:r>
              <a:rPr lang="en-GB" sz="2400" dirty="0">
                <a:solidFill>
                  <a:srgbClr val="000000"/>
                </a:solidFill>
                <a:latin typeface="Aptos" panose="020B0004020202020204" pitchFamily="34" charset="0"/>
              </a:rPr>
              <a:t> a poem called ‘Dulce et Decorum Est’.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ptos" panose="020B00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a:solidFill>
                  <a:srgbClr val="000000"/>
                </a:solidFill>
                <a:latin typeface="Aptos" panose="020B0004020202020204" pitchFamily="34" charset="0"/>
              </a:rPr>
              <a:t>You are going to listen to the poem.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ptos" panose="020B00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dirty="0">
                <a:solidFill>
                  <a:srgbClr val="000000"/>
                </a:solidFill>
                <a:latin typeface="Aptos" panose="020B0004020202020204" pitchFamily="34" charset="0"/>
              </a:rPr>
              <a:t>Then I have chosen 3 quotes to analysis and provided questions.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ptos" panose="020B00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ptos" panose="020B00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ptos" panose="020B0004020202020204" pitchFamily="34" charset="0"/>
            </a:endParaRPr>
          </a:p>
        </p:txBody>
      </p:sp>
      <p:sp>
        <p:nvSpPr>
          <p:cNvPr id="4" name="Rectangle: Rounded Corners 4">
            <a:extLst>
              <a:ext uri="{FF2B5EF4-FFF2-40B4-BE49-F238E27FC236}">
                <a16:creationId xmlns:a16="http://schemas.microsoft.com/office/drawing/2014/main" id="{52A92654-332E-7D0B-6A31-A3F7072A501B}"/>
              </a:ext>
            </a:extLst>
          </p:cNvPr>
          <p:cNvSpPr/>
          <p:nvPr/>
        </p:nvSpPr>
        <p:spPr>
          <a:xfrm>
            <a:off x="6390970" y="91083"/>
            <a:ext cx="550114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Aptos"/>
              </a:rPr>
              <a:t>Date: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u="sng" dirty="0">
                <a:solidFill>
                  <a:srgbClr val="000000"/>
                </a:solidFill>
                <a:latin typeface="Aptos"/>
              </a:rPr>
              <a:t>War Poetry</a:t>
            </a:r>
            <a:endParaRPr lang="en-GB" sz="1800" b="1" i="0" u="sng" strike="noStrike" kern="1200" cap="none" spc="0" baseline="0" dirty="0">
              <a:solidFill>
                <a:srgbClr val="000000"/>
              </a:solidFill>
              <a:uFillTx/>
              <a:latin typeface="Aptos"/>
            </a:endParaRPr>
          </a:p>
        </p:txBody>
      </p:sp>
      <p:sp>
        <p:nvSpPr>
          <p:cNvPr id="6" name="Rectangle: Rounded Corners 1">
            <a:extLst>
              <a:ext uri="{FF2B5EF4-FFF2-40B4-BE49-F238E27FC236}">
                <a16:creationId xmlns:a16="http://schemas.microsoft.com/office/drawing/2014/main" id="{18E0E808-968F-6C84-82DC-BFBAED60B452}"/>
              </a:ext>
            </a:extLst>
          </p:cNvPr>
          <p:cNvSpPr/>
          <p:nvPr/>
        </p:nvSpPr>
        <p:spPr>
          <a:xfrm>
            <a:off x="80383" y="91083"/>
            <a:ext cx="601560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dirty="0">
                <a:solidFill>
                  <a:srgbClr val="000000"/>
                </a:solidFill>
                <a:uFillTx/>
                <a:latin typeface="Aptos"/>
              </a:rPr>
              <a:t>Learning Objectives:</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a:t>
            </a:r>
            <a:r>
              <a:rPr lang="en-GB" sz="1400" dirty="0"/>
              <a:t>interpret meaning in a poem.</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be able construct a CF paragraph to a success criteria.</a:t>
            </a:r>
          </a:p>
        </p:txBody>
      </p:sp>
      <p:pic>
        <p:nvPicPr>
          <p:cNvPr id="2" name="Audio Recording 9 Jan 2025 at 13:49:48">
            <a:hlinkClick r:id="" action="ppaction://media"/>
            <a:extLst>
              <a:ext uri="{FF2B5EF4-FFF2-40B4-BE49-F238E27FC236}">
                <a16:creationId xmlns:a16="http://schemas.microsoft.com/office/drawing/2014/main" id="{B291BDE1-5E84-A812-71D2-B7001C878C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61600" y="4889500"/>
            <a:ext cx="812800" cy="812800"/>
          </a:xfrm>
          <a:prstGeom prst="rect">
            <a:avLst/>
          </a:prstGeom>
        </p:spPr>
      </p:pic>
    </p:spTree>
    <p:extLst>
      <p:ext uri="{BB962C8B-B14F-4D97-AF65-F5344CB8AC3E}">
        <p14:creationId xmlns:p14="http://schemas.microsoft.com/office/powerpoint/2010/main" val="287812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1EE73A48-EF63-6DEA-243C-D2F8C7E1BD6F}"/>
              </a:ext>
            </a:extLst>
          </p:cNvPr>
          <p:cNvSpPr/>
          <p:nvPr/>
        </p:nvSpPr>
        <p:spPr>
          <a:xfrm>
            <a:off x="104094" y="1379556"/>
            <a:ext cx="11983797" cy="51937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numCol="2" anchor="ctr" anchorCtr="0" compatLnSpc="1">
            <a:noAutofit/>
          </a:bodyPr>
          <a:lstStyle/>
          <a:p>
            <a:r>
              <a:rPr lang="en-GB" sz="1100" b="1" dirty="0">
                <a:effectLst/>
                <a:latin typeface="canada-type-gibson"/>
              </a:rPr>
              <a:t>Dulce et Decorum Est</a:t>
            </a:r>
          </a:p>
          <a:p>
            <a:r>
              <a:rPr lang="en-GB" sz="1100" cap="all" dirty="0">
                <a:solidFill>
                  <a:srgbClr val="494949"/>
                </a:solidFill>
                <a:effectLst/>
                <a:latin typeface="canada-type-gibson"/>
              </a:rPr>
              <a:t>By Wilfred </a:t>
            </a:r>
            <a:r>
              <a:rPr lang="en-GB" sz="1100" cap="all" dirty="0" err="1">
                <a:solidFill>
                  <a:srgbClr val="494949"/>
                </a:solidFill>
                <a:effectLst/>
                <a:latin typeface="canada-type-gibson"/>
              </a:rPr>
              <a:t>owen</a:t>
            </a:r>
            <a:endParaRPr lang="en-GB" sz="1100" cap="all" dirty="0">
              <a:solidFill>
                <a:srgbClr val="494949"/>
              </a:solidFill>
              <a:effectLst/>
              <a:latin typeface="canada-type-gibson"/>
            </a:endParaRPr>
          </a:p>
          <a:p>
            <a:endParaRPr lang="en-GB" sz="1100" cap="all" dirty="0">
              <a:solidFill>
                <a:srgbClr val="494949"/>
              </a:solidFill>
              <a:effectLst/>
              <a:latin typeface="canada-type-gibson"/>
            </a:endParaRPr>
          </a:p>
          <a:p>
            <a:r>
              <a:rPr lang="en-GB" sz="1600" b="0" dirty="0">
                <a:effectLst/>
                <a:latin typeface="adobe-garamond-pro"/>
              </a:rPr>
              <a:t>Bent double, like old beggars under sacks,</a:t>
            </a:r>
          </a:p>
          <a:p>
            <a:r>
              <a:rPr lang="en-GB" sz="1600" b="0" dirty="0">
                <a:effectLst/>
                <a:latin typeface="adobe-garamond-pro"/>
              </a:rPr>
              <a:t>Knock-kneed, coughing like hags, we cursed through sludge,</a:t>
            </a:r>
          </a:p>
          <a:p>
            <a:r>
              <a:rPr lang="en-GB" sz="1600" b="0" dirty="0">
                <a:effectLst/>
                <a:latin typeface="adobe-garamond-pro"/>
              </a:rPr>
              <a:t>Till on the haunting flares we turned our backs,</a:t>
            </a:r>
          </a:p>
          <a:p>
            <a:r>
              <a:rPr lang="en-GB" sz="1600" b="0" dirty="0">
                <a:effectLst/>
                <a:latin typeface="adobe-garamond-pro"/>
              </a:rPr>
              <a:t>And towards our distant rest began to trudge.</a:t>
            </a:r>
          </a:p>
          <a:p>
            <a:r>
              <a:rPr lang="en-GB" sz="1600" b="0" dirty="0">
                <a:effectLst/>
                <a:latin typeface="adobe-garamond-pro"/>
              </a:rPr>
              <a:t>Men marched asleep. Many had lost their boots,</a:t>
            </a:r>
          </a:p>
          <a:p>
            <a:r>
              <a:rPr lang="en-GB" sz="1600" b="0" dirty="0">
                <a:effectLst/>
                <a:latin typeface="adobe-garamond-pro"/>
              </a:rPr>
              <a:t>But limped on, blood-shod. All went lame; all blind;</a:t>
            </a:r>
          </a:p>
          <a:p>
            <a:r>
              <a:rPr lang="en-GB" sz="1600" b="0" dirty="0">
                <a:effectLst/>
                <a:latin typeface="adobe-garamond-pro"/>
              </a:rPr>
              <a:t>Drunk with fatigue; deaf even to the hoots</a:t>
            </a:r>
          </a:p>
          <a:p>
            <a:r>
              <a:rPr lang="en-GB" sz="1600" b="0" dirty="0">
                <a:effectLst/>
                <a:latin typeface="adobe-garamond-pro"/>
              </a:rPr>
              <a:t>Of gas-shells dropping softly behind.</a:t>
            </a:r>
            <a:br>
              <a:rPr lang="en-GB" sz="1600" b="0" dirty="0">
                <a:effectLst/>
                <a:latin typeface="adobe-garamond-pro"/>
              </a:rPr>
            </a:br>
            <a:endParaRPr lang="en-GB" sz="1600" b="0" dirty="0">
              <a:effectLst/>
              <a:latin typeface="adobe-garamond-pro"/>
            </a:endParaRPr>
          </a:p>
          <a:p>
            <a:r>
              <a:rPr lang="en-GB" sz="1600" b="0" dirty="0">
                <a:effectLst/>
                <a:latin typeface="adobe-garamond-pro"/>
              </a:rPr>
              <a:t>Gas! GAS! Quick, boys!—An ecstasy of fumbling</a:t>
            </a:r>
          </a:p>
          <a:p>
            <a:r>
              <a:rPr lang="en-GB" sz="1600" b="0" dirty="0">
                <a:effectLst/>
                <a:latin typeface="adobe-garamond-pro"/>
              </a:rPr>
              <a:t>Fitting the clumsy helmets just in time,</a:t>
            </a:r>
          </a:p>
          <a:p>
            <a:r>
              <a:rPr lang="en-GB" sz="1600" b="0" dirty="0">
                <a:effectLst/>
                <a:latin typeface="adobe-garamond-pro"/>
              </a:rPr>
              <a:t>But someone still was yelling out and stumbling</a:t>
            </a:r>
          </a:p>
          <a:p>
            <a:r>
              <a:rPr lang="en-GB" sz="1600" b="0" dirty="0">
                <a:effectLst/>
                <a:latin typeface="adobe-garamond-pro"/>
              </a:rPr>
              <a:t>And </a:t>
            </a:r>
            <a:r>
              <a:rPr lang="en-GB" sz="1600" b="0" dirty="0" err="1">
                <a:effectLst/>
                <a:latin typeface="adobe-garamond-pro"/>
              </a:rPr>
              <a:t>flound’ring</a:t>
            </a:r>
            <a:r>
              <a:rPr lang="en-GB" sz="1600" b="0" dirty="0">
                <a:effectLst/>
                <a:latin typeface="adobe-garamond-pro"/>
              </a:rPr>
              <a:t> like a man in fire or lime.—</a:t>
            </a:r>
          </a:p>
          <a:p>
            <a:r>
              <a:rPr lang="en-GB" sz="1600" b="0" dirty="0">
                <a:effectLst/>
                <a:latin typeface="adobe-garamond-pro"/>
              </a:rPr>
              <a:t>Dim through the misty panes and thick green light,</a:t>
            </a:r>
          </a:p>
          <a:p>
            <a:r>
              <a:rPr lang="en-GB" sz="1600" b="0" dirty="0">
                <a:effectLst/>
                <a:latin typeface="adobe-garamond-pro"/>
              </a:rPr>
              <a:t>As under a green sea, I saw him drowning.</a:t>
            </a:r>
            <a:br>
              <a:rPr lang="en-GB" sz="1600" b="0" dirty="0">
                <a:effectLst/>
                <a:latin typeface="adobe-garamond-pro"/>
              </a:rPr>
            </a:br>
            <a:endParaRPr lang="en-GB" sz="1600" b="0" dirty="0">
              <a:effectLst/>
              <a:latin typeface="adobe-garamond-pro"/>
            </a:endParaRPr>
          </a:p>
          <a:p>
            <a:br>
              <a:rPr lang="en-GB" sz="1600" b="0" dirty="0">
                <a:effectLst/>
                <a:latin typeface="adobe-garamond-pro"/>
              </a:rPr>
            </a:br>
            <a:endParaRPr lang="en-GB" sz="1600" b="0" dirty="0">
              <a:effectLst/>
              <a:latin typeface="adobe-garamond-pro"/>
            </a:endParaRPr>
          </a:p>
          <a:p>
            <a:r>
              <a:rPr lang="en-GB" sz="1600" b="0" dirty="0">
                <a:effectLst/>
                <a:latin typeface="adobe-garamond-pro"/>
              </a:rPr>
              <a:t>In all my dreams before my helpless sight,</a:t>
            </a:r>
          </a:p>
          <a:p>
            <a:r>
              <a:rPr lang="en-GB" sz="1600" b="0" dirty="0">
                <a:effectLst/>
                <a:latin typeface="adobe-garamond-pro"/>
              </a:rPr>
              <a:t>He plunges at me, guttering, choking, drowning.</a:t>
            </a:r>
            <a:br>
              <a:rPr lang="en-GB" sz="1600" b="0" dirty="0">
                <a:effectLst/>
                <a:latin typeface="adobe-garamond-pro"/>
              </a:rPr>
            </a:br>
            <a:endParaRPr lang="en-GB" sz="1600" b="0" dirty="0">
              <a:effectLst/>
              <a:latin typeface="adobe-garamond-pro"/>
            </a:endParaRPr>
          </a:p>
          <a:p>
            <a:r>
              <a:rPr lang="en-GB" sz="1600" b="0" dirty="0">
                <a:effectLst/>
                <a:latin typeface="adobe-garamond-pro"/>
              </a:rPr>
              <a:t>If in some smothering dreams, you too could pace</a:t>
            </a:r>
          </a:p>
          <a:p>
            <a:r>
              <a:rPr lang="en-GB" sz="1600" b="0" dirty="0">
                <a:effectLst/>
                <a:latin typeface="adobe-garamond-pro"/>
              </a:rPr>
              <a:t>Behind the wagon that we flung him in,</a:t>
            </a:r>
          </a:p>
          <a:p>
            <a:r>
              <a:rPr lang="en-GB" sz="1600" b="0" dirty="0">
                <a:effectLst/>
                <a:latin typeface="adobe-garamond-pro"/>
              </a:rPr>
              <a:t>And watch the white eyes writhing in his face,</a:t>
            </a:r>
          </a:p>
          <a:p>
            <a:r>
              <a:rPr lang="en-GB" sz="1600" b="0" dirty="0">
                <a:effectLst/>
                <a:latin typeface="adobe-garamond-pro"/>
              </a:rPr>
              <a:t>His hanging face, like a devil’s sick of sin;</a:t>
            </a:r>
          </a:p>
          <a:p>
            <a:r>
              <a:rPr lang="en-GB" sz="1600" b="0" dirty="0">
                <a:effectLst/>
                <a:latin typeface="adobe-garamond-pro"/>
              </a:rPr>
              <a:t>If you could hear, at every jolt, the blood</a:t>
            </a:r>
          </a:p>
          <a:p>
            <a:r>
              <a:rPr lang="en-GB" sz="1600" b="0" dirty="0">
                <a:effectLst/>
                <a:latin typeface="adobe-garamond-pro"/>
              </a:rPr>
              <a:t>Come gargling from the froth-corrupted lungs,</a:t>
            </a:r>
          </a:p>
          <a:p>
            <a:r>
              <a:rPr lang="en-GB" sz="1600" b="0" dirty="0">
                <a:effectLst/>
                <a:latin typeface="adobe-garamond-pro"/>
              </a:rPr>
              <a:t>Obscene as cancer, bitter as the cud</a:t>
            </a:r>
          </a:p>
          <a:p>
            <a:r>
              <a:rPr lang="en-GB" sz="1600" b="0" dirty="0">
                <a:effectLst/>
                <a:latin typeface="adobe-garamond-pro"/>
              </a:rPr>
              <a:t>Of vile, incurable sores on innocent tongues,—</a:t>
            </a:r>
          </a:p>
          <a:p>
            <a:r>
              <a:rPr lang="en-GB" sz="1600" b="0" dirty="0">
                <a:effectLst/>
                <a:latin typeface="adobe-garamond-pro"/>
              </a:rPr>
              <a:t>My friend, you would not tell with such high zest</a:t>
            </a:r>
          </a:p>
          <a:p>
            <a:r>
              <a:rPr lang="en-GB" sz="1600" b="0" dirty="0">
                <a:effectLst/>
                <a:latin typeface="adobe-garamond-pro"/>
              </a:rPr>
              <a:t>To children ardent for some desperate glory,</a:t>
            </a:r>
          </a:p>
          <a:p>
            <a:r>
              <a:rPr lang="en-GB" sz="1600" b="0" dirty="0">
                <a:effectLst/>
                <a:latin typeface="adobe-garamond-pro"/>
              </a:rPr>
              <a:t>The old Lie: </a:t>
            </a:r>
            <a:r>
              <a:rPr lang="en-GB" sz="1600" b="0" i="1" dirty="0">
                <a:effectLst/>
                <a:latin typeface="adobe-garamond-pro"/>
              </a:rPr>
              <a:t>Dulce et decorum </a:t>
            </a:r>
            <a:r>
              <a:rPr lang="en-GB" sz="1600" b="0" i="1" dirty="0" err="1">
                <a:effectLst/>
                <a:latin typeface="adobe-garamond-pro"/>
              </a:rPr>
              <a:t>est</a:t>
            </a:r>
            <a:endParaRPr lang="en-GB" sz="1600" b="0" i="1" dirty="0">
              <a:effectLst/>
              <a:latin typeface="adobe-garamond-pro"/>
            </a:endParaRPr>
          </a:p>
          <a:p>
            <a:r>
              <a:rPr lang="en-GB" sz="1600" i="1" dirty="0">
                <a:latin typeface="adobe-garamond-pro"/>
              </a:rPr>
              <a:t>Pro patria mori.</a:t>
            </a:r>
            <a:br>
              <a:rPr lang="en-GB" sz="1100" b="0" i="1" dirty="0">
                <a:effectLst/>
                <a:latin typeface="adobe-garamond-pro"/>
              </a:rPr>
            </a:br>
            <a:endParaRPr lang="en-GB" sz="1100" b="0" dirty="0">
              <a:effectLst/>
              <a:latin typeface="adobe-garamond-pro"/>
            </a:endParaRPr>
          </a:p>
        </p:txBody>
      </p:sp>
      <p:sp>
        <p:nvSpPr>
          <p:cNvPr id="4" name="Rectangle: Rounded Corners 4">
            <a:extLst>
              <a:ext uri="{FF2B5EF4-FFF2-40B4-BE49-F238E27FC236}">
                <a16:creationId xmlns:a16="http://schemas.microsoft.com/office/drawing/2014/main" id="{52A92654-332E-7D0B-6A31-A3F7072A501B}"/>
              </a:ext>
            </a:extLst>
          </p:cNvPr>
          <p:cNvSpPr/>
          <p:nvPr/>
        </p:nvSpPr>
        <p:spPr>
          <a:xfrm>
            <a:off x="6390970" y="91083"/>
            <a:ext cx="550114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Aptos"/>
              </a:rPr>
              <a:t>Date: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u="sng" dirty="0">
                <a:solidFill>
                  <a:srgbClr val="000000"/>
                </a:solidFill>
                <a:latin typeface="Aptos"/>
              </a:rPr>
              <a:t>War Poetry</a:t>
            </a:r>
            <a:endParaRPr lang="en-GB" sz="1800" b="1" i="0" u="sng" strike="noStrike" kern="1200" cap="none" spc="0" baseline="0" dirty="0">
              <a:solidFill>
                <a:srgbClr val="000000"/>
              </a:solidFill>
              <a:uFillTx/>
              <a:latin typeface="Aptos"/>
            </a:endParaRPr>
          </a:p>
        </p:txBody>
      </p:sp>
      <p:sp>
        <p:nvSpPr>
          <p:cNvPr id="6" name="Rectangle: Rounded Corners 1">
            <a:extLst>
              <a:ext uri="{FF2B5EF4-FFF2-40B4-BE49-F238E27FC236}">
                <a16:creationId xmlns:a16="http://schemas.microsoft.com/office/drawing/2014/main" id="{18E0E808-968F-6C84-82DC-BFBAED60B452}"/>
              </a:ext>
            </a:extLst>
          </p:cNvPr>
          <p:cNvSpPr/>
          <p:nvPr/>
        </p:nvSpPr>
        <p:spPr>
          <a:xfrm>
            <a:off x="80383" y="91083"/>
            <a:ext cx="601560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dirty="0">
                <a:solidFill>
                  <a:srgbClr val="000000"/>
                </a:solidFill>
                <a:uFillTx/>
                <a:latin typeface="Aptos"/>
              </a:rPr>
              <a:t>Learning Objectives:</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a:t>
            </a:r>
            <a:r>
              <a:rPr lang="en-GB" sz="1400" dirty="0"/>
              <a:t>interpret meaning in a poem.</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be able construct a CF paragraph to a success criteria.</a:t>
            </a:r>
          </a:p>
        </p:txBody>
      </p:sp>
      <p:pic>
        <p:nvPicPr>
          <p:cNvPr id="2" name="Dulce Et Decorum Est by Wilfred Owen Read by Christopher Eccleston Remembering World War 1 C4 [TubeRipper.com].mp3">
            <a:hlinkClick r:id="" action="ppaction://media"/>
            <a:extLst>
              <a:ext uri="{FF2B5EF4-FFF2-40B4-BE49-F238E27FC236}">
                <a16:creationId xmlns:a16="http://schemas.microsoft.com/office/drawing/2014/main" id="{FA57EBE9-D205-6E2A-8BD7-D5D5402F9D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97628" y="4967014"/>
            <a:ext cx="812800" cy="812800"/>
          </a:xfrm>
          <a:prstGeom prst="rect">
            <a:avLst/>
          </a:prstGeom>
        </p:spPr>
      </p:pic>
      <p:sp>
        <p:nvSpPr>
          <p:cNvPr id="5" name="TextBox 4">
            <a:extLst>
              <a:ext uri="{FF2B5EF4-FFF2-40B4-BE49-F238E27FC236}">
                <a16:creationId xmlns:a16="http://schemas.microsoft.com/office/drawing/2014/main" id="{4A1180BE-28DF-122C-95E8-3E0D74664A9C}"/>
              </a:ext>
            </a:extLst>
          </p:cNvPr>
          <p:cNvSpPr txBox="1"/>
          <p:nvPr/>
        </p:nvSpPr>
        <p:spPr>
          <a:xfrm>
            <a:off x="10837160" y="4198883"/>
            <a:ext cx="1250731" cy="923330"/>
          </a:xfrm>
          <a:prstGeom prst="rect">
            <a:avLst/>
          </a:prstGeom>
          <a:noFill/>
        </p:spPr>
        <p:txBody>
          <a:bodyPr wrap="square" rtlCol="0">
            <a:spAutoFit/>
          </a:bodyPr>
          <a:lstStyle/>
          <a:p>
            <a:r>
              <a:rPr lang="en-US" dirty="0"/>
              <a:t>Click here to hear the recording</a:t>
            </a:r>
          </a:p>
        </p:txBody>
      </p:sp>
    </p:spTree>
    <p:extLst>
      <p:ext uri="{BB962C8B-B14F-4D97-AF65-F5344CB8AC3E}">
        <p14:creationId xmlns:p14="http://schemas.microsoft.com/office/powerpoint/2010/main" val="55843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7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1EE73A48-EF63-6DEA-243C-D2F8C7E1BD6F}"/>
              </a:ext>
            </a:extLst>
          </p:cNvPr>
          <p:cNvSpPr/>
          <p:nvPr/>
        </p:nvSpPr>
        <p:spPr>
          <a:xfrm>
            <a:off x="104094" y="1379556"/>
            <a:ext cx="11983797" cy="12059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numCol="1" anchor="ctr" anchorCtr="0" compatLnSpc="1">
            <a:noAutofit/>
          </a:bodyPr>
          <a:lstStyle/>
          <a:p>
            <a:pPr algn="ctr"/>
            <a:r>
              <a:rPr lang="en-GB" sz="2000" b="0" dirty="0">
                <a:effectLst/>
                <a:latin typeface="adobe-garamond-pro"/>
              </a:rPr>
              <a:t>The old Lie: </a:t>
            </a:r>
            <a:r>
              <a:rPr lang="en-GB" sz="2000" b="0" i="1" dirty="0">
                <a:effectLst/>
                <a:latin typeface="adobe-garamond-pro"/>
              </a:rPr>
              <a:t>Dulce et decorum </a:t>
            </a:r>
            <a:r>
              <a:rPr lang="en-GB" sz="2000" b="0" i="1" dirty="0" err="1">
                <a:effectLst/>
                <a:latin typeface="adobe-garamond-pro"/>
              </a:rPr>
              <a:t>est</a:t>
            </a:r>
            <a:endParaRPr lang="en-GB" sz="2000" b="0" i="1" dirty="0">
              <a:effectLst/>
              <a:latin typeface="adobe-garamond-pro"/>
            </a:endParaRPr>
          </a:p>
          <a:p>
            <a:pPr algn="ctr"/>
            <a:r>
              <a:rPr lang="en-GB" sz="2000" i="1" dirty="0">
                <a:latin typeface="adobe-garamond-pro"/>
              </a:rPr>
              <a:t>Pro patria mori.</a:t>
            </a:r>
            <a:endParaRPr lang="en-GB" sz="2000" b="0" dirty="0">
              <a:effectLst/>
              <a:latin typeface="adobe-garamond-pro"/>
            </a:endParaRPr>
          </a:p>
        </p:txBody>
      </p:sp>
      <p:sp>
        <p:nvSpPr>
          <p:cNvPr id="4" name="Rectangle: Rounded Corners 4">
            <a:extLst>
              <a:ext uri="{FF2B5EF4-FFF2-40B4-BE49-F238E27FC236}">
                <a16:creationId xmlns:a16="http://schemas.microsoft.com/office/drawing/2014/main" id="{52A92654-332E-7D0B-6A31-A3F7072A501B}"/>
              </a:ext>
            </a:extLst>
          </p:cNvPr>
          <p:cNvSpPr/>
          <p:nvPr/>
        </p:nvSpPr>
        <p:spPr>
          <a:xfrm>
            <a:off x="6390970" y="91083"/>
            <a:ext cx="550114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Aptos"/>
              </a:rPr>
              <a:t>Date: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u="sng" dirty="0">
                <a:solidFill>
                  <a:srgbClr val="000000"/>
                </a:solidFill>
                <a:latin typeface="Aptos"/>
              </a:rPr>
              <a:t>War Poetry</a:t>
            </a:r>
            <a:endParaRPr lang="en-GB" sz="1800" b="1" i="0" u="sng" strike="noStrike" kern="1200" cap="none" spc="0" baseline="0" dirty="0">
              <a:solidFill>
                <a:srgbClr val="000000"/>
              </a:solidFill>
              <a:uFillTx/>
              <a:latin typeface="Aptos"/>
            </a:endParaRPr>
          </a:p>
        </p:txBody>
      </p:sp>
      <p:sp>
        <p:nvSpPr>
          <p:cNvPr id="6" name="Rectangle: Rounded Corners 1">
            <a:extLst>
              <a:ext uri="{FF2B5EF4-FFF2-40B4-BE49-F238E27FC236}">
                <a16:creationId xmlns:a16="http://schemas.microsoft.com/office/drawing/2014/main" id="{18E0E808-968F-6C84-82DC-BFBAED60B452}"/>
              </a:ext>
            </a:extLst>
          </p:cNvPr>
          <p:cNvSpPr/>
          <p:nvPr/>
        </p:nvSpPr>
        <p:spPr>
          <a:xfrm>
            <a:off x="80383" y="91083"/>
            <a:ext cx="601560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dirty="0">
                <a:solidFill>
                  <a:srgbClr val="000000"/>
                </a:solidFill>
                <a:uFillTx/>
                <a:latin typeface="Aptos"/>
              </a:rPr>
              <a:t>Learning Objectives:</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a:t>
            </a:r>
            <a:r>
              <a:rPr lang="en-GB" sz="1400" dirty="0"/>
              <a:t>interpret meaning in a poem.</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be able construct a CF paragraph to a success criteria.</a:t>
            </a:r>
          </a:p>
        </p:txBody>
      </p:sp>
      <p:sp>
        <p:nvSpPr>
          <p:cNvPr id="7" name="Rectangle 6">
            <a:extLst>
              <a:ext uri="{FF2B5EF4-FFF2-40B4-BE49-F238E27FC236}">
                <a16:creationId xmlns:a16="http://schemas.microsoft.com/office/drawing/2014/main" id="{453AD8DB-3A31-215D-C3D3-2FD56D741008}"/>
              </a:ext>
            </a:extLst>
          </p:cNvPr>
          <p:cNvSpPr/>
          <p:nvPr/>
        </p:nvSpPr>
        <p:spPr>
          <a:xfrm>
            <a:off x="2479283" y="3049994"/>
            <a:ext cx="2123089" cy="1964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Why does Owen call it a ‘lie’? What is he </a:t>
            </a:r>
            <a:r>
              <a:rPr lang="en-US" dirty="0" err="1"/>
              <a:t>criticising</a:t>
            </a:r>
            <a:r>
              <a:rPr lang="en-US" dirty="0"/>
              <a:t>?</a:t>
            </a:r>
          </a:p>
        </p:txBody>
      </p:sp>
      <p:sp>
        <p:nvSpPr>
          <p:cNvPr id="8" name="Rectangle 7">
            <a:extLst>
              <a:ext uri="{FF2B5EF4-FFF2-40B4-BE49-F238E27FC236}">
                <a16:creationId xmlns:a16="http://schemas.microsoft.com/office/drawing/2014/main" id="{32F0DDFB-3EBD-7013-6998-2C996C0C9CEA}"/>
              </a:ext>
            </a:extLst>
          </p:cNvPr>
          <p:cNvSpPr/>
          <p:nvPr/>
        </p:nvSpPr>
        <p:spPr>
          <a:xfrm>
            <a:off x="6390970" y="3084427"/>
            <a:ext cx="3321747" cy="17941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How do you think young men who went to war felt?</a:t>
            </a:r>
          </a:p>
          <a:p>
            <a:pPr algn="ctr"/>
            <a:endParaRPr lang="en-US" dirty="0"/>
          </a:p>
          <a:p>
            <a:pPr algn="ctr"/>
            <a:r>
              <a:rPr lang="en-US" dirty="0"/>
              <a:t>Do you think they thought it was lie?</a:t>
            </a:r>
          </a:p>
        </p:txBody>
      </p:sp>
      <p:sp>
        <p:nvSpPr>
          <p:cNvPr id="11" name="Rectangle: Rounded Corners 5">
            <a:extLst>
              <a:ext uri="{FF2B5EF4-FFF2-40B4-BE49-F238E27FC236}">
                <a16:creationId xmlns:a16="http://schemas.microsoft.com/office/drawing/2014/main" id="{D7383959-7A23-C91D-D30E-A45FC1E2CB6D}"/>
              </a:ext>
            </a:extLst>
          </p:cNvPr>
          <p:cNvSpPr/>
          <p:nvPr/>
        </p:nvSpPr>
        <p:spPr>
          <a:xfrm>
            <a:off x="208203" y="5478444"/>
            <a:ext cx="11983797" cy="12059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numCol="1" anchor="ctr" anchorCtr="0" compatLnSpc="1">
            <a:noAutofit/>
          </a:bodyPr>
          <a:lstStyle/>
          <a:p>
            <a:pPr algn="ctr"/>
            <a:r>
              <a:rPr lang="en-GB" sz="2000" dirty="0"/>
              <a:t>This translates into ‘It is sweet and fitting to die for ones country’.</a:t>
            </a:r>
            <a:endParaRPr lang="en-GB" sz="2000" b="0" dirty="0">
              <a:effectLst/>
              <a:latin typeface="adobe-garamond-pro"/>
            </a:endParaRPr>
          </a:p>
        </p:txBody>
      </p:sp>
      <p:pic>
        <p:nvPicPr>
          <p:cNvPr id="2" name="Audio Recording 9 Jan 2025 at 13:51:20">
            <a:hlinkClick r:id="" action="ppaction://media"/>
            <a:extLst>
              <a:ext uri="{FF2B5EF4-FFF2-40B4-BE49-F238E27FC236}">
                <a16:creationId xmlns:a16="http://schemas.microsoft.com/office/drawing/2014/main" id="{5BEB5D15-3AEF-84DA-6C85-216FAB43B5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7100" y="1565301"/>
            <a:ext cx="812800" cy="812800"/>
          </a:xfrm>
          <a:prstGeom prst="rect">
            <a:avLst/>
          </a:prstGeom>
        </p:spPr>
      </p:pic>
    </p:spTree>
    <p:extLst>
      <p:ext uri="{BB962C8B-B14F-4D97-AF65-F5344CB8AC3E}">
        <p14:creationId xmlns:p14="http://schemas.microsoft.com/office/powerpoint/2010/main" val="23121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0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1EE73A48-EF63-6DEA-243C-D2F8C7E1BD6F}"/>
              </a:ext>
            </a:extLst>
          </p:cNvPr>
          <p:cNvSpPr/>
          <p:nvPr/>
        </p:nvSpPr>
        <p:spPr>
          <a:xfrm>
            <a:off x="104094" y="1379556"/>
            <a:ext cx="11983797" cy="12059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numCol="1" anchor="ctr" anchorCtr="0" compatLnSpc="1">
            <a:noAutofit/>
          </a:bodyPr>
          <a:lstStyle/>
          <a:p>
            <a:pPr algn="ctr"/>
            <a:r>
              <a:rPr lang="en-GB" sz="2000" dirty="0"/>
              <a:t>“Bent double, like old </a:t>
            </a:r>
            <a:r>
              <a:rPr lang="en-GB" sz="2000" dirty="0">
                <a:highlight>
                  <a:srgbClr val="FFFF00"/>
                </a:highlight>
              </a:rPr>
              <a:t>beggars</a:t>
            </a:r>
            <a:r>
              <a:rPr lang="en-GB" sz="2000" dirty="0"/>
              <a:t> under sacks, / Knock-kneed, </a:t>
            </a:r>
            <a:r>
              <a:rPr lang="en-GB" sz="2000" dirty="0">
                <a:highlight>
                  <a:srgbClr val="FFFF00"/>
                </a:highlight>
              </a:rPr>
              <a:t>coughing like hags</a:t>
            </a:r>
            <a:r>
              <a:rPr lang="en-GB" sz="2000" dirty="0"/>
              <a:t>, we cursed through </a:t>
            </a:r>
            <a:r>
              <a:rPr lang="en-GB" sz="2000" dirty="0">
                <a:highlight>
                  <a:srgbClr val="FFFF00"/>
                </a:highlight>
              </a:rPr>
              <a:t>sludge</a:t>
            </a:r>
            <a:r>
              <a:rPr lang="en-GB" sz="2000" dirty="0"/>
              <a:t>.”</a:t>
            </a:r>
            <a:endParaRPr lang="en-GB" sz="2000" b="0" dirty="0">
              <a:effectLst/>
              <a:latin typeface="adobe-garamond-pro"/>
            </a:endParaRPr>
          </a:p>
        </p:txBody>
      </p:sp>
      <p:sp>
        <p:nvSpPr>
          <p:cNvPr id="4" name="Rectangle: Rounded Corners 4">
            <a:extLst>
              <a:ext uri="{FF2B5EF4-FFF2-40B4-BE49-F238E27FC236}">
                <a16:creationId xmlns:a16="http://schemas.microsoft.com/office/drawing/2014/main" id="{52A92654-332E-7D0B-6A31-A3F7072A501B}"/>
              </a:ext>
            </a:extLst>
          </p:cNvPr>
          <p:cNvSpPr/>
          <p:nvPr/>
        </p:nvSpPr>
        <p:spPr>
          <a:xfrm>
            <a:off x="6390970" y="91083"/>
            <a:ext cx="550114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Aptos"/>
              </a:rPr>
              <a:t>Date: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u="sng" dirty="0">
                <a:solidFill>
                  <a:srgbClr val="000000"/>
                </a:solidFill>
                <a:latin typeface="Aptos"/>
              </a:rPr>
              <a:t>War Poetry</a:t>
            </a:r>
            <a:endParaRPr lang="en-GB" sz="1800" b="1" i="0" u="sng" strike="noStrike" kern="1200" cap="none" spc="0" baseline="0" dirty="0">
              <a:solidFill>
                <a:srgbClr val="000000"/>
              </a:solidFill>
              <a:uFillTx/>
              <a:latin typeface="Aptos"/>
            </a:endParaRPr>
          </a:p>
        </p:txBody>
      </p:sp>
      <p:sp>
        <p:nvSpPr>
          <p:cNvPr id="6" name="Rectangle: Rounded Corners 1">
            <a:extLst>
              <a:ext uri="{FF2B5EF4-FFF2-40B4-BE49-F238E27FC236}">
                <a16:creationId xmlns:a16="http://schemas.microsoft.com/office/drawing/2014/main" id="{18E0E808-968F-6C84-82DC-BFBAED60B452}"/>
              </a:ext>
            </a:extLst>
          </p:cNvPr>
          <p:cNvSpPr/>
          <p:nvPr/>
        </p:nvSpPr>
        <p:spPr>
          <a:xfrm>
            <a:off x="80383" y="91083"/>
            <a:ext cx="601560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dirty="0">
                <a:solidFill>
                  <a:srgbClr val="000000"/>
                </a:solidFill>
                <a:uFillTx/>
                <a:latin typeface="Aptos"/>
              </a:rPr>
              <a:t>Learning Objectives:</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a:t>
            </a:r>
            <a:r>
              <a:rPr lang="en-GB" sz="1400" dirty="0"/>
              <a:t>interpret meaning in a poem.</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be able construct a CF paragraph to a success criteria.</a:t>
            </a:r>
          </a:p>
        </p:txBody>
      </p:sp>
      <p:sp>
        <p:nvSpPr>
          <p:cNvPr id="7" name="Rectangle 6">
            <a:extLst>
              <a:ext uri="{FF2B5EF4-FFF2-40B4-BE49-F238E27FC236}">
                <a16:creationId xmlns:a16="http://schemas.microsoft.com/office/drawing/2014/main" id="{453AD8DB-3A31-215D-C3D3-2FD56D741008}"/>
              </a:ext>
            </a:extLst>
          </p:cNvPr>
          <p:cNvSpPr/>
          <p:nvPr/>
        </p:nvSpPr>
        <p:spPr>
          <a:xfrm>
            <a:off x="1111708" y="3429000"/>
            <a:ext cx="2123089" cy="15345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does ‘beggars and hags’ emphasize about how the men feel?</a:t>
            </a:r>
          </a:p>
        </p:txBody>
      </p:sp>
      <p:sp>
        <p:nvSpPr>
          <p:cNvPr id="8" name="Rectangle 7">
            <a:extLst>
              <a:ext uri="{FF2B5EF4-FFF2-40B4-BE49-F238E27FC236}">
                <a16:creationId xmlns:a16="http://schemas.microsoft.com/office/drawing/2014/main" id="{32F0DDFB-3EBD-7013-6998-2C996C0C9CEA}"/>
              </a:ext>
            </a:extLst>
          </p:cNvPr>
          <p:cNvSpPr/>
          <p:nvPr/>
        </p:nvSpPr>
        <p:spPr>
          <a:xfrm>
            <a:off x="3813344" y="2999509"/>
            <a:ext cx="2123089" cy="15345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Consider what a ‘beggar’ does. What might the men be begging for?</a:t>
            </a:r>
          </a:p>
        </p:txBody>
      </p:sp>
      <p:sp>
        <p:nvSpPr>
          <p:cNvPr id="9" name="Rectangle 8">
            <a:extLst>
              <a:ext uri="{FF2B5EF4-FFF2-40B4-BE49-F238E27FC236}">
                <a16:creationId xmlns:a16="http://schemas.microsoft.com/office/drawing/2014/main" id="{E6EA81FA-6EA0-26E1-E791-ADB20C9B3C32}"/>
              </a:ext>
            </a:extLst>
          </p:cNvPr>
          <p:cNvSpPr/>
          <p:nvPr/>
        </p:nvSpPr>
        <p:spPr>
          <a:xfrm>
            <a:off x="6834116" y="3297383"/>
            <a:ext cx="2123089" cy="15345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does the simile ‘coughing’ like hags suggest?</a:t>
            </a:r>
          </a:p>
        </p:txBody>
      </p:sp>
      <p:sp>
        <p:nvSpPr>
          <p:cNvPr id="10" name="Rectangle 9">
            <a:extLst>
              <a:ext uri="{FF2B5EF4-FFF2-40B4-BE49-F238E27FC236}">
                <a16:creationId xmlns:a16="http://schemas.microsoft.com/office/drawing/2014/main" id="{5348CB48-8C6E-C099-2446-6AEEF34A6A42}"/>
              </a:ext>
            </a:extLst>
          </p:cNvPr>
          <p:cNvSpPr/>
          <p:nvPr/>
        </p:nvSpPr>
        <p:spPr>
          <a:xfrm>
            <a:off x="9769030" y="3735712"/>
            <a:ext cx="2123089" cy="15345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can we infer about the conditions of war?</a:t>
            </a:r>
          </a:p>
        </p:txBody>
      </p:sp>
      <p:sp>
        <p:nvSpPr>
          <p:cNvPr id="11" name="Rectangle: Rounded Corners 5">
            <a:extLst>
              <a:ext uri="{FF2B5EF4-FFF2-40B4-BE49-F238E27FC236}">
                <a16:creationId xmlns:a16="http://schemas.microsoft.com/office/drawing/2014/main" id="{D7383959-7A23-C91D-D30E-A45FC1E2CB6D}"/>
              </a:ext>
            </a:extLst>
          </p:cNvPr>
          <p:cNvSpPr/>
          <p:nvPr/>
        </p:nvSpPr>
        <p:spPr>
          <a:xfrm>
            <a:off x="208203" y="5478444"/>
            <a:ext cx="11983797" cy="12059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numCol="1" anchor="ctr" anchorCtr="0" compatLnSpc="1">
            <a:noAutofit/>
          </a:bodyPr>
          <a:lstStyle/>
          <a:p>
            <a:pPr algn="ctr"/>
            <a:r>
              <a:rPr lang="en-GB" sz="2000" dirty="0"/>
              <a:t>It is important that this is the opening line – what tone does Owen set for the poem?</a:t>
            </a:r>
            <a:endParaRPr lang="en-GB" sz="2000" b="0" dirty="0">
              <a:effectLst/>
              <a:latin typeface="adobe-garamond-pro"/>
            </a:endParaRPr>
          </a:p>
        </p:txBody>
      </p:sp>
      <p:pic>
        <p:nvPicPr>
          <p:cNvPr id="2" name="Audio Recording 9 Jan 2025 at 13:52:21">
            <a:hlinkClick r:id="" action="ppaction://media"/>
            <a:extLst>
              <a:ext uri="{FF2B5EF4-FFF2-40B4-BE49-F238E27FC236}">
                <a16:creationId xmlns:a16="http://schemas.microsoft.com/office/drawing/2014/main" id="{23194319-BCF0-C9BC-8021-C2EBCD0D813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5308" y="5675038"/>
            <a:ext cx="812800" cy="812800"/>
          </a:xfrm>
          <a:prstGeom prst="rect">
            <a:avLst/>
          </a:prstGeom>
        </p:spPr>
      </p:pic>
    </p:spTree>
    <p:extLst>
      <p:ext uri="{BB962C8B-B14F-4D97-AF65-F5344CB8AC3E}">
        <p14:creationId xmlns:p14="http://schemas.microsoft.com/office/powerpoint/2010/main" val="6196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6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1EE73A48-EF63-6DEA-243C-D2F8C7E1BD6F}"/>
              </a:ext>
            </a:extLst>
          </p:cNvPr>
          <p:cNvSpPr/>
          <p:nvPr/>
        </p:nvSpPr>
        <p:spPr>
          <a:xfrm>
            <a:off x="104094" y="1379556"/>
            <a:ext cx="11983797" cy="12059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numCol="1" anchor="ctr" anchorCtr="0" compatLnSpc="1">
            <a:noAutofit/>
          </a:bodyPr>
          <a:lstStyle/>
          <a:p>
            <a:pPr algn="ctr"/>
            <a:r>
              <a:rPr lang="en-GB" sz="2000" dirty="0"/>
              <a:t>“</a:t>
            </a:r>
            <a:r>
              <a:rPr lang="en-GB" sz="2000" dirty="0">
                <a:highlight>
                  <a:srgbClr val="FFFF00"/>
                </a:highlight>
              </a:rPr>
              <a:t>GAS! GAS! </a:t>
            </a:r>
            <a:r>
              <a:rPr lang="en-GB" sz="2000" dirty="0"/>
              <a:t>Quick, </a:t>
            </a:r>
            <a:r>
              <a:rPr lang="en-GB" sz="2000" dirty="0">
                <a:highlight>
                  <a:srgbClr val="FFFF00"/>
                </a:highlight>
              </a:rPr>
              <a:t>Boys</a:t>
            </a:r>
            <a:r>
              <a:rPr lang="en-GB" sz="2000" dirty="0"/>
              <a:t>!  - An ecstasy of </a:t>
            </a:r>
            <a:r>
              <a:rPr lang="en-GB" sz="2000" dirty="0">
                <a:highlight>
                  <a:srgbClr val="FFFF00"/>
                </a:highlight>
              </a:rPr>
              <a:t>fumbling</a:t>
            </a:r>
            <a:r>
              <a:rPr lang="en-GB" sz="2000" dirty="0"/>
              <a:t>, / fitting the clumsy helmets </a:t>
            </a:r>
            <a:r>
              <a:rPr lang="en-GB" sz="2000" dirty="0">
                <a:highlight>
                  <a:srgbClr val="FFFF00"/>
                </a:highlight>
              </a:rPr>
              <a:t>just in time</a:t>
            </a:r>
            <a:r>
              <a:rPr lang="en-GB" sz="2000" dirty="0"/>
              <a:t>.”</a:t>
            </a:r>
            <a:endParaRPr lang="en-GB" sz="2000" b="0" dirty="0">
              <a:effectLst/>
              <a:latin typeface="adobe-garamond-pro"/>
            </a:endParaRPr>
          </a:p>
        </p:txBody>
      </p:sp>
      <p:sp>
        <p:nvSpPr>
          <p:cNvPr id="4" name="Rectangle: Rounded Corners 4">
            <a:extLst>
              <a:ext uri="{FF2B5EF4-FFF2-40B4-BE49-F238E27FC236}">
                <a16:creationId xmlns:a16="http://schemas.microsoft.com/office/drawing/2014/main" id="{52A92654-332E-7D0B-6A31-A3F7072A501B}"/>
              </a:ext>
            </a:extLst>
          </p:cNvPr>
          <p:cNvSpPr/>
          <p:nvPr/>
        </p:nvSpPr>
        <p:spPr>
          <a:xfrm>
            <a:off x="6390970" y="91083"/>
            <a:ext cx="550114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Aptos"/>
              </a:rPr>
              <a:t>Date: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u="sng" dirty="0">
                <a:solidFill>
                  <a:srgbClr val="000000"/>
                </a:solidFill>
                <a:latin typeface="Aptos"/>
              </a:rPr>
              <a:t>War Poetry</a:t>
            </a:r>
            <a:endParaRPr lang="en-GB" sz="1800" b="1" i="0" u="sng" strike="noStrike" kern="1200" cap="none" spc="0" baseline="0" dirty="0">
              <a:solidFill>
                <a:srgbClr val="000000"/>
              </a:solidFill>
              <a:uFillTx/>
              <a:latin typeface="Aptos"/>
            </a:endParaRPr>
          </a:p>
        </p:txBody>
      </p:sp>
      <p:sp>
        <p:nvSpPr>
          <p:cNvPr id="6" name="Rectangle: Rounded Corners 1">
            <a:extLst>
              <a:ext uri="{FF2B5EF4-FFF2-40B4-BE49-F238E27FC236}">
                <a16:creationId xmlns:a16="http://schemas.microsoft.com/office/drawing/2014/main" id="{18E0E808-968F-6C84-82DC-BFBAED60B452}"/>
              </a:ext>
            </a:extLst>
          </p:cNvPr>
          <p:cNvSpPr/>
          <p:nvPr/>
        </p:nvSpPr>
        <p:spPr>
          <a:xfrm>
            <a:off x="80383" y="91083"/>
            <a:ext cx="601560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dirty="0">
                <a:solidFill>
                  <a:srgbClr val="000000"/>
                </a:solidFill>
                <a:uFillTx/>
                <a:latin typeface="Aptos"/>
              </a:rPr>
              <a:t>Learning Objectives:</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a:t>
            </a:r>
            <a:r>
              <a:rPr lang="en-GB" sz="1400" dirty="0"/>
              <a:t>interpret meaning in a poem.</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be able construct a CF paragraph to a success criteria.</a:t>
            </a:r>
          </a:p>
        </p:txBody>
      </p:sp>
      <p:sp>
        <p:nvSpPr>
          <p:cNvPr id="7" name="Rectangle 6">
            <a:extLst>
              <a:ext uri="{FF2B5EF4-FFF2-40B4-BE49-F238E27FC236}">
                <a16:creationId xmlns:a16="http://schemas.microsoft.com/office/drawing/2014/main" id="{453AD8DB-3A31-215D-C3D3-2FD56D741008}"/>
              </a:ext>
            </a:extLst>
          </p:cNvPr>
          <p:cNvSpPr/>
          <p:nvPr/>
        </p:nvSpPr>
        <p:spPr>
          <a:xfrm>
            <a:off x="1111708" y="2999509"/>
            <a:ext cx="2123089" cy="1964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Why is the repetition of ‘Gas!’ important? What does it suggest about the men’s emotions?</a:t>
            </a:r>
          </a:p>
        </p:txBody>
      </p:sp>
      <p:sp>
        <p:nvSpPr>
          <p:cNvPr id="8" name="Rectangle 7">
            <a:extLst>
              <a:ext uri="{FF2B5EF4-FFF2-40B4-BE49-F238E27FC236}">
                <a16:creationId xmlns:a16="http://schemas.microsoft.com/office/drawing/2014/main" id="{32F0DDFB-3EBD-7013-6998-2C996C0C9CEA}"/>
              </a:ext>
            </a:extLst>
          </p:cNvPr>
          <p:cNvSpPr/>
          <p:nvPr/>
        </p:nvSpPr>
        <p:spPr>
          <a:xfrm>
            <a:off x="3813344" y="2999509"/>
            <a:ext cx="2123089" cy="15345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is the importance of the word boys?</a:t>
            </a:r>
          </a:p>
        </p:txBody>
      </p:sp>
      <p:sp>
        <p:nvSpPr>
          <p:cNvPr id="9" name="Rectangle 8">
            <a:extLst>
              <a:ext uri="{FF2B5EF4-FFF2-40B4-BE49-F238E27FC236}">
                <a16:creationId xmlns:a16="http://schemas.microsoft.com/office/drawing/2014/main" id="{E6EA81FA-6EA0-26E1-E791-ADB20C9B3C32}"/>
              </a:ext>
            </a:extLst>
          </p:cNvPr>
          <p:cNvSpPr/>
          <p:nvPr/>
        </p:nvSpPr>
        <p:spPr>
          <a:xfrm>
            <a:off x="6834116" y="3297383"/>
            <a:ext cx="2123089" cy="15345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are the connotations of the word ‘fumbling’?</a:t>
            </a:r>
          </a:p>
        </p:txBody>
      </p:sp>
      <p:sp>
        <p:nvSpPr>
          <p:cNvPr id="10" name="Rectangle 9">
            <a:extLst>
              <a:ext uri="{FF2B5EF4-FFF2-40B4-BE49-F238E27FC236}">
                <a16:creationId xmlns:a16="http://schemas.microsoft.com/office/drawing/2014/main" id="{5348CB48-8C6E-C099-2446-6AEEF34A6A42}"/>
              </a:ext>
            </a:extLst>
          </p:cNvPr>
          <p:cNvSpPr/>
          <p:nvPr/>
        </p:nvSpPr>
        <p:spPr>
          <a:xfrm>
            <a:off x="9769030" y="3735712"/>
            <a:ext cx="2123089" cy="15345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Why is it ironic that Owen uses the phrase ‘just in time’?</a:t>
            </a:r>
          </a:p>
        </p:txBody>
      </p:sp>
      <p:sp>
        <p:nvSpPr>
          <p:cNvPr id="11" name="Rectangle: Rounded Corners 5">
            <a:extLst>
              <a:ext uri="{FF2B5EF4-FFF2-40B4-BE49-F238E27FC236}">
                <a16:creationId xmlns:a16="http://schemas.microsoft.com/office/drawing/2014/main" id="{D7383959-7A23-C91D-D30E-A45FC1E2CB6D}"/>
              </a:ext>
            </a:extLst>
          </p:cNvPr>
          <p:cNvSpPr/>
          <p:nvPr/>
        </p:nvSpPr>
        <p:spPr>
          <a:xfrm>
            <a:off x="208203" y="5478444"/>
            <a:ext cx="11983797" cy="120598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numCol="1" anchor="ctr" anchorCtr="0" compatLnSpc="1">
            <a:noAutofit/>
          </a:bodyPr>
          <a:lstStyle/>
          <a:p>
            <a:pPr algn="ctr"/>
            <a:r>
              <a:rPr lang="en-GB" sz="2000" dirty="0"/>
              <a:t>How does Owen present the fear of men at war?</a:t>
            </a:r>
            <a:endParaRPr lang="en-GB" sz="2000" b="0" dirty="0">
              <a:effectLst/>
              <a:latin typeface="adobe-garamond-pro"/>
            </a:endParaRPr>
          </a:p>
        </p:txBody>
      </p:sp>
      <p:pic>
        <p:nvPicPr>
          <p:cNvPr id="2" name="Audio Recording 9 Jan 2025 at 13:53:28">
            <a:hlinkClick r:id="" action="ppaction://media"/>
            <a:extLst>
              <a:ext uri="{FF2B5EF4-FFF2-40B4-BE49-F238E27FC236}">
                <a16:creationId xmlns:a16="http://schemas.microsoft.com/office/drawing/2014/main" id="{731CB2A6-55AD-9664-A288-E4A8327946E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8908" y="1573327"/>
            <a:ext cx="812800" cy="812800"/>
          </a:xfrm>
          <a:prstGeom prst="rect">
            <a:avLst/>
          </a:prstGeom>
        </p:spPr>
      </p:pic>
    </p:spTree>
    <p:extLst>
      <p:ext uri="{BB962C8B-B14F-4D97-AF65-F5344CB8AC3E}">
        <p14:creationId xmlns:p14="http://schemas.microsoft.com/office/powerpoint/2010/main" val="30668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7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F4237F5A-9A94-2837-5F86-7160DF459645}"/>
              </a:ext>
            </a:extLst>
          </p:cNvPr>
          <p:cNvSpPr/>
          <p:nvPr/>
        </p:nvSpPr>
        <p:spPr>
          <a:xfrm>
            <a:off x="165600" y="1343640"/>
            <a:ext cx="8779888" cy="138214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u="sng" dirty="0">
                <a:solidFill>
                  <a:srgbClr val="000000"/>
                </a:solidFill>
                <a:latin typeface="Aptos" panose="020B0004020202020204" pitchFamily="34" charset="0"/>
              </a:rPr>
              <a:t>In ‘Dulce et Decorum Est’, how does Owen present the horrors of war?</a:t>
            </a:r>
          </a:p>
        </p:txBody>
      </p:sp>
      <p:sp>
        <p:nvSpPr>
          <p:cNvPr id="4" name="Rectangle: Rounded Corners 5">
            <a:extLst>
              <a:ext uri="{FF2B5EF4-FFF2-40B4-BE49-F238E27FC236}">
                <a16:creationId xmlns:a16="http://schemas.microsoft.com/office/drawing/2014/main" id="{7F5838B8-69D4-5A44-BCE7-F36346632567}"/>
              </a:ext>
            </a:extLst>
          </p:cNvPr>
          <p:cNvSpPr/>
          <p:nvPr/>
        </p:nvSpPr>
        <p:spPr>
          <a:xfrm>
            <a:off x="9141544" y="1440701"/>
            <a:ext cx="2750575" cy="513427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6C6AD"/>
          </a:solidFill>
          <a:ln w="38103" cap="flat">
            <a:solidFill>
              <a:srgbClr val="000000"/>
            </a:solidFill>
            <a:prstDash val="solid"/>
            <a:miter/>
          </a:ln>
        </p:spPr>
        <p:txBody>
          <a:bodyPr vert="horz" wrap="square" lIns="91440" tIns="45720" rIns="91440" bIns="45720" anchor="ctr" anchorCtr="0" compatLnSpc="1">
            <a:noAutofit/>
          </a:bodyPr>
          <a:lstStyle/>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2800" u="sng" dirty="0">
                <a:solidFill>
                  <a:srgbClr val="000000"/>
                </a:solidFill>
                <a:latin typeface="Aptos" panose="020B0004020202020204" pitchFamily="34" charset="0"/>
              </a:rPr>
              <a:t>Step Two:</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800" u="sng" dirty="0">
                <a:solidFill>
                  <a:srgbClr val="000000"/>
                </a:solidFill>
                <a:latin typeface="Aptos" panose="020B0004020202020204" pitchFamily="34" charset="0"/>
              </a:rPr>
              <a:t>CF</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800" u="sng" dirty="0">
                <a:solidFill>
                  <a:srgbClr val="000000"/>
                </a:solidFill>
                <a:latin typeface="Aptos" panose="020B0004020202020204" pitchFamily="34" charset="0"/>
              </a:rPr>
              <a:t>EQ</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800" u="sng" dirty="0">
                <a:solidFill>
                  <a:srgbClr val="000000"/>
                </a:solidFill>
                <a:latin typeface="Aptos" panose="020B0004020202020204" pitchFamily="34" charset="0"/>
              </a:rPr>
              <a:t>AQ</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800" u="sng" dirty="0">
                <a:solidFill>
                  <a:srgbClr val="000000"/>
                </a:solidFill>
                <a:latin typeface="Aptos" panose="020B0004020202020204" pitchFamily="34" charset="0"/>
              </a:rPr>
              <a:t>AQ</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800" u="sng" dirty="0">
                <a:solidFill>
                  <a:srgbClr val="000000"/>
                </a:solidFill>
                <a:latin typeface="Aptos" panose="020B0004020202020204" pitchFamily="34" charset="0"/>
              </a:rPr>
              <a:t>ZOOM</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800" u="sng" dirty="0">
                <a:solidFill>
                  <a:srgbClr val="000000"/>
                </a:solidFill>
                <a:latin typeface="Aptos" panose="020B0004020202020204" pitchFamily="34" charset="0"/>
              </a:rPr>
              <a:t>CON</a:t>
            </a:r>
          </a:p>
          <a:p>
            <a:pPr marL="285750" marR="0" lvl="0" indent="-285750" algn="l" defTabSz="914400" rtl="0" fontAlgn="auto" hangingPunct="1">
              <a:lnSpc>
                <a:spcPct val="100000"/>
              </a:lnSpc>
              <a:spcBef>
                <a:spcPts val="0"/>
              </a:spcBef>
              <a:spcAft>
                <a:spcPts val="0"/>
              </a:spcAft>
              <a:buFont typeface="Wingdings" pitchFamily="2" charset="2"/>
              <a:buChar char="ü"/>
              <a:tabLst/>
              <a:defRPr sz="1800" b="0" i="0" u="none" strike="noStrike" kern="0" cap="none" spc="0" baseline="0">
                <a:solidFill>
                  <a:srgbClr val="000000"/>
                </a:solidFill>
                <a:uFillTx/>
              </a:defRPr>
            </a:pPr>
            <a:r>
              <a:rPr lang="en-GB" sz="2800" u="sng" dirty="0">
                <a:solidFill>
                  <a:srgbClr val="000000"/>
                </a:solidFill>
                <a:latin typeface="Aptos" panose="020B0004020202020204" pitchFamily="34" charset="0"/>
              </a:rPr>
              <a:t>LINK</a:t>
            </a:r>
          </a:p>
        </p:txBody>
      </p:sp>
      <p:sp>
        <p:nvSpPr>
          <p:cNvPr id="8" name="Rectangle: Rounded Corners 5">
            <a:extLst>
              <a:ext uri="{FF2B5EF4-FFF2-40B4-BE49-F238E27FC236}">
                <a16:creationId xmlns:a16="http://schemas.microsoft.com/office/drawing/2014/main" id="{2CA1F068-A797-B8E8-307C-AC5FBAA7ADB0}"/>
              </a:ext>
            </a:extLst>
          </p:cNvPr>
          <p:cNvSpPr/>
          <p:nvPr/>
        </p:nvSpPr>
        <p:spPr>
          <a:xfrm>
            <a:off x="165600" y="2993914"/>
            <a:ext cx="8779888" cy="82914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4">
              <a:lumMod val="40000"/>
              <a:lumOff val="60000"/>
            </a:schemeClr>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u="sng" dirty="0">
                <a:solidFill>
                  <a:srgbClr val="000000"/>
                </a:solidFill>
                <a:latin typeface="Aptos" panose="020B0004020202020204" pitchFamily="34" charset="0"/>
              </a:rPr>
              <a:t>You should aim to write a thesis statement and two paragraphs.</a:t>
            </a:r>
          </a:p>
        </p:txBody>
      </p:sp>
      <p:sp>
        <p:nvSpPr>
          <p:cNvPr id="9" name="Rectangle: Rounded Corners 5">
            <a:extLst>
              <a:ext uri="{FF2B5EF4-FFF2-40B4-BE49-F238E27FC236}">
                <a16:creationId xmlns:a16="http://schemas.microsoft.com/office/drawing/2014/main" id="{9D4F33DF-9880-3BF4-DA9C-F5416E4F2778}"/>
              </a:ext>
            </a:extLst>
          </p:cNvPr>
          <p:cNvSpPr/>
          <p:nvPr/>
        </p:nvSpPr>
        <p:spPr>
          <a:xfrm>
            <a:off x="165600" y="4055733"/>
            <a:ext cx="8779888" cy="25192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accent5">
              <a:lumMod val="40000"/>
              <a:lumOff val="60000"/>
            </a:schemeClr>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sng" strike="noStrike" dirty="0">
                <a:solidFill>
                  <a:srgbClr val="000000"/>
                </a:solidFill>
                <a:effectLst/>
                <a:latin typeface="Aptos" panose="020B0004020202020204" pitchFamily="34" charset="0"/>
              </a:rPr>
              <a:t>Step One: Thesis Statement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dirty="0">
              <a:solidFill>
                <a:srgbClr val="000000"/>
              </a:solidFill>
              <a:latin typeface="Aptos" panose="020B00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dirty="0">
                <a:solidFill>
                  <a:srgbClr val="000000"/>
                </a:solidFill>
                <a:effectLst/>
                <a:latin typeface="Aptos" panose="020B0004020202020204" pitchFamily="34" charset="0"/>
              </a:rPr>
              <a:t>In </a:t>
            </a:r>
            <a:r>
              <a:rPr lang="en-GB" sz="2000" dirty="0">
                <a:solidFill>
                  <a:srgbClr val="000000"/>
                </a:solidFill>
                <a:latin typeface="Aptos" panose="020B0004020202020204" pitchFamily="34" charset="0"/>
              </a:rPr>
              <a:t>‘Dulce</a:t>
            </a:r>
            <a:r>
              <a:rPr lang="en-GB" sz="2000" b="0" i="0" u="none" strike="noStrike" dirty="0">
                <a:solidFill>
                  <a:srgbClr val="000000"/>
                </a:solidFill>
                <a:effectLst/>
                <a:latin typeface="Aptos" panose="020B0004020202020204" pitchFamily="34" charset="0"/>
              </a:rPr>
              <a:t>’ Owen presents the horrors of war in multiple ways. On the surface, Owen presents war as ________; however, upon deeper inspection, Owen presents war ______ to highlight ______________.</a:t>
            </a:r>
            <a:endParaRPr lang="en-GB" sz="2800" u="sng" dirty="0">
              <a:solidFill>
                <a:srgbClr val="000000"/>
              </a:solidFill>
              <a:latin typeface="Aptos" panose="020B0004020202020204" pitchFamily="34" charset="0"/>
            </a:endParaRPr>
          </a:p>
        </p:txBody>
      </p:sp>
      <p:sp>
        <p:nvSpPr>
          <p:cNvPr id="10" name="Rectangle: Rounded Corners 4">
            <a:extLst>
              <a:ext uri="{FF2B5EF4-FFF2-40B4-BE49-F238E27FC236}">
                <a16:creationId xmlns:a16="http://schemas.microsoft.com/office/drawing/2014/main" id="{2816FB31-EC2C-E593-1DC5-CA8264D9B291}"/>
              </a:ext>
            </a:extLst>
          </p:cNvPr>
          <p:cNvSpPr/>
          <p:nvPr/>
        </p:nvSpPr>
        <p:spPr>
          <a:xfrm>
            <a:off x="6390970" y="91083"/>
            <a:ext cx="550114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000000"/>
            </a:solidFill>
            <a:prstDash val="solid"/>
            <a:miter/>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dirty="0">
                <a:solidFill>
                  <a:srgbClr val="000000"/>
                </a:solidFill>
                <a:uFillTx/>
                <a:latin typeface="Aptos"/>
              </a:rPr>
              <a:t>Date: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u="sng" dirty="0">
                <a:solidFill>
                  <a:srgbClr val="000000"/>
                </a:solidFill>
                <a:latin typeface="Aptos"/>
              </a:rPr>
              <a:t>War Poetry</a:t>
            </a:r>
            <a:endParaRPr lang="en-GB" sz="1800" b="1" i="0" u="sng" strike="noStrike" kern="1200" cap="none" spc="0" baseline="0" dirty="0">
              <a:solidFill>
                <a:srgbClr val="000000"/>
              </a:solidFill>
              <a:uFillTx/>
              <a:latin typeface="Aptos"/>
            </a:endParaRPr>
          </a:p>
        </p:txBody>
      </p:sp>
      <p:sp>
        <p:nvSpPr>
          <p:cNvPr id="11" name="Rectangle: Rounded Corners 1">
            <a:extLst>
              <a:ext uri="{FF2B5EF4-FFF2-40B4-BE49-F238E27FC236}">
                <a16:creationId xmlns:a16="http://schemas.microsoft.com/office/drawing/2014/main" id="{11901E81-04DD-9F39-6928-6E47B787CC04}"/>
              </a:ext>
            </a:extLst>
          </p:cNvPr>
          <p:cNvSpPr/>
          <p:nvPr/>
        </p:nvSpPr>
        <p:spPr>
          <a:xfrm>
            <a:off x="80383" y="91083"/>
            <a:ext cx="6015609" cy="107895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38103" cap="flat">
            <a:solidFill>
              <a:srgbClr val="FF0000"/>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dirty="0">
                <a:solidFill>
                  <a:srgbClr val="000000"/>
                </a:solidFill>
                <a:uFillTx/>
                <a:latin typeface="Aptos"/>
              </a:rPr>
              <a:t>Learning Objectives:</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a:t>
            </a:r>
            <a:r>
              <a:rPr lang="en-GB" sz="1400" dirty="0"/>
              <a:t>interpret meaning in a poem.</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Aptos"/>
              </a:rPr>
              <a:t>To be able construct a CF paragraph to a success criteria.</a:t>
            </a:r>
          </a:p>
        </p:txBody>
      </p:sp>
      <p:pic>
        <p:nvPicPr>
          <p:cNvPr id="3" name="Audio Recording 9 Jan 2025 at 13:56:42">
            <a:hlinkClick r:id="" action="ppaction://media"/>
            <a:extLst>
              <a:ext uri="{FF2B5EF4-FFF2-40B4-BE49-F238E27FC236}">
                <a16:creationId xmlns:a16="http://schemas.microsoft.com/office/drawing/2014/main" id="{EF2EA3B8-E045-3A81-E408-0D67C207DF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49144" y="4146881"/>
            <a:ext cx="812800" cy="812800"/>
          </a:xfrm>
          <a:prstGeom prst="rect">
            <a:avLst/>
          </a:prstGeom>
        </p:spPr>
      </p:pic>
      <p:pic>
        <p:nvPicPr>
          <p:cNvPr id="5" name="Audio Recording 9 Jan 2025 at 13:57:18">
            <a:hlinkClick r:id="" action="ppaction://media"/>
            <a:extLst>
              <a:ext uri="{FF2B5EF4-FFF2-40B4-BE49-F238E27FC236}">
                <a16:creationId xmlns:a16="http://schemas.microsoft.com/office/drawing/2014/main" id="{287F4133-882D-59D5-A082-C1AF6730400F}"/>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775950" y="2974864"/>
            <a:ext cx="812800" cy="812800"/>
          </a:xfrm>
          <a:prstGeom prst="rect">
            <a:avLst/>
          </a:prstGeom>
        </p:spPr>
      </p:pic>
    </p:spTree>
    <p:extLst>
      <p:ext uri="{BB962C8B-B14F-4D97-AF65-F5344CB8AC3E}">
        <p14:creationId xmlns:p14="http://schemas.microsoft.com/office/powerpoint/2010/main" val="86668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32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1458</Words>
  <Application>Microsoft Office PowerPoint</Application>
  <PresentationFormat>Widescreen</PresentationFormat>
  <Paragraphs>167</Paragraphs>
  <Slides>11</Slides>
  <Notes>0</Notes>
  <HiddenSlides>0</HiddenSlides>
  <MMClips>11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Conway-Russell</dc:creator>
  <cp:lastModifiedBy>Georgia Conway-Russell</cp:lastModifiedBy>
  <cp:revision>3</cp:revision>
  <dcterms:created xsi:type="dcterms:W3CDTF">2025-01-09T13:11:11Z</dcterms:created>
  <dcterms:modified xsi:type="dcterms:W3CDTF">2025-01-09T14:23:55Z</dcterms:modified>
</cp:coreProperties>
</file>