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622" r:id="rId6"/>
    <p:sldId id="1370" r:id="rId7"/>
    <p:sldId id="1371" r:id="rId8"/>
    <p:sldId id="1369" r:id="rId9"/>
    <p:sldId id="1368" r:id="rId10"/>
    <p:sldId id="1372" r:id="rId11"/>
    <p:sldId id="1373" r:id="rId12"/>
    <p:sldId id="1374" r:id="rId13"/>
    <p:sldId id="1376" r:id="rId14"/>
    <p:sldId id="1377" r:id="rId15"/>
    <p:sldId id="1378" r:id="rId16"/>
    <p:sldId id="1379" r:id="rId17"/>
    <p:sldId id="14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1A681-E31E-4ADC-ACAD-2788B02871B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168E24-BC2C-4249-A400-083EEB5DE3B1}">
      <dgm:prSet phldrT="[Text]" custT="1"/>
      <dgm:spPr/>
      <dgm:t>
        <a:bodyPr/>
        <a:lstStyle/>
        <a:p>
          <a:r>
            <a:rPr lang="en-GB" sz="2400" b="0">
              <a:latin typeface="Calibri" panose="020F0502020204030204" pitchFamily="34" charset="0"/>
              <a:cs typeface="Calibri" panose="020F0502020204030204" pitchFamily="34" charset="0"/>
            </a:rPr>
            <a:t>Leaders should be aware of how arousal and anxiety affect performance and work with individuals to minimise the impact. </a:t>
          </a:r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400B86-0E7C-4671-8F5E-DC5B57AC15BA}" type="parTrans" cxnId="{9A2BE3A9-BA17-4567-9B34-12A6110AA85B}">
      <dgm:prSet/>
      <dgm:spPr/>
      <dgm:t>
        <a:bodyPr/>
        <a:lstStyle/>
        <a:p>
          <a:endParaRPr lang="en-GB"/>
        </a:p>
      </dgm:t>
    </dgm:pt>
    <dgm:pt modelId="{A8E6CD2D-42E1-40A8-871C-EAF8FEF7CF3C}" type="sibTrans" cxnId="{9A2BE3A9-BA17-4567-9B34-12A6110AA85B}">
      <dgm:prSet/>
      <dgm:spPr/>
      <dgm:t>
        <a:bodyPr/>
        <a:lstStyle/>
        <a:p>
          <a:endParaRPr lang="en-GB"/>
        </a:p>
      </dgm:t>
    </dgm:pt>
    <dgm:pt modelId="{0D8EA0DD-0AC9-42C6-B69B-971CB01F6261}" type="pres">
      <dgm:prSet presAssocID="{BA11A681-E31E-4ADC-ACAD-2788B02871B4}" presName="Name0" presStyleCnt="0">
        <dgm:presLayoutVars>
          <dgm:dir/>
          <dgm:resizeHandles val="exact"/>
        </dgm:presLayoutVars>
      </dgm:prSet>
      <dgm:spPr/>
    </dgm:pt>
    <dgm:pt modelId="{1DB1AF06-A94B-4C60-832D-8BFF424A8B26}" type="pres">
      <dgm:prSet presAssocID="{B7168E24-BC2C-4249-A400-083EEB5DE3B1}" presName="composite" presStyleCnt="0"/>
      <dgm:spPr/>
    </dgm:pt>
    <dgm:pt modelId="{F3118925-482F-4701-96B5-5D67C2A429F8}" type="pres">
      <dgm:prSet presAssocID="{B7168E24-BC2C-4249-A400-083EEB5DE3B1}" presName="rect1" presStyleLbl="trAlignAcc1" presStyleIdx="0" presStyleCnt="1" custScaleY="60526">
        <dgm:presLayoutVars>
          <dgm:bulletEnabled val="1"/>
        </dgm:presLayoutVars>
      </dgm:prSet>
      <dgm:spPr/>
    </dgm:pt>
    <dgm:pt modelId="{204BD3E0-256E-4061-84B4-8DF70F18D00E}" type="pres">
      <dgm:prSet presAssocID="{B7168E24-BC2C-4249-A400-083EEB5DE3B1}" presName="rect2" presStyleLbl="fgImgPlace1" presStyleIdx="0" presStyleCnt="1" custScaleX="49043" custScaleY="49043" custLinFactNeighborX="767" custLinFactNeighborY="978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7C6D4B77-1518-4FAA-8A6A-039AC782BF59}" type="presOf" srcId="{B7168E24-BC2C-4249-A400-083EEB5DE3B1}" destId="{F3118925-482F-4701-96B5-5D67C2A429F8}" srcOrd="0" destOrd="0" presId="urn:microsoft.com/office/officeart/2008/layout/PictureStrips"/>
    <dgm:cxn modelId="{9A2BE3A9-BA17-4567-9B34-12A6110AA85B}" srcId="{BA11A681-E31E-4ADC-ACAD-2788B02871B4}" destId="{B7168E24-BC2C-4249-A400-083EEB5DE3B1}" srcOrd="0" destOrd="0" parTransId="{9E400B86-0E7C-4671-8F5E-DC5B57AC15BA}" sibTransId="{A8E6CD2D-42E1-40A8-871C-EAF8FEF7CF3C}"/>
    <dgm:cxn modelId="{7B4CC6DE-6F7A-4658-A06C-35A1943F63C9}" type="presOf" srcId="{BA11A681-E31E-4ADC-ACAD-2788B02871B4}" destId="{0D8EA0DD-0AC9-42C6-B69B-971CB01F6261}" srcOrd="0" destOrd="0" presId="urn:microsoft.com/office/officeart/2008/layout/PictureStrips"/>
    <dgm:cxn modelId="{8970ADE2-BFFE-496B-BE7D-854EE80E9F53}" type="presParOf" srcId="{0D8EA0DD-0AC9-42C6-B69B-971CB01F6261}" destId="{1DB1AF06-A94B-4C60-832D-8BFF424A8B26}" srcOrd="0" destOrd="0" presId="urn:microsoft.com/office/officeart/2008/layout/PictureStrips"/>
    <dgm:cxn modelId="{90E30D89-BE85-4F49-8D29-36986EF4AF96}" type="presParOf" srcId="{1DB1AF06-A94B-4C60-832D-8BFF424A8B26}" destId="{F3118925-482F-4701-96B5-5D67C2A429F8}" srcOrd="0" destOrd="0" presId="urn:microsoft.com/office/officeart/2008/layout/PictureStrips"/>
    <dgm:cxn modelId="{C61FF5FA-A3E8-4EBC-9F13-A144719D414F}" type="presParOf" srcId="{1DB1AF06-A94B-4C60-832D-8BFF424A8B26}" destId="{204BD3E0-256E-4061-84B4-8DF70F18D00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18925-482F-4701-96B5-5D67C2A429F8}">
      <dsp:nvSpPr>
        <dsp:cNvPr id="0" name=""/>
        <dsp:cNvSpPr/>
      </dsp:nvSpPr>
      <dsp:spPr>
        <a:xfrm>
          <a:off x="170840" y="1047858"/>
          <a:ext cx="8200344" cy="15510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57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latin typeface="Calibri" panose="020F0502020204030204" pitchFamily="34" charset="0"/>
              <a:cs typeface="Calibri" panose="020F0502020204030204" pitchFamily="34" charset="0"/>
            </a:rPr>
            <a:t>Leaders should be aware of how arousal and anxiety affect performance and work with individuals to minimise the impact. </a:t>
          </a:r>
          <a:endParaRPr lang="en-GB" sz="2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0840" y="1047858"/>
        <a:ext cx="8200344" cy="1551043"/>
      </dsp:txXfrm>
    </dsp:sp>
    <dsp:sp modelId="{204BD3E0-256E-4061-84B4-8DF70F18D00E}">
      <dsp:nvSpPr>
        <dsp:cNvPr id="0" name=""/>
        <dsp:cNvSpPr/>
      </dsp:nvSpPr>
      <dsp:spPr>
        <a:xfrm>
          <a:off x="299957" y="1120878"/>
          <a:ext cx="879745" cy="13196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C6926-F6AD-4AC4-A228-4B7C1B9558A6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19811-D235-4880-A9BB-02AE1B2F6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9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DFCF42A-FDA6-4571-9654-95D21C746B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E8B9E32E-0FDB-4356-B8F5-EAA566CDC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D9A7B52-F05D-4D0C-98F5-04EB53BE0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BBF698-588F-4B62-943E-9225808D2CF3}" type="slidenum">
              <a:rPr lang="en-GB" altLang="en-US" sz="1200" b="0">
                <a:latin typeface="Times New Roman" panose="02020603050405020304" pitchFamily="18" charset="0"/>
              </a:rPr>
              <a:pPr/>
              <a:t>2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166A-8C96-4B39-9B1E-010F0481B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BACD4-1CDE-4554-886F-89CBE59AD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34BD6-D76E-464C-8955-699976AD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44237-AF7E-4073-8330-66D69DF8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29973-F91E-475F-A536-580D6565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1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5C61-5F13-4D2F-9A46-0756FE4C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AD19C-78DB-4C47-AA94-6575FCDD5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D4BB2-3577-45E7-A0C4-136BD6E1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4CE16-4293-48C6-9A10-E6D7AF43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F6CCD-8EDD-4576-B3F4-F38CC38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6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A2285-962A-495D-A722-B336D07D8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CA83A-D9FD-4D4B-A8A4-DE0C5BC28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1748-1B2B-4C25-ADF6-C4B6CE6F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DCE1A-CB1E-4122-9F5E-3E65CB2F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9C85-A1F7-49C1-A2AE-12864AE8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5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0491-D5DB-4A27-8CBB-854A2DDB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A014-64D0-4F80-9B7D-932D9EEAC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610C9-4B4F-4603-AF31-CC0C4006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72E76-B7D9-4D37-8A3E-B2D6BE01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36D31-2277-48AB-B9AC-DB3D12AD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0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B90A-56EF-4F9B-BE18-DB9171AC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1D421-3CE5-4A67-96CD-BE99091B1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D5CBB-4042-4606-9431-4059D8D9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7E33D-D4D6-4EFF-9C20-2F570D93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D452-D058-4BEF-B149-B1994D96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A1C6-E950-4B44-B8AD-0A5990AA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8D912-6EA8-4676-A748-1981E4C43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84A67-8F89-440A-AE8A-F686E53E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36193-6B5C-42EE-B382-A97C31D1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C1A0C-F3FF-4B1E-91FE-A39C1A6B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819DF-43F9-4D7C-BA10-23DFB4D5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71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70E6-1E8A-4FAE-A758-65F06A97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A09DE-D51F-44C4-9394-7C41851CC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54874-BE7C-475C-A4E7-34F395236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77A13-17DE-4C39-B5C5-339C7D12B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9C72A-2064-4DD4-AAEA-0B6F3B8C4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B68BE-B883-4482-8F6E-9687B44B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FCAFC-BA25-420C-9BFB-F0EE71C8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2E04E4-BB65-4426-98BB-56BB51F0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5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488A-0D8C-4849-8427-CA352832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1372A-3561-45C2-B9E1-F1B33DE2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EB4EA-A115-426C-B0F4-F0CDAA28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5025E-0DEE-483F-910C-3C1E38B3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6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AC2E87-3CDE-40F3-8363-89B6CEC7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5E686-2A97-449E-BB9C-129C0FA9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E122F-3CBD-4EC6-8DB6-AF79FF63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4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3125-5A0F-4DEE-B59F-6BD381E8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D43F-F1E8-41CA-8AE1-D0E23655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DB4E3-5356-49F5-AB36-59EC4C9E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64972-D86A-4E3B-8023-037139DC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F272F-F20F-4D2E-886B-FC428E5D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D84B1-A06F-4FF1-8BAD-A0EB6D44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F6AB-8124-4272-BA6C-8A57A969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A24C4-F177-4066-9F5A-B2BE975EF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110F5-E4AF-487B-BE2F-F61D298F0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38-E52B-424C-BA5F-5F159A44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E1AD2-E550-452C-AE10-974CA28F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E925C-5C12-4F39-896E-68B44551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7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B4747-CB9B-4D00-AFA9-BB916F8C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CBBAB-3B09-40A2-898F-A44AE0A63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DEA4C-B8F4-4637-9422-C08A06B75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4B220-9D33-49C4-9946-52D39AD37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9F3B2-6613-4A26-806A-CDDB161F3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DED39-2A33-429D-8A33-F2393DFB02DC}"/>
              </a:ext>
            </a:extLst>
          </p:cNvPr>
          <p:cNvSpPr/>
          <p:nvPr userDrawn="1"/>
        </p:nvSpPr>
        <p:spPr>
          <a:xfrm>
            <a:off x="304800" y="256309"/>
            <a:ext cx="11575473" cy="6345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ss-stains.com/2015/10/jake-soccer-it-must-be-fall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4hegqk2rOU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15.jpe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2E34BA-50A5-47D6-A6C1-26000BD6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786" b="7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D0358-5E29-49E0-AEFC-AB13CA238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5400" b="1"/>
              <a:t>BTEC Sport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B9413-5EFD-4DDD-BD67-CC140AE67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GB" sz="3200"/>
              <a:t>LEVEL 3 – Unit 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4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2DE1F74A-6013-4537-8C6E-C71FD04B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53" y="906917"/>
            <a:ext cx="110316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Extrinsic motivation </a:t>
            </a: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is more temporary and </a:t>
            </a:r>
            <a:r>
              <a:rPr lang="en-GB" altLang="en-US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comes from a source outside of the performer. These are things which can encourage the athlete to perform and are either </a:t>
            </a: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rewards </a:t>
            </a:r>
            <a:r>
              <a:rPr lang="en-GB" altLang="en-US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 medals, certificates and money or </a:t>
            </a: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intangible</a:t>
            </a:r>
            <a:r>
              <a:rPr lang="en-GB" altLang="en-US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such as praise, recognition and applause from leaders.</a:t>
            </a:r>
            <a:endParaRPr lang="en-GB" alt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587" name="Picture 2" descr="E:\PICTURES\xin_4220906010949703210333.jpg">
            <a:extLst>
              <a:ext uri="{FF2B5EF4-FFF2-40B4-BE49-F238E27FC236}">
                <a16:creationId xmlns:a16="http://schemas.microsoft.com/office/drawing/2014/main" id="{3C052F9B-C9D2-4B0A-A4E3-33F816B62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4"/>
          <a:stretch>
            <a:fillRect/>
          </a:stretch>
        </p:blipFill>
        <p:spPr bwMode="auto">
          <a:xfrm>
            <a:off x="6451264" y="2936575"/>
            <a:ext cx="3998233" cy="33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15">
            <a:extLst>
              <a:ext uri="{FF2B5EF4-FFF2-40B4-BE49-F238E27FC236}">
                <a16:creationId xmlns:a16="http://schemas.microsoft.com/office/drawing/2014/main" id="{3B288C34-0A8B-467D-9D58-11B469502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17" y="238578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67589" name="Picture 2" descr="E:\PICTURES\AX067007.jpg">
            <a:extLst>
              <a:ext uri="{FF2B5EF4-FFF2-40B4-BE49-F238E27FC236}">
                <a16:creationId xmlns:a16="http://schemas.microsoft.com/office/drawing/2014/main" id="{D20FEB96-ECD6-4181-B21D-E7336271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9" r="7928"/>
          <a:stretch>
            <a:fillRect/>
          </a:stretch>
        </p:blipFill>
        <p:spPr bwMode="auto">
          <a:xfrm>
            <a:off x="1461078" y="3184567"/>
            <a:ext cx="4898983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ADF7CB5-CD12-41A9-A9A3-1FDFE5F8F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6048993"/>
            <a:ext cx="8416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latin typeface="Calibri" panose="020F0502020204030204" pitchFamily="34" charset="0"/>
              </a:rPr>
              <a:t>Think. Pair. Share – What situations can be affected by arousal?</a:t>
            </a:r>
          </a:p>
        </p:txBody>
      </p:sp>
      <p:sp>
        <p:nvSpPr>
          <p:cNvPr id="68611" name="Rectangle 9">
            <a:extLst>
              <a:ext uri="{FF2B5EF4-FFF2-40B4-BE49-F238E27FC236}">
                <a16:creationId xmlns:a16="http://schemas.microsoft.com/office/drawing/2014/main" id="{82AB6CB7-3794-4CA5-BC8E-318390D67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3" y="887243"/>
            <a:ext cx="10962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>
                <a:latin typeface="Calibri" panose="020F0502020204030204" pitchFamily="34" charset="0"/>
              </a:rPr>
              <a:t>The effects of </a:t>
            </a:r>
            <a:r>
              <a:rPr lang="en-GB" altLang="en-US">
                <a:latin typeface="Calibri" panose="020F0502020204030204" pitchFamily="34" charset="0"/>
              </a:rPr>
              <a:t>arousal </a:t>
            </a:r>
            <a:r>
              <a:rPr lang="en-GB" altLang="en-US" b="0">
                <a:latin typeface="Calibri" panose="020F0502020204030204" pitchFamily="34" charset="0"/>
              </a:rPr>
              <a:t>can be </a:t>
            </a:r>
            <a:r>
              <a:rPr lang="en-GB" altLang="en-US">
                <a:latin typeface="Calibri" panose="020F0502020204030204" pitchFamily="34" charset="0"/>
              </a:rPr>
              <a:t>positive</a:t>
            </a:r>
            <a:r>
              <a:rPr lang="en-GB" altLang="en-US" b="0">
                <a:latin typeface="Calibri" panose="020F0502020204030204" pitchFamily="34" charset="0"/>
              </a:rPr>
              <a:t> or </a:t>
            </a:r>
            <a:r>
              <a:rPr lang="en-GB" altLang="en-US">
                <a:latin typeface="Calibri" panose="020F0502020204030204" pitchFamily="34" charset="0"/>
              </a:rPr>
              <a:t>negative</a:t>
            </a:r>
            <a:r>
              <a:rPr lang="en-GB" altLang="en-US" b="0">
                <a:latin typeface="Calibri" panose="020F0502020204030204" pitchFamily="34" charset="0"/>
              </a:rPr>
              <a:t> and affects performers differently. It affects the body both physiologically and psychologically. </a:t>
            </a:r>
          </a:p>
        </p:txBody>
      </p:sp>
      <p:pic>
        <p:nvPicPr>
          <p:cNvPr id="68612" name="Picture 3" descr="GarciaPutt.jpg">
            <a:extLst>
              <a:ext uri="{FF2B5EF4-FFF2-40B4-BE49-F238E27FC236}">
                <a16:creationId xmlns:a16="http://schemas.microsoft.com/office/drawing/2014/main" id="{94EEEAE8-A528-4552-B614-6DD3D2A45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5710"/>
            <a:ext cx="5313397" cy="398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CCD47B-5488-435B-A32C-612614B330C2}"/>
              </a:ext>
            </a:extLst>
          </p:cNvPr>
          <p:cNvSpPr/>
          <p:nvPr/>
        </p:nvSpPr>
        <p:spPr>
          <a:xfrm>
            <a:off x="782603" y="3098786"/>
            <a:ext cx="338455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Definition:</a:t>
            </a:r>
          </a:p>
          <a:p>
            <a:pPr>
              <a:defRPr/>
            </a:pPr>
            <a:r>
              <a:rPr lang="en-GB" sz="240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“An energised state of readiness before performing a task” </a:t>
            </a:r>
          </a:p>
        </p:txBody>
      </p:sp>
      <p:sp>
        <p:nvSpPr>
          <p:cNvPr id="68614" name="Rectangle 15">
            <a:extLst>
              <a:ext uri="{FF2B5EF4-FFF2-40B4-BE49-F238E27FC236}">
                <a16:creationId xmlns:a16="http://schemas.microsoft.com/office/drawing/2014/main" id="{B9C25F05-75A0-4DEE-AD86-6EB922D0B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168D87F5-A2D5-4BC8-DA3B-42E8788983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8245" y="5685776"/>
            <a:ext cx="552451" cy="552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ction Button: End 1">
            <a:hlinkClick r:id="rId2" highlightClick="1"/>
            <a:extLst>
              <a:ext uri="{FF2B5EF4-FFF2-40B4-BE49-F238E27FC236}">
                <a16:creationId xmlns:a16="http://schemas.microsoft.com/office/drawing/2014/main" id="{B846EDAD-4A78-4B50-BDD3-7BA7613B6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11" y="5840411"/>
            <a:ext cx="931863" cy="539750"/>
          </a:xfrm>
          <a:prstGeom prst="actionButtonE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B1D0AAA-F74D-4EA9-BF29-E7B94CED2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610" y="5876924"/>
            <a:ext cx="662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latin typeface="Calibri" panose="020F0502020204030204" pitchFamily="34" charset="0"/>
              </a:rPr>
              <a:t>What is the inverted U theory all about?</a:t>
            </a:r>
          </a:p>
        </p:txBody>
      </p:sp>
      <p:pic>
        <p:nvPicPr>
          <p:cNvPr id="69637" name="Picture 2" descr="E:\PICTURES\pga_g_woods18_576.jpg">
            <a:extLst>
              <a:ext uri="{FF2B5EF4-FFF2-40B4-BE49-F238E27FC236}">
                <a16:creationId xmlns:a16="http://schemas.microsoft.com/office/drawing/2014/main" id="{D6213E4B-C592-425A-8EA9-28E8ADDB3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4"/>
          <a:stretch>
            <a:fillRect/>
          </a:stretch>
        </p:blipFill>
        <p:spPr bwMode="auto">
          <a:xfrm>
            <a:off x="2276656" y="1225323"/>
            <a:ext cx="7495996" cy="440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15">
            <a:extLst>
              <a:ext uri="{FF2B5EF4-FFF2-40B4-BE49-F238E27FC236}">
                <a16:creationId xmlns:a16="http://schemas.microsoft.com/office/drawing/2014/main" id="{7CE2D1EC-CCFA-4C72-8E7C-514696D4A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A553B8A6-3821-48FE-9517-7736ED2AD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0" t="50565" r="37001" b="17348"/>
          <a:stretch>
            <a:fillRect/>
          </a:stretch>
        </p:blipFill>
        <p:spPr bwMode="auto">
          <a:xfrm>
            <a:off x="6844133" y="2076451"/>
            <a:ext cx="40084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1">
            <a:extLst>
              <a:ext uri="{FF2B5EF4-FFF2-40B4-BE49-F238E27FC236}">
                <a16:creationId xmlns:a16="http://schemas.microsoft.com/office/drawing/2014/main" id="{72DF5A65-0C2D-4E89-AF99-7ABA5FC5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62" y="987426"/>
            <a:ext cx="10983224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Arousal can help focus attention on a set goal. As arousal increases so does performance, up to an 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optimal point</a:t>
            </a: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. This optimal zone varies depending on activity and personality of performers. </a:t>
            </a:r>
          </a:p>
        </p:txBody>
      </p:sp>
      <p:pic>
        <p:nvPicPr>
          <p:cNvPr id="70660" name="Picture 2" descr="E:\PICTURES\Chris-Hoy-001.jpg">
            <a:extLst>
              <a:ext uri="{FF2B5EF4-FFF2-40B4-BE49-F238E27FC236}">
                <a16:creationId xmlns:a16="http://schemas.microsoft.com/office/drawing/2014/main" id="{283FEA3A-80A6-4E5C-B309-D5BDBC23C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6"/>
          <a:stretch>
            <a:fillRect/>
          </a:stretch>
        </p:blipFill>
        <p:spPr bwMode="auto">
          <a:xfrm>
            <a:off x="817983" y="2243139"/>
            <a:ext cx="3673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ACDB1D6-D6EA-4587-BE75-D275FC640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322805"/>
              </p:ext>
            </p:extLst>
          </p:nvPr>
        </p:nvGraphicFramePr>
        <p:xfrm>
          <a:off x="1682629" y="3876181"/>
          <a:ext cx="854202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0662" name="Right Arrow 10">
            <a:extLst>
              <a:ext uri="{FF2B5EF4-FFF2-40B4-BE49-F238E27FC236}">
                <a16:creationId xmlns:a16="http://schemas.microsoft.com/office/drawing/2014/main" id="{B373A83E-344C-45F5-85FF-1FD3176A098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27390" y="3570574"/>
            <a:ext cx="1259484" cy="284188"/>
          </a:xfrm>
          <a:prstGeom prst="rightArrow">
            <a:avLst>
              <a:gd name="adj1" fmla="val 50000"/>
              <a:gd name="adj2" fmla="val 498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5C9524-14F7-4A49-AE4F-4035B689FD70}"/>
              </a:ext>
            </a:extLst>
          </p:cNvPr>
          <p:cNvSpPr/>
          <p:nvPr/>
        </p:nvSpPr>
        <p:spPr bwMode="auto">
          <a:xfrm>
            <a:off x="8717382" y="2292351"/>
            <a:ext cx="1079500" cy="57467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70664" name="Rectangle 15">
            <a:extLst>
              <a:ext uri="{FF2B5EF4-FFF2-40B4-BE49-F238E27FC236}">
                <a16:creationId xmlns:a16="http://schemas.microsoft.com/office/drawing/2014/main" id="{6A031664-387D-4861-92C4-F65F571E9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432096D4-312C-F5A5-3C16-A9957CE8B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9995022" y="6063216"/>
            <a:ext cx="543590" cy="54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E3B943-CB07-44AB-A23C-2077C913AD22}"/>
              </a:ext>
            </a:extLst>
          </p:cNvPr>
          <p:cNvSpPr txBox="1"/>
          <p:nvPr/>
        </p:nvSpPr>
        <p:spPr>
          <a:xfrm>
            <a:off x="735749" y="5296466"/>
            <a:ext cx="563248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your assignment booklet for the assessment criteria</a:t>
            </a:r>
          </a:p>
        </p:txBody>
      </p:sp>
      <p:sp>
        <p:nvSpPr>
          <p:cNvPr id="87043" name="Rectangle 5">
            <a:extLst>
              <a:ext uri="{FF2B5EF4-FFF2-40B4-BE49-F238E27FC236}">
                <a16:creationId xmlns:a16="http://schemas.microsoft.com/office/drawing/2014/main" id="{A5FCD33D-67B0-45BC-9320-0F831FDC1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3" y="1052514"/>
            <a:ext cx="10338444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Task B:</a:t>
            </a:r>
          </a:p>
          <a:p>
            <a:r>
              <a:rPr lang="en-GB" altLang="en-US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presentation on the psychological factors that could impact on the leadership of a team </a:t>
            </a: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within different sport and exercise activities or environments.</a:t>
            </a:r>
          </a:p>
        </p:txBody>
      </p:sp>
      <p:sp>
        <p:nvSpPr>
          <p:cNvPr id="87044" name="Rectangle 15">
            <a:extLst>
              <a:ext uri="{FF2B5EF4-FFF2-40B4-BE49-F238E27FC236}">
                <a16:creationId xmlns:a16="http://schemas.microsoft.com/office/drawing/2014/main" id="{4F1AFC48-6ABC-4CB7-AFB5-C9C5CBFA4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Learning Aim B – Assignment task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87045" name="Picture 4" descr="Related image">
            <a:extLst>
              <a:ext uri="{FF2B5EF4-FFF2-40B4-BE49-F238E27FC236}">
                <a16:creationId xmlns:a16="http://schemas.microsoft.com/office/drawing/2014/main" id="{1307F166-C5F9-46A6-9B52-904625D7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42" y="2766524"/>
            <a:ext cx="3553085" cy="355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94" name="Text Box 4">
            <a:extLst>
              <a:ext uri="{FF2B5EF4-FFF2-40B4-BE49-F238E27FC236}">
                <a16:creationId xmlns:a16="http://schemas.microsoft.com/office/drawing/2014/main" id="{B00EA3BD-2622-4E8A-8436-FE5B27710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" y="731519"/>
            <a:ext cx="2845191" cy="323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3800" u="sng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Unit 4 – Sports Leadership</a:t>
            </a:r>
            <a:endParaRPr lang="en-US" altLang="en-US" sz="3800" u="sng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6" name="Rectangle 10">
            <a:extLst>
              <a:ext uri="{FF2B5EF4-FFF2-40B4-BE49-F238E27FC236}">
                <a16:creationId xmlns:a16="http://schemas.microsoft.com/office/drawing/2014/main" id="{F6E61D67-44A8-4D20-B333-D977D3993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709" y="686862"/>
            <a:ext cx="7037591" cy="54751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GB" altLang="en-US" b="0">
                <a:latin typeface="Calibri" panose="020F0502020204030204" pitchFamily="34" charset="0"/>
              </a:rPr>
              <a:t>A  Understand the roles, qualities and characteristics of an effective sports leader.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GB" altLang="en-US" b="0">
              <a:latin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GB" altLang="en-US" b="0">
                <a:latin typeface="Calibri" panose="020F0502020204030204" pitchFamily="34" charset="0"/>
              </a:rPr>
              <a:t>B  Examine the importance of psychological factors and their link with effective leadership.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GB" altLang="en-US" b="0">
              <a:latin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GB" altLang="en-US" b="0">
                <a:latin typeface="Calibri" panose="020F0502020204030204" pitchFamily="34" charset="0"/>
              </a:rPr>
              <a:t>C  Explore an effective leadership style when leading a team during sport and exercise activities.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>
            <a:extLst>
              <a:ext uri="{FF2B5EF4-FFF2-40B4-BE49-F238E27FC236}">
                <a16:creationId xmlns:a16="http://schemas.microsoft.com/office/drawing/2014/main" id="{A886DBA3-D7F4-4271-8F07-F0547E992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96" y="933450"/>
            <a:ext cx="109840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latin typeface="Calibri" panose="020F0502020204030204" pitchFamily="34" charset="0"/>
              </a:rPr>
              <a:t>The </a:t>
            </a:r>
            <a:r>
              <a:rPr lang="en-GB" altLang="en-US" err="1">
                <a:latin typeface="Calibri" panose="020F0502020204030204" pitchFamily="34" charset="0"/>
              </a:rPr>
              <a:t>Ringlemann</a:t>
            </a:r>
            <a:r>
              <a:rPr lang="en-GB" altLang="en-US">
                <a:latin typeface="Calibri" panose="020F0502020204030204" pitchFamily="34" charset="0"/>
              </a:rPr>
              <a:t> Effect:</a:t>
            </a:r>
            <a:br>
              <a:rPr lang="en-GB" altLang="en-US">
                <a:latin typeface="Calibri" panose="020F0502020204030204" pitchFamily="34" charset="0"/>
              </a:rPr>
            </a:br>
            <a:r>
              <a:rPr lang="en-GB" altLang="en-US" b="0" err="1">
                <a:latin typeface="Calibri" panose="020F0502020204030204" pitchFamily="34" charset="0"/>
              </a:rPr>
              <a:t>Ringlemann</a:t>
            </a:r>
            <a:r>
              <a:rPr lang="en-GB" altLang="en-US" b="0">
                <a:latin typeface="Calibri" panose="020F0502020204030204" pitchFamily="34" charset="0"/>
              </a:rPr>
              <a:t> measured the amount of effort exerted by individuals participating in tug of war events with increasingly large numbers of team members (up to 8 in a team)</a:t>
            </a:r>
            <a:endParaRPr lang="en-US" altLang="en-US" b="0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7E7B-0867-416C-B1D0-A199981FAD49}"/>
              </a:ext>
            </a:extLst>
          </p:cNvPr>
          <p:cNvSpPr/>
          <p:nvPr/>
        </p:nvSpPr>
        <p:spPr>
          <a:xfrm>
            <a:off x="708935" y="3189569"/>
            <a:ext cx="321468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latin typeface="Calibri" panose="020F0502020204030204" pitchFamily="34" charset="0"/>
              </a:rPr>
              <a:t>As the group/teams increased in size, the individual effort of each team deteriorated.</a:t>
            </a:r>
            <a:endParaRPr lang="en-US" sz="2400">
              <a:latin typeface="Calibri" panose="020F050202020403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E01A239-1262-4FB3-8827-42CDCE0F4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96" y="6048458"/>
            <a:ext cx="8137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latin typeface="Calibri" panose="020F0502020204030204" pitchFamily="34" charset="0"/>
              </a:rPr>
              <a:t>Think. Pair. Share – Why does the </a:t>
            </a:r>
            <a:r>
              <a:rPr lang="en-GB" altLang="en-US" err="1">
                <a:latin typeface="Calibri" panose="020F0502020204030204" pitchFamily="34" charset="0"/>
              </a:rPr>
              <a:t>Ringlemann</a:t>
            </a:r>
            <a:r>
              <a:rPr lang="en-GB" altLang="en-US">
                <a:latin typeface="Calibri" panose="020F0502020204030204" pitchFamily="34" charset="0"/>
              </a:rPr>
              <a:t> effect occur?</a:t>
            </a:r>
          </a:p>
        </p:txBody>
      </p:sp>
      <p:pic>
        <p:nvPicPr>
          <p:cNvPr id="60421" name="Picture 2" descr="http://www.heartswell.org.uk/wp-content/uploads/2015/03/tug-of-war-team.jpg">
            <a:extLst>
              <a:ext uri="{FF2B5EF4-FFF2-40B4-BE49-F238E27FC236}">
                <a16:creationId xmlns:a16="http://schemas.microsoft.com/office/drawing/2014/main" id="{1A57E913-B8E3-4C8A-BB25-DE834E51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27610"/>
            <a:ext cx="5104252" cy="340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15">
            <a:extLst>
              <a:ext uri="{FF2B5EF4-FFF2-40B4-BE49-F238E27FC236}">
                <a16:creationId xmlns:a16="http://schemas.microsoft.com/office/drawing/2014/main" id="{0B4532B4-7234-42E1-9DAD-237A18267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96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>
            <a:extLst>
              <a:ext uri="{FF2B5EF4-FFF2-40B4-BE49-F238E27FC236}">
                <a16:creationId xmlns:a16="http://schemas.microsoft.com/office/drawing/2014/main" id="{8DC785B4-B716-4078-B95A-65C93A05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82" y="908050"/>
            <a:ext cx="109731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err="1">
                <a:latin typeface="Calibri" panose="020F0502020204030204" pitchFamily="34" charset="0"/>
              </a:rPr>
              <a:t>Ringlemann</a:t>
            </a:r>
            <a:r>
              <a:rPr lang="en-GB" altLang="en-US" b="0">
                <a:latin typeface="Calibri" panose="020F0502020204030204" pitchFamily="34" charset="0"/>
              </a:rPr>
              <a:t> attributed this phenomenon to </a:t>
            </a:r>
            <a:r>
              <a:rPr lang="en-GB" altLang="en-US">
                <a:latin typeface="Calibri" panose="020F0502020204030204" pitchFamily="34" charset="0"/>
              </a:rPr>
              <a:t>reduced co-ordination and decreased motivation</a:t>
            </a:r>
            <a:r>
              <a:rPr lang="en-GB" altLang="en-US" b="0">
                <a:latin typeface="Calibri" panose="020F0502020204030204" pitchFamily="34" charset="0"/>
              </a:rPr>
              <a:t>. The tendency for some individuals was to put in less than maximum effort when working as part of a group.</a:t>
            </a:r>
            <a:endParaRPr lang="en-US" altLang="en-US" b="0">
              <a:latin typeface="Calibri" panose="020F0502020204030204" pitchFamily="34" charset="0"/>
            </a:endParaRPr>
          </a:p>
        </p:txBody>
      </p:sp>
      <p:pic>
        <p:nvPicPr>
          <p:cNvPr id="61443" name="Picture 2" descr="E:\PICTURES\canada_rowing8.jpg">
            <a:extLst>
              <a:ext uri="{FF2B5EF4-FFF2-40B4-BE49-F238E27FC236}">
                <a16:creationId xmlns:a16="http://schemas.microsoft.com/office/drawing/2014/main" id="{BAF99EED-6210-4C20-A8BD-97C98607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86" y="2262056"/>
            <a:ext cx="7064828" cy="415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15">
            <a:extLst>
              <a:ext uri="{FF2B5EF4-FFF2-40B4-BE49-F238E27FC236}">
                <a16:creationId xmlns:a16="http://schemas.microsoft.com/office/drawing/2014/main" id="{34B07D4A-6EC3-4F09-A420-1C8ED1F0F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>
            <a:extLst>
              <a:ext uri="{FF2B5EF4-FFF2-40B4-BE49-F238E27FC236}">
                <a16:creationId xmlns:a16="http://schemas.microsoft.com/office/drawing/2014/main" id="{3B920E5B-647C-4142-B3A1-68D03697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3" y="860425"/>
            <a:ext cx="11026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Personality</a:t>
            </a: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 affects how we interact with others around us. No personalities are the same and leaders must manage a range of styles to unify a group.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DAE021-8C43-427A-8F9C-D61FD1393F6A}"/>
              </a:ext>
            </a:extLst>
          </p:cNvPr>
          <p:cNvSpPr/>
          <p:nvPr/>
        </p:nvSpPr>
        <p:spPr>
          <a:xfrm>
            <a:off x="764354" y="2602058"/>
            <a:ext cx="5559106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Personalities are often described by how introverted or extroverted the individual is.</a:t>
            </a:r>
          </a:p>
          <a:p>
            <a:pPr>
              <a:defRPr/>
            </a:pP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Introverted people tend to be quiet, shy, thoughtful and enjoy own company.</a:t>
            </a:r>
          </a:p>
          <a:p>
            <a:pPr>
              <a:defRPr/>
            </a:pP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Extroverted people are more loud, sociable, talkative and excitable.</a:t>
            </a:r>
          </a:p>
        </p:txBody>
      </p:sp>
      <p:pic>
        <p:nvPicPr>
          <p:cNvPr id="63492" name="Picture 2" descr="E:\PICTURES\basketball-huddle1.jpg">
            <a:extLst>
              <a:ext uri="{FF2B5EF4-FFF2-40B4-BE49-F238E27FC236}">
                <a16:creationId xmlns:a16="http://schemas.microsoft.com/office/drawing/2014/main" id="{8A1D1E8D-5301-42AC-B104-13E34DB9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84" y="1953491"/>
            <a:ext cx="4467593" cy="44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15">
            <a:extLst>
              <a:ext uri="{FF2B5EF4-FFF2-40B4-BE49-F238E27FC236}">
                <a16:creationId xmlns:a16="http://schemas.microsoft.com/office/drawing/2014/main" id="{9C056FD2-71DC-453C-8E55-4C01C5CD8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781E5551-1B95-AEFE-3222-47511E36C5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0825195" y="5770091"/>
            <a:ext cx="613665" cy="613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>
            <a:extLst>
              <a:ext uri="{FF2B5EF4-FFF2-40B4-BE49-F238E27FC236}">
                <a16:creationId xmlns:a16="http://schemas.microsoft.com/office/drawing/2014/main" id="{74F06AC6-D7D9-431D-A350-A133C4FC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82" y="887867"/>
            <a:ext cx="109731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Social Loafing:</a:t>
            </a:r>
            <a:b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This is a phenomenon of a person exerting less effort to achieve a goal when they work in a group than when they work alone. Often the player will ‘coast’ through the game and not performing to their maximum potential. </a:t>
            </a:r>
          </a:p>
        </p:txBody>
      </p:sp>
      <p:pic>
        <p:nvPicPr>
          <p:cNvPr id="62467" name="Picture 2" descr="http://www.albinism.org.nz/wp-content/uploads/2014/08/NZ_TandemTT_Greenville_Laura-Emma.jpg">
            <a:extLst>
              <a:ext uri="{FF2B5EF4-FFF2-40B4-BE49-F238E27FC236}">
                <a16:creationId xmlns:a16="http://schemas.microsoft.com/office/drawing/2014/main" id="{2C18A345-1B7B-4F8C-8F80-A0495E03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73" y="2648623"/>
            <a:ext cx="53213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5">
            <a:extLst>
              <a:ext uri="{FF2B5EF4-FFF2-40B4-BE49-F238E27FC236}">
                <a16:creationId xmlns:a16="http://schemas.microsoft.com/office/drawing/2014/main" id="{E620D202-CE98-4EF8-8DD6-0437B865F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38578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501014F4-3F9B-D6CE-E54B-0B2B9AF758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8742177" y="5967495"/>
            <a:ext cx="375241" cy="375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DE8DB54-8DD9-433A-B777-5FE296F2E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17" y="6008486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latin typeface="Calibri" panose="020F0502020204030204" pitchFamily="34" charset="0"/>
              </a:rPr>
              <a:t>Think. Pair. Share – What type of motivation exist? </a:t>
            </a:r>
          </a:p>
        </p:txBody>
      </p:sp>
      <p:pic>
        <p:nvPicPr>
          <p:cNvPr id="64515" name="Picture 2" descr="Image result for motivation exercise">
            <a:extLst>
              <a:ext uri="{FF2B5EF4-FFF2-40B4-BE49-F238E27FC236}">
                <a16:creationId xmlns:a16="http://schemas.microsoft.com/office/drawing/2014/main" id="{31D4ADCD-5E2B-4D4F-891A-10901D767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05" y="954087"/>
            <a:ext cx="66246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15">
            <a:extLst>
              <a:ext uri="{FF2B5EF4-FFF2-40B4-BE49-F238E27FC236}">
                <a16:creationId xmlns:a16="http://schemas.microsoft.com/office/drawing/2014/main" id="{B047A457-2863-47F0-A4C9-5790C0B45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17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E3A5DD6C-36D5-4EAF-A760-1DEE2C4DE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1" y="928689"/>
            <a:ext cx="10951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 is thought to be a combination of the 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drive</a:t>
            </a: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 within us to achieve our aims and the 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outside factors </a:t>
            </a: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which affect it. With this in mind, motivation has the following two forms, 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intrinsic motivation and extrinsic motivation</a:t>
            </a: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5539" name="Picture 2" descr="E:\PICTURES\App_Themes_LSCTheme_Images_Motivation.jpg">
            <a:extLst>
              <a:ext uri="{FF2B5EF4-FFF2-40B4-BE49-F238E27FC236}">
                <a16:creationId xmlns:a16="http://schemas.microsoft.com/office/drawing/2014/main" id="{5B21D76B-06EE-4635-B872-C2FFF859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5624" r="7031"/>
          <a:stretch>
            <a:fillRect/>
          </a:stretch>
        </p:blipFill>
        <p:spPr bwMode="auto">
          <a:xfrm>
            <a:off x="3175996" y="2213157"/>
            <a:ext cx="5681017" cy="348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1">
            <a:extLst>
              <a:ext uri="{FF2B5EF4-FFF2-40B4-BE49-F238E27FC236}">
                <a16:creationId xmlns:a16="http://schemas.microsoft.com/office/drawing/2014/main" id="{7AFEDF79-E7C0-43E1-A4E9-1E7E2674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1" y="5765800"/>
            <a:ext cx="1101617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Players who are motivated will persist with the task, even when the odds are against them. </a:t>
            </a:r>
          </a:p>
        </p:txBody>
      </p:sp>
      <p:sp>
        <p:nvSpPr>
          <p:cNvPr id="65541" name="Rectangle 15">
            <a:extLst>
              <a:ext uri="{FF2B5EF4-FFF2-40B4-BE49-F238E27FC236}">
                <a16:creationId xmlns:a16="http://schemas.microsoft.com/office/drawing/2014/main" id="{91F95C6D-AD62-4376-83BB-67285A137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086D2306-2AAE-A27D-F8AA-7EFF7057B1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6321" y="5825756"/>
            <a:ext cx="711938" cy="71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>
            <a:extLst>
              <a:ext uri="{FF2B5EF4-FFF2-40B4-BE49-F238E27FC236}">
                <a16:creationId xmlns:a16="http://schemas.microsoft.com/office/drawing/2014/main" id="{6B148C53-A415-407B-994C-EBAC0790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52" y="906917"/>
            <a:ext cx="1099009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Intrinsic motivation </a:t>
            </a: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comes from within the performer and is characterised by feelings of 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pride, self satisfaction and accomplishment</a:t>
            </a:r>
            <a:r>
              <a:rPr lang="en-GB" altLang="en-US" b="0">
                <a:latin typeface="Calibri" panose="020F0502020204030204" pitchFamily="34" charset="0"/>
                <a:cs typeface="Calibri" panose="020F0502020204030204" pitchFamily="34" charset="0"/>
              </a:rPr>
              <a:t> from completing or succeeding in a task.</a:t>
            </a:r>
          </a:p>
        </p:txBody>
      </p:sp>
      <p:sp>
        <p:nvSpPr>
          <p:cNvPr id="66563" name="Rectangle 15">
            <a:extLst>
              <a:ext uri="{FF2B5EF4-FFF2-40B4-BE49-F238E27FC236}">
                <a16:creationId xmlns:a16="http://schemas.microsoft.com/office/drawing/2014/main" id="{E21E30E8-82DA-43CA-A19D-F799E1A32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17" y="238579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Psychological factors that impact on leadership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66564" name="Picture 2" descr="Image result for sports person happy">
            <a:extLst>
              <a:ext uri="{FF2B5EF4-FFF2-40B4-BE49-F238E27FC236}">
                <a16:creationId xmlns:a16="http://schemas.microsoft.com/office/drawing/2014/main" id="{C022D695-9A93-4B88-B12D-A62D10B21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75211"/>
            <a:ext cx="5905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F9E7A0CD065743A777ABCB3A132B21" ma:contentTypeVersion="17" ma:contentTypeDescription="Create a new document." ma:contentTypeScope="" ma:versionID="3fdac59faf4369c42cd516e4f08ac128">
  <xsd:schema xmlns:xsd="http://www.w3.org/2001/XMLSchema" xmlns:xs="http://www.w3.org/2001/XMLSchema" xmlns:p="http://schemas.microsoft.com/office/2006/metadata/properties" xmlns:ns2="14138881-c390-4fa1-965b-946daa76e287" xmlns:ns3="cb1366b5-3db3-492d-af00-00269662eb53" targetNamespace="http://schemas.microsoft.com/office/2006/metadata/properties" ma:root="true" ma:fieldsID="69ccc182a83f368027738fe04de82a50" ns2:_="" ns3:_="">
    <xsd:import namespace="14138881-c390-4fa1-965b-946daa76e287"/>
    <xsd:import namespace="cb1366b5-3db3-492d-af00-00269662e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38881-c390-4fa1-965b-946daa76e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366b5-3db3-492d-af00-00269662eb5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1e8bada-6b00-444a-9c3b-db7954dc3872}" ma:internalName="TaxCatchAll" ma:showField="CatchAllData" ma:web="cb1366b5-3db3-492d-af00-00269662e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1366b5-3db3-492d-af00-00269662eb53">
      <UserInfo>
        <DisplayName>OBoA_Supply2</DisplayName>
        <AccountId>214</AccountId>
        <AccountType/>
      </UserInfo>
    </SharedWithUsers>
    <lcf76f155ced4ddcb4097134ff3c332f xmlns="14138881-c390-4fa1-965b-946daa76e287">
      <Terms xmlns="http://schemas.microsoft.com/office/infopath/2007/PartnerControls"/>
    </lcf76f155ced4ddcb4097134ff3c332f>
    <TaxCatchAll xmlns="cb1366b5-3db3-492d-af00-00269662eb53" xsi:nil="true"/>
  </documentManagement>
</p:properties>
</file>

<file path=customXml/itemProps1.xml><?xml version="1.0" encoding="utf-8"?>
<ds:datastoreItem xmlns:ds="http://schemas.openxmlformats.org/officeDocument/2006/customXml" ds:itemID="{D78ED5EB-154D-4D46-8A05-D2CF397F24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F400F4-B1D3-4A92-98BE-D42A0819DCE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4138881-c390-4fa1-965b-946daa76e287"/>
    <ds:schemaRef ds:uri="cb1366b5-3db3-492d-af00-00269662eb5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D5CF9F-1F24-41E9-BBC6-1107DA65D9B8}">
  <ds:schemaRefs>
    <ds:schemaRef ds:uri="http://schemas.microsoft.com/office/2006/metadata/properties"/>
    <ds:schemaRef ds:uri="http://www.w3.org/2000/xmlns/"/>
    <ds:schemaRef ds:uri="cb1366b5-3db3-492d-af00-00269662eb53"/>
    <ds:schemaRef ds:uri="14138881-c390-4fa1-965b-946daa76e287"/>
    <ds:schemaRef ds:uri="http://schemas.microsoft.com/office/infopath/2007/PartnerControls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BTEC Sport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Martins</dc:creator>
  <cp:lastModifiedBy>James King</cp:lastModifiedBy>
  <cp:revision>8</cp:revision>
  <dcterms:created xsi:type="dcterms:W3CDTF">2021-01-28T13:14:20Z</dcterms:created>
  <dcterms:modified xsi:type="dcterms:W3CDTF">2025-01-09T10:32:26Z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0x0101008DF9E7A0CD065743A777ABCB3A132B21</vt:lpwstr>
  </property>
  <property fmtid="{D5CDD505-2E9C-101B-9397-08002B2CF9AE}" pid="3" name="MediaServiceImageTags">
    <vt:lpwstr/>
  </property>
</Properties>
</file>