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40"/>
  </p:notesMasterIdLst>
  <p:handoutMasterIdLst>
    <p:handoutMasterId r:id="rId41"/>
  </p:handoutMasterIdLst>
  <p:sldIdLst>
    <p:sldId id="258" r:id="rId5"/>
    <p:sldId id="292" r:id="rId6"/>
    <p:sldId id="293" r:id="rId7"/>
    <p:sldId id="257" r:id="rId8"/>
    <p:sldId id="259" r:id="rId9"/>
    <p:sldId id="266" r:id="rId10"/>
    <p:sldId id="260" r:id="rId11"/>
    <p:sldId id="262" r:id="rId12"/>
    <p:sldId id="261" r:id="rId13"/>
    <p:sldId id="263" r:id="rId14"/>
    <p:sldId id="264" r:id="rId15"/>
    <p:sldId id="267" r:id="rId16"/>
    <p:sldId id="268" r:id="rId17"/>
    <p:sldId id="269" r:id="rId18"/>
    <p:sldId id="270" r:id="rId19"/>
    <p:sldId id="271" r:id="rId20"/>
    <p:sldId id="274" r:id="rId21"/>
    <p:sldId id="273" r:id="rId22"/>
    <p:sldId id="275" r:id="rId23"/>
    <p:sldId id="277" r:id="rId24"/>
    <p:sldId id="294" r:id="rId25"/>
    <p:sldId id="290" r:id="rId26"/>
    <p:sldId id="291" r:id="rId27"/>
    <p:sldId id="295" r:id="rId28"/>
    <p:sldId id="296" r:id="rId29"/>
    <p:sldId id="272" r:id="rId30"/>
    <p:sldId id="288" r:id="rId31"/>
    <p:sldId id="281" r:id="rId32"/>
    <p:sldId id="282" r:id="rId33"/>
    <p:sldId id="289" r:id="rId34"/>
    <p:sldId id="283" r:id="rId35"/>
    <p:sldId id="284" r:id="rId36"/>
    <p:sldId id="285" r:id="rId37"/>
    <p:sldId id="286" r:id="rId38"/>
    <p:sldId id="287" r:id="rId3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ヒラギノ角ゴ Pro W3" pitchFamily="125"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ヒラギノ角ゴ Pro W3" pitchFamily="125"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ヒラギノ角ゴ Pro W3" pitchFamily="125"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ヒラギノ角ゴ Pro W3" pitchFamily="125"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ヒラギノ角ゴ Pro W3" pitchFamily="125" charset="-128"/>
        <a:cs typeface="+mn-cs"/>
      </a:defRPr>
    </a:lvl5pPr>
    <a:lvl6pPr marL="2286000" algn="l" defTabSz="914400" rtl="0" eaLnBrk="1" latinLnBrk="0" hangingPunct="1">
      <a:defRPr sz="2400" kern="1200">
        <a:solidFill>
          <a:schemeClr val="tx1"/>
        </a:solidFill>
        <a:latin typeface="Times" panose="02020603050405020304" pitchFamily="18" charset="0"/>
        <a:ea typeface="ヒラギノ角ゴ Pro W3" pitchFamily="125" charset="-128"/>
        <a:cs typeface="+mn-cs"/>
      </a:defRPr>
    </a:lvl6pPr>
    <a:lvl7pPr marL="2743200" algn="l" defTabSz="914400" rtl="0" eaLnBrk="1" latinLnBrk="0" hangingPunct="1">
      <a:defRPr sz="2400" kern="1200">
        <a:solidFill>
          <a:schemeClr val="tx1"/>
        </a:solidFill>
        <a:latin typeface="Times" panose="02020603050405020304" pitchFamily="18" charset="0"/>
        <a:ea typeface="ヒラギノ角ゴ Pro W3" pitchFamily="125" charset="-128"/>
        <a:cs typeface="+mn-cs"/>
      </a:defRPr>
    </a:lvl7pPr>
    <a:lvl8pPr marL="3200400" algn="l" defTabSz="914400" rtl="0" eaLnBrk="1" latinLnBrk="0" hangingPunct="1">
      <a:defRPr sz="2400" kern="1200">
        <a:solidFill>
          <a:schemeClr val="tx1"/>
        </a:solidFill>
        <a:latin typeface="Times" panose="02020603050405020304" pitchFamily="18" charset="0"/>
        <a:ea typeface="ヒラギノ角ゴ Pro W3" pitchFamily="125" charset="-128"/>
        <a:cs typeface="+mn-cs"/>
      </a:defRPr>
    </a:lvl8pPr>
    <a:lvl9pPr marL="3657600" algn="l" defTabSz="914400" rtl="0" eaLnBrk="1" latinLnBrk="0" hangingPunct="1">
      <a:defRPr sz="2400" kern="1200">
        <a:solidFill>
          <a:schemeClr val="tx1"/>
        </a:solidFill>
        <a:latin typeface="Times" panose="02020603050405020304" pitchFamily="18" charset="0"/>
        <a:ea typeface="ヒラギノ角ゴ Pro W3" pitchFamily="125"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B08003-1D40-DE72-48C5-B5F74D396BAB}" name="Terry Dawson" initials="TD" userId="S::terry.dawson@mei.org.uk::c55199cc-8bb7-4911-aee3-b114ec7aaf41" providerId="AD"/>
  <p188:author id="{902E4A1D-79CE-5FC8-B054-85D784377BAC}" name="Elizabeth Hopker" initials="EH" userId="S::elizabeth.hopker@mei.org.uk::0e32bdee-7547-4af2-b84b-94ab598ac0ad" providerId="AD"/>
  <p188:author id="{1AF947D1-E805-05FC-90FC-980A7BA28A8D}" name="Stella Dudzic" initials="SD" userId="S::stella.dudzic@mei.org.uk::2727a60f-4d46-4a70-baaf-f614fe58baa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350"/>
    <a:srgbClr val="E00034"/>
    <a:srgbClr val="002147"/>
    <a:srgbClr val="FCAF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C8F3F2-DA58-4247-9067-4E9AAD47B683}" v="14" dt="2025-01-09T15:04:08.9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3" autoAdjust="0"/>
    <p:restoredTop sz="79874" autoAdjust="0"/>
  </p:normalViewPr>
  <p:slideViewPr>
    <p:cSldViewPr>
      <p:cViewPr varScale="1">
        <p:scale>
          <a:sx n="88" d="100"/>
          <a:sy n="88" d="100"/>
        </p:scale>
        <p:origin x="2028"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70" d="100"/>
          <a:sy n="70" d="100"/>
        </p:scale>
        <p:origin x="324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https://mei1963-my.sharepoint.com/personal/elizabeth_hopker_mei_org_uk/Documents/Documents/Core%20Maths%20Platform/Mortgages/8%20Mortgages%20solution%20spreadsheet%20(teachers'%20not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https://mei1963-my.sharepoint.com/personal/elizabeth_hopker_mei_org_uk/Documents/Documents/Core%20Maths%20Platform/Mortgages/8%20Mortgages%20solution%20spreadsheet%20(teachers'%20not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Outstanding Balance (£)</c:v>
          </c:tx>
          <c:marker>
            <c:symbol val="none"/>
          </c:marker>
          <c:val>
            <c:numRef>
              <c:f>Lifetime!$E$2:$E$301</c:f>
              <c:numCache>
                <c:formatCode>0.00</c:formatCode>
                <c:ptCount val="300"/>
                <c:pt idx="0">
                  <c:v>228287.01</c:v>
                </c:pt>
                <c:pt idx="1">
                  <c:v>227772.737525</c:v>
                </c:pt>
                <c:pt idx="2">
                  <c:v>227257.1793688125</c:v>
                </c:pt>
                <c:pt idx="3">
                  <c:v>226740.33231723454</c:v>
                </c:pt>
                <c:pt idx="4">
                  <c:v>226222.19314802764</c:v>
                </c:pt>
                <c:pt idx="5">
                  <c:v>225702.7586308977</c:v>
                </c:pt>
                <c:pt idx="6">
                  <c:v>225182.02552747497</c:v>
                </c:pt>
                <c:pt idx="7">
                  <c:v>224659.99059129367</c:v>
                </c:pt>
                <c:pt idx="8">
                  <c:v>224136.6505677719</c:v>
                </c:pt>
                <c:pt idx="9">
                  <c:v>223612.00219419133</c:v>
                </c:pt>
                <c:pt idx="10">
                  <c:v>223086.04219967683</c:v>
                </c:pt>
                <c:pt idx="11">
                  <c:v>222558.76730517604</c:v>
                </c:pt>
                <c:pt idx="12">
                  <c:v>222030.17422343898</c:v>
                </c:pt>
                <c:pt idx="13">
                  <c:v>221500.25965899759</c:v>
                </c:pt>
                <c:pt idx="14">
                  <c:v>220969.02030814509</c:v>
                </c:pt>
                <c:pt idx="15">
                  <c:v>220436.45285891547</c:v>
                </c:pt>
                <c:pt idx="16">
                  <c:v>219902.55399106277</c:v>
                </c:pt>
                <c:pt idx="17">
                  <c:v>219367.32037604044</c:v>
                </c:pt>
                <c:pt idx="18">
                  <c:v>218830.74867698055</c:v>
                </c:pt>
                <c:pt idx="19">
                  <c:v>218292.83554867303</c:v>
                </c:pt>
                <c:pt idx="20">
                  <c:v>217753.57763754472</c:v>
                </c:pt>
                <c:pt idx="21">
                  <c:v>217212.97158163859</c:v>
                </c:pt>
                <c:pt idx="22">
                  <c:v>216671.01401059268</c:v>
                </c:pt>
                <c:pt idx="23">
                  <c:v>216127.70154561917</c:v>
                </c:pt>
                <c:pt idx="24">
                  <c:v>215583.03079948324</c:v>
                </c:pt>
                <c:pt idx="25">
                  <c:v>215036.99837648196</c:v>
                </c:pt>
                <c:pt idx="26">
                  <c:v>214489.60087242318</c:v>
                </c:pt>
                <c:pt idx="27">
                  <c:v>213940.83487460425</c:v>
                </c:pt>
                <c:pt idx="28">
                  <c:v>213390.69696179076</c:v>
                </c:pt>
                <c:pt idx="29">
                  <c:v>212839.18370419525</c:v>
                </c:pt>
                <c:pt idx="30">
                  <c:v>212286.29166345575</c:v>
                </c:pt>
                <c:pt idx="31">
                  <c:v>211732.01739261439</c:v>
                </c:pt>
                <c:pt idx="32">
                  <c:v>211176.35743609595</c:v>
                </c:pt>
                <c:pt idx="33">
                  <c:v>210619.3083296862</c:v>
                </c:pt>
                <c:pt idx="34">
                  <c:v>210060.86660051043</c:v>
                </c:pt>
                <c:pt idx="35">
                  <c:v>209501.02876701171</c:v>
                </c:pt>
                <c:pt idx="36">
                  <c:v>208939.79133892924</c:v>
                </c:pt>
                <c:pt idx="37">
                  <c:v>208377.15081727656</c:v>
                </c:pt>
                <c:pt idx="38">
                  <c:v>207813.10369431975</c:v>
                </c:pt>
                <c:pt idx="39">
                  <c:v>207247.64645355556</c:v>
                </c:pt>
                <c:pt idx="40">
                  <c:v>206680.77556968946</c:v>
                </c:pt>
                <c:pt idx="41">
                  <c:v>206112.4875086137</c:v>
                </c:pt>
                <c:pt idx="42">
                  <c:v>205542.77872738524</c:v>
                </c:pt>
                <c:pt idx="43">
                  <c:v>204971.64567420373</c:v>
                </c:pt>
                <c:pt idx="44">
                  <c:v>204399.08478838924</c:v>
                </c:pt>
                <c:pt idx="45">
                  <c:v>203825.09250036022</c:v>
                </c:pt>
                <c:pt idx="46">
                  <c:v>203249.66523161111</c:v>
                </c:pt>
                <c:pt idx="47">
                  <c:v>202672.79939469014</c:v>
                </c:pt>
                <c:pt idx="48">
                  <c:v>202094.49139317687</c:v>
                </c:pt>
                <c:pt idx="49">
                  <c:v>201514.73762165982</c:v>
                </c:pt>
                <c:pt idx="50">
                  <c:v>200933.53446571398</c:v>
                </c:pt>
                <c:pt idx="51">
                  <c:v>200350.87830187829</c:v>
                </c:pt>
                <c:pt idx="52">
                  <c:v>199766.76549763299</c:v>
                </c:pt>
                <c:pt idx="53">
                  <c:v>199181.19241137709</c:v>
                </c:pt>
                <c:pt idx="54">
                  <c:v>198594.15539240555</c:v>
                </c:pt>
                <c:pt idx="55">
                  <c:v>198005.65078088656</c:v>
                </c:pt>
                <c:pt idx="56">
                  <c:v>197415.67490783878</c:v>
                </c:pt>
                <c:pt idx="57">
                  <c:v>196824.22409510839</c:v>
                </c:pt>
                <c:pt idx="58">
                  <c:v>196231.29465534617</c:v>
                </c:pt>
                <c:pt idx="59">
                  <c:v>195636.88289198454</c:v>
                </c:pt>
                <c:pt idx="60">
                  <c:v>195040.98509921451</c:v>
                </c:pt>
                <c:pt idx="61">
                  <c:v>194443.59756196255</c:v>
                </c:pt>
                <c:pt idx="62">
                  <c:v>193844.71655586746</c:v>
                </c:pt>
                <c:pt idx="63">
                  <c:v>193244.33834725714</c:v>
                </c:pt>
                <c:pt idx="64">
                  <c:v>192642.45919312531</c:v>
                </c:pt>
                <c:pt idx="65">
                  <c:v>192039.07534110814</c:v>
                </c:pt>
                <c:pt idx="66">
                  <c:v>191434.18302946092</c:v>
                </c:pt>
                <c:pt idx="67">
                  <c:v>190827.77848703458</c:v>
                </c:pt>
                <c:pt idx="68">
                  <c:v>190219.85793325218</c:v>
                </c:pt>
                <c:pt idx="69">
                  <c:v>189610.41757808533</c:v>
                </c:pt>
                <c:pt idx="70">
                  <c:v>188999.45362203056</c:v>
                </c:pt>
                <c:pt idx="71">
                  <c:v>188386.96225608565</c:v>
                </c:pt>
                <c:pt idx="72">
                  <c:v>187772.93966172586</c:v>
                </c:pt>
                <c:pt idx="73">
                  <c:v>187157.38201088019</c:v>
                </c:pt>
                <c:pt idx="74">
                  <c:v>186540.28546590739</c:v>
                </c:pt>
                <c:pt idx="75">
                  <c:v>185921.64617957218</c:v>
                </c:pt>
                <c:pt idx="76">
                  <c:v>185301.46029502113</c:v>
                </c:pt>
                <c:pt idx="77">
                  <c:v>184679.72394575868</c:v>
                </c:pt>
                <c:pt idx="78">
                  <c:v>184056.43325562309</c:v>
                </c:pt>
                <c:pt idx="79">
                  <c:v>183431.58433876216</c:v>
                </c:pt>
                <c:pt idx="80">
                  <c:v>182805.17329960907</c:v>
                </c:pt>
                <c:pt idx="81">
                  <c:v>182177.19623285811</c:v>
                </c:pt>
                <c:pt idx="82">
                  <c:v>181547.64922344027</c:v>
                </c:pt>
                <c:pt idx="83">
                  <c:v>180916.52834649888</c:v>
                </c:pt>
                <c:pt idx="84">
                  <c:v>180283.82966736512</c:v>
                </c:pt>
                <c:pt idx="85">
                  <c:v>179649.54924153353</c:v>
                </c:pt>
                <c:pt idx="86">
                  <c:v>179013.68311463739</c:v>
                </c:pt>
                <c:pt idx="87">
                  <c:v>178376.22732242401</c:v>
                </c:pt>
                <c:pt idx="88">
                  <c:v>177737.17789073006</c:v>
                </c:pt>
                <c:pt idx="89">
                  <c:v>177096.53083545688</c:v>
                </c:pt>
                <c:pt idx="90">
                  <c:v>176454.28216254554</c:v>
                </c:pt>
                <c:pt idx="91">
                  <c:v>175810.42786795192</c:v>
                </c:pt>
                <c:pt idx="92">
                  <c:v>175164.9639376218</c:v>
                </c:pt>
                <c:pt idx="93">
                  <c:v>174517.88634746586</c:v>
                </c:pt>
                <c:pt idx="94">
                  <c:v>173869.19106333453</c:v>
                </c:pt>
                <c:pt idx="95">
                  <c:v>173218.87404099287</c:v>
                </c:pt>
                <c:pt idx="96">
                  <c:v>172566.93122609536</c:v>
                </c:pt>
                <c:pt idx="97">
                  <c:v>171913.3585541606</c:v>
                </c:pt>
                <c:pt idx="98">
                  <c:v>171258.15195054602</c:v>
                </c:pt>
                <c:pt idx="99">
                  <c:v>170601.30733042239</c:v>
                </c:pt>
                <c:pt idx="100">
                  <c:v>169942.82059874845</c:v>
                </c:pt>
                <c:pt idx="101">
                  <c:v>169282.68765024532</c:v>
                </c:pt>
                <c:pt idx="102">
                  <c:v>168620.90436937095</c:v>
                </c:pt>
                <c:pt idx="103">
                  <c:v>167957.4666302944</c:v>
                </c:pt>
                <c:pt idx="104">
                  <c:v>167292.37029687015</c:v>
                </c:pt>
                <c:pt idx="105">
                  <c:v>166625.61122261235</c:v>
                </c:pt>
                <c:pt idx="106">
                  <c:v>165957.1852506689</c:v>
                </c:pt>
                <c:pt idx="107">
                  <c:v>165287.08821379559</c:v>
                </c:pt>
                <c:pt idx="108">
                  <c:v>164615.31593433008</c:v>
                </c:pt>
                <c:pt idx="109">
                  <c:v>163941.86422416591</c:v>
                </c:pt>
                <c:pt idx="110">
                  <c:v>163266.72888472633</c:v>
                </c:pt>
                <c:pt idx="111">
                  <c:v>162589.90570693815</c:v>
                </c:pt>
                <c:pt idx="112">
                  <c:v>161911.39047120549</c:v>
                </c:pt>
                <c:pt idx="113">
                  <c:v>161231.17894738351</c:v>
                </c:pt>
                <c:pt idx="114">
                  <c:v>160549.26689475199</c:v>
                </c:pt>
                <c:pt idx="115">
                  <c:v>159865.65006198888</c:v>
                </c:pt>
                <c:pt idx="116">
                  <c:v>159180.32418714385</c:v>
                </c:pt>
                <c:pt idx="117">
                  <c:v>158493.28499761171</c:v>
                </c:pt>
                <c:pt idx="118">
                  <c:v>157804.52821010575</c:v>
                </c:pt>
                <c:pt idx="119">
                  <c:v>157114.04953063102</c:v>
                </c:pt>
                <c:pt idx="120">
                  <c:v>156421.84465445761</c:v>
                </c:pt>
                <c:pt idx="121">
                  <c:v>155727.90926609377</c:v>
                </c:pt>
                <c:pt idx="122">
                  <c:v>155032.23903925903</c:v>
                </c:pt>
                <c:pt idx="123">
                  <c:v>154334.82963685718</c:v>
                </c:pt>
                <c:pt idx="124">
                  <c:v>153635.67671094934</c:v>
                </c:pt>
                <c:pt idx="125">
                  <c:v>152934.77590272672</c:v>
                </c:pt>
                <c:pt idx="126">
                  <c:v>152232.12284248354</c:v>
                </c:pt>
                <c:pt idx="127">
                  <c:v>151527.71314958975</c:v>
                </c:pt>
                <c:pt idx="128">
                  <c:v>150821.54243246373</c:v>
                </c:pt>
                <c:pt idx="129">
                  <c:v>150113.60628854489</c:v>
                </c:pt>
                <c:pt idx="130">
                  <c:v>149403.90030426625</c:v>
                </c:pt>
                <c:pt idx="131">
                  <c:v>148692.42005502692</c:v>
                </c:pt>
                <c:pt idx="132">
                  <c:v>147979.1611051645</c:v>
                </c:pt>
                <c:pt idx="133">
                  <c:v>147264.11900792742</c:v>
                </c:pt>
                <c:pt idx="134">
                  <c:v>146547.28930544725</c:v>
                </c:pt>
                <c:pt idx="135">
                  <c:v>145828.66752871088</c:v>
                </c:pt>
                <c:pt idx="136">
                  <c:v>145108.24919753266</c:v>
                </c:pt>
                <c:pt idx="137">
                  <c:v>144386.02982052648</c:v>
                </c:pt>
                <c:pt idx="138">
                  <c:v>143662.00489507781</c:v>
                </c:pt>
                <c:pt idx="139">
                  <c:v>142936.16990731552</c:v>
                </c:pt>
                <c:pt idx="140">
                  <c:v>142208.5203320838</c:v>
                </c:pt>
                <c:pt idx="141">
                  <c:v>141479.05163291402</c:v>
                </c:pt>
                <c:pt idx="142">
                  <c:v>140747.75926199631</c:v>
                </c:pt>
                <c:pt idx="143">
                  <c:v>140014.63866015131</c:v>
                </c:pt>
                <c:pt idx="144">
                  <c:v>139279.68525680169</c:v>
                </c:pt>
                <c:pt idx="145">
                  <c:v>138542.89446994371</c:v>
                </c:pt>
                <c:pt idx="146">
                  <c:v>137804.26170611859</c:v>
                </c:pt>
                <c:pt idx="147">
                  <c:v>137063.78236038389</c:v>
                </c:pt>
                <c:pt idx="148">
                  <c:v>136321.45181628485</c:v>
                </c:pt>
                <c:pt idx="149">
                  <c:v>135577.26544582559</c:v>
                </c:pt>
                <c:pt idx="150">
                  <c:v>134831.21860944017</c:v>
                </c:pt>
                <c:pt idx="151">
                  <c:v>134083.30665596377</c:v>
                </c:pt>
                <c:pt idx="152">
                  <c:v>133333.52492260368</c:v>
                </c:pt>
                <c:pt idx="153">
                  <c:v>132581.86873491021</c:v>
                </c:pt>
                <c:pt idx="154">
                  <c:v>131828.33340674749</c:v>
                </c:pt>
                <c:pt idx="155">
                  <c:v>131072.91424026436</c:v>
                </c:pt>
                <c:pt idx="156">
                  <c:v>130315.60652586502</c:v>
                </c:pt>
                <c:pt idx="157">
                  <c:v>129556.40554217968</c:v>
                </c:pt>
                <c:pt idx="158">
                  <c:v>128795.30655603512</c:v>
                </c:pt>
                <c:pt idx="159">
                  <c:v>128032.30482242521</c:v>
                </c:pt>
                <c:pt idx="160">
                  <c:v>127267.39558448127</c:v>
                </c:pt>
                <c:pt idx="161">
                  <c:v>126500.57407344248</c:v>
                </c:pt>
                <c:pt idx="162">
                  <c:v>125731.83550862607</c:v>
                </c:pt>
                <c:pt idx="163">
                  <c:v>124961.17509739763</c:v>
                </c:pt>
                <c:pt idx="164">
                  <c:v>124188.58803514112</c:v>
                </c:pt>
                <c:pt idx="165">
                  <c:v>123414.06950522897</c:v>
                </c:pt>
                <c:pt idx="166">
                  <c:v>122637.61467899203</c:v>
                </c:pt>
                <c:pt idx="167">
                  <c:v>121859.21871568951</c:v>
                </c:pt>
                <c:pt idx="168">
                  <c:v>121078.87676247873</c:v>
                </c:pt>
                <c:pt idx="169">
                  <c:v>120296.58395438491</c:v>
                </c:pt>
                <c:pt idx="170">
                  <c:v>119512.33541427087</c:v>
                </c:pt>
                <c:pt idx="171">
                  <c:v>118726.12625280654</c:v>
                </c:pt>
                <c:pt idx="172">
                  <c:v>117937.95156843856</c:v>
                </c:pt>
                <c:pt idx="173">
                  <c:v>117147.80644735965</c:v>
                </c:pt>
                <c:pt idx="174">
                  <c:v>116355.68596347804</c:v>
                </c:pt>
                <c:pt idx="175">
                  <c:v>115561.58517838673</c:v>
                </c:pt>
                <c:pt idx="176">
                  <c:v>114765.49914133269</c:v>
                </c:pt>
                <c:pt idx="177">
                  <c:v>113967.42288918603</c:v>
                </c:pt>
                <c:pt idx="178">
                  <c:v>113167.35144640898</c:v>
                </c:pt>
                <c:pt idx="179">
                  <c:v>112365.27982502501</c:v>
                </c:pt>
                <c:pt idx="180">
                  <c:v>111561.20302458756</c:v>
                </c:pt>
                <c:pt idx="181">
                  <c:v>110755.11603214903</c:v>
                </c:pt>
                <c:pt idx="182">
                  <c:v>109947.0138222294</c:v>
                </c:pt>
                <c:pt idx="183">
                  <c:v>109136.89135678497</c:v>
                </c:pt>
                <c:pt idx="184">
                  <c:v>108324.74358517693</c:v>
                </c:pt>
                <c:pt idx="185">
                  <c:v>107510.56544413987</c:v>
                </c:pt>
                <c:pt idx="186">
                  <c:v>106694.35185775021</c:v>
                </c:pt>
                <c:pt idx="187">
                  <c:v>105876.09773739458</c:v>
                </c:pt>
                <c:pt idx="188">
                  <c:v>105055.79798173805</c:v>
                </c:pt>
                <c:pt idx="189">
                  <c:v>104233.4474766924</c:v>
                </c:pt>
                <c:pt idx="190">
                  <c:v>103409.04109538412</c:v>
                </c:pt>
                <c:pt idx="191">
                  <c:v>102582.57369812258</c:v>
                </c:pt>
                <c:pt idx="192">
                  <c:v>101754.04013236788</c:v>
                </c:pt>
                <c:pt idx="193">
                  <c:v>100923.4352326988</c:v>
                </c:pt>
                <c:pt idx="194">
                  <c:v>100090.75382078055</c:v>
                </c:pt>
                <c:pt idx="195">
                  <c:v>99255.990705332501</c:v>
                </c:pt>
                <c:pt idx="196">
                  <c:v>98419.140682095822</c:v>
                </c:pt>
                <c:pt idx="197">
                  <c:v>97580.198533801056</c:v>
                </c:pt>
                <c:pt idx="198">
                  <c:v>96739.159030135561</c:v>
                </c:pt>
                <c:pt idx="199">
                  <c:v>95896.016927710894</c:v>
                </c:pt>
                <c:pt idx="200">
                  <c:v>95050.766970030163</c:v>
                </c:pt>
                <c:pt idx="201">
                  <c:v>94203.403887455235</c:v>
                </c:pt>
                <c:pt idx="202">
                  <c:v>93353.922397173868</c:v>
                </c:pt>
                <c:pt idx="203">
                  <c:v>92502.317203166793</c:v>
                </c:pt>
                <c:pt idx="204">
                  <c:v>91648.582996174708</c:v>
                </c:pt>
                <c:pt idx="205">
                  <c:v>90792.714453665132</c:v>
                </c:pt>
                <c:pt idx="206">
                  <c:v>89934.706239799285</c:v>
                </c:pt>
                <c:pt idx="207">
                  <c:v>89074.553005398775</c:v>
                </c:pt>
                <c:pt idx="208">
                  <c:v>88212.249387912263</c:v>
                </c:pt>
                <c:pt idx="209">
                  <c:v>87347.790011382036</c:v>
                </c:pt>
                <c:pt idx="210">
                  <c:v>86481.169486410479</c:v>
                </c:pt>
                <c:pt idx="211">
                  <c:v>85612.382410126505</c:v>
                </c:pt>
                <c:pt idx="212">
                  <c:v>84741.423366151823</c:v>
                </c:pt>
                <c:pt idx="213">
                  <c:v>83868.28692456719</c:v>
                </c:pt>
                <c:pt idx="214">
                  <c:v>82992.967641878597</c:v>
                </c:pt>
                <c:pt idx="215">
                  <c:v>82115.460060983285</c:v>
                </c:pt>
                <c:pt idx="216">
                  <c:v>81235.758711135742</c:v>
                </c:pt>
                <c:pt idx="217">
                  <c:v>80353.858107913577</c:v>
                </c:pt>
                <c:pt idx="218">
                  <c:v>79469.752753183362</c:v>
                </c:pt>
                <c:pt idx="219">
                  <c:v>78583.437135066313</c:v>
                </c:pt>
                <c:pt idx="220">
                  <c:v>77694.90572790397</c:v>
                </c:pt>
                <c:pt idx="221">
                  <c:v>76804.152992223724</c:v>
                </c:pt>
                <c:pt idx="222">
                  <c:v>75911.173374704274</c:v>
                </c:pt>
                <c:pt idx="223">
                  <c:v>75015.961308141035</c:v>
                </c:pt>
                <c:pt idx="224">
                  <c:v>74118.511211411387</c:v>
                </c:pt>
                <c:pt idx="225">
                  <c:v>73218.817489439913</c:v>
                </c:pt>
                <c:pt idx="226">
                  <c:v>72316.8745331635</c:v>
                </c:pt>
                <c:pt idx="227">
                  <c:v>71412.676719496405</c:v>
                </c:pt>
                <c:pt idx="228">
                  <c:v>70506.218411295136</c:v>
                </c:pt>
                <c:pt idx="229">
                  <c:v>69597.493957323371</c:v>
                </c:pt>
                <c:pt idx="230">
                  <c:v>68686.497692216668</c:v>
                </c:pt>
                <c:pt idx="231">
                  <c:v>67773.223936447204</c:v>
                </c:pt>
                <c:pt idx="232">
                  <c:v>66857.666996288317</c:v>
                </c:pt>
                <c:pt idx="233">
                  <c:v>65939.821163779037</c:v>
                </c:pt>
                <c:pt idx="234">
                  <c:v>65019.68071668849</c:v>
                </c:pt>
                <c:pt idx="235">
                  <c:v>64097.239918480213</c:v>
                </c:pt>
                <c:pt idx="236">
                  <c:v>63172.493018276415</c:v>
                </c:pt>
                <c:pt idx="237">
                  <c:v>62245.434250822109</c:v>
                </c:pt>
                <c:pt idx="238">
                  <c:v>61316.057836449167</c:v>
                </c:pt>
                <c:pt idx="239">
                  <c:v>60384.357981040288</c:v>
                </c:pt>
                <c:pt idx="240">
                  <c:v>59450.328875992891</c:v>
                </c:pt>
                <c:pt idx="241">
                  <c:v>58513.964698182877</c:v>
                </c:pt>
                <c:pt idx="242">
                  <c:v>57575.25960992834</c:v>
                </c:pt>
                <c:pt idx="243">
                  <c:v>56634.207758953162</c:v>
                </c:pt>
                <c:pt idx="244">
                  <c:v>55690.803278350548</c:v>
                </c:pt>
                <c:pt idx="245">
                  <c:v>54745.040286546428</c:v>
                </c:pt>
                <c:pt idx="246">
                  <c:v>53796.912887262799</c:v>
                </c:pt>
                <c:pt idx="247">
                  <c:v>52846.415169480955</c:v>
                </c:pt>
                <c:pt idx="248">
                  <c:v>51893.541207404662</c:v>
                </c:pt>
                <c:pt idx="249">
                  <c:v>50938.285060423179</c:v>
                </c:pt>
                <c:pt idx="250">
                  <c:v>49980.640773074236</c:v>
                </c:pt>
                <c:pt idx="251">
                  <c:v>49020.602375006922</c:v>
                </c:pt>
                <c:pt idx="252">
                  <c:v>48058.163880944441</c:v>
                </c:pt>
                <c:pt idx="253">
                  <c:v>47093.319290646803</c:v>
                </c:pt>
                <c:pt idx="254">
                  <c:v>46126.062588873421</c:v>
                </c:pt>
                <c:pt idx="255">
                  <c:v>45156.387745345608</c:v>
                </c:pt>
                <c:pt idx="256">
                  <c:v>44184.288714708971</c:v>
                </c:pt>
                <c:pt idx="257">
                  <c:v>43209.759436495748</c:v>
                </c:pt>
                <c:pt idx="258">
                  <c:v>42232.793835086988</c:v>
                </c:pt>
                <c:pt idx="259">
                  <c:v>41253.38581967471</c:v>
                </c:pt>
                <c:pt idx="260">
                  <c:v>40271.5292842239</c:v>
                </c:pt>
                <c:pt idx="261">
                  <c:v>39287.218107434463</c:v>
                </c:pt>
                <c:pt idx="262">
                  <c:v>38300.446152703051</c:v>
                </c:pt>
                <c:pt idx="263">
                  <c:v>37311.207268084807</c:v>
                </c:pt>
                <c:pt idx="264">
                  <c:v>36319.49528625502</c:v>
                </c:pt>
                <c:pt idx="265">
                  <c:v>35325.304024470657</c:v>
                </c:pt>
                <c:pt idx="266">
                  <c:v>34328.627284531838</c:v>
                </c:pt>
                <c:pt idx="267">
                  <c:v>33329.45885274317</c:v>
                </c:pt>
                <c:pt idx="268">
                  <c:v>32327.792499875028</c:v>
                </c:pt>
                <c:pt idx="269">
                  <c:v>31323.621981124714</c:v>
                </c:pt>
                <c:pt idx="270">
                  <c:v>30316.941036077525</c:v>
                </c:pt>
                <c:pt idx="271">
                  <c:v>29307.743388667717</c:v>
                </c:pt>
                <c:pt idx="272">
                  <c:v>28296.022747139385</c:v>
                </c:pt>
                <c:pt idx="273">
                  <c:v>27281.772804007232</c:v>
                </c:pt>
                <c:pt idx="274">
                  <c:v>26264.987236017249</c:v>
                </c:pt>
                <c:pt idx="275">
                  <c:v>25245.659704107289</c:v>
                </c:pt>
                <c:pt idx="276">
                  <c:v>24223.783853367557</c:v>
                </c:pt>
                <c:pt idx="277">
                  <c:v>23199.353313000975</c:v>
                </c:pt>
                <c:pt idx="278">
                  <c:v>22172.361696283475</c:v>
                </c:pt>
                <c:pt idx="279">
                  <c:v>21142.802600524181</c:v>
                </c:pt>
                <c:pt idx="280">
                  <c:v>20110.669607025491</c:v>
                </c:pt>
                <c:pt idx="281">
                  <c:v>19075.956281043054</c:v>
                </c:pt>
                <c:pt idx="282">
                  <c:v>18038.656171745661</c:v>
                </c:pt>
                <c:pt idx="283">
                  <c:v>16998.762812175024</c:v>
                </c:pt>
                <c:pt idx="284">
                  <c:v>15956.26971920546</c:v>
                </c:pt>
                <c:pt idx="285">
                  <c:v>14911.170393503475</c:v>
                </c:pt>
                <c:pt idx="286">
                  <c:v>13863.458319487234</c:v>
                </c:pt>
                <c:pt idx="287">
                  <c:v>12813.126965285952</c:v>
                </c:pt>
                <c:pt idx="288">
                  <c:v>11760.169782699168</c:v>
                </c:pt>
                <c:pt idx="289">
                  <c:v>10704.580207155916</c:v>
                </c:pt>
                <c:pt idx="290">
                  <c:v>9646.3516576738057</c:v>
                </c:pt>
                <c:pt idx="291">
                  <c:v>8585.4775368179908</c:v>
                </c:pt>
                <c:pt idx="292">
                  <c:v>7521.9512306600354</c:v>
                </c:pt>
                <c:pt idx="293">
                  <c:v>6455.766108736686</c:v>
                </c:pt>
                <c:pt idx="294">
                  <c:v>5386.9155240085283</c:v>
                </c:pt>
                <c:pt idx="295">
                  <c:v>4315.3928128185498</c:v>
                </c:pt>
                <c:pt idx="296">
                  <c:v>3241.191294850596</c:v>
                </c:pt>
                <c:pt idx="297">
                  <c:v>2164.3042730877223</c:v>
                </c:pt>
                <c:pt idx="298">
                  <c:v>1084.7250337704415</c:v>
                </c:pt>
                <c:pt idx="299">
                  <c:v>2.4468463548676027</c:v>
                </c:pt>
              </c:numCache>
            </c:numRef>
          </c:val>
          <c:smooth val="0"/>
          <c:extLst>
            <c:ext xmlns:c16="http://schemas.microsoft.com/office/drawing/2014/chart" uri="{C3380CC4-5D6E-409C-BE32-E72D297353CC}">
              <c16:uniqueId val="{00000000-CCC0-4EF9-98EF-3652B3C97689}"/>
            </c:ext>
          </c:extLst>
        </c:ser>
        <c:dLbls>
          <c:showLegendKey val="0"/>
          <c:showVal val="0"/>
          <c:showCatName val="0"/>
          <c:showSerName val="0"/>
          <c:showPercent val="0"/>
          <c:showBubbleSize val="0"/>
        </c:dLbls>
        <c:hiLowLines/>
        <c:smooth val="0"/>
        <c:axId val="125001728"/>
        <c:axId val="125003648"/>
      </c:lineChart>
      <c:catAx>
        <c:axId val="125001728"/>
        <c:scaling>
          <c:orientation val="minMax"/>
        </c:scaling>
        <c:delete val="0"/>
        <c:axPos val="b"/>
        <c:title>
          <c:tx>
            <c:rich>
              <a:bodyPr/>
              <a:lstStyle/>
              <a:p>
                <a:pPr>
                  <a:defRPr/>
                </a:pPr>
                <a:r>
                  <a:rPr lang="en-GB"/>
                  <a:t>Month</a:t>
                </a:r>
              </a:p>
            </c:rich>
          </c:tx>
          <c:overlay val="0"/>
        </c:title>
        <c:majorTickMark val="none"/>
        <c:minorTickMark val="none"/>
        <c:tickLblPos val="nextTo"/>
        <c:crossAx val="125003648"/>
        <c:crosses val="autoZero"/>
        <c:auto val="1"/>
        <c:lblAlgn val="ctr"/>
        <c:lblOffset val="100"/>
        <c:tickLblSkip val="13"/>
        <c:noMultiLvlLbl val="0"/>
      </c:catAx>
      <c:valAx>
        <c:axId val="125003648"/>
        <c:scaling>
          <c:orientation val="minMax"/>
        </c:scaling>
        <c:delete val="0"/>
        <c:axPos val="l"/>
        <c:majorGridlines/>
        <c:title>
          <c:tx>
            <c:rich>
              <a:bodyPr/>
              <a:lstStyle/>
              <a:p>
                <a:pPr>
                  <a:defRPr/>
                </a:pPr>
                <a:r>
                  <a:rPr lang="en-US"/>
                  <a:t>Outstanding Balance (£)</a:t>
                </a:r>
              </a:p>
            </c:rich>
          </c:tx>
          <c:overlay val="0"/>
        </c:title>
        <c:numFmt formatCode="0.00" sourceLinked="1"/>
        <c:majorTickMark val="out"/>
        <c:minorTickMark val="none"/>
        <c:tickLblPos val="nextTo"/>
        <c:crossAx val="125001728"/>
        <c:crosses val="autoZero"/>
        <c:crossBetween val="between"/>
      </c:valAx>
    </c:plotArea>
    <c:plotVisOnly val="1"/>
    <c:dispBlanksAs val="gap"/>
    <c:showDLblsOverMax val="0"/>
  </c:chart>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v>Principal</c:v>
          </c:tx>
          <c:invertIfNegative val="0"/>
          <c:val>
            <c:numRef>
              <c:f>Lifetime!$G$2:$G$301</c:f>
              <c:numCache>
                <c:formatCode>0.00</c:formatCode>
                <c:ptCount val="300"/>
                <c:pt idx="0">
                  <c:v>512.99</c:v>
                </c:pt>
                <c:pt idx="1">
                  <c:v>514.27247499999999</c:v>
                </c:pt>
                <c:pt idx="2">
                  <c:v>515.5581561875</c:v>
                </c:pt>
                <c:pt idx="3">
                  <c:v>516.84705157796873</c:v>
                </c:pt>
                <c:pt idx="4">
                  <c:v>518.13916920691361</c:v>
                </c:pt>
                <c:pt idx="5">
                  <c:v>519.4345171299309</c:v>
                </c:pt>
                <c:pt idx="6">
                  <c:v>520.73310342275579</c:v>
                </c:pt>
                <c:pt idx="7">
                  <c:v>522.03493618131267</c:v>
                </c:pt>
                <c:pt idx="8">
                  <c:v>523.34002352176583</c:v>
                </c:pt>
                <c:pt idx="9">
                  <c:v>524.64837358057036</c:v>
                </c:pt>
                <c:pt idx="10">
                  <c:v>525.95999451452178</c:v>
                </c:pt>
                <c:pt idx="11">
                  <c:v>527.27489450080793</c:v>
                </c:pt>
                <c:pt idx="12">
                  <c:v>528.59308173705995</c:v>
                </c:pt>
                <c:pt idx="13">
                  <c:v>529.9145644414026</c:v>
                </c:pt>
                <c:pt idx="14">
                  <c:v>531.23935085250605</c:v>
                </c:pt>
                <c:pt idx="15">
                  <c:v>532.5674492296373</c:v>
                </c:pt>
                <c:pt idx="16">
                  <c:v>533.89886785271131</c:v>
                </c:pt>
                <c:pt idx="17">
                  <c:v>535.23361502234309</c:v>
                </c:pt>
                <c:pt idx="18">
                  <c:v>536.57169905989895</c:v>
                </c:pt>
                <c:pt idx="19">
                  <c:v>537.91312830754862</c:v>
                </c:pt>
                <c:pt idx="20">
                  <c:v>539.25791112831746</c:v>
                </c:pt>
                <c:pt idx="21">
                  <c:v>540.60605590613829</c:v>
                </c:pt>
                <c:pt idx="22">
                  <c:v>541.95757104590359</c:v>
                </c:pt>
                <c:pt idx="23">
                  <c:v>543.31246497351833</c:v>
                </c:pt>
                <c:pt idx="24">
                  <c:v>544.67074613595207</c:v>
                </c:pt>
                <c:pt idx="25">
                  <c:v>546.03242300129193</c:v>
                </c:pt>
                <c:pt idx="26">
                  <c:v>547.39750405879511</c:v>
                </c:pt>
                <c:pt idx="27">
                  <c:v>548.76599781894208</c:v>
                </c:pt>
                <c:pt idx="28">
                  <c:v>550.13791281348938</c:v>
                </c:pt>
                <c:pt idx="29">
                  <c:v>551.5132575955231</c:v>
                </c:pt>
                <c:pt idx="30">
                  <c:v>552.89204073951191</c:v>
                </c:pt>
                <c:pt idx="31">
                  <c:v>554.27427084136059</c:v>
                </c:pt>
                <c:pt idx="32">
                  <c:v>555.65995651846401</c:v>
                </c:pt>
                <c:pt idx="33">
                  <c:v>557.04910640976016</c:v>
                </c:pt>
                <c:pt idx="34">
                  <c:v>558.44172917578453</c:v>
                </c:pt>
                <c:pt idx="35">
                  <c:v>559.83783349872397</c:v>
                </c:pt>
                <c:pt idx="36">
                  <c:v>561.23742808247073</c:v>
                </c:pt>
                <c:pt idx="37">
                  <c:v>562.64052165267697</c:v>
                </c:pt>
                <c:pt idx="38">
                  <c:v>564.04712295680861</c:v>
                </c:pt>
                <c:pt idx="39">
                  <c:v>565.45724076420061</c:v>
                </c:pt>
                <c:pt idx="40">
                  <c:v>566.87088386611117</c:v>
                </c:pt>
                <c:pt idx="41">
                  <c:v>568.28806107577634</c:v>
                </c:pt>
                <c:pt idx="42">
                  <c:v>569.7087812284658</c:v>
                </c:pt>
                <c:pt idx="43">
                  <c:v>571.13305318153687</c:v>
                </c:pt>
                <c:pt idx="44">
                  <c:v>572.56088581449069</c:v>
                </c:pt>
                <c:pt idx="45">
                  <c:v>573.99228802902689</c:v>
                </c:pt>
                <c:pt idx="46">
                  <c:v>575.42726874909954</c:v>
                </c:pt>
                <c:pt idx="47">
                  <c:v>576.86583692097224</c:v>
                </c:pt>
                <c:pt idx="48">
                  <c:v>578.30800151327458</c:v>
                </c:pt>
                <c:pt idx="49">
                  <c:v>579.75377151705788</c:v>
                </c:pt>
                <c:pt idx="50">
                  <c:v>581.20315594585054</c:v>
                </c:pt>
                <c:pt idx="51">
                  <c:v>582.65616383571501</c:v>
                </c:pt>
                <c:pt idx="52">
                  <c:v>584.11280424530423</c:v>
                </c:pt>
                <c:pt idx="53">
                  <c:v>585.57308625591759</c:v>
                </c:pt>
                <c:pt idx="54">
                  <c:v>587.03701897155725</c:v>
                </c:pt>
                <c:pt idx="55">
                  <c:v>588.50461151898617</c:v>
                </c:pt>
                <c:pt idx="56">
                  <c:v>589.97587304778358</c:v>
                </c:pt>
                <c:pt idx="57">
                  <c:v>591.45081273040319</c:v>
                </c:pt>
                <c:pt idx="58">
                  <c:v>592.92943976222909</c:v>
                </c:pt>
                <c:pt idx="59">
                  <c:v>594.41176336163471</c:v>
                </c:pt>
                <c:pt idx="60">
                  <c:v>595.89779277003868</c:v>
                </c:pt>
                <c:pt idx="61">
                  <c:v>597.38753725196375</c:v>
                </c:pt>
                <c:pt idx="62">
                  <c:v>598.88100609509365</c:v>
                </c:pt>
                <c:pt idx="63">
                  <c:v>600.37820861033128</c:v>
                </c:pt>
                <c:pt idx="64">
                  <c:v>601.87915413185715</c:v>
                </c:pt>
                <c:pt idx="65">
                  <c:v>603.38385201718665</c:v>
                </c:pt>
                <c:pt idx="66">
                  <c:v>604.89231164722969</c:v>
                </c:pt>
                <c:pt idx="67">
                  <c:v>606.40454242634769</c:v>
                </c:pt>
                <c:pt idx="68">
                  <c:v>607.92055378241366</c:v>
                </c:pt>
                <c:pt idx="69">
                  <c:v>609.44035516686949</c:v>
                </c:pt>
                <c:pt idx="70">
                  <c:v>610.96395605478665</c:v>
                </c:pt>
                <c:pt idx="71">
                  <c:v>612.4913659449237</c:v>
                </c:pt>
                <c:pt idx="72">
                  <c:v>614.0225943597859</c:v>
                </c:pt>
                <c:pt idx="73">
                  <c:v>615.55765084568543</c:v>
                </c:pt>
                <c:pt idx="74">
                  <c:v>617.09654497279962</c:v>
                </c:pt>
                <c:pt idx="75">
                  <c:v>618.63928633523165</c:v>
                </c:pt>
                <c:pt idx="76">
                  <c:v>620.18588455106965</c:v>
                </c:pt>
                <c:pt idx="77">
                  <c:v>621.73634926244722</c:v>
                </c:pt>
                <c:pt idx="78">
                  <c:v>623.29069013560343</c:v>
                </c:pt>
                <c:pt idx="79">
                  <c:v>624.84891686094238</c:v>
                </c:pt>
                <c:pt idx="80">
                  <c:v>626.41103915309463</c:v>
                </c:pt>
                <c:pt idx="81">
                  <c:v>627.97706675097743</c:v>
                </c:pt>
                <c:pt idx="82">
                  <c:v>629.54700941785472</c:v>
                </c:pt>
                <c:pt idx="83">
                  <c:v>631.12087694139927</c:v>
                </c:pt>
                <c:pt idx="84">
                  <c:v>632.69867913375288</c:v>
                </c:pt>
                <c:pt idx="85">
                  <c:v>634.28042583158731</c:v>
                </c:pt>
                <c:pt idx="86">
                  <c:v>635.86612689616618</c:v>
                </c:pt>
                <c:pt idx="87">
                  <c:v>637.45579221340654</c:v>
                </c:pt>
                <c:pt idx="88">
                  <c:v>639.04943169394005</c:v>
                </c:pt>
                <c:pt idx="89">
                  <c:v>640.64705527317483</c:v>
                </c:pt>
                <c:pt idx="90">
                  <c:v>642.24867291135774</c:v>
                </c:pt>
                <c:pt idx="91">
                  <c:v>643.85429459363627</c:v>
                </c:pt>
                <c:pt idx="92">
                  <c:v>645.46393033012032</c:v>
                </c:pt>
                <c:pt idx="93">
                  <c:v>647.07759015594547</c:v>
                </c:pt>
                <c:pt idx="94">
                  <c:v>648.69528413133548</c:v>
                </c:pt>
                <c:pt idx="95">
                  <c:v>650.31702234166369</c:v>
                </c:pt>
                <c:pt idx="96">
                  <c:v>651.94281489751779</c:v>
                </c:pt>
                <c:pt idx="97">
                  <c:v>653.57267193476173</c:v>
                </c:pt>
                <c:pt idx="98">
                  <c:v>655.20660361459863</c:v>
                </c:pt>
                <c:pt idx="99">
                  <c:v>656.84462012363497</c:v>
                </c:pt>
                <c:pt idx="100">
                  <c:v>658.48673167394395</c:v>
                </c:pt>
                <c:pt idx="101">
                  <c:v>660.132948503129</c:v>
                </c:pt>
                <c:pt idx="102">
                  <c:v>661.78328087438672</c:v>
                </c:pt>
                <c:pt idx="103">
                  <c:v>663.4377390765726</c:v>
                </c:pt>
                <c:pt idx="104">
                  <c:v>665.096333424264</c:v>
                </c:pt>
                <c:pt idx="105">
                  <c:v>666.75907425782475</c:v>
                </c:pt>
                <c:pt idx="106">
                  <c:v>668.42597194346922</c:v>
                </c:pt>
                <c:pt idx="107">
                  <c:v>670.09703687332785</c:v>
                </c:pt>
                <c:pt idx="108">
                  <c:v>671.77227946551102</c:v>
                </c:pt>
                <c:pt idx="109">
                  <c:v>673.45171016417476</c:v>
                </c:pt>
                <c:pt idx="110">
                  <c:v>675.13533943958532</c:v>
                </c:pt>
                <c:pt idx="111">
                  <c:v>676.82317778818424</c:v>
                </c:pt>
                <c:pt idx="112">
                  <c:v>678.51523573265467</c:v>
                </c:pt>
                <c:pt idx="113">
                  <c:v>680.21152382198625</c:v>
                </c:pt>
                <c:pt idx="114">
                  <c:v>681.9120526315412</c:v>
                </c:pt>
                <c:pt idx="115">
                  <c:v>683.6168327631201</c:v>
                </c:pt>
                <c:pt idx="116">
                  <c:v>685.32587484502778</c:v>
                </c:pt>
                <c:pt idx="117">
                  <c:v>687.03918953214043</c:v>
                </c:pt>
                <c:pt idx="118">
                  <c:v>688.75678750597081</c:v>
                </c:pt>
                <c:pt idx="119">
                  <c:v>690.4786794747356</c:v>
                </c:pt>
                <c:pt idx="120">
                  <c:v>692.20487617342246</c:v>
                </c:pt>
                <c:pt idx="121">
                  <c:v>693.93538836385596</c:v>
                </c:pt>
                <c:pt idx="122">
                  <c:v>695.67022683476557</c:v>
                </c:pt>
                <c:pt idx="123">
                  <c:v>697.4094024018525</c:v>
                </c:pt>
                <c:pt idx="124">
                  <c:v>699.15292590785702</c:v>
                </c:pt>
                <c:pt idx="125">
                  <c:v>700.90080822262667</c:v>
                </c:pt>
                <c:pt idx="126">
                  <c:v>702.65306024318329</c:v>
                </c:pt>
                <c:pt idx="127">
                  <c:v>704.40969289379109</c:v>
                </c:pt>
                <c:pt idx="128">
                  <c:v>706.17071712602569</c:v>
                </c:pt>
                <c:pt idx="129">
                  <c:v>707.9361439188408</c:v>
                </c:pt>
                <c:pt idx="130">
                  <c:v>709.70598427863774</c:v>
                </c:pt>
                <c:pt idx="131">
                  <c:v>711.4802492393344</c:v>
                </c:pt>
                <c:pt idx="132">
                  <c:v>713.2589498624327</c:v>
                </c:pt>
                <c:pt idx="133">
                  <c:v>715.04209723708868</c:v>
                </c:pt>
                <c:pt idx="134">
                  <c:v>716.82970248018137</c:v>
                </c:pt>
                <c:pt idx="135">
                  <c:v>718.62177673638189</c:v>
                </c:pt>
                <c:pt idx="136">
                  <c:v>720.41833117822284</c:v>
                </c:pt>
                <c:pt idx="137">
                  <c:v>722.21937700616832</c:v>
                </c:pt>
                <c:pt idx="138">
                  <c:v>724.02492544868392</c:v>
                </c:pt>
                <c:pt idx="139">
                  <c:v>725.83498776230545</c:v>
                </c:pt>
                <c:pt idx="140">
                  <c:v>727.6495752317112</c:v>
                </c:pt>
                <c:pt idx="141">
                  <c:v>729.4686991697904</c:v>
                </c:pt>
                <c:pt idx="142">
                  <c:v>731.29237091771506</c:v>
                </c:pt>
                <c:pt idx="143">
                  <c:v>733.12060184500933</c:v>
                </c:pt>
                <c:pt idx="144">
                  <c:v>734.95340334962179</c:v>
                </c:pt>
                <c:pt idx="145">
                  <c:v>736.79078685799573</c:v>
                </c:pt>
                <c:pt idx="146">
                  <c:v>738.63276382514073</c:v>
                </c:pt>
                <c:pt idx="147">
                  <c:v>740.47934573470366</c:v>
                </c:pt>
                <c:pt idx="148">
                  <c:v>742.33054409904025</c:v>
                </c:pt>
                <c:pt idx="149">
                  <c:v>744.1863704592879</c:v>
                </c:pt>
                <c:pt idx="150">
                  <c:v>746.04683638543611</c:v>
                </c:pt>
                <c:pt idx="151">
                  <c:v>747.9119534763995</c:v>
                </c:pt>
                <c:pt idx="152">
                  <c:v>749.78173336009058</c:v>
                </c:pt>
                <c:pt idx="153">
                  <c:v>751.65618769349089</c:v>
                </c:pt>
                <c:pt idx="154">
                  <c:v>753.53532816272445</c:v>
                </c:pt>
                <c:pt idx="155">
                  <c:v>755.41916648313122</c:v>
                </c:pt>
                <c:pt idx="156">
                  <c:v>757.30771439933915</c:v>
                </c:pt>
                <c:pt idx="157">
                  <c:v>759.20098368533741</c:v>
                </c:pt>
                <c:pt idx="158">
                  <c:v>761.09898614455074</c:v>
                </c:pt>
                <c:pt idx="159">
                  <c:v>763.00173360991221</c:v>
                </c:pt>
                <c:pt idx="160">
                  <c:v>764.909237943937</c:v>
                </c:pt>
                <c:pt idx="161">
                  <c:v>766.82151103879687</c:v>
                </c:pt>
                <c:pt idx="162">
                  <c:v>768.73856481639382</c:v>
                </c:pt>
                <c:pt idx="163">
                  <c:v>770.6604112284349</c:v>
                </c:pt>
                <c:pt idx="164">
                  <c:v>772.58706225650599</c:v>
                </c:pt>
                <c:pt idx="165">
                  <c:v>774.51852991214719</c:v>
                </c:pt>
                <c:pt idx="166">
                  <c:v>776.4548262369276</c:v>
                </c:pt>
                <c:pt idx="167">
                  <c:v>778.39596330251993</c:v>
                </c:pt>
                <c:pt idx="168">
                  <c:v>780.34195321077618</c:v>
                </c:pt>
                <c:pt idx="169">
                  <c:v>782.29280809380316</c:v>
                </c:pt>
                <c:pt idx="170">
                  <c:v>784.24854011403772</c:v>
                </c:pt>
                <c:pt idx="171">
                  <c:v>786.20916146432285</c:v>
                </c:pt>
                <c:pt idx="172">
                  <c:v>788.17468436798367</c:v>
                </c:pt>
                <c:pt idx="173">
                  <c:v>790.14512107890368</c:v>
                </c:pt>
                <c:pt idx="174">
                  <c:v>792.12048388160088</c:v>
                </c:pt>
                <c:pt idx="175">
                  <c:v>794.10078509130494</c:v>
                </c:pt>
                <c:pt idx="176">
                  <c:v>796.08603705403311</c:v>
                </c:pt>
                <c:pt idx="177">
                  <c:v>798.07625214666837</c:v>
                </c:pt>
                <c:pt idx="178">
                  <c:v>800.07144277703492</c:v>
                </c:pt>
                <c:pt idx="179">
                  <c:v>802.07162138397757</c:v>
                </c:pt>
                <c:pt idx="180">
                  <c:v>804.07680043743744</c:v>
                </c:pt>
                <c:pt idx="181">
                  <c:v>806.08699243853107</c:v>
                </c:pt>
                <c:pt idx="182">
                  <c:v>808.10220991962751</c:v>
                </c:pt>
                <c:pt idx="183">
                  <c:v>810.12246544442655</c:v>
                </c:pt>
                <c:pt idx="184">
                  <c:v>812.1477716080376</c:v>
                </c:pt>
                <c:pt idx="185">
                  <c:v>814.17814103705769</c:v>
                </c:pt>
                <c:pt idx="186">
                  <c:v>816.21358638965035</c:v>
                </c:pt>
                <c:pt idx="187">
                  <c:v>818.25412035562454</c:v>
                </c:pt>
                <c:pt idx="188">
                  <c:v>820.29975565651353</c:v>
                </c:pt>
                <c:pt idx="189">
                  <c:v>822.35050504565493</c:v>
                </c:pt>
                <c:pt idx="190">
                  <c:v>824.40638130826903</c:v>
                </c:pt>
                <c:pt idx="191">
                  <c:v>826.46739726153965</c:v>
                </c:pt>
                <c:pt idx="192">
                  <c:v>828.53356575469365</c:v>
                </c:pt>
                <c:pt idx="193">
                  <c:v>830.60489966908028</c:v>
                </c:pt>
                <c:pt idx="194">
                  <c:v>832.68141191825305</c:v>
                </c:pt>
                <c:pt idx="195">
                  <c:v>834.76311544804867</c:v>
                </c:pt>
                <c:pt idx="196">
                  <c:v>836.85002323666879</c:v>
                </c:pt>
                <c:pt idx="197">
                  <c:v>838.9421482947605</c:v>
                </c:pt>
                <c:pt idx="198">
                  <c:v>841.03950366549736</c:v>
                </c:pt>
                <c:pt idx="199">
                  <c:v>843.14210242466106</c:v>
                </c:pt>
                <c:pt idx="200">
                  <c:v>845.24995768072279</c:v>
                </c:pt>
                <c:pt idx="201">
                  <c:v>847.36308257492465</c:v>
                </c:pt>
                <c:pt idx="202">
                  <c:v>849.48149028136197</c:v>
                </c:pt>
                <c:pt idx="203">
                  <c:v>851.60519400706539</c:v>
                </c:pt>
                <c:pt idx="204">
                  <c:v>853.73420699208305</c:v>
                </c:pt>
                <c:pt idx="205">
                  <c:v>855.86854250956321</c:v>
                </c:pt>
                <c:pt idx="206">
                  <c:v>858.00821386583721</c:v>
                </c:pt>
                <c:pt idx="207">
                  <c:v>860.15323440050179</c:v>
                </c:pt>
                <c:pt idx="208">
                  <c:v>862.30361748650307</c:v>
                </c:pt>
                <c:pt idx="209">
                  <c:v>864.4593765302194</c:v>
                </c:pt>
                <c:pt idx="210">
                  <c:v>866.62052497154491</c:v>
                </c:pt>
                <c:pt idx="211">
                  <c:v>868.78707628397387</c:v>
                </c:pt>
                <c:pt idx="212">
                  <c:v>870.95904397468371</c:v>
                </c:pt>
                <c:pt idx="213">
                  <c:v>873.13644158462046</c:v>
                </c:pt>
                <c:pt idx="214">
                  <c:v>875.31928268858201</c:v>
                </c:pt>
                <c:pt idx="215">
                  <c:v>877.50758089530348</c:v>
                </c:pt>
                <c:pt idx="216">
                  <c:v>879.70134984754179</c:v>
                </c:pt>
                <c:pt idx="217">
                  <c:v>881.90060322216061</c:v>
                </c:pt>
                <c:pt idx="218">
                  <c:v>884.10535473021605</c:v>
                </c:pt>
                <c:pt idx="219">
                  <c:v>886.31561811704159</c:v>
                </c:pt>
                <c:pt idx="220">
                  <c:v>888.53140716233429</c:v>
                </c:pt>
                <c:pt idx="221">
                  <c:v>890.75273568024011</c:v>
                </c:pt>
                <c:pt idx="222">
                  <c:v>892.97961751944069</c:v>
                </c:pt>
                <c:pt idx="223">
                  <c:v>895.21206656323932</c:v>
                </c:pt>
                <c:pt idx="224">
                  <c:v>897.45009672964738</c:v>
                </c:pt>
                <c:pt idx="225">
                  <c:v>899.69372197147152</c:v>
                </c:pt>
                <c:pt idx="226">
                  <c:v>901.9429562764002</c:v>
                </c:pt>
                <c:pt idx="227">
                  <c:v>904.19781366709128</c:v>
                </c:pt>
                <c:pt idx="228">
                  <c:v>906.458308201259</c:v>
                </c:pt>
                <c:pt idx="229">
                  <c:v>908.72445397176216</c:v>
                </c:pt>
                <c:pt idx="230">
                  <c:v>910.99626510669157</c:v>
                </c:pt>
                <c:pt idx="231">
                  <c:v>913.27375576945838</c:v>
                </c:pt>
                <c:pt idx="232">
                  <c:v>915.55694015888196</c:v>
                </c:pt>
                <c:pt idx="233">
                  <c:v>917.84583250927926</c:v>
                </c:pt>
                <c:pt idx="234">
                  <c:v>920.14044709055247</c:v>
                </c:pt>
                <c:pt idx="235">
                  <c:v>922.44079820827881</c:v>
                </c:pt>
                <c:pt idx="236">
                  <c:v>924.74690020379944</c:v>
                </c:pt>
                <c:pt idx="237">
                  <c:v>927.05876745430896</c:v>
                </c:pt>
                <c:pt idx="238">
                  <c:v>929.37641437294474</c:v>
                </c:pt>
                <c:pt idx="239">
                  <c:v>931.69985540887706</c:v>
                </c:pt>
                <c:pt idx="240">
                  <c:v>934.0291050473993</c:v>
                </c:pt>
                <c:pt idx="241">
                  <c:v>936.36417781001774</c:v>
                </c:pt>
                <c:pt idx="242">
                  <c:v>938.70508825454283</c:v>
                </c:pt>
                <c:pt idx="243">
                  <c:v>941.05185097517915</c:v>
                </c:pt>
                <c:pt idx="244">
                  <c:v>943.40448060261713</c:v>
                </c:pt>
                <c:pt idx="245">
                  <c:v>945.76299180412366</c:v>
                </c:pt>
                <c:pt idx="246">
                  <c:v>948.12739928363396</c:v>
                </c:pt>
                <c:pt idx="247">
                  <c:v>950.49771778184299</c:v>
                </c:pt>
                <c:pt idx="248">
                  <c:v>952.87396207629763</c:v>
                </c:pt>
                <c:pt idx="249">
                  <c:v>955.25614698148831</c:v>
                </c:pt>
                <c:pt idx="250">
                  <c:v>957.64428734894204</c:v>
                </c:pt>
                <c:pt idx="251">
                  <c:v>960.03839806731446</c:v>
                </c:pt>
                <c:pt idx="252">
                  <c:v>962.43849406248273</c:v>
                </c:pt>
                <c:pt idx="253">
                  <c:v>964.84459029763889</c:v>
                </c:pt>
                <c:pt idx="254">
                  <c:v>967.25670177338304</c:v>
                </c:pt>
                <c:pt idx="255">
                  <c:v>969.67484352781651</c:v>
                </c:pt>
                <c:pt idx="256">
                  <c:v>972.09903063663603</c:v>
                </c:pt>
                <c:pt idx="257">
                  <c:v>974.5292782132276</c:v>
                </c:pt>
                <c:pt idx="258">
                  <c:v>976.96560140876068</c:v>
                </c:pt>
                <c:pt idx="259">
                  <c:v>979.40801541228257</c:v>
                </c:pt>
                <c:pt idx="260">
                  <c:v>981.85653545081323</c:v>
                </c:pt>
                <c:pt idx="261">
                  <c:v>984.31117678944031</c:v>
                </c:pt>
                <c:pt idx="262">
                  <c:v>986.77195473141387</c:v>
                </c:pt>
                <c:pt idx="263">
                  <c:v>989.23888461824242</c:v>
                </c:pt>
                <c:pt idx="264">
                  <c:v>991.71198182978799</c:v>
                </c:pt>
                <c:pt idx="265">
                  <c:v>994.1912617843625</c:v>
                </c:pt>
                <c:pt idx="266">
                  <c:v>996.6767399388234</c:v>
                </c:pt>
                <c:pt idx="267">
                  <c:v>999.16843178867043</c:v>
                </c:pt>
                <c:pt idx="268">
                  <c:v>1001.6663528681421</c:v>
                </c:pt>
                <c:pt idx="269">
                  <c:v>1004.1705187503125</c:v>
                </c:pt>
                <c:pt idx="270">
                  <c:v>1006.6809450471883</c:v>
                </c:pt>
                <c:pt idx="271">
                  <c:v>1009.1976474098062</c:v>
                </c:pt>
                <c:pt idx="272">
                  <c:v>1011.7206415283307</c:v>
                </c:pt>
                <c:pt idx="273">
                  <c:v>1014.2499431321515</c:v>
                </c:pt>
                <c:pt idx="274">
                  <c:v>1016.7855679899819</c:v>
                </c:pt>
                <c:pt idx="275">
                  <c:v>1019.3275319099569</c:v>
                </c:pt>
                <c:pt idx="276">
                  <c:v>1021.8758507397317</c:v>
                </c:pt>
                <c:pt idx="277">
                  <c:v>1024.4305403665812</c:v>
                </c:pt>
                <c:pt idx="278">
                  <c:v>1026.9916167174977</c:v>
                </c:pt>
                <c:pt idx="279">
                  <c:v>1029.5590957592913</c:v>
                </c:pt>
                <c:pt idx="280">
                  <c:v>1032.1329934986895</c:v>
                </c:pt>
                <c:pt idx="281">
                  <c:v>1034.7133259824363</c:v>
                </c:pt>
                <c:pt idx="282">
                  <c:v>1037.3001092973923</c:v>
                </c:pt>
                <c:pt idx="283">
                  <c:v>1039.8933595706358</c:v>
                </c:pt>
                <c:pt idx="284">
                  <c:v>1042.4930929695624</c:v>
                </c:pt>
                <c:pt idx="285">
                  <c:v>1045.0993257019863</c:v>
                </c:pt>
                <c:pt idx="286">
                  <c:v>1047.7120740162413</c:v>
                </c:pt>
                <c:pt idx="287">
                  <c:v>1050.331354201282</c:v>
                </c:pt>
                <c:pt idx="288">
                  <c:v>1052.9571825867852</c:v>
                </c:pt>
                <c:pt idx="289">
                  <c:v>1055.5895755432521</c:v>
                </c:pt>
                <c:pt idx="290">
                  <c:v>1058.2285494821101</c:v>
                </c:pt>
                <c:pt idx="291">
                  <c:v>1060.8741208558156</c:v>
                </c:pt>
                <c:pt idx="292">
                  <c:v>1063.5263061579551</c:v>
                </c:pt>
                <c:pt idx="293">
                  <c:v>1066.1851219233499</c:v>
                </c:pt>
                <c:pt idx="294">
                  <c:v>1068.8505847281583</c:v>
                </c:pt>
                <c:pt idx="295">
                  <c:v>1071.5227111899787</c:v>
                </c:pt>
                <c:pt idx="296">
                  <c:v>1074.2015179679536</c:v>
                </c:pt>
                <c:pt idx="297">
                  <c:v>1076.8870217628735</c:v>
                </c:pt>
                <c:pt idx="298">
                  <c:v>1079.5792393172808</c:v>
                </c:pt>
                <c:pt idx="299">
                  <c:v>1082.2781874155739</c:v>
                </c:pt>
              </c:numCache>
            </c:numRef>
          </c:val>
          <c:extLst>
            <c:ext xmlns:c16="http://schemas.microsoft.com/office/drawing/2014/chart" uri="{C3380CC4-5D6E-409C-BE32-E72D297353CC}">
              <c16:uniqueId val="{00000000-EBC0-4D6E-87CC-C77107B5D503}"/>
            </c:ext>
          </c:extLst>
        </c:ser>
        <c:ser>
          <c:idx val="1"/>
          <c:order val="1"/>
          <c:tx>
            <c:v>Interest</c:v>
          </c:tx>
          <c:invertIfNegative val="0"/>
          <c:val>
            <c:numRef>
              <c:f>Lifetime!$C$2:$C$301</c:f>
              <c:numCache>
                <c:formatCode>0.00</c:formatCode>
                <c:ptCount val="300"/>
                <c:pt idx="0">
                  <c:v>572</c:v>
                </c:pt>
                <c:pt idx="1">
                  <c:v>570.71752500000002</c:v>
                </c:pt>
                <c:pt idx="2">
                  <c:v>569.43184381250001</c:v>
                </c:pt>
                <c:pt idx="3">
                  <c:v>568.14294842203128</c:v>
                </c:pt>
                <c:pt idx="4">
                  <c:v>566.8508307930864</c:v>
                </c:pt>
                <c:pt idx="5">
                  <c:v>565.55548287006911</c:v>
                </c:pt>
                <c:pt idx="6">
                  <c:v>564.25689657724422</c:v>
                </c:pt>
                <c:pt idx="7">
                  <c:v>562.95506381868734</c:v>
                </c:pt>
                <c:pt idx="8">
                  <c:v>561.64997647823418</c:v>
                </c:pt>
                <c:pt idx="9">
                  <c:v>560.34162641942964</c:v>
                </c:pt>
                <c:pt idx="10">
                  <c:v>559.03000548547823</c:v>
                </c:pt>
                <c:pt idx="11">
                  <c:v>557.71510549919208</c:v>
                </c:pt>
                <c:pt idx="12">
                  <c:v>556.39691826294006</c:v>
                </c:pt>
                <c:pt idx="13">
                  <c:v>555.07543555859741</c:v>
                </c:pt>
                <c:pt idx="14">
                  <c:v>553.75064914749396</c:v>
                </c:pt>
                <c:pt idx="15">
                  <c:v>552.4225507703627</c:v>
                </c:pt>
                <c:pt idx="16">
                  <c:v>551.0911321472887</c:v>
                </c:pt>
                <c:pt idx="17">
                  <c:v>549.75638497765692</c:v>
                </c:pt>
                <c:pt idx="18">
                  <c:v>548.41830094010106</c:v>
                </c:pt>
                <c:pt idx="19">
                  <c:v>547.07687169245139</c:v>
                </c:pt>
                <c:pt idx="20">
                  <c:v>545.73208887168255</c:v>
                </c:pt>
                <c:pt idx="21">
                  <c:v>544.38394409386171</c:v>
                </c:pt>
                <c:pt idx="22">
                  <c:v>543.03242895409642</c:v>
                </c:pt>
                <c:pt idx="23">
                  <c:v>541.67753502648168</c:v>
                </c:pt>
                <c:pt idx="24">
                  <c:v>540.31925386404794</c:v>
                </c:pt>
                <c:pt idx="25">
                  <c:v>538.95757699870808</c:v>
                </c:pt>
                <c:pt idx="26">
                  <c:v>537.5924959412049</c:v>
                </c:pt>
                <c:pt idx="27">
                  <c:v>536.22400218105793</c:v>
                </c:pt>
                <c:pt idx="28">
                  <c:v>534.85208718651063</c:v>
                </c:pt>
                <c:pt idx="29">
                  <c:v>533.47674240447691</c:v>
                </c:pt>
                <c:pt idx="30">
                  <c:v>532.0979592604881</c:v>
                </c:pt>
                <c:pt idx="31">
                  <c:v>530.71572915863942</c:v>
                </c:pt>
                <c:pt idx="32">
                  <c:v>529.33004348153599</c:v>
                </c:pt>
                <c:pt idx="33">
                  <c:v>527.94089359023985</c:v>
                </c:pt>
                <c:pt idx="34">
                  <c:v>526.54827082421548</c:v>
                </c:pt>
                <c:pt idx="35">
                  <c:v>525.15216650127604</c:v>
                </c:pt>
                <c:pt idx="36">
                  <c:v>523.75257191752928</c:v>
                </c:pt>
                <c:pt idx="37">
                  <c:v>522.34947834732304</c:v>
                </c:pt>
                <c:pt idx="38">
                  <c:v>520.9428770431914</c:v>
                </c:pt>
                <c:pt idx="39">
                  <c:v>519.5327592357994</c:v>
                </c:pt>
                <c:pt idx="40">
                  <c:v>518.11911613388884</c:v>
                </c:pt>
                <c:pt idx="41">
                  <c:v>516.70193892422367</c:v>
                </c:pt>
                <c:pt idx="42">
                  <c:v>515.28121877153421</c:v>
                </c:pt>
                <c:pt idx="43">
                  <c:v>513.85694681846314</c:v>
                </c:pt>
                <c:pt idx="44">
                  <c:v>512.42911418550932</c:v>
                </c:pt>
                <c:pt idx="45">
                  <c:v>510.99771197097311</c:v>
                </c:pt>
                <c:pt idx="46">
                  <c:v>509.56273125090053</c:v>
                </c:pt>
                <c:pt idx="47">
                  <c:v>508.12416307902777</c:v>
                </c:pt>
                <c:pt idx="48">
                  <c:v>506.68199848672538</c:v>
                </c:pt>
                <c:pt idx="49">
                  <c:v>505.23622848294212</c:v>
                </c:pt>
                <c:pt idx="50">
                  <c:v>503.78684405414953</c:v>
                </c:pt>
                <c:pt idx="51">
                  <c:v>502.33383616428495</c:v>
                </c:pt>
                <c:pt idx="52">
                  <c:v>500.87719575469572</c:v>
                </c:pt>
                <c:pt idx="53">
                  <c:v>499.41691374408248</c:v>
                </c:pt>
                <c:pt idx="54">
                  <c:v>497.95298102844271</c:v>
                </c:pt>
                <c:pt idx="55">
                  <c:v>496.48538848101384</c:v>
                </c:pt>
                <c:pt idx="56">
                  <c:v>495.01412695221637</c:v>
                </c:pt>
                <c:pt idx="57">
                  <c:v>493.53918726959688</c:v>
                </c:pt>
                <c:pt idx="58">
                  <c:v>492.06056023777097</c:v>
                </c:pt>
                <c:pt idx="59">
                  <c:v>490.57823663836535</c:v>
                </c:pt>
                <c:pt idx="60">
                  <c:v>489.09220722996133</c:v>
                </c:pt>
                <c:pt idx="61">
                  <c:v>487.60246274803626</c:v>
                </c:pt>
                <c:pt idx="62">
                  <c:v>486.10899390490636</c:v>
                </c:pt>
                <c:pt idx="63">
                  <c:v>484.61179138966867</c:v>
                </c:pt>
                <c:pt idx="64">
                  <c:v>483.11084586814286</c:v>
                </c:pt>
                <c:pt idx="65">
                  <c:v>481.6061479828133</c:v>
                </c:pt>
                <c:pt idx="66">
                  <c:v>480.09768835277032</c:v>
                </c:pt>
                <c:pt idx="67">
                  <c:v>478.58545757365232</c:v>
                </c:pt>
                <c:pt idx="68">
                  <c:v>477.0694462175864</c:v>
                </c:pt>
                <c:pt idx="69">
                  <c:v>475.54964483313046</c:v>
                </c:pt>
                <c:pt idx="70">
                  <c:v>474.0260439452133</c:v>
                </c:pt>
                <c:pt idx="71">
                  <c:v>472.49863405507637</c:v>
                </c:pt>
                <c:pt idx="72">
                  <c:v>470.96740564021411</c:v>
                </c:pt>
                <c:pt idx="73">
                  <c:v>469.43234915431464</c:v>
                </c:pt>
                <c:pt idx="74">
                  <c:v>467.89345502720045</c:v>
                </c:pt>
                <c:pt idx="75">
                  <c:v>466.35071366476842</c:v>
                </c:pt>
                <c:pt idx="76">
                  <c:v>464.80411544893042</c:v>
                </c:pt>
                <c:pt idx="77">
                  <c:v>463.25365073755279</c:v>
                </c:pt>
                <c:pt idx="78">
                  <c:v>461.69930986439664</c:v>
                </c:pt>
                <c:pt idx="79">
                  <c:v>460.14108313905768</c:v>
                </c:pt>
                <c:pt idx="80">
                  <c:v>458.57896084690537</c:v>
                </c:pt>
                <c:pt idx="81">
                  <c:v>457.01293324902264</c:v>
                </c:pt>
                <c:pt idx="82">
                  <c:v>455.44299058214528</c:v>
                </c:pt>
                <c:pt idx="83">
                  <c:v>453.86912305860068</c:v>
                </c:pt>
                <c:pt idx="84">
                  <c:v>452.29132086624713</c:v>
                </c:pt>
                <c:pt idx="85">
                  <c:v>450.70957416841276</c:v>
                </c:pt>
                <c:pt idx="86">
                  <c:v>449.12387310383383</c:v>
                </c:pt>
                <c:pt idx="87">
                  <c:v>447.53420778659347</c:v>
                </c:pt>
                <c:pt idx="88">
                  <c:v>445.94056830606002</c:v>
                </c:pt>
                <c:pt idx="89">
                  <c:v>444.34294472682512</c:v>
                </c:pt>
                <c:pt idx="90">
                  <c:v>442.74132708864221</c:v>
                </c:pt>
                <c:pt idx="91">
                  <c:v>441.1357054063638</c:v>
                </c:pt>
                <c:pt idx="92">
                  <c:v>439.52606966987975</c:v>
                </c:pt>
                <c:pt idx="93">
                  <c:v>437.91240984405448</c:v>
                </c:pt>
                <c:pt idx="94">
                  <c:v>436.29471586866458</c:v>
                </c:pt>
                <c:pt idx="95">
                  <c:v>434.67297765833632</c:v>
                </c:pt>
                <c:pt idx="96">
                  <c:v>433.04718510248216</c:v>
                </c:pt>
                <c:pt idx="97">
                  <c:v>431.41732806523834</c:v>
                </c:pt>
                <c:pt idx="98">
                  <c:v>429.78339638540143</c:v>
                </c:pt>
                <c:pt idx="99">
                  <c:v>428.14537987636504</c:v>
                </c:pt>
                <c:pt idx="100">
                  <c:v>426.503268326056</c:v>
                </c:pt>
                <c:pt idx="101">
                  <c:v>424.85705149687107</c:v>
                </c:pt>
                <c:pt idx="102">
                  <c:v>423.20671912561329</c:v>
                </c:pt>
                <c:pt idx="103">
                  <c:v>421.55226092342735</c:v>
                </c:pt>
                <c:pt idx="104">
                  <c:v>419.89366657573601</c:v>
                </c:pt>
                <c:pt idx="105">
                  <c:v>418.23092574217532</c:v>
                </c:pt>
                <c:pt idx="106">
                  <c:v>416.56402805653084</c:v>
                </c:pt>
                <c:pt idx="107">
                  <c:v>414.89296312667221</c:v>
                </c:pt>
                <c:pt idx="108">
                  <c:v>413.21772053448899</c:v>
                </c:pt>
                <c:pt idx="109">
                  <c:v>411.5382898358252</c:v>
                </c:pt>
                <c:pt idx="110">
                  <c:v>409.85466056041474</c:v>
                </c:pt>
                <c:pt idx="111">
                  <c:v>408.16682221181577</c:v>
                </c:pt>
                <c:pt idx="112">
                  <c:v>406.47476426734534</c:v>
                </c:pt>
                <c:pt idx="113">
                  <c:v>404.7784761780137</c:v>
                </c:pt>
                <c:pt idx="114">
                  <c:v>403.07794736845875</c:v>
                </c:pt>
                <c:pt idx="115">
                  <c:v>401.37316723687997</c:v>
                </c:pt>
                <c:pt idx="116">
                  <c:v>399.66412515497223</c:v>
                </c:pt>
                <c:pt idx="117">
                  <c:v>397.95081046785958</c:v>
                </c:pt>
                <c:pt idx="118">
                  <c:v>396.23321249402926</c:v>
                </c:pt>
                <c:pt idx="119">
                  <c:v>394.51132052526435</c:v>
                </c:pt>
                <c:pt idx="120">
                  <c:v>392.78512382657755</c:v>
                </c:pt>
                <c:pt idx="121">
                  <c:v>391.05461163614405</c:v>
                </c:pt>
                <c:pt idx="122">
                  <c:v>389.31977316523444</c:v>
                </c:pt>
                <c:pt idx="123">
                  <c:v>387.58059759814756</c:v>
                </c:pt>
                <c:pt idx="124">
                  <c:v>385.83707409214293</c:v>
                </c:pt>
                <c:pt idx="125">
                  <c:v>384.08919177737334</c:v>
                </c:pt>
                <c:pt idx="126">
                  <c:v>382.33693975681678</c:v>
                </c:pt>
                <c:pt idx="127">
                  <c:v>380.58030710620886</c:v>
                </c:pt>
                <c:pt idx="128">
                  <c:v>378.81928287397437</c:v>
                </c:pt>
                <c:pt idx="129">
                  <c:v>377.05385608115927</c:v>
                </c:pt>
                <c:pt idx="130">
                  <c:v>375.28401572136221</c:v>
                </c:pt>
                <c:pt idx="131">
                  <c:v>373.50975076066561</c:v>
                </c:pt>
                <c:pt idx="132">
                  <c:v>371.73105013756731</c:v>
                </c:pt>
                <c:pt idx="133">
                  <c:v>369.94790276291127</c:v>
                </c:pt>
                <c:pt idx="134">
                  <c:v>368.16029751981858</c:v>
                </c:pt>
                <c:pt idx="135">
                  <c:v>366.36822326361812</c:v>
                </c:pt>
                <c:pt idx="136">
                  <c:v>364.57166882177717</c:v>
                </c:pt>
                <c:pt idx="137">
                  <c:v>362.77062299383164</c:v>
                </c:pt>
                <c:pt idx="138">
                  <c:v>360.96507455131615</c:v>
                </c:pt>
                <c:pt idx="139">
                  <c:v>359.15501223769451</c:v>
                </c:pt>
                <c:pt idx="140">
                  <c:v>357.34042476828881</c:v>
                </c:pt>
                <c:pt idx="141">
                  <c:v>355.52130083020955</c:v>
                </c:pt>
                <c:pt idx="142">
                  <c:v>353.697629082285</c:v>
                </c:pt>
                <c:pt idx="143">
                  <c:v>351.86939815499073</c:v>
                </c:pt>
                <c:pt idx="144">
                  <c:v>350.03659665037827</c:v>
                </c:pt>
                <c:pt idx="145">
                  <c:v>348.19921314200423</c:v>
                </c:pt>
                <c:pt idx="146">
                  <c:v>346.35723617485928</c:v>
                </c:pt>
                <c:pt idx="147">
                  <c:v>344.51065426529641</c:v>
                </c:pt>
                <c:pt idx="148">
                  <c:v>342.6594559009597</c:v>
                </c:pt>
                <c:pt idx="149">
                  <c:v>340.80362954071211</c:v>
                </c:pt>
                <c:pt idx="150">
                  <c:v>338.94316361456396</c:v>
                </c:pt>
                <c:pt idx="151">
                  <c:v>337.07804652360045</c:v>
                </c:pt>
                <c:pt idx="152">
                  <c:v>335.20826663990937</c:v>
                </c:pt>
                <c:pt idx="153">
                  <c:v>333.33381230650917</c:v>
                </c:pt>
                <c:pt idx="154">
                  <c:v>331.4546718372755</c:v>
                </c:pt>
                <c:pt idx="155">
                  <c:v>329.57083351686873</c:v>
                </c:pt>
                <c:pt idx="156">
                  <c:v>327.68228560066092</c:v>
                </c:pt>
                <c:pt idx="157">
                  <c:v>325.78901631466255</c:v>
                </c:pt>
                <c:pt idx="158">
                  <c:v>323.89101385544922</c:v>
                </c:pt>
                <c:pt idx="159">
                  <c:v>321.9882663900878</c:v>
                </c:pt>
                <c:pt idx="160">
                  <c:v>320.08076205606301</c:v>
                </c:pt>
                <c:pt idx="161">
                  <c:v>318.1684889612032</c:v>
                </c:pt>
                <c:pt idx="162">
                  <c:v>316.25143518360619</c:v>
                </c:pt>
                <c:pt idx="163">
                  <c:v>314.32958877156517</c:v>
                </c:pt>
                <c:pt idx="164">
                  <c:v>312.40293774349408</c:v>
                </c:pt>
                <c:pt idx="165">
                  <c:v>310.47147008785277</c:v>
                </c:pt>
                <c:pt idx="166">
                  <c:v>308.53517376307241</c:v>
                </c:pt>
                <c:pt idx="167">
                  <c:v>306.59403669748008</c:v>
                </c:pt>
                <c:pt idx="168">
                  <c:v>304.64804678922377</c:v>
                </c:pt>
                <c:pt idx="169">
                  <c:v>302.69719190619679</c:v>
                </c:pt>
                <c:pt idx="170">
                  <c:v>300.74145988596229</c:v>
                </c:pt>
                <c:pt idx="171">
                  <c:v>298.78083853567716</c:v>
                </c:pt>
                <c:pt idx="172">
                  <c:v>296.81531563201634</c:v>
                </c:pt>
                <c:pt idx="173">
                  <c:v>294.84487892109638</c:v>
                </c:pt>
                <c:pt idx="174">
                  <c:v>292.86951611839908</c:v>
                </c:pt>
                <c:pt idx="175">
                  <c:v>290.88921490869512</c:v>
                </c:pt>
                <c:pt idx="176">
                  <c:v>288.90396294596684</c:v>
                </c:pt>
                <c:pt idx="177">
                  <c:v>286.9137478533317</c:v>
                </c:pt>
                <c:pt idx="178">
                  <c:v>284.91855722296503</c:v>
                </c:pt>
                <c:pt idx="179">
                  <c:v>282.91837861602244</c:v>
                </c:pt>
                <c:pt idx="180">
                  <c:v>280.91319956256251</c:v>
                </c:pt>
                <c:pt idx="181">
                  <c:v>278.90300756146888</c:v>
                </c:pt>
                <c:pt idx="182">
                  <c:v>276.88779008037255</c:v>
                </c:pt>
                <c:pt idx="183">
                  <c:v>274.86753455557351</c:v>
                </c:pt>
                <c:pt idx="184">
                  <c:v>272.84222839196241</c:v>
                </c:pt>
                <c:pt idx="185">
                  <c:v>270.81185896294227</c:v>
                </c:pt>
                <c:pt idx="186">
                  <c:v>268.77641361034966</c:v>
                </c:pt>
                <c:pt idx="187">
                  <c:v>266.73587964437553</c:v>
                </c:pt>
                <c:pt idx="188">
                  <c:v>264.69024434348643</c:v>
                </c:pt>
                <c:pt idx="189">
                  <c:v>262.63949495434514</c:v>
                </c:pt>
                <c:pt idx="190">
                  <c:v>260.58361869173098</c:v>
                </c:pt>
                <c:pt idx="191">
                  <c:v>258.52260273846031</c:v>
                </c:pt>
                <c:pt idx="192">
                  <c:v>256.45643424530641</c:v>
                </c:pt>
                <c:pt idx="193">
                  <c:v>254.3851003309197</c:v>
                </c:pt>
                <c:pt idx="194">
                  <c:v>252.30858808174699</c:v>
                </c:pt>
                <c:pt idx="195">
                  <c:v>250.22688455195134</c:v>
                </c:pt>
                <c:pt idx="196">
                  <c:v>248.13997676333125</c:v>
                </c:pt>
                <c:pt idx="197">
                  <c:v>246.04785170523954</c:v>
                </c:pt>
                <c:pt idx="198">
                  <c:v>243.95049633450265</c:v>
                </c:pt>
                <c:pt idx="199">
                  <c:v>241.84789757533892</c:v>
                </c:pt>
                <c:pt idx="200">
                  <c:v>239.74004231927722</c:v>
                </c:pt>
                <c:pt idx="201">
                  <c:v>237.62691742507539</c:v>
                </c:pt>
                <c:pt idx="202">
                  <c:v>235.50850971863807</c:v>
                </c:pt>
                <c:pt idx="203">
                  <c:v>233.38480599293464</c:v>
                </c:pt>
                <c:pt idx="204">
                  <c:v>231.25579300791696</c:v>
                </c:pt>
                <c:pt idx="205">
                  <c:v>229.12145749043677</c:v>
                </c:pt>
                <c:pt idx="206">
                  <c:v>226.9817861341628</c:v>
                </c:pt>
                <c:pt idx="207">
                  <c:v>224.83676559949822</c:v>
                </c:pt>
                <c:pt idx="208">
                  <c:v>222.68638251349694</c:v>
                </c:pt>
                <c:pt idx="209">
                  <c:v>220.53062346978064</c:v>
                </c:pt>
                <c:pt idx="210">
                  <c:v>218.3694750284551</c:v>
                </c:pt>
                <c:pt idx="211">
                  <c:v>216.20292371602616</c:v>
                </c:pt>
                <c:pt idx="212">
                  <c:v>214.03095602531627</c:v>
                </c:pt>
                <c:pt idx="213">
                  <c:v>211.85355841537955</c:v>
                </c:pt>
                <c:pt idx="214">
                  <c:v>209.67071731141797</c:v>
                </c:pt>
                <c:pt idx="215">
                  <c:v>207.4824191046965</c:v>
                </c:pt>
                <c:pt idx="216">
                  <c:v>205.28865015245822</c:v>
                </c:pt>
                <c:pt idx="217">
                  <c:v>203.08939677783937</c:v>
                </c:pt>
                <c:pt idx="218">
                  <c:v>200.88464526978393</c:v>
                </c:pt>
                <c:pt idx="219">
                  <c:v>198.67438188295841</c:v>
                </c:pt>
                <c:pt idx="220">
                  <c:v>196.45859283766575</c:v>
                </c:pt>
                <c:pt idx="221">
                  <c:v>194.2372643197599</c:v>
                </c:pt>
                <c:pt idx="222">
                  <c:v>192.01038248055931</c:v>
                </c:pt>
                <c:pt idx="223">
                  <c:v>189.77793343676069</c:v>
                </c:pt>
                <c:pt idx="224">
                  <c:v>187.5399032703526</c:v>
                </c:pt>
                <c:pt idx="225">
                  <c:v>185.29627802852846</c:v>
                </c:pt>
                <c:pt idx="226">
                  <c:v>183.04704372359978</c:v>
                </c:pt>
                <c:pt idx="227">
                  <c:v>180.79218633290873</c:v>
                </c:pt>
                <c:pt idx="228">
                  <c:v>178.53169179874101</c:v>
                </c:pt>
                <c:pt idx="229">
                  <c:v>176.26554602823785</c:v>
                </c:pt>
                <c:pt idx="230">
                  <c:v>173.99373489330841</c:v>
                </c:pt>
                <c:pt idx="231">
                  <c:v>171.71624423054166</c:v>
                </c:pt>
                <c:pt idx="232">
                  <c:v>169.43305984111802</c:v>
                </c:pt>
                <c:pt idx="233">
                  <c:v>167.14416749072078</c:v>
                </c:pt>
                <c:pt idx="234">
                  <c:v>164.8495529094476</c:v>
                </c:pt>
                <c:pt idx="235">
                  <c:v>162.54920179172123</c:v>
                </c:pt>
                <c:pt idx="236">
                  <c:v>160.24309979620054</c:v>
                </c:pt>
                <c:pt idx="237">
                  <c:v>157.93123254569102</c:v>
                </c:pt>
                <c:pt idx="238">
                  <c:v>155.61358562705527</c:v>
                </c:pt>
                <c:pt idx="239">
                  <c:v>153.29014459112292</c:v>
                </c:pt>
                <c:pt idx="240">
                  <c:v>150.96089495260071</c:v>
                </c:pt>
                <c:pt idx="241">
                  <c:v>148.62582218998222</c:v>
                </c:pt>
                <c:pt idx="242">
                  <c:v>146.28491174545718</c:v>
                </c:pt>
                <c:pt idx="243">
                  <c:v>143.93814902482083</c:v>
                </c:pt>
                <c:pt idx="244">
                  <c:v>141.58551939738291</c:v>
                </c:pt>
                <c:pt idx="245">
                  <c:v>139.22700819587638</c:v>
                </c:pt>
                <c:pt idx="246">
                  <c:v>136.86260071636607</c:v>
                </c:pt>
                <c:pt idx="247">
                  <c:v>134.49228221815699</c:v>
                </c:pt>
                <c:pt idx="248">
                  <c:v>132.11603792370238</c:v>
                </c:pt>
                <c:pt idx="249">
                  <c:v>129.73385301851167</c:v>
                </c:pt>
                <c:pt idx="250">
                  <c:v>127.34571265105795</c:v>
                </c:pt>
                <c:pt idx="251">
                  <c:v>124.95160193268559</c:v>
                </c:pt>
                <c:pt idx="252">
                  <c:v>122.55150593751729</c:v>
                </c:pt>
                <c:pt idx="253">
                  <c:v>120.14540970236111</c:v>
                </c:pt>
                <c:pt idx="254">
                  <c:v>117.73329822661701</c:v>
                </c:pt>
                <c:pt idx="255">
                  <c:v>115.31515647218355</c:v>
                </c:pt>
                <c:pt idx="256">
                  <c:v>112.89096936336402</c:v>
                </c:pt>
                <c:pt idx="257">
                  <c:v>110.46072178677242</c:v>
                </c:pt>
                <c:pt idx="258">
                  <c:v>108.02439859123938</c:v>
                </c:pt>
                <c:pt idx="259">
                  <c:v>105.58198458771746</c:v>
                </c:pt>
                <c:pt idx="260">
                  <c:v>103.13346454918677</c:v>
                </c:pt>
                <c:pt idx="261">
                  <c:v>100.67882321055974</c:v>
                </c:pt>
                <c:pt idx="262">
                  <c:v>98.218045268586152</c:v>
                </c:pt>
                <c:pt idx="263">
                  <c:v>95.751115381757629</c:v>
                </c:pt>
                <c:pt idx="264">
                  <c:v>93.278018170212022</c:v>
                </c:pt>
                <c:pt idx="265">
                  <c:v>90.798738215637556</c:v>
                </c:pt>
                <c:pt idx="266">
                  <c:v>88.313260061176649</c:v>
                </c:pt>
                <c:pt idx="267">
                  <c:v>85.821568211329591</c:v>
                </c:pt>
                <c:pt idx="268">
                  <c:v>83.323647131857925</c:v>
                </c:pt>
                <c:pt idx="269">
                  <c:v>80.81948124968757</c:v>
                </c:pt>
                <c:pt idx="270">
                  <c:v>78.309054952811778</c:v>
                </c:pt>
                <c:pt idx="271">
                  <c:v>75.792352590193815</c:v>
                </c:pt>
                <c:pt idx="272">
                  <c:v>73.269358471669292</c:v>
                </c:pt>
                <c:pt idx="273">
                  <c:v>70.740056867848452</c:v>
                </c:pt>
                <c:pt idx="274">
                  <c:v>68.204432010018081</c:v>
                </c:pt>
                <c:pt idx="275">
                  <c:v>65.66246809004312</c:v>
                </c:pt>
                <c:pt idx="276">
                  <c:v>63.114149260268221</c:v>
                </c:pt>
                <c:pt idx="277">
                  <c:v>60.559459633418889</c:v>
                </c:pt>
                <c:pt idx="278">
                  <c:v>57.998383282502431</c:v>
                </c:pt>
                <c:pt idx="279">
                  <c:v>55.430904240708685</c:v>
                </c:pt>
                <c:pt idx="280">
                  <c:v>52.857006501310451</c:v>
                </c:pt>
                <c:pt idx="281">
                  <c:v>50.276674017563728</c:v>
                </c:pt>
                <c:pt idx="282">
                  <c:v>47.689890702607634</c:v>
                </c:pt>
                <c:pt idx="283">
                  <c:v>45.09664042936415</c:v>
                </c:pt>
                <c:pt idx="284">
                  <c:v>42.496907030437562</c:v>
                </c:pt>
                <c:pt idx="285">
                  <c:v>39.89067429801365</c:v>
                </c:pt>
                <c:pt idx="286">
                  <c:v>37.277925983758685</c:v>
                </c:pt>
                <c:pt idx="287">
                  <c:v>34.658645798718084</c:v>
                </c:pt>
                <c:pt idx="288">
                  <c:v>32.032817413214879</c:v>
                </c:pt>
                <c:pt idx="289">
                  <c:v>29.400424456747917</c:v>
                </c:pt>
                <c:pt idx="290">
                  <c:v>26.761450517889788</c:v>
                </c:pt>
                <c:pt idx="291">
                  <c:v>24.115879144184515</c:v>
                </c:pt>
                <c:pt idx="292">
                  <c:v>21.463693842044975</c:v>
                </c:pt>
                <c:pt idx="293">
                  <c:v>18.804878076650088</c:v>
                </c:pt>
                <c:pt idx="294">
                  <c:v>16.139415271841713</c:v>
                </c:pt>
                <c:pt idx="295">
                  <c:v>13.467288810021321</c:v>
                </c:pt>
                <c:pt idx="296">
                  <c:v>10.788482032046375</c:v>
                </c:pt>
                <c:pt idx="297">
                  <c:v>8.1029782371264893</c:v>
                </c:pt>
                <c:pt idx="298">
                  <c:v>5.4107606827193058</c:v>
                </c:pt>
                <c:pt idx="299">
                  <c:v>2.7118125844261036</c:v>
                </c:pt>
              </c:numCache>
            </c:numRef>
          </c:val>
          <c:extLst>
            <c:ext xmlns:c16="http://schemas.microsoft.com/office/drawing/2014/chart" uri="{C3380CC4-5D6E-409C-BE32-E72D297353CC}">
              <c16:uniqueId val="{00000001-EBC0-4D6E-87CC-C77107B5D503}"/>
            </c:ext>
          </c:extLst>
        </c:ser>
        <c:dLbls>
          <c:showLegendKey val="0"/>
          <c:showVal val="0"/>
          <c:showCatName val="0"/>
          <c:showSerName val="0"/>
          <c:showPercent val="0"/>
          <c:showBubbleSize val="0"/>
        </c:dLbls>
        <c:gapWidth val="300"/>
        <c:overlap val="100"/>
        <c:serLines/>
        <c:axId val="124884096"/>
        <c:axId val="124886016"/>
      </c:barChart>
      <c:catAx>
        <c:axId val="124884096"/>
        <c:scaling>
          <c:orientation val="minMax"/>
        </c:scaling>
        <c:delete val="0"/>
        <c:axPos val="b"/>
        <c:title>
          <c:tx>
            <c:rich>
              <a:bodyPr/>
              <a:lstStyle/>
              <a:p>
                <a:pPr>
                  <a:defRPr/>
                </a:pPr>
                <a:r>
                  <a:rPr lang="en-GB"/>
                  <a:t>Month</a:t>
                </a:r>
              </a:p>
            </c:rich>
          </c:tx>
          <c:overlay val="0"/>
        </c:title>
        <c:majorTickMark val="none"/>
        <c:minorTickMark val="none"/>
        <c:tickLblPos val="nextTo"/>
        <c:crossAx val="124886016"/>
        <c:crosses val="autoZero"/>
        <c:auto val="1"/>
        <c:lblAlgn val="ctr"/>
        <c:lblOffset val="100"/>
        <c:tickLblSkip val="13"/>
        <c:noMultiLvlLbl val="0"/>
      </c:catAx>
      <c:valAx>
        <c:axId val="124886016"/>
        <c:scaling>
          <c:orientation val="minMax"/>
        </c:scaling>
        <c:delete val="0"/>
        <c:axPos val="l"/>
        <c:majorGridlines/>
        <c:title>
          <c:tx>
            <c:rich>
              <a:bodyPr/>
              <a:lstStyle/>
              <a:p>
                <a:pPr>
                  <a:defRPr/>
                </a:pPr>
                <a:r>
                  <a:rPr lang="en-US"/>
                  <a:t>Monthly Payment (£)</a:t>
                </a:r>
              </a:p>
            </c:rich>
          </c:tx>
          <c:overlay val="0"/>
        </c:title>
        <c:numFmt formatCode="0.00" sourceLinked="1"/>
        <c:majorTickMark val="out"/>
        <c:minorTickMark val="none"/>
        <c:tickLblPos val="nextTo"/>
        <c:crossAx val="124884096"/>
        <c:crosses val="autoZero"/>
        <c:crossBetween val="between"/>
      </c:valAx>
    </c:plotArea>
    <c:legend>
      <c:legendPos val="r"/>
      <c:overlay val="0"/>
    </c:legend>
    <c:plotVisOnly val="1"/>
    <c:dispBlanksAs val="gap"/>
    <c:showDLblsOverMax val="0"/>
  </c:chart>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imes" charset="0"/>
                <a:ea typeface="ヒラギノ角ゴ Pro W3" charset="-128"/>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Times" charset="0"/>
                <a:ea typeface="ヒラギノ角ゴ Pro W3" charset="-128"/>
              </a:defRPr>
            </a:lvl1pPr>
          </a:lstStyle>
          <a:p>
            <a:pPr>
              <a:defRPr/>
            </a:pPr>
            <a:fld id="{E6D207C4-F1C5-46D6-B0F0-58965E34A68D}" type="datetimeFigureOut">
              <a:rPr lang="en-US"/>
              <a:pPr>
                <a:defRPr/>
              </a:pPr>
              <a:t>1/9/2025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Times" charset="0"/>
                <a:ea typeface="ヒラギノ角ゴ Pro W3"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atin typeface="Times" charset="0"/>
                <a:ea typeface="ヒラギノ角ゴ Pro W3" charset="-128"/>
              </a:defRPr>
            </a:lvl1pPr>
          </a:lstStyle>
          <a:p>
            <a:pPr>
              <a:defRPr/>
            </a:pPr>
            <a:fld id="{D8435711-A4FE-4B0D-8EAC-05E1780A8E64}" type="slidenum">
              <a:rPr lang="en-US"/>
              <a:pPr>
                <a:defRPr/>
              </a:pPr>
              <a:t>‹#›</a:t>
            </a:fld>
            <a:endParaRPr lang="en-US"/>
          </a:p>
        </p:txBody>
      </p:sp>
    </p:spTree>
    <p:extLst>
      <p:ext uri="{BB962C8B-B14F-4D97-AF65-F5344CB8AC3E}">
        <p14:creationId xmlns:p14="http://schemas.microsoft.com/office/powerpoint/2010/main" val="4594006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imes" charset="0"/>
                <a:ea typeface="ヒラギノ角ゴ Pro W3" charset="-128"/>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imes" charset="0"/>
                <a:ea typeface="ヒラギノ角ゴ Pro W3" charset="-128"/>
              </a:defRPr>
            </a:lvl1pPr>
          </a:lstStyle>
          <a:p>
            <a:pPr>
              <a:defRPr/>
            </a:pPr>
            <a:fld id="{24CC7B08-0227-40A0-93E0-F1542D752734}" type="datetimeFigureOut">
              <a:rPr lang="en-US"/>
              <a:pPr>
                <a:defRPr/>
              </a:pPr>
              <a:t>1/9/2025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imes" charset="0"/>
                <a:ea typeface="ヒラギノ角ゴ Pro W3"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imes" charset="0"/>
                <a:ea typeface="ヒラギノ角ゴ Pro W3" charset="-128"/>
              </a:defRPr>
            </a:lvl1pPr>
          </a:lstStyle>
          <a:p>
            <a:pPr>
              <a:defRPr/>
            </a:pPr>
            <a:fld id="{86AAEC0A-556C-4808-8664-FAF36CE6DC85}" type="slidenum">
              <a:rPr lang="en-US"/>
              <a:pPr>
                <a:defRPr/>
              </a:pPr>
              <a:t>‹#›</a:t>
            </a:fld>
            <a:endParaRPr lang="en-US"/>
          </a:p>
        </p:txBody>
      </p:sp>
    </p:spTree>
    <p:extLst>
      <p:ext uri="{BB962C8B-B14F-4D97-AF65-F5344CB8AC3E}">
        <p14:creationId xmlns:p14="http://schemas.microsoft.com/office/powerpoint/2010/main" val="118037152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mortgagecalculator.uk/amortisation/"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6AAEC0A-556C-4808-8664-FAF36CE6DC85}" type="slidenum">
              <a:rPr lang="en-US" smtClean="0"/>
              <a:pPr>
                <a:defRPr/>
              </a:pPr>
              <a:t>9</a:t>
            </a:fld>
            <a:endParaRPr lang="en-US"/>
          </a:p>
        </p:txBody>
      </p:sp>
    </p:spTree>
    <p:extLst>
      <p:ext uri="{BB962C8B-B14F-4D97-AF65-F5344CB8AC3E}">
        <p14:creationId xmlns:p14="http://schemas.microsoft.com/office/powerpoint/2010/main" val="2831101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6AAEC0A-556C-4808-8664-FAF36CE6DC85}" type="slidenum">
              <a:rPr lang="en-US" smtClean="0"/>
              <a:pPr>
                <a:defRPr/>
              </a:pPr>
              <a:t>22</a:t>
            </a:fld>
            <a:endParaRPr lang="en-US"/>
          </a:p>
        </p:txBody>
      </p:sp>
    </p:spTree>
    <p:extLst>
      <p:ext uri="{BB962C8B-B14F-4D97-AF65-F5344CB8AC3E}">
        <p14:creationId xmlns:p14="http://schemas.microsoft.com/office/powerpoint/2010/main" val="1983343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answers for this question can be reviewed in the teacher notes</a:t>
            </a:r>
          </a:p>
        </p:txBody>
      </p:sp>
      <p:sp>
        <p:nvSpPr>
          <p:cNvPr id="4" name="Slide Number Placeholder 3"/>
          <p:cNvSpPr>
            <a:spLocks noGrp="1"/>
          </p:cNvSpPr>
          <p:nvPr>
            <p:ph type="sldNum" sz="quarter" idx="5"/>
          </p:nvPr>
        </p:nvSpPr>
        <p:spPr/>
        <p:txBody>
          <a:bodyPr/>
          <a:lstStyle/>
          <a:p>
            <a:pPr>
              <a:defRPr/>
            </a:pPr>
            <a:fld id="{86AAEC0A-556C-4808-8664-FAF36CE6DC85}" type="slidenum">
              <a:rPr lang="en-US" smtClean="0"/>
              <a:pPr>
                <a:defRPr/>
              </a:pPr>
              <a:t>23</a:t>
            </a:fld>
            <a:endParaRPr lang="en-US"/>
          </a:p>
        </p:txBody>
      </p:sp>
    </p:spTree>
    <p:extLst>
      <p:ext uri="{BB962C8B-B14F-4D97-AF65-F5344CB8AC3E}">
        <p14:creationId xmlns:p14="http://schemas.microsoft.com/office/powerpoint/2010/main" val="2984526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Adapted from CMSP resource at </a:t>
            </a:r>
            <a:r>
              <a:rPr lang="en-US" sz="1200" dirty="0"/>
              <a:t>https://www.stem.org.uk/resources/elibrary/resource/282547/mortgages-and-spreadsheets</a:t>
            </a:r>
          </a:p>
        </p:txBody>
      </p:sp>
      <p:sp>
        <p:nvSpPr>
          <p:cNvPr id="4" name="Slide Number Placeholder 3"/>
          <p:cNvSpPr>
            <a:spLocks noGrp="1"/>
          </p:cNvSpPr>
          <p:nvPr>
            <p:ph type="sldNum" sz="quarter" idx="5"/>
          </p:nvPr>
        </p:nvSpPr>
        <p:spPr/>
        <p:txBody>
          <a:bodyPr/>
          <a:lstStyle/>
          <a:p>
            <a:pPr>
              <a:defRPr/>
            </a:pPr>
            <a:fld id="{86AAEC0A-556C-4808-8664-FAF36CE6DC85}" type="slidenum">
              <a:rPr lang="en-US" smtClean="0"/>
              <a:pPr>
                <a:defRPr/>
              </a:pPr>
              <a:t>26</a:t>
            </a:fld>
            <a:endParaRPr lang="en-US"/>
          </a:p>
        </p:txBody>
      </p:sp>
    </p:spTree>
    <p:extLst>
      <p:ext uri="{BB962C8B-B14F-4D97-AF65-F5344CB8AC3E}">
        <p14:creationId xmlns:p14="http://schemas.microsoft.com/office/powerpoint/2010/main" val="1945196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National average statistics taken from </a:t>
            </a:r>
            <a:r>
              <a:rPr lang="en-GB" sz="1200" dirty="0"/>
              <a:t>https://www.ons.gov.uk/economy/inflationandpriceindices/bulletins/housepriceindex/june2022</a:t>
            </a:r>
          </a:p>
          <a:p>
            <a:endParaRPr lang="en-GB" dirty="0"/>
          </a:p>
        </p:txBody>
      </p:sp>
      <p:sp>
        <p:nvSpPr>
          <p:cNvPr id="4" name="Slide Number Placeholder 3"/>
          <p:cNvSpPr>
            <a:spLocks noGrp="1"/>
          </p:cNvSpPr>
          <p:nvPr>
            <p:ph type="sldNum" sz="quarter" idx="5"/>
          </p:nvPr>
        </p:nvSpPr>
        <p:spPr/>
        <p:txBody>
          <a:bodyPr/>
          <a:lstStyle/>
          <a:p>
            <a:pPr>
              <a:defRPr/>
            </a:pPr>
            <a:fld id="{86AAEC0A-556C-4808-8664-FAF36CE6DC85}" type="slidenum">
              <a:rPr lang="en-US" smtClean="0"/>
              <a:pPr>
                <a:defRPr/>
              </a:pPr>
              <a:t>28</a:t>
            </a:fld>
            <a:endParaRPr lang="en-US"/>
          </a:p>
        </p:txBody>
      </p:sp>
    </p:spTree>
    <p:extLst>
      <p:ext uri="{BB962C8B-B14F-4D97-AF65-F5344CB8AC3E}">
        <p14:creationId xmlns:p14="http://schemas.microsoft.com/office/powerpoint/2010/main" val="3843774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should replace these examples with current ones. Students could also be asked to find their own examples online using mortgage comparison sites.</a:t>
            </a:r>
          </a:p>
        </p:txBody>
      </p:sp>
      <p:sp>
        <p:nvSpPr>
          <p:cNvPr id="4" name="Slide Number Placeholder 3"/>
          <p:cNvSpPr>
            <a:spLocks noGrp="1"/>
          </p:cNvSpPr>
          <p:nvPr>
            <p:ph type="sldNum" sz="quarter" idx="10"/>
          </p:nvPr>
        </p:nvSpPr>
        <p:spPr/>
        <p:txBody>
          <a:bodyPr/>
          <a:lstStyle/>
          <a:p>
            <a:fld id="{B94B35B6-0E3F-6C48-B35A-C7A4364DB6E9}" type="slidenum">
              <a:rPr lang="en-US" smtClean="0"/>
              <a:pPr/>
              <a:t>33</a:t>
            </a:fld>
            <a:endParaRPr lang="en-US" dirty="0"/>
          </a:p>
        </p:txBody>
      </p:sp>
    </p:spTree>
    <p:extLst>
      <p:ext uri="{BB962C8B-B14F-4D97-AF65-F5344CB8AC3E}">
        <p14:creationId xmlns:p14="http://schemas.microsoft.com/office/powerpoint/2010/main" val="3961197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Possibilities for teacher discussion around the number of payments in the initial term and end rate</a:t>
            </a:r>
          </a:p>
        </p:txBody>
      </p:sp>
      <p:sp>
        <p:nvSpPr>
          <p:cNvPr id="4" name="Slide Number Placeholder 3"/>
          <p:cNvSpPr>
            <a:spLocks noGrp="1"/>
          </p:cNvSpPr>
          <p:nvPr>
            <p:ph type="sldNum" sz="quarter" idx="5"/>
          </p:nvPr>
        </p:nvSpPr>
        <p:spPr/>
        <p:txBody>
          <a:bodyPr/>
          <a:lstStyle/>
          <a:p>
            <a:pPr>
              <a:defRPr/>
            </a:pPr>
            <a:fld id="{86AAEC0A-556C-4808-8664-FAF36CE6DC85}" type="slidenum">
              <a:rPr lang="en-US" smtClean="0"/>
              <a:pPr>
                <a:defRPr/>
              </a:pPr>
              <a:t>34</a:t>
            </a:fld>
            <a:endParaRPr lang="en-US"/>
          </a:p>
        </p:txBody>
      </p:sp>
    </p:spTree>
    <p:extLst>
      <p:ext uri="{BB962C8B-B14F-4D97-AF65-F5344CB8AC3E}">
        <p14:creationId xmlns:p14="http://schemas.microsoft.com/office/powerpoint/2010/main" val="2268481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6AAEC0A-556C-4808-8664-FAF36CE6DC85}" type="slidenum">
              <a:rPr lang="en-US" smtClean="0"/>
              <a:pPr>
                <a:defRPr/>
              </a:pPr>
              <a:t>11</a:t>
            </a:fld>
            <a:endParaRPr lang="en-US"/>
          </a:p>
        </p:txBody>
      </p:sp>
    </p:spTree>
    <p:extLst>
      <p:ext uri="{BB962C8B-B14F-4D97-AF65-F5344CB8AC3E}">
        <p14:creationId xmlns:p14="http://schemas.microsoft.com/office/powerpoint/2010/main" val="4059831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6AAEC0A-556C-4808-8664-FAF36CE6DC85}" type="slidenum">
              <a:rPr lang="en-US" smtClean="0"/>
              <a:pPr>
                <a:defRPr/>
              </a:pPr>
              <a:t>12</a:t>
            </a:fld>
            <a:endParaRPr lang="en-US"/>
          </a:p>
        </p:txBody>
      </p:sp>
    </p:spTree>
    <p:extLst>
      <p:ext uri="{BB962C8B-B14F-4D97-AF65-F5344CB8AC3E}">
        <p14:creationId xmlns:p14="http://schemas.microsoft.com/office/powerpoint/2010/main" val="2740278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Formula taken from </a:t>
            </a:r>
            <a:r>
              <a:rPr lang="en-GB" sz="1800" i="1" u="sng" dirty="0">
                <a:solidFill>
                  <a:srgbClr val="E00034"/>
                </a:solidFill>
                <a:effectLst/>
                <a:latin typeface="Arial" panose="020B0604020202020204" pitchFamily="34" charset="0"/>
                <a:ea typeface="Calibri" panose="020F0502020204030204" pitchFamily="34" charset="0"/>
                <a:hlinkClick r:id="rId3"/>
              </a:rPr>
              <a:t>https://www.mortgagecalculator.uk/amortisation/</a:t>
            </a:r>
            <a:r>
              <a:rPr lang="en-GB" sz="1800" dirty="0">
                <a:effectLst/>
                <a:latin typeface="Arial" panose="020B0604020202020204" pitchFamily="34" charset="0"/>
                <a:ea typeface="Calibri" panose="020F0502020204030204" pitchFamily="34" charset="0"/>
              </a:rPr>
              <a:t> </a:t>
            </a:r>
          </a:p>
          <a:p>
            <a:endParaRPr lang="en-GB" dirty="0"/>
          </a:p>
        </p:txBody>
      </p:sp>
      <p:sp>
        <p:nvSpPr>
          <p:cNvPr id="4" name="Slide Number Placeholder 3"/>
          <p:cNvSpPr>
            <a:spLocks noGrp="1"/>
          </p:cNvSpPr>
          <p:nvPr>
            <p:ph type="sldNum" sz="quarter" idx="5"/>
          </p:nvPr>
        </p:nvSpPr>
        <p:spPr/>
        <p:txBody>
          <a:bodyPr/>
          <a:lstStyle/>
          <a:p>
            <a:pPr>
              <a:defRPr/>
            </a:pPr>
            <a:fld id="{86AAEC0A-556C-4808-8664-FAF36CE6DC85}" type="slidenum">
              <a:rPr lang="en-US" smtClean="0"/>
              <a:pPr>
                <a:defRPr/>
              </a:pPr>
              <a:t>13</a:t>
            </a:fld>
            <a:endParaRPr lang="en-US"/>
          </a:p>
        </p:txBody>
      </p:sp>
    </p:spTree>
    <p:extLst>
      <p:ext uri="{BB962C8B-B14F-4D97-AF65-F5344CB8AC3E}">
        <p14:creationId xmlns:p14="http://schemas.microsoft.com/office/powerpoint/2010/main" val="3315774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Follow up question – why would the amount be rounded down rather than up? Normally in situations where payment is being made, amounts would be rounded up so that there is no loss to the seller. However, in this instance, the amount unpaid each month will have further interest accrued, thus making it more profitable for the lender.</a:t>
            </a:r>
          </a:p>
        </p:txBody>
      </p:sp>
      <p:sp>
        <p:nvSpPr>
          <p:cNvPr id="4" name="Slide Number Placeholder 3"/>
          <p:cNvSpPr>
            <a:spLocks noGrp="1"/>
          </p:cNvSpPr>
          <p:nvPr>
            <p:ph type="sldNum" sz="quarter" idx="5"/>
          </p:nvPr>
        </p:nvSpPr>
        <p:spPr/>
        <p:txBody>
          <a:bodyPr/>
          <a:lstStyle/>
          <a:p>
            <a:pPr>
              <a:defRPr/>
            </a:pPr>
            <a:fld id="{86AAEC0A-556C-4808-8664-FAF36CE6DC85}" type="slidenum">
              <a:rPr lang="en-US" smtClean="0"/>
              <a:pPr>
                <a:defRPr/>
              </a:pPr>
              <a:t>15</a:t>
            </a:fld>
            <a:endParaRPr lang="en-US"/>
          </a:p>
        </p:txBody>
      </p:sp>
    </p:spTree>
    <p:extLst>
      <p:ext uri="{BB962C8B-B14F-4D97-AF65-F5344CB8AC3E}">
        <p14:creationId xmlns:p14="http://schemas.microsoft.com/office/powerpoint/2010/main" val="2604916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6AAEC0A-556C-4808-8664-FAF36CE6DC85}" type="slidenum">
              <a:rPr lang="en-US" smtClean="0"/>
              <a:pPr>
                <a:defRPr/>
              </a:pPr>
              <a:t>17</a:t>
            </a:fld>
            <a:endParaRPr lang="en-US"/>
          </a:p>
        </p:txBody>
      </p:sp>
    </p:spTree>
    <p:extLst>
      <p:ext uri="{BB962C8B-B14F-4D97-AF65-F5344CB8AC3E}">
        <p14:creationId xmlns:p14="http://schemas.microsoft.com/office/powerpoint/2010/main" val="1195936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Follow up question – why would the amount be rounded down rather than up? Normally in situations where payment is being made, amounts would be rounded up so that there is no loss to the seller. However, in this instance, the amount unpaid each month will have further interest accrued, thus making it more profitable for the lender.</a:t>
            </a:r>
          </a:p>
        </p:txBody>
      </p:sp>
      <p:sp>
        <p:nvSpPr>
          <p:cNvPr id="4" name="Slide Number Placeholder 3"/>
          <p:cNvSpPr>
            <a:spLocks noGrp="1"/>
          </p:cNvSpPr>
          <p:nvPr>
            <p:ph type="sldNum" sz="quarter" idx="5"/>
          </p:nvPr>
        </p:nvSpPr>
        <p:spPr/>
        <p:txBody>
          <a:bodyPr/>
          <a:lstStyle/>
          <a:p>
            <a:pPr>
              <a:defRPr/>
            </a:pPr>
            <a:fld id="{86AAEC0A-556C-4808-8664-FAF36CE6DC85}" type="slidenum">
              <a:rPr lang="en-US" smtClean="0"/>
              <a:pPr>
                <a:defRPr/>
              </a:pPr>
              <a:t>18</a:t>
            </a:fld>
            <a:endParaRPr lang="en-US"/>
          </a:p>
        </p:txBody>
      </p:sp>
    </p:spTree>
    <p:extLst>
      <p:ext uri="{BB962C8B-B14F-4D97-AF65-F5344CB8AC3E}">
        <p14:creationId xmlns:p14="http://schemas.microsoft.com/office/powerpoint/2010/main" val="2243983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6AAEC0A-556C-4808-8664-FAF36CE6DC85}" type="slidenum">
              <a:rPr lang="en-US" smtClean="0"/>
              <a:pPr>
                <a:defRPr/>
              </a:pPr>
              <a:t>19</a:t>
            </a:fld>
            <a:endParaRPr lang="en-US"/>
          </a:p>
        </p:txBody>
      </p:sp>
    </p:spTree>
    <p:extLst>
      <p:ext uri="{BB962C8B-B14F-4D97-AF65-F5344CB8AC3E}">
        <p14:creationId xmlns:p14="http://schemas.microsoft.com/office/powerpoint/2010/main" val="2539109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Follow up questions: </a:t>
            </a:r>
          </a:p>
          <a:p>
            <a:r>
              <a:rPr lang="en-GB" dirty="0"/>
              <a:t>How would changing the deposit amount affect how much Dante will have paid overall?</a:t>
            </a:r>
          </a:p>
          <a:p>
            <a:r>
              <a:rPr lang="en-GB" dirty="0"/>
              <a:t>How would changing the interest rate affect the amount Dante is to pay overall?</a:t>
            </a:r>
          </a:p>
          <a:p>
            <a:r>
              <a:rPr lang="en-GB" dirty="0"/>
              <a:t>What else could Dante do to decrease the amount he pays overall? (Early repayments)</a:t>
            </a:r>
          </a:p>
        </p:txBody>
      </p:sp>
      <p:sp>
        <p:nvSpPr>
          <p:cNvPr id="4" name="Slide Number Placeholder 3"/>
          <p:cNvSpPr>
            <a:spLocks noGrp="1"/>
          </p:cNvSpPr>
          <p:nvPr>
            <p:ph type="sldNum" sz="quarter" idx="5"/>
          </p:nvPr>
        </p:nvSpPr>
        <p:spPr/>
        <p:txBody>
          <a:bodyPr/>
          <a:lstStyle/>
          <a:p>
            <a:pPr>
              <a:defRPr/>
            </a:pPr>
            <a:fld id="{86AAEC0A-556C-4808-8664-FAF36CE6DC85}" type="slidenum">
              <a:rPr lang="en-US" smtClean="0"/>
              <a:pPr>
                <a:defRPr/>
              </a:pPr>
              <a:t>20</a:t>
            </a:fld>
            <a:endParaRPr lang="en-US"/>
          </a:p>
        </p:txBody>
      </p:sp>
    </p:spTree>
    <p:extLst>
      <p:ext uri="{BB962C8B-B14F-4D97-AF65-F5344CB8AC3E}">
        <p14:creationId xmlns:p14="http://schemas.microsoft.com/office/powerpoint/2010/main" val="31987141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59862" y="1675199"/>
            <a:ext cx="5224277" cy="3507602"/>
          </a:xfrm>
          <a:prstGeom prst="rect">
            <a:avLst/>
          </a:prstGeom>
        </p:spPr>
      </p:pic>
    </p:spTree>
    <p:extLst>
      <p:ext uri="{BB962C8B-B14F-4D97-AF65-F5344CB8AC3E}">
        <p14:creationId xmlns:p14="http://schemas.microsoft.com/office/powerpoint/2010/main" val="411487479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0">
                <a:solidFill>
                  <a:schemeClr val="tx2"/>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Picture Placeholder 2"/>
          <p:cNvSpPr>
            <a:spLocks noGrp="1"/>
          </p:cNvSpPr>
          <p:nvPr>
            <p:ph type="pic" idx="1"/>
          </p:nvPr>
        </p:nvSpPr>
        <p:spPr>
          <a:xfrm>
            <a:off x="1792288" y="978297"/>
            <a:ext cx="5486400" cy="3674839"/>
          </a:xfrm>
          <a:prstGeom prst="rect">
            <a:avLst/>
          </a:prstGeom>
        </p:spPr>
        <p:txBody>
          <a:bodyPr vert="horz"/>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solidFill>
                  <a:schemeClr val="tx1"/>
                </a:solidFill>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3416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AD668-99AF-4636-946A-564E79D6831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70E3B2B8-9E8C-4A26-B45F-54A53465107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6280E60-A40D-4453-BEBF-E592ED2E77ED}"/>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C74ED5AE-8743-4588-B609-3C5D697361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D46115-EA58-4172-8505-43F0E9EE11B2}"/>
              </a:ext>
            </a:extLst>
          </p:cNvPr>
          <p:cNvSpPr>
            <a:spLocks noGrp="1"/>
          </p:cNvSpPr>
          <p:nvPr>
            <p:ph type="sldNum" sz="quarter" idx="12"/>
          </p:nvPr>
        </p:nvSpPr>
        <p:spPr/>
        <p:txBody>
          <a:bodyPr/>
          <a:lstStyle/>
          <a:p>
            <a:fld id="{22729718-4CEE-4F43-9729-F62849D500E0}" type="slidenum">
              <a:rPr lang="en-GB" smtClean="0"/>
              <a:t>‹#›</a:t>
            </a:fld>
            <a:endParaRPr lang="en-GB"/>
          </a:p>
        </p:txBody>
      </p:sp>
    </p:spTree>
    <p:extLst>
      <p:ext uri="{BB962C8B-B14F-4D97-AF65-F5344CB8AC3E}">
        <p14:creationId xmlns:p14="http://schemas.microsoft.com/office/powerpoint/2010/main" val="3793203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12" name="Slide Number Placeholder 11"/>
          <p:cNvSpPr>
            <a:spLocks noGrp="1"/>
          </p:cNvSpPr>
          <p:nvPr>
            <p:ph type="sldNum" sz="quarter" idx="13"/>
          </p:nvPr>
        </p:nvSpPr>
        <p:spPr/>
        <p:txBody>
          <a:bodyPr/>
          <a:lstStyle/>
          <a:p>
            <a:endParaRPr lang="en-US" dirty="0"/>
          </a:p>
        </p:txBody>
      </p:sp>
      <p:sp>
        <p:nvSpPr>
          <p:cNvPr id="2" name="Title 1">
            <a:extLst>
              <a:ext uri="{FF2B5EF4-FFF2-40B4-BE49-F238E27FC236}">
                <a16:creationId xmlns:a16="http://schemas.microsoft.com/office/drawing/2014/main" id="{B6DABF01-755A-9E10-20DD-3DA5F24619AE}"/>
              </a:ext>
            </a:extLst>
          </p:cNvPr>
          <p:cNvSpPr>
            <a:spLocks noGrp="1"/>
          </p:cNvSpPr>
          <p:nvPr>
            <p:ph type="title"/>
          </p:nvPr>
        </p:nvSpPr>
        <p:spPr>
          <a:xfrm>
            <a:off x="457200" y="975866"/>
            <a:ext cx="8229600" cy="769441"/>
          </a:xfrm>
          <a:prstGeom prst="rect">
            <a:avLst/>
          </a:prstGeom>
        </p:spPr>
        <p:txBody>
          <a:bodyPr vert="horz">
            <a:spAutoFit/>
          </a:bodyPr>
          <a:lstStyle>
            <a:lvl1pPr>
              <a:defRPr>
                <a:solidFill>
                  <a:srgbClr val="E00034"/>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DEC41FB0-B0AA-D95D-FA3D-6EF648DC0765}"/>
              </a:ext>
            </a:extLst>
          </p:cNvPr>
          <p:cNvSpPr>
            <a:spLocks noGrp="1"/>
          </p:cNvSpPr>
          <p:nvPr>
            <p:ph idx="1"/>
          </p:nvPr>
        </p:nvSpPr>
        <p:spPr>
          <a:xfrm>
            <a:off x="457200" y="1772816"/>
            <a:ext cx="8229600" cy="4353347"/>
          </a:xfrm>
          <a:prstGeom prst="rect">
            <a:avLst/>
          </a:prstGeom>
        </p:spPr>
        <p:txBody>
          <a:bodyPr vert="horz"/>
          <a:lstStyle>
            <a:lvl1pPr marL="457200" indent="-457200">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914400" indent="-457200">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257300" indent="-342900">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714500" indent="-342900">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171700" indent="-342900">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73163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ullet Point Slide">
    <p:spTree>
      <p:nvGrpSpPr>
        <p:cNvPr id="1" name=""/>
        <p:cNvGrpSpPr/>
        <p:nvPr/>
      </p:nvGrpSpPr>
      <p:grpSpPr>
        <a:xfrm>
          <a:off x="0" y="0"/>
          <a:ext cx="0" cy="0"/>
          <a:chOff x="0" y="0"/>
          <a:chExt cx="0" cy="0"/>
        </a:xfrm>
      </p:grpSpPr>
      <p:sp>
        <p:nvSpPr>
          <p:cNvPr id="12" name="Slide Number Placeholder 11"/>
          <p:cNvSpPr>
            <a:spLocks noGrp="1"/>
          </p:cNvSpPr>
          <p:nvPr>
            <p:ph type="sldNum" sz="quarter" idx="13"/>
          </p:nvPr>
        </p:nvSpPr>
        <p:spPr/>
        <p:txBody>
          <a:bodyPr/>
          <a:lstStyle/>
          <a:p>
            <a:endParaRPr lang="en-US" dirty="0"/>
          </a:p>
        </p:txBody>
      </p:sp>
      <p:sp>
        <p:nvSpPr>
          <p:cNvPr id="2" name="Content Placeholder 2">
            <a:extLst>
              <a:ext uri="{FF2B5EF4-FFF2-40B4-BE49-F238E27FC236}">
                <a16:creationId xmlns:a16="http://schemas.microsoft.com/office/drawing/2014/main" id="{7BBFB279-67DA-EE85-0755-313F0A2D4272}"/>
              </a:ext>
            </a:extLst>
          </p:cNvPr>
          <p:cNvSpPr>
            <a:spLocks noGrp="1"/>
          </p:cNvSpPr>
          <p:nvPr>
            <p:ph idx="1"/>
          </p:nvPr>
        </p:nvSpPr>
        <p:spPr>
          <a:xfrm>
            <a:off x="457200" y="1772816"/>
            <a:ext cx="8229600" cy="4353347"/>
          </a:xfrm>
          <a:prstGeom prst="rect">
            <a:avLst/>
          </a:prstGeom>
        </p:spPr>
        <p:txBody>
          <a:bodyPr vert="horz"/>
          <a:lstStyle>
            <a:lvl1pPr marL="457200" indent="-457200">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914400" indent="-457200">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257300" indent="-342900">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714500" indent="-342900">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171700" indent="-342900">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Title 1">
            <a:extLst>
              <a:ext uri="{FF2B5EF4-FFF2-40B4-BE49-F238E27FC236}">
                <a16:creationId xmlns:a16="http://schemas.microsoft.com/office/drawing/2014/main" id="{C7C113D8-EB42-85D0-7250-91C57D889899}"/>
              </a:ext>
            </a:extLst>
          </p:cNvPr>
          <p:cNvSpPr>
            <a:spLocks noGrp="1"/>
          </p:cNvSpPr>
          <p:nvPr>
            <p:ph type="title"/>
          </p:nvPr>
        </p:nvSpPr>
        <p:spPr>
          <a:xfrm>
            <a:off x="457200" y="975866"/>
            <a:ext cx="8229600" cy="769441"/>
          </a:xfrm>
          <a:prstGeom prst="rect">
            <a:avLst/>
          </a:prstGeom>
        </p:spPr>
        <p:txBody>
          <a:bodyPr vert="horz">
            <a:spAutoFit/>
          </a:bodyPr>
          <a:lstStyle>
            <a:lvl1pPr>
              <a:defRPr>
                <a:solidFill>
                  <a:srgbClr val="E00034"/>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2374409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ext Slide">
    <p:spTree>
      <p:nvGrpSpPr>
        <p:cNvPr id="1" name=""/>
        <p:cNvGrpSpPr/>
        <p:nvPr/>
      </p:nvGrpSpPr>
      <p:grpSpPr>
        <a:xfrm>
          <a:off x="0" y="0"/>
          <a:ext cx="0" cy="0"/>
          <a:chOff x="0" y="0"/>
          <a:chExt cx="0" cy="0"/>
        </a:xfrm>
      </p:grpSpPr>
      <p:sp>
        <p:nvSpPr>
          <p:cNvPr id="12" name="Slide Number Placeholder 11"/>
          <p:cNvSpPr>
            <a:spLocks noGrp="1"/>
          </p:cNvSpPr>
          <p:nvPr>
            <p:ph type="sldNum" sz="quarter" idx="13"/>
          </p:nvPr>
        </p:nvSpPr>
        <p:spPr/>
        <p:txBody>
          <a:bodyPr/>
          <a:lstStyle>
            <a:lvl1pPr>
              <a:defRPr/>
            </a:lvl1pPr>
          </a:lstStyle>
          <a:p>
            <a:endParaRPr lang="en-US" dirty="0"/>
          </a:p>
        </p:txBody>
      </p:sp>
      <p:sp>
        <p:nvSpPr>
          <p:cNvPr id="3" name="Title 1">
            <a:extLst>
              <a:ext uri="{FF2B5EF4-FFF2-40B4-BE49-F238E27FC236}">
                <a16:creationId xmlns:a16="http://schemas.microsoft.com/office/drawing/2014/main" id="{C56E435E-7181-20D5-F0F1-655404CB93D3}"/>
              </a:ext>
            </a:extLst>
          </p:cNvPr>
          <p:cNvSpPr>
            <a:spLocks noGrp="1"/>
          </p:cNvSpPr>
          <p:nvPr>
            <p:ph type="title"/>
          </p:nvPr>
        </p:nvSpPr>
        <p:spPr>
          <a:xfrm>
            <a:off x="457200" y="975866"/>
            <a:ext cx="8229600" cy="769441"/>
          </a:xfrm>
          <a:prstGeom prst="rect">
            <a:avLst/>
          </a:prstGeom>
        </p:spPr>
        <p:txBody>
          <a:bodyPr vert="horz">
            <a:spAutoFit/>
          </a:bodyPr>
          <a:lstStyle>
            <a:lvl1pPr>
              <a:defRPr>
                <a:solidFill>
                  <a:srgbClr val="E00034"/>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3603549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with titl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395288" y="1196975"/>
            <a:ext cx="3744912" cy="3240088"/>
          </a:xfrm>
          <a:prstGeom prst="rect">
            <a:avLst/>
          </a:prstGeom>
        </p:spPr>
        <p:txBody>
          <a:bodyPr/>
          <a:lstStyle>
            <a:lvl1pPr marL="0" indent="0">
              <a:buNone/>
              <a:defRPr>
                <a:latin typeface="Arial" panose="020B0604020202020204" pitchFamily="34" charset="0"/>
                <a:cs typeface="Arial" panose="020B0604020202020204" pitchFamily="34" charset="0"/>
              </a:defRPr>
            </a:lvl1pPr>
          </a:lstStyle>
          <a:p>
            <a:endParaRPr lang="en-GB" dirty="0"/>
          </a:p>
        </p:txBody>
      </p:sp>
      <p:sp>
        <p:nvSpPr>
          <p:cNvPr id="9" name="Title 1"/>
          <p:cNvSpPr>
            <a:spLocks noGrp="1"/>
          </p:cNvSpPr>
          <p:nvPr>
            <p:ph type="title"/>
          </p:nvPr>
        </p:nvSpPr>
        <p:spPr>
          <a:xfrm>
            <a:off x="4427984" y="1196975"/>
            <a:ext cx="4269160" cy="1446550"/>
          </a:xfrm>
          <a:prstGeom prst="rect">
            <a:avLst/>
          </a:prstGeom>
        </p:spPr>
        <p:txBody>
          <a:bodyPr vert="horz">
            <a:spAutoFit/>
          </a:bodyPr>
          <a:lstStyle>
            <a:lvl1pPr algn="l">
              <a:defRPr>
                <a:solidFill>
                  <a:srgbClr val="E00034"/>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614196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8028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75866"/>
            <a:ext cx="8229600" cy="769441"/>
          </a:xfrm>
          <a:prstGeom prst="rect">
            <a:avLst/>
          </a:prstGeom>
        </p:spPr>
        <p:txBody>
          <a:bodyPr vert="horz">
            <a:spAutoFit/>
          </a:bodyPr>
          <a:lstStyle>
            <a:lvl1pPr>
              <a:defRPr>
                <a:solidFill>
                  <a:srgbClr val="E00034"/>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Content Placeholder 2"/>
          <p:cNvSpPr>
            <a:spLocks noGrp="1"/>
          </p:cNvSpPr>
          <p:nvPr>
            <p:ph idx="1"/>
          </p:nvPr>
        </p:nvSpPr>
        <p:spPr>
          <a:xfrm>
            <a:off x="457200" y="1772816"/>
            <a:ext cx="8229600" cy="4353347"/>
          </a:xfrm>
          <a:prstGeom prst="rect">
            <a:avLst/>
          </a:prstGeom>
        </p:spPr>
        <p:txBody>
          <a:bodyPr vert="horz"/>
          <a:lstStyle>
            <a:lvl1pPr marL="457200" indent="-457200">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914400" indent="-457200">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257300" indent="-342900">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714500" indent="-342900">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171700" indent="-342900">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16296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0" cap="all">
                <a:solidFill>
                  <a:schemeClr val="tx2"/>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solidFill>
                  <a:srgbClr val="002147"/>
                </a:solidFill>
                <a:latin typeface="Arial" panose="020B0604020202020204" pitchFamily="34" charset="0"/>
                <a:cs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dirty="0"/>
              <a:t>Click to edit Master text styles</a:t>
            </a:r>
          </a:p>
        </p:txBody>
      </p:sp>
    </p:spTree>
    <p:extLst>
      <p:ext uri="{BB962C8B-B14F-4D97-AF65-F5344CB8AC3E}">
        <p14:creationId xmlns:p14="http://schemas.microsoft.com/office/powerpoint/2010/main" val="32206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72816"/>
            <a:ext cx="4038600" cy="4353347"/>
          </a:xfrm>
          <a:prstGeom prst="rect">
            <a:avLst/>
          </a:prstGeom>
        </p:spPr>
        <p:txBody>
          <a:bodyPr vert="horz"/>
          <a:lstStyle>
            <a:lvl1pPr marL="342900" indent="-342900">
              <a:buClr>
                <a:schemeClr val="tx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742950" indent="-285750">
              <a:buClr>
                <a:schemeClr val="tx2"/>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2pPr>
            <a:lvl3pPr marL="1143000" indent="-228600">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3pPr>
            <a:lvl4pPr marL="1600200" indent="-228600">
              <a:buClr>
                <a:schemeClr val="tx2"/>
              </a:buClr>
              <a:buFont typeface="Wingdings" panose="05000000000000000000" pitchFamily="2" charset="2"/>
              <a:buChar char="§"/>
              <a:defRPr sz="1800">
                <a:solidFill>
                  <a:schemeClr val="tx1"/>
                </a:solidFill>
                <a:latin typeface="Arial" panose="020B0604020202020204" pitchFamily="34" charset="0"/>
                <a:cs typeface="Arial" panose="020B0604020202020204" pitchFamily="34" charset="0"/>
              </a:defRPr>
            </a:lvl4pPr>
            <a:lvl5pPr marL="2057400" indent="-228600">
              <a:buClr>
                <a:schemeClr val="tx2"/>
              </a:buClr>
              <a:buFont typeface="Wingdings" panose="05000000000000000000" pitchFamily="2" charset="2"/>
              <a:buChar char="§"/>
              <a:defRPr sz="1800">
                <a:solidFill>
                  <a:schemeClr val="tx1"/>
                </a:solidFill>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1772816"/>
            <a:ext cx="4038600" cy="4353347"/>
          </a:xfrm>
          <a:prstGeom prst="rect">
            <a:avLst/>
          </a:prstGeom>
        </p:spPr>
        <p:txBody>
          <a:bodyPr vert="horz"/>
          <a:lstStyle>
            <a:lvl1pPr marL="342900" indent="-342900" algn="l" rtl="0" eaLnBrk="0" fontAlgn="base" hangingPunct="0">
              <a:spcBef>
                <a:spcPct val="20000"/>
              </a:spcBef>
              <a:spcAft>
                <a:spcPct val="0"/>
              </a:spcAft>
              <a:buClr>
                <a:schemeClr val="tx2"/>
              </a:buClr>
              <a:buFont typeface="Wingdings" panose="05000000000000000000" pitchFamily="2" charset="2"/>
              <a:buChar char="§"/>
              <a:defRPr lang="en-GB" sz="2800" dirty="0" smtClean="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chemeClr val="tx2"/>
              </a:buClr>
              <a:buFont typeface="Wingdings" panose="05000000000000000000" pitchFamily="2" charset="2"/>
              <a:buChar char="§"/>
              <a:defRPr lang="en-GB" sz="2800" dirty="0" smtClean="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lr>
                <a:schemeClr val="tx2"/>
              </a:buClr>
              <a:buFont typeface="Wingdings" panose="05000000000000000000" pitchFamily="2" charset="2"/>
              <a:buChar char="§"/>
              <a:defRPr lang="en-GB" sz="2800" dirty="0" smtClean="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lr>
                <a:schemeClr val="tx2"/>
              </a:buClr>
              <a:buFont typeface="Wingdings" panose="05000000000000000000" pitchFamily="2" charset="2"/>
              <a:buChar char="§"/>
              <a:defRPr lang="en-GB" sz="2800" dirty="0" smtClean="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
                <a:schemeClr val="tx2"/>
              </a:buClr>
              <a:buFont typeface="Wingdings" panose="05000000000000000000" pitchFamily="2" charset="2"/>
              <a:buChar char="§"/>
              <a:defRPr lang="en-US" sz="2800" dirty="0">
                <a:solidFill>
                  <a:schemeClr val="tx1"/>
                </a:solidFill>
                <a:latin typeface="Arial" panose="020B0604020202020204" pitchFamily="34" charset="0"/>
                <a:ea typeface="+mn-ea"/>
                <a:cs typeface="Arial" panose="020B0604020202020204" pitchFamily="34" charset="0"/>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1"/>
          <p:cNvSpPr>
            <a:spLocks noGrp="1"/>
          </p:cNvSpPr>
          <p:nvPr>
            <p:ph type="title"/>
          </p:nvPr>
        </p:nvSpPr>
        <p:spPr>
          <a:xfrm>
            <a:off x="457200" y="975866"/>
            <a:ext cx="8229600" cy="769441"/>
          </a:xfrm>
          <a:prstGeom prst="rect">
            <a:avLst/>
          </a:prstGeom>
        </p:spPr>
        <p:txBody>
          <a:bodyPr vert="horz">
            <a:spAutoFit/>
          </a:bodyPr>
          <a:lstStyle>
            <a:lvl1pPr>
              <a:defRPr>
                <a:solidFill>
                  <a:schemeClr val="tx2"/>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673269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81126"/>
            <a:ext cx="4040188" cy="639762"/>
          </a:xfrm>
          <a:prstGeom prst="rect">
            <a:avLst/>
          </a:prstGeom>
        </p:spPr>
        <p:txBody>
          <a:bodyPr vert="horz" anchor="t"/>
          <a:lstStyle>
            <a:lvl1pPr marL="0" indent="0">
              <a:buNone/>
              <a:defRPr sz="24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457200" y="2645221"/>
            <a:ext cx="4040188" cy="3480942"/>
          </a:xfrm>
          <a:prstGeom prst="rect">
            <a:avLst/>
          </a:prstGeom>
        </p:spPr>
        <p:txBody>
          <a:bodyPr vert="horz"/>
          <a:lstStyle>
            <a:lvl1pPr marL="342900" indent="-342900" algn="l" rtl="0" eaLnBrk="0" fontAlgn="base" hangingPunct="0">
              <a:spcBef>
                <a:spcPct val="20000"/>
              </a:spcBef>
              <a:spcAft>
                <a:spcPct val="0"/>
              </a:spcAft>
              <a:buClr>
                <a:schemeClr val="tx2"/>
              </a:buClr>
              <a:buFont typeface="Wingdings" panose="05000000000000000000" pitchFamily="2" charset="2"/>
              <a:buChar char="§"/>
              <a:defRPr lang="en-GB" sz="2400" dirty="0" smtClean="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chemeClr val="tx2"/>
              </a:buClr>
              <a:buFont typeface="Wingdings" panose="05000000000000000000" pitchFamily="2" charset="2"/>
              <a:buChar char="§"/>
              <a:defRPr lang="en-GB" sz="2400" dirty="0" smtClean="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lr>
                <a:schemeClr val="tx2"/>
              </a:buClr>
              <a:buFont typeface="Wingdings" panose="05000000000000000000" pitchFamily="2" charset="2"/>
              <a:buChar char="§"/>
              <a:defRPr lang="en-GB" sz="2400" dirty="0" smtClean="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lr>
                <a:schemeClr val="tx2"/>
              </a:buClr>
              <a:buFont typeface="Wingdings" panose="05000000000000000000" pitchFamily="2" charset="2"/>
              <a:buChar char="§"/>
              <a:defRPr lang="en-GB" sz="2400" dirty="0" smtClean="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
                <a:schemeClr val="tx2"/>
              </a:buClr>
              <a:buFont typeface="Wingdings" panose="05000000000000000000" pitchFamily="2" charset="2"/>
              <a:buChar char="§"/>
              <a:defRPr lang="en-US" sz="2400" dirty="0">
                <a:solidFill>
                  <a:schemeClr val="tx1"/>
                </a:solidFill>
                <a:latin typeface="Arial" panose="020B0604020202020204" pitchFamily="34" charset="0"/>
                <a:ea typeface="+mn-ea"/>
                <a:cs typeface="Arial" panose="020B0604020202020204" pitchFamily="34" charset="0"/>
              </a:defRPr>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4645025" y="1781126"/>
            <a:ext cx="4041775" cy="639762"/>
          </a:xfrm>
          <a:prstGeom prst="rect">
            <a:avLst/>
          </a:prstGeom>
        </p:spPr>
        <p:txBody>
          <a:bodyPr vert="horz" anchor="t"/>
          <a:lstStyle>
            <a:lvl1pPr marL="0" indent="0">
              <a:buNone/>
              <a:defRPr sz="24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p:cNvSpPr>
            <a:spLocks noGrp="1"/>
          </p:cNvSpPr>
          <p:nvPr>
            <p:ph sz="quarter" idx="4"/>
          </p:nvPr>
        </p:nvSpPr>
        <p:spPr>
          <a:xfrm>
            <a:off x="4645025" y="2645221"/>
            <a:ext cx="4041775" cy="3480941"/>
          </a:xfrm>
          <a:prstGeom prst="rect">
            <a:avLst/>
          </a:prstGeom>
        </p:spPr>
        <p:txBody>
          <a:bodyPr vert="horz"/>
          <a:lstStyle>
            <a:lvl1pPr marL="342900" indent="-342900" algn="l" rtl="0" eaLnBrk="0" fontAlgn="base" hangingPunct="0">
              <a:spcBef>
                <a:spcPct val="20000"/>
              </a:spcBef>
              <a:spcAft>
                <a:spcPct val="0"/>
              </a:spcAft>
              <a:buClr>
                <a:schemeClr val="tx2"/>
              </a:buClr>
              <a:buFont typeface="Wingdings" panose="05000000000000000000" pitchFamily="2" charset="2"/>
              <a:buChar char="§"/>
              <a:defRPr lang="en-GB" sz="2400" dirty="0" smtClean="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chemeClr val="tx2"/>
              </a:buClr>
              <a:buFont typeface="Wingdings" panose="05000000000000000000" pitchFamily="2" charset="2"/>
              <a:buChar char="§"/>
              <a:defRPr lang="en-GB" sz="2400" dirty="0" smtClean="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lr>
                <a:schemeClr val="tx2"/>
              </a:buClr>
              <a:buFont typeface="Wingdings" panose="05000000000000000000" pitchFamily="2" charset="2"/>
              <a:buChar char="§"/>
              <a:defRPr lang="en-GB" sz="2400" dirty="0" smtClean="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lr>
                <a:schemeClr val="tx2"/>
              </a:buClr>
              <a:buFont typeface="Wingdings" panose="05000000000000000000" pitchFamily="2" charset="2"/>
              <a:buChar char="§"/>
              <a:defRPr lang="en-GB" sz="2400" dirty="0" smtClean="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
                <a:schemeClr val="tx2"/>
              </a:buClr>
              <a:buFont typeface="Wingdings" panose="05000000000000000000" pitchFamily="2" charset="2"/>
              <a:buChar char="§"/>
              <a:defRPr lang="en-US" sz="2400" dirty="0">
                <a:solidFill>
                  <a:schemeClr val="tx1"/>
                </a:solidFill>
                <a:latin typeface="Arial" panose="020B0604020202020204" pitchFamily="34" charset="0"/>
                <a:ea typeface="+mn-ea"/>
                <a:cs typeface="Arial" panose="020B0604020202020204" pitchFamily="34" charset="0"/>
              </a:defRPr>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itle 1"/>
          <p:cNvSpPr>
            <a:spLocks noGrp="1"/>
          </p:cNvSpPr>
          <p:nvPr>
            <p:ph type="title"/>
          </p:nvPr>
        </p:nvSpPr>
        <p:spPr>
          <a:xfrm>
            <a:off x="457200" y="975866"/>
            <a:ext cx="8229600" cy="769441"/>
          </a:xfrm>
          <a:prstGeom prst="rect">
            <a:avLst/>
          </a:prstGeom>
        </p:spPr>
        <p:txBody>
          <a:bodyPr vert="horz">
            <a:spAutoFit/>
          </a:bodyPr>
          <a:lstStyle>
            <a:lvl1pPr>
              <a:defRPr>
                <a:solidFill>
                  <a:schemeClr val="tx2"/>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2753548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457200" y="975866"/>
            <a:ext cx="8229600" cy="769441"/>
          </a:xfrm>
          <a:prstGeom prst="rect">
            <a:avLst/>
          </a:prstGeom>
        </p:spPr>
        <p:txBody>
          <a:bodyPr vert="horz">
            <a:spAutoFit/>
          </a:bodyPr>
          <a:lstStyle>
            <a:lvl1pPr>
              <a:defRPr>
                <a:solidFill>
                  <a:schemeClr val="tx2"/>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695104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58404"/>
            <a:ext cx="3008313" cy="598388"/>
          </a:xfrm>
          <a:prstGeom prst="rect">
            <a:avLst/>
          </a:prstGeom>
        </p:spPr>
        <p:txBody>
          <a:bodyPr vert="horz" anchor="t"/>
          <a:lstStyle>
            <a:lvl1pPr algn="l">
              <a:defRPr sz="2400" b="0">
                <a:solidFill>
                  <a:schemeClr val="tx2"/>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Content Placeholder 2"/>
          <p:cNvSpPr>
            <a:spLocks noGrp="1"/>
          </p:cNvSpPr>
          <p:nvPr>
            <p:ph idx="1"/>
          </p:nvPr>
        </p:nvSpPr>
        <p:spPr>
          <a:xfrm>
            <a:off x="3575050" y="958404"/>
            <a:ext cx="5111750" cy="5167759"/>
          </a:xfrm>
          <a:prstGeom prst="rect">
            <a:avLst/>
          </a:prstGeom>
        </p:spPr>
        <p:txBody>
          <a:bodyPr vert="horz"/>
          <a:lstStyle>
            <a:lvl1pPr marL="342900" indent="-342900" algn="l" rtl="0" eaLnBrk="0" fontAlgn="base" hangingPunct="0">
              <a:spcBef>
                <a:spcPct val="20000"/>
              </a:spcBef>
              <a:spcAft>
                <a:spcPct val="0"/>
              </a:spcAft>
              <a:buClr>
                <a:schemeClr val="tx2"/>
              </a:buClr>
              <a:buFont typeface="Wingdings" panose="05000000000000000000" pitchFamily="2" charset="2"/>
              <a:buChar char="§"/>
              <a:defRPr lang="en-GB" sz="2800" dirty="0" smtClean="0">
                <a:solidFill>
                  <a:srgbClr val="002147"/>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chemeClr val="tx2"/>
              </a:buClr>
              <a:buFont typeface="Wingdings" panose="05000000000000000000" pitchFamily="2" charset="2"/>
              <a:buChar char="§"/>
              <a:defRPr lang="en-GB" sz="2800" dirty="0" smtClean="0">
                <a:solidFill>
                  <a:srgbClr val="002147"/>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lr>
                <a:schemeClr val="tx2"/>
              </a:buClr>
              <a:buFont typeface="Wingdings" panose="05000000000000000000" pitchFamily="2" charset="2"/>
              <a:buChar char="§"/>
              <a:defRPr lang="en-GB" sz="2800" dirty="0" smtClean="0">
                <a:solidFill>
                  <a:srgbClr val="002147"/>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lr>
                <a:schemeClr val="tx2"/>
              </a:buClr>
              <a:buFont typeface="Wingdings" panose="05000000000000000000" pitchFamily="2" charset="2"/>
              <a:buChar char="§"/>
              <a:defRPr lang="en-GB" sz="2800" dirty="0" smtClean="0">
                <a:solidFill>
                  <a:srgbClr val="002147"/>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
                <a:schemeClr val="tx2"/>
              </a:buClr>
              <a:buFont typeface="Wingdings" panose="05000000000000000000" pitchFamily="2" charset="2"/>
              <a:buChar char="§"/>
              <a:defRPr lang="en-US" sz="2800" dirty="0">
                <a:solidFill>
                  <a:srgbClr val="002147"/>
                </a:solidFill>
                <a:latin typeface="Arial" panose="020B0604020202020204" pitchFamily="34" charset="0"/>
                <a:ea typeface="+mn-ea"/>
                <a:cs typeface="Arial" panose="020B0604020202020204" pitchFamily="34" charset="0"/>
              </a:defRPr>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57200" y="1772816"/>
            <a:ext cx="3008313" cy="4353347"/>
          </a:xfrm>
          <a:prstGeom prst="rect">
            <a:avLst/>
          </a:prstGeom>
        </p:spPr>
        <p:txBody>
          <a:bodyPr vert="horz"/>
          <a:lstStyle>
            <a:lvl1pPr marL="0" indent="0">
              <a:buNone/>
              <a:defRPr sz="2000">
                <a:solidFill>
                  <a:schemeClr val="tx1"/>
                </a:solidFill>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Tree>
    <p:extLst>
      <p:ext uri="{BB962C8B-B14F-4D97-AF65-F5344CB8AC3E}">
        <p14:creationId xmlns:p14="http://schemas.microsoft.com/office/powerpoint/2010/main" val="1539355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g"/><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 name="Straight Connector 2"/>
          <p:cNvCxnSpPr/>
          <p:nvPr userDrawn="1"/>
        </p:nvCxnSpPr>
        <p:spPr bwMode="auto">
          <a:xfrm>
            <a:off x="0" y="783754"/>
            <a:ext cx="9144000" cy="0"/>
          </a:xfrm>
          <a:prstGeom prst="line">
            <a:avLst/>
          </a:prstGeom>
          <a:solidFill>
            <a:schemeClr val="accent1"/>
          </a:solidFill>
          <a:ln w="28575" cap="flat" cmpd="sng" algn="ctr">
            <a:solidFill>
              <a:srgbClr val="002147"/>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4" name="Picture 3"/>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59532" y="122341"/>
            <a:ext cx="1464938" cy="539072"/>
          </a:xfrm>
          <a:prstGeom prst="rect">
            <a:avLst/>
          </a:prstGeom>
        </p:spPr>
      </p:pic>
      <p:pic>
        <p:nvPicPr>
          <p:cNvPr id="9" name="Picture 8"/>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267029" y="193877"/>
            <a:ext cx="1516984" cy="396000"/>
          </a:xfrm>
          <a:prstGeom prst="rect">
            <a:avLst/>
          </a:prstGeom>
        </p:spPr>
      </p:pic>
    </p:spTree>
  </p:cSld>
  <p:clrMap bg1="lt1" tx1="dk1" bg2="lt2" tx2="dk2" accent1="accent1" accent2="accent2" accent3="accent3" accent4="accent4" accent5="accent5" accent6="accent6" hlink="hlink" folHlink="folHlink"/>
  <p:sldLayoutIdLst>
    <p:sldLayoutId id="2147483731" r:id="rId1"/>
    <p:sldLayoutId id="2147483726" r:id="rId2"/>
    <p:sldLayoutId id="2147483732" r:id="rId3"/>
    <p:sldLayoutId id="2147483721" r:id="rId4"/>
    <p:sldLayoutId id="2147483722" r:id="rId5"/>
    <p:sldLayoutId id="2147483723" r:id="rId6"/>
    <p:sldLayoutId id="2147483724" r:id="rId7"/>
    <p:sldLayoutId id="2147483725" r:id="rId8"/>
    <p:sldLayoutId id="2147483727" r:id="rId9"/>
    <p:sldLayoutId id="2147483728" r:id="rId10"/>
    <p:sldLayoutId id="2147483733" r:id="rId11"/>
    <p:sldLayoutId id="2147483735" r:id="rId12"/>
    <p:sldLayoutId id="2147483736" r:id="rId13"/>
    <p:sldLayoutId id="2147483737" r:id="rId14"/>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ea typeface="ヒラギノ角ゴ Pro W3" charset="0"/>
        </a:defRPr>
      </a:lvl2pPr>
      <a:lvl3pPr algn="ctr" rtl="0" eaLnBrk="0" fontAlgn="base" hangingPunct="0">
        <a:spcBef>
          <a:spcPct val="0"/>
        </a:spcBef>
        <a:spcAft>
          <a:spcPct val="0"/>
        </a:spcAft>
        <a:defRPr sz="4400">
          <a:solidFill>
            <a:schemeClr val="tx2"/>
          </a:solidFill>
          <a:latin typeface="Times" charset="0"/>
          <a:ea typeface="ヒラギノ角ゴ Pro W3" charset="0"/>
        </a:defRPr>
      </a:lvl3pPr>
      <a:lvl4pPr algn="ctr" rtl="0" eaLnBrk="0" fontAlgn="base" hangingPunct="0">
        <a:spcBef>
          <a:spcPct val="0"/>
        </a:spcBef>
        <a:spcAft>
          <a:spcPct val="0"/>
        </a:spcAft>
        <a:defRPr sz="4400">
          <a:solidFill>
            <a:schemeClr val="tx2"/>
          </a:solidFill>
          <a:latin typeface="Times" charset="0"/>
          <a:ea typeface="ヒラギノ角ゴ Pro W3" charset="0"/>
        </a:defRPr>
      </a:lvl4pPr>
      <a:lvl5pPr algn="ctr" rtl="0" eaLnBrk="0" fontAlgn="base" hangingPunct="0">
        <a:spcBef>
          <a:spcPct val="0"/>
        </a:spcBef>
        <a:spcAft>
          <a:spcPct val="0"/>
        </a:spcAft>
        <a:defRPr sz="4400">
          <a:solidFill>
            <a:schemeClr val="tx2"/>
          </a:solidFill>
          <a:latin typeface="Times" charset="0"/>
          <a:ea typeface="ヒラギノ角ゴ Pro W3" charset="0"/>
        </a:defRPr>
      </a:lvl5pPr>
      <a:lvl6pPr marL="457200" algn="ctr" rtl="0" fontAlgn="base">
        <a:spcBef>
          <a:spcPct val="0"/>
        </a:spcBef>
        <a:spcAft>
          <a:spcPct val="0"/>
        </a:spcAft>
        <a:defRPr sz="4400">
          <a:solidFill>
            <a:schemeClr val="tx2"/>
          </a:solidFill>
          <a:latin typeface="Times" charset="0"/>
          <a:ea typeface="ヒラギノ角ゴ Pro W3" charset="0"/>
        </a:defRPr>
      </a:lvl6pPr>
      <a:lvl7pPr marL="914400" algn="ctr" rtl="0" fontAlgn="base">
        <a:spcBef>
          <a:spcPct val="0"/>
        </a:spcBef>
        <a:spcAft>
          <a:spcPct val="0"/>
        </a:spcAft>
        <a:defRPr sz="4400">
          <a:solidFill>
            <a:schemeClr val="tx2"/>
          </a:solidFill>
          <a:latin typeface="Times" charset="0"/>
          <a:ea typeface="ヒラギノ角ゴ Pro W3" charset="0"/>
        </a:defRPr>
      </a:lvl7pPr>
      <a:lvl8pPr marL="1371600" algn="ctr" rtl="0" fontAlgn="base">
        <a:spcBef>
          <a:spcPct val="0"/>
        </a:spcBef>
        <a:spcAft>
          <a:spcPct val="0"/>
        </a:spcAft>
        <a:defRPr sz="4400">
          <a:solidFill>
            <a:schemeClr val="tx2"/>
          </a:solidFill>
          <a:latin typeface="Times" charset="0"/>
          <a:ea typeface="ヒラギノ角ゴ Pro W3" charset="0"/>
        </a:defRPr>
      </a:lvl8pPr>
      <a:lvl9pPr marL="1828800" algn="ctr" rtl="0" fontAlgn="base">
        <a:spcBef>
          <a:spcPct val="0"/>
        </a:spcBef>
        <a:spcAft>
          <a:spcPct val="0"/>
        </a:spcAft>
        <a:defRPr sz="4400">
          <a:solidFill>
            <a:schemeClr val="tx2"/>
          </a:solidFill>
          <a:latin typeface="Times" charset="0"/>
          <a:ea typeface="ヒラギノ角ゴ Pro W3" charset="0"/>
        </a:defRPr>
      </a:lvl9pPr>
    </p:titleStyle>
    <p:bodyStyle>
      <a:lvl1pPr marL="342900" indent="-342900" algn="l" rtl="0" eaLnBrk="0" fontAlgn="base" hangingPunct="0">
        <a:spcBef>
          <a:spcPct val="20000"/>
        </a:spcBef>
        <a:spcAft>
          <a:spcPct val="0"/>
        </a:spcAft>
        <a:buChar char="•"/>
        <a:defRPr sz="2800">
          <a:solidFill>
            <a:srgbClr val="002350"/>
          </a:solidFill>
          <a:latin typeface="+mn-lt"/>
          <a:ea typeface="+mn-ea"/>
          <a:cs typeface="+mn-cs"/>
        </a:defRPr>
      </a:lvl1pPr>
      <a:lvl2pPr marL="742950" indent="-285750" algn="l" rtl="0" eaLnBrk="0" fontAlgn="base" hangingPunct="0">
        <a:spcBef>
          <a:spcPct val="20000"/>
        </a:spcBef>
        <a:spcAft>
          <a:spcPct val="0"/>
        </a:spcAft>
        <a:buChar char="–"/>
        <a:defRPr sz="2800">
          <a:solidFill>
            <a:srgbClr val="002350"/>
          </a:solidFill>
          <a:latin typeface="+mn-lt"/>
          <a:ea typeface="+mn-ea"/>
        </a:defRPr>
      </a:lvl2pPr>
      <a:lvl3pPr marL="1143000" indent="-228600" algn="l" rtl="0" eaLnBrk="0" fontAlgn="base" hangingPunct="0">
        <a:spcBef>
          <a:spcPct val="20000"/>
        </a:spcBef>
        <a:spcAft>
          <a:spcPct val="0"/>
        </a:spcAft>
        <a:buChar char="•"/>
        <a:defRPr sz="2400">
          <a:solidFill>
            <a:srgbClr val="002350"/>
          </a:solidFill>
          <a:latin typeface="+mn-lt"/>
          <a:ea typeface="+mn-ea"/>
        </a:defRPr>
      </a:lvl3pPr>
      <a:lvl4pPr marL="1600200" indent="-228600" algn="l" rtl="0" eaLnBrk="0" fontAlgn="base" hangingPunct="0">
        <a:spcBef>
          <a:spcPct val="20000"/>
        </a:spcBef>
        <a:spcAft>
          <a:spcPct val="0"/>
        </a:spcAft>
        <a:buChar char="–"/>
        <a:defRPr sz="2000">
          <a:solidFill>
            <a:srgbClr val="002350"/>
          </a:solidFill>
          <a:latin typeface="+mn-lt"/>
          <a:ea typeface="+mn-ea"/>
        </a:defRPr>
      </a:lvl4pPr>
      <a:lvl5pPr marL="2057400" indent="-228600" algn="l" rtl="0" eaLnBrk="0" fontAlgn="base" hangingPunct="0">
        <a:spcBef>
          <a:spcPct val="20000"/>
        </a:spcBef>
        <a:spcAft>
          <a:spcPct val="0"/>
        </a:spcAft>
        <a:buChar char="»"/>
        <a:defRPr sz="2000">
          <a:solidFill>
            <a:srgbClr val="002350"/>
          </a:solidFill>
          <a:latin typeface="+mn-lt"/>
          <a:ea typeface="+mn-ea"/>
        </a:defRPr>
      </a:lvl5pPr>
      <a:lvl6pPr marL="2514600" indent="-228600" algn="l" rtl="0" fontAlgn="base">
        <a:spcBef>
          <a:spcPct val="20000"/>
        </a:spcBef>
        <a:spcAft>
          <a:spcPct val="0"/>
        </a:spcAft>
        <a:buChar char="»"/>
        <a:defRPr sz="2000">
          <a:solidFill>
            <a:srgbClr val="002350"/>
          </a:solidFill>
          <a:latin typeface="+mn-lt"/>
          <a:ea typeface="+mn-ea"/>
        </a:defRPr>
      </a:lvl6pPr>
      <a:lvl7pPr marL="2971800" indent="-228600" algn="l" rtl="0" fontAlgn="base">
        <a:spcBef>
          <a:spcPct val="20000"/>
        </a:spcBef>
        <a:spcAft>
          <a:spcPct val="0"/>
        </a:spcAft>
        <a:buChar char="»"/>
        <a:defRPr sz="2000">
          <a:solidFill>
            <a:srgbClr val="002350"/>
          </a:solidFill>
          <a:latin typeface="+mn-lt"/>
          <a:ea typeface="+mn-ea"/>
        </a:defRPr>
      </a:lvl7pPr>
      <a:lvl8pPr marL="3429000" indent="-228600" algn="l" rtl="0" fontAlgn="base">
        <a:spcBef>
          <a:spcPct val="20000"/>
        </a:spcBef>
        <a:spcAft>
          <a:spcPct val="0"/>
        </a:spcAft>
        <a:buChar char="»"/>
        <a:defRPr sz="2000">
          <a:solidFill>
            <a:srgbClr val="002350"/>
          </a:solidFill>
          <a:latin typeface="+mn-lt"/>
          <a:ea typeface="+mn-ea"/>
        </a:defRPr>
      </a:lvl8pPr>
      <a:lvl9pPr marL="3886200" indent="-228600" algn="l" rtl="0" fontAlgn="base">
        <a:spcBef>
          <a:spcPct val="20000"/>
        </a:spcBef>
        <a:spcAft>
          <a:spcPct val="0"/>
        </a:spcAft>
        <a:buChar char="»"/>
        <a:defRPr sz="2000">
          <a:solidFill>
            <a:srgbClr val="00235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video" Target="https://www.youtube.com/embed/mdmIDvgRRLs?feature=oembed" TargetMode="Externa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ormistonacademiestrust.sharepoint.com/:w:/r/sites/OBoA_Maths/Shared%20Documents/General/Maths%20Faculty/5.%20KS5/L3%20Mathematical%20Studies%20(Core%20Maths)/Teaching%20Resources/Teaching%20Resources/2%20Finance/6.%20Mortgages/6%20Teacher%20sheet%20questions%20Mortgages.docx?d=w5556501474cc4b8b839518e5e6259406&amp;csf=1&amp;web=1&amp;e=gWcvUM" TargetMode="External"/><Relationship Id="rId2" Type="http://schemas.openxmlformats.org/officeDocument/2006/relationships/hyperlink" Target="https://ormistonacademiestrust.sharepoint.com/:w:/r/sites/OBoA_Maths/Shared%20Documents/General/Maths%20Faculty/5.%20KS5/L3%20Mathematical%20Studies%20(Core%20Maths)/Teaching%20Resources/Teaching%20Resources/2%20Finance/6.%20Mortgages/5%20Student%20questions%20Mortgages.docx?d=wb76a017b2dec4718b9251c4c398d7439&amp;csf=1&amp;web=1&amp;e=qMuh1G"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45354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CD7B3-1BC0-AEF6-B55B-9A25D51E1E05}"/>
              </a:ext>
            </a:extLst>
          </p:cNvPr>
          <p:cNvSpPr>
            <a:spLocks noGrp="1"/>
          </p:cNvSpPr>
          <p:nvPr>
            <p:ph type="title"/>
          </p:nvPr>
        </p:nvSpPr>
        <p:spPr/>
        <p:txBody>
          <a:bodyPr/>
          <a:lstStyle/>
          <a:p>
            <a:r>
              <a:rPr lang="en-GB" dirty="0"/>
              <a:t>A repayment is…</a:t>
            </a:r>
          </a:p>
        </p:txBody>
      </p:sp>
      <p:sp>
        <p:nvSpPr>
          <p:cNvPr id="3" name="Content Placeholder 2">
            <a:extLst>
              <a:ext uri="{FF2B5EF4-FFF2-40B4-BE49-F238E27FC236}">
                <a16:creationId xmlns:a16="http://schemas.microsoft.com/office/drawing/2014/main" id="{A7D0F4ED-E882-501C-3FED-3ADEBB4B5EEC}"/>
              </a:ext>
            </a:extLst>
          </p:cNvPr>
          <p:cNvSpPr>
            <a:spLocks noGrp="1"/>
          </p:cNvSpPr>
          <p:nvPr>
            <p:ph idx="1"/>
          </p:nvPr>
        </p:nvSpPr>
        <p:spPr>
          <a:xfrm>
            <a:off x="457200" y="1772817"/>
            <a:ext cx="8229600" cy="2304256"/>
          </a:xfrm>
        </p:spPr>
        <p:txBody>
          <a:bodyPr/>
          <a:lstStyle/>
          <a:p>
            <a:pPr marL="0" indent="0" algn="ctr">
              <a:buNone/>
            </a:pPr>
            <a:r>
              <a:rPr lang="en-GB" dirty="0"/>
              <a:t>An amount of money paid back to cover a loan, and any additional interest accrued. Repayments for mortgages are normally paid monthly, however repayments for other loans can be paid according to a different schedule.</a:t>
            </a:r>
          </a:p>
        </p:txBody>
      </p:sp>
      <p:pic>
        <p:nvPicPr>
          <p:cNvPr id="5122" name="Picture 2" descr="Money, Cash, English, British, Twenty, Twenty Pounds">
            <a:extLst>
              <a:ext uri="{FF2B5EF4-FFF2-40B4-BE49-F238E27FC236}">
                <a16:creationId xmlns:a16="http://schemas.microsoft.com/office/drawing/2014/main" id="{B9CB0934-EF58-4AB3-2B5A-F09246E617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2084" y="4293096"/>
            <a:ext cx="3059832" cy="2039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417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Mortgages explained UK">
            <a:hlinkClick r:id="" action="ppaction://media"/>
            <a:extLst>
              <a:ext uri="{FF2B5EF4-FFF2-40B4-BE49-F238E27FC236}">
                <a16:creationId xmlns:a16="http://schemas.microsoft.com/office/drawing/2014/main" id="{E12510EB-9D87-7536-68D1-CF762427B8F5}"/>
              </a:ext>
            </a:extLst>
          </p:cNvPr>
          <p:cNvPicPr>
            <a:picLocks noGrp="1" noRot="1" noChangeAspect="1"/>
          </p:cNvPicPr>
          <p:nvPr>
            <p:ph idx="1"/>
            <a:videoFile r:link="rId1"/>
          </p:nvPr>
        </p:nvPicPr>
        <p:blipFill>
          <a:blip r:embed="rId4"/>
          <a:stretch>
            <a:fillRect/>
          </a:stretch>
        </p:blipFill>
        <p:spPr>
          <a:xfrm>
            <a:off x="719931" y="1412776"/>
            <a:ext cx="7704138" cy="4352925"/>
          </a:xfrm>
          <a:prstGeom prst="rect">
            <a:avLst/>
          </a:prstGeom>
        </p:spPr>
      </p:pic>
    </p:spTree>
    <p:extLst>
      <p:ext uri="{BB962C8B-B14F-4D97-AF65-F5344CB8AC3E}">
        <p14:creationId xmlns:p14="http://schemas.microsoft.com/office/powerpoint/2010/main" val="354885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89E3C-EF37-E092-50C1-B905E02A828F}"/>
              </a:ext>
            </a:extLst>
          </p:cNvPr>
          <p:cNvSpPr>
            <a:spLocks noGrp="1"/>
          </p:cNvSpPr>
          <p:nvPr>
            <p:ph type="title"/>
          </p:nvPr>
        </p:nvSpPr>
        <p:spPr>
          <a:xfrm>
            <a:off x="457200" y="982051"/>
            <a:ext cx="8229600" cy="769441"/>
          </a:xfrm>
        </p:spPr>
        <p:txBody>
          <a:bodyPr/>
          <a:lstStyle/>
          <a:p>
            <a:r>
              <a:rPr lang="en-GB" dirty="0"/>
              <a:t>How much do you repay?</a:t>
            </a:r>
          </a:p>
        </p:txBody>
      </p:sp>
      <p:sp>
        <p:nvSpPr>
          <p:cNvPr id="3" name="Content Placeholder 2">
            <a:extLst>
              <a:ext uri="{FF2B5EF4-FFF2-40B4-BE49-F238E27FC236}">
                <a16:creationId xmlns:a16="http://schemas.microsoft.com/office/drawing/2014/main" id="{2AA9F2BC-6304-35D6-7DB1-987ECB1BBDCD}"/>
              </a:ext>
            </a:extLst>
          </p:cNvPr>
          <p:cNvSpPr>
            <a:spLocks noGrp="1"/>
          </p:cNvSpPr>
          <p:nvPr>
            <p:ph idx="1"/>
          </p:nvPr>
        </p:nvSpPr>
        <p:spPr>
          <a:xfrm>
            <a:off x="457200" y="1772816"/>
            <a:ext cx="8229600" cy="4896544"/>
          </a:xfrm>
        </p:spPr>
        <p:txBody>
          <a:bodyPr/>
          <a:lstStyle/>
          <a:p>
            <a:r>
              <a:rPr lang="en-GB" sz="2500" dirty="0"/>
              <a:t>The amount you repay depends the interest rate, and the term of your mortgage.</a:t>
            </a:r>
          </a:p>
          <a:p>
            <a:r>
              <a:rPr lang="en-GB" sz="2500" dirty="0"/>
              <a:t>The loan-to-value (LTV) ratio also affects how much you repay. This is the mortgage size as a percentage of the value of the property.</a:t>
            </a:r>
          </a:p>
          <a:p>
            <a:r>
              <a:rPr lang="en-GB" sz="2500" dirty="0"/>
              <a:t>For some mortgages, the interest rate is fixed for a certain number of years, and then changes to a variable interest rate. Normally, a new mortgage agreement with a new fixed interest rate would then be sought.</a:t>
            </a:r>
          </a:p>
          <a:p>
            <a:r>
              <a:rPr lang="en-GB" sz="2500" dirty="0"/>
              <a:t>We will focus on mortgages with a fixed interest rate.</a:t>
            </a:r>
          </a:p>
        </p:txBody>
      </p:sp>
    </p:spTree>
    <p:extLst>
      <p:ext uri="{BB962C8B-B14F-4D97-AF65-F5344CB8AC3E}">
        <p14:creationId xmlns:p14="http://schemas.microsoft.com/office/powerpoint/2010/main" val="3780830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2E709-0065-09EB-D192-EA2E60DA7270}"/>
              </a:ext>
            </a:extLst>
          </p:cNvPr>
          <p:cNvSpPr>
            <a:spLocks noGrp="1"/>
          </p:cNvSpPr>
          <p:nvPr>
            <p:ph type="title"/>
          </p:nvPr>
        </p:nvSpPr>
        <p:spPr/>
        <p:txBody>
          <a:bodyPr/>
          <a:lstStyle/>
          <a:p>
            <a:r>
              <a:rPr lang="en-GB" dirty="0"/>
              <a:t>Calculating repayments</a:t>
            </a:r>
          </a:p>
        </p:txBody>
      </p:sp>
      <p:sp>
        <p:nvSpPr>
          <p:cNvPr id="3" name="Content Placeholder 2">
            <a:extLst>
              <a:ext uri="{FF2B5EF4-FFF2-40B4-BE49-F238E27FC236}">
                <a16:creationId xmlns:a16="http://schemas.microsoft.com/office/drawing/2014/main" id="{315B0FA1-6167-A45C-D004-18E79F59F20E}"/>
              </a:ext>
            </a:extLst>
          </p:cNvPr>
          <p:cNvSpPr>
            <a:spLocks noGrp="1"/>
          </p:cNvSpPr>
          <p:nvPr>
            <p:ph idx="1"/>
          </p:nvPr>
        </p:nvSpPr>
        <p:spPr>
          <a:xfrm>
            <a:off x="457200" y="1845221"/>
            <a:ext cx="8229600" cy="936104"/>
          </a:xfrm>
        </p:spPr>
        <p:txBody>
          <a:bodyPr/>
          <a:lstStyle/>
          <a:p>
            <a:pPr marL="0" indent="0">
              <a:buNone/>
            </a:pPr>
            <a:r>
              <a:rPr lang="en-GB" sz="2400" dirty="0"/>
              <a:t>To calculate repayments, you can use the following formula:</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5ECBEAE-EEA3-7BAD-1B90-1D6F36898077}"/>
                  </a:ext>
                </a:extLst>
              </p:cNvPr>
              <p:cNvSpPr txBox="1"/>
              <p:nvPr/>
            </p:nvSpPr>
            <p:spPr>
              <a:xfrm>
                <a:off x="1088193" y="2636912"/>
                <a:ext cx="6967613" cy="129573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GB" sz="2800" b="0" i="0" smtClean="0">
                          <a:latin typeface="Cambria Math" panose="02040503050406030204" pitchFamily="18" charset="0"/>
                        </a:rPr>
                        <m:t>Mortgage</m:t>
                      </m:r>
                      <m:r>
                        <a:rPr lang="en-GB" sz="2800" b="0" i="0" smtClean="0">
                          <a:latin typeface="Cambria Math" panose="02040503050406030204" pitchFamily="18" charset="0"/>
                        </a:rPr>
                        <m:t> </m:t>
                      </m:r>
                      <m:r>
                        <m:rPr>
                          <m:sty m:val="p"/>
                        </m:rPr>
                        <a:rPr lang="en-GB" sz="2800" b="0" i="0" smtClean="0">
                          <a:latin typeface="Cambria Math" panose="02040503050406030204" pitchFamily="18" charset="0"/>
                        </a:rPr>
                        <m:t>repayment</m:t>
                      </m:r>
                      <m:r>
                        <a:rPr lang="en-GB" sz="2800" b="0" i="0" smtClean="0">
                          <a:latin typeface="Cambria Math" panose="02040503050406030204" pitchFamily="18" charset="0"/>
                        </a:rPr>
                        <m:t>=</m:t>
                      </m:r>
                      <m:r>
                        <a:rPr lang="en-GB" sz="2800" b="0" i="1" smtClean="0">
                          <a:latin typeface="Cambria Math" panose="02040503050406030204" pitchFamily="18" charset="0"/>
                        </a:rPr>
                        <m:t>𝐴</m:t>
                      </m:r>
                      <m:r>
                        <a:rPr lang="en-GB" sz="2800" b="0" i="1" smtClean="0">
                          <a:latin typeface="Cambria Math" panose="02040503050406030204" pitchFamily="18" charset="0"/>
                          <a:ea typeface="Cambria Math" panose="02040503050406030204" pitchFamily="18" charset="0"/>
                        </a:rPr>
                        <m:t>×</m:t>
                      </m:r>
                      <m:f>
                        <m:fPr>
                          <m:ctrlPr>
                            <a:rPr lang="en-GB" sz="2800" b="0" i="1" smtClean="0">
                              <a:latin typeface="Cambria Math" panose="02040503050406030204" pitchFamily="18" charset="0"/>
                              <a:ea typeface="Cambria Math" panose="02040503050406030204" pitchFamily="18" charset="0"/>
                            </a:rPr>
                          </m:ctrlPr>
                        </m:fPr>
                        <m:num>
                          <m:r>
                            <a:rPr lang="en-GB" sz="2800" b="0" i="1" smtClean="0">
                              <a:latin typeface="Cambria Math" panose="02040503050406030204" pitchFamily="18" charset="0"/>
                              <a:ea typeface="Cambria Math" panose="02040503050406030204" pitchFamily="18" charset="0"/>
                            </a:rPr>
                            <m:t>𝑟</m:t>
                          </m:r>
                        </m:num>
                        <m:den>
                          <m:r>
                            <a:rPr lang="en-GB" sz="2800" b="0" i="1" smtClean="0">
                              <a:latin typeface="Cambria Math" panose="02040503050406030204" pitchFamily="18" charset="0"/>
                              <a:ea typeface="Cambria Math" panose="02040503050406030204" pitchFamily="18" charset="0"/>
                            </a:rPr>
                            <m:t>𝑛</m:t>
                          </m:r>
                        </m:den>
                      </m:f>
                      <m:r>
                        <a:rPr lang="en-GB" sz="2800" b="0" i="1" smtClean="0">
                          <a:latin typeface="Cambria Math" panose="02040503050406030204" pitchFamily="18" charset="0"/>
                          <a:ea typeface="Cambria Math" panose="02040503050406030204" pitchFamily="18" charset="0"/>
                        </a:rPr>
                        <m:t>×</m:t>
                      </m:r>
                      <m:f>
                        <m:fPr>
                          <m:ctrlPr>
                            <a:rPr lang="en-GB" sz="2800" b="0" i="1" smtClean="0">
                              <a:latin typeface="Cambria Math" panose="02040503050406030204" pitchFamily="18" charset="0"/>
                              <a:ea typeface="Cambria Math" panose="02040503050406030204" pitchFamily="18" charset="0"/>
                            </a:rPr>
                          </m:ctrlPr>
                        </m:fPr>
                        <m:num>
                          <m:sSup>
                            <m:sSupPr>
                              <m:ctrlPr>
                                <a:rPr lang="en-GB" sz="2800" b="0" i="1" smtClean="0">
                                  <a:latin typeface="Cambria Math" panose="02040503050406030204" pitchFamily="18" charset="0"/>
                                  <a:ea typeface="Cambria Math" panose="02040503050406030204" pitchFamily="18" charset="0"/>
                                </a:rPr>
                              </m:ctrlPr>
                            </m:sSupPr>
                            <m:e>
                              <m:r>
                                <a:rPr lang="en-GB" sz="2800" i="1">
                                  <a:latin typeface="Cambria Math" panose="02040503050406030204" pitchFamily="18" charset="0"/>
                                  <a:ea typeface="Cambria Math" panose="02040503050406030204" pitchFamily="18" charset="0"/>
                                </a:rPr>
                                <m:t>(1+</m:t>
                              </m:r>
                              <m:f>
                                <m:fPr>
                                  <m:ctrlPr>
                                    <a:rPr lang="en-GB" sz="2800" i="1">
                                      <a:latin typeface="Cambria Math" panose="02040503050406030204" pitchFamily="18" charset="0"/>
                                      <a:ea typeface="Cambria Math" panose="02040503050406030204" pitchFamily="18" charset="0"/>
                                    </a:rPr>
                                  </m:ctrlPr>
                                </m:fPr>
                                <m:num>
                                  <m:r>
                                    <a:rPr lang="en-GB" sz="2800" i="1">
                                      <a:latin typeface="Cambria Math" panose="02040503050406030204" pitchFamily="18" charset="0"/>
                                      <a:ea typeface="Cambria Math" panose="02040503050406030204" pitchFamily="18" charset="0"/>
                                    </a:rPr>
                                    <m:t>𝑟</m:t>
                                  </m:r>
                                </m:num>
                                <m:den>
                                  <m:r>
                                    <a:rPr lang="en-GB" sz="2800" i="1">
                                      <a:latin typeface="Cambria Math" panose="02040503050406030204" pitchFamily="18" charset="0"/>
                                      <a:ea typeface="Cambria Math" panose="02040503050406030204" pitchFamily="18" charset="0"/>
                                    </a:rPr>
                                    <m:t>𝑛</m:t>
                                  </m:r>
                                </m:den>
                              </m:f>
                              <m:r>
                                <a:rPr lang="en-GB" sz="2800" i="1">
                                  <a:latin typeface="Cambria Math" panose="02040503050406030204" pitchFamily="18" charset="0"/>
                                  <a:ea typeface="Cambria Math" panose="02040503050406030204" pitchFamily="18" charset="0"/>
                                </a:rPr>
                                <m:t>)</m:t>
                              </m:r>
                            </m:e>
                            <m:sup>
                              <m:r>
                                <a:rPr lang="en-GB" sz="2800" b="0" i="1" smtClean="0">
                                  <a:latin typeface="Cambria Math" panose="02040503050406030204" pitchFamily="18" charset="0"/>
                                  <a:ea typeface="Cambria Math" panose="02040503050406030204" pitchFamily="18" charset="0"/>
                                </a:rPr>
                                <m:t>𝑛𝑡</m:t>
                              </m:r>
                            </m:sup>
                          </m:sSup>
                        </m:num>
                        <m:den>
                          <m:sSup>
                            <m:sSupPr>
                              <m:ctrlPr>
                                <a:rPr lang="en-GB" sz="2800" b="0" i="1" smtClean="0">
                                  <a:latin typeface="Cambria Math" panose="02040503050406030204" pitchFamily="18" charset="0"/>
                                  <a:ea typeface="Cambria Math" panose="02040503050406030204" pitchFamily="18" charset="0"/>
                                </a:rPr>
                              </m:ctrlPr>
                            </m:sSupPr>
                            <m:e>
                              <m:r>
                                <a:rPr lang="en-GB" sz="2800" i="1">
                                  <a:latin typeface="Cambria Math" panose="02040503050406030204" pitchFamily="18" charset="0"/>
                                  <a:ea typeface="Cambria Math" panose="02040503050406030204" pitchFamily="18" charset="0"/>
                                </a:rPr>
                                <m:t>(1+</m:t>
                              </m:r>
                              <m:f>
                                <m:fPr>
                                  <m:ctrlPr>
                                    <a:rPr lang="en-GB" sz="2800" i="1">
                                      <a:latin typeface="Cambria Math" panose="02040503050406030204" pitchFamily="18" charset="0"/>
                                      <a:ea typeface="Cambria Math" panose="02040503050406030204" pitchFamily="18" charset="0"/>
                                    </a:rPr>
                                  </m:ctrlPr>
                                </m:fPr>
                                <m:num>
                                  <m:r>
                                    <a:rPr lang="en-GB" sz="2800" i="1">
                                      <a:latin typeface="Cambria Math" panose="02040503050406030204" pitchFamily="18" charset="0"/>
                                      <a:ea typeface="Cambria Math" panose="02040503050406030204" pitchFamily="18" charset="0"/>
                                    </a:rPr>
                                    <m:t>𝑟</m:t>
                                  </m:r>
                                </m:num>
                                <m:den>
                                  <m:r>
                                    <a:rPr lang="en-GB" sz="2800" i="1">
                                      <a:latin typeface="Cambria Math" panose="02040503050406030204" pitchFamily="18" charset="0"/>
                                      <a:ea typeface="Cambria Math" panose="02040503050406030204" pitchFamily="18" charset="0"/>
                                    </a:rPr>
                                    <m:t>𝑛</m:t>
                                  </m:r>
                                </m:den>
                              </m:f>
                              <m:r>
                                <a:rPr lang="en-GB" sz="2800" i="1">
                                  <a:latin typeface="Cambria Math" panose="02040503050406030204" pitchFamily="18" charset="0"/>
                                  <a:ea typeface="Cambria Math" panose="02040503050406030204" pitchFamily="18" charset="0"/>
                                </a:rPr>
                                <m:t>)</m:t>
                              </m:r>
                            </m:e>
                            <m:sup>
                              <m:r>
                                <a:rPr lang="en-GB" sz="2800" b="0" i="1" smtClean="0">
                                  <a:latin typeface="Cambria Math" panose="02040503050406030204" pitchFamily="18" charset="0"/>
                                  <a:ea typeface="Cambria Math" panose="02040503050406030204" pitchFamily="18" charset="0"/>
                                </a:rPr>
                                <m:t>𝑛𝑡</m:t>
                              </m:r>
                            </m:sup>
                          </m:sSup>
                          <m:r>
                            <a:rPr lang="en-GB" sz="2800" b="0" i="1" smtClean="0">
                              <a:latin typeface="Cambria Math" panose="02040503050406030204" pitchFamily="18" charset="0"/>
                              <a:ea typeface="Cambria Math" panose="02040503050406030204" pitchFamily="18" charset="0"/>
                            </a:rPr>
                            <m:t>−1</m:t>
                          </m:r>
                        </m:den>
                      </m:f>
                    </m:oMath>
                  </m:oMathPara>
                </a14:m>
                <a:endParaRPr lang="en-GB" sz="2800" dirty="0">
                  <a:latin typeface="+mn-lt"/>
                </a:endParaRPr>
              </a:p>
            </p:txBody>
          </p:sp>
        </mc:Choice>
        <mc:Fallback xmlns="">
          <p:sp>
            <p:nvSpPr>
              <p:cNvPr id="4" name="TextBox 3">
                <a:extLst>
                  <a:ext uri="{FF2B5EF4-FFF2-40B4-BE49-F238E27FC236}">
                    <a16:creationId xmlns:a16="http://schemas.microsoft.com/office/drawing/2014/main" id="{D5ECBEAE-EEA3-7BAD-1B90-1D6F36898077}"/>
                  </a:ext>
                </a:extLst>
              </p:cNvPr>
              <p:cNvSpPr txBox="1">
                <a:spLocks noRot="1" noChangeAspect="1" noMove="1" noResize="1" noEditPoints="1" noAdjustHandles="1" noChangeArrowheads="1" noChangeShapeType="1" noTextEdit="1"/>
              </p:cNvSpPr>
              <p:nvPr/>
            </p:nvSpPr>
            <p:spPr>
              <a:xfrm>
                <a:off x="1088193" y="2636912"/>
                <a:ext cx="6967613" cy="1295739"/>
              </a:xfrm>
              <a:prstGeom prst="rect">
                <a:avLst/>
              </a:prstGeom>
              <a:blipFill>
                <a:blip r:embed="rId4"/>
                <a:stretch>
                  <a:fillRect/>
                </a:stretch>
              </a:blipFill>
            </p:spPr>
            <p:txBody>
              <a:bodyPr/>
              <a:lstStyle/>
              <a:p>
                <a:r>
                  <a:rPr lang="en-GB">
                    <a:noFill/>
                  </a:rPr>
                  <a:t> </a:t>
                </a:r>
              </a:p>
            </p:txBody>
          </p:sp>
        </mc:Fallback>
      </mc:AlternateContent>
      <p:sp>
        <p:nvSpPr>
          <p:cNvPr id="5" name="Content Placeholder 2">
            <a:extLst>
              <a:ext uri="{FF2B5EF4-FFF2-40B4-BE49-F238E27FC236}">
                <a16:creationId xmlns:a16="http://schemas.microsoft.com/office/drawing/2014/main" id="{7FCBCEE8-9C18-DB15-9F50-E1285071AD30}"/>
              </a:ext>
            </a:extLst>
          </p:cNvPr>
          <p:cNvSpPr txBox="1">
            <a:spLocks/>
          </p:cNvSpPr>
          <p:nvPr/>
        </p:nvSpPr>
        <p:spPr>
          <a:xfrm>
            <a:off x="457200" y="4077072"/>
            <a:ext cx="8229600" cy="2628745"/>
          </a:xfrm>
          <a:prstGeom prst="rect">
            <a:avLst/>
          </a:prstGeom>
        </p:spPr>
        <p:txBody>
          <a:bodyPr vert="horz"/>
          <a:lstStyle>
            <a:lvl1pPr marL="457200" indent="-457200" algn="l" rtl="0" eaLnBrk="0" fontAlgn="base" hangingPunct="0">
              <a:spcBef>
                <a:spcPct val="20000"/>
              </a:spcBef>
              <a:spcAft>
                <a:spcPct val="0"/>
              </a:spcAft>
              <a:buClr>
                <a:schemeClr val="tx2"/>
              </a:buClr>
              <a:buFont typeface="Wingdings" panose="05000000000000000000" pitchFamily="2" charset="2"/>
              <a:buChar char="§"/>
              <a:defRPr sz="2800">
                <a:solidFill>
                  <a:schemeClr val="tx1"/>
                </a:solidFill>
                <a:latin typeface="Arial" panose="020B0604020202020204" pitchFamily="34" charset="0"/>
                <a:ea typeface="+mn-ea"/>
                <a:cs typeface="Arial" panose="020B0604020202020204" pitchFamily="34" charset="0"/>
              </a:defRPr>
            </a:lvl1pPr>
            <a:lvl2pPr marL="914400" indent="-457200" algn="l" rtl="0" eaLnBrk="0" fontAlgn="base" hangingPunct="0">
              <a:spcBef>
                <a:spcPct val="20000"/>
              </a:spcBef>
              <a:spcAft>
                <a:spcPct val="0"/>
              </a:spcAft>
              <a:buClr>
                <a:schemeClr val="tx2"/>
              </a:buClr>
              <a:buFont typeface="Wingdings" panose="05000000000000000000" pitchFamily="2" charset="2"/>
              <a:buChar char="§"/>
              <a:defRPr sz="2800">
                <a:solidFill>
                  <a:schemeClr val="tx1"/>
                </a:solidFill>
                <a:latin typeface="Arial" panose="020B0604020202020204" pitchFamily="34" charset="0"/>
                <a:ea typeface="+mn-ea"/>
                <a:cs typeface="Arial" panose="020B0604020202020204" pitchFamily="34" charset="0"/>
              </a:defRPr>
            </a:lvl2pPr>
            <a:lvl3pPr marL="1257300" indent="-342900" algn="l" rtl="0" eaLnBrk="0" fontAlgn="base" hangingPunct="0">
              <a:spcBef>
                <a:spcPct val="20000"/>
              </a:spcBef>
              <a:spcAft>
                <a:spcPct val="0"/>
              </a:spcAft>
              <a:buClr>
                <a:schemeClr val="tx2"/>
              </a:buClr>
              <a:buFont typeface="Wingdings" panose="05000000000000000000" pitchFamily="2" charset="2"/>
              <a:buChar char="§"/>
              <a:defRPr sz="2400">
                <a:solidFill>
                  <a:schemeClr val="tx1"/>
                </a:solidFill>
                <a:latin typeface="Arial" panose="020B0604020202020204" pitchFamily="34" charset="0"/>
                <a:ea typeface="+mn-ea"/>
                <a:cs typeface="Arial" panose="020B0604020202020204" pitchFamily="34" charset="0"/>
              </a:defRPr>
            </a:lvl3pPr>
            <a:lvl4pPr marL="1714500" indent="-342900" algn="l" rtl="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ea typeface="+mn-ea"/>
                <a:cs typeface="Arial" panose="020B0604020202020204" pitchFamily="34" charset="0"/>
              </a:defRPr>
            </a:lvl4pPr>
            <a:lvl5pPr marL="2171700" indent="-342900" algn="l" rtl="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ea typeface="+mn-ea"/>
                <a:cs typeface="Arial" panose="020B0604020202020204" pitchFamily="34" charset="0"/>
              </a:defRPr>
            </a:lvl5pPr>
            <a:lvl6pPr marL="2514600" indent="-228600" algn="l" rtl="0" fontAlgn="base">
              <a:spcBef>
                <a:spcPct val="20000"/>
              </a:spcBef>
              <a:spcAft>
                <a:spcPct val="0"/>
              </a:spcAft>
              <a:buChar char="»"/>
              <a:defRPr sz="2000">
                <a:solidFill>
                  <a:srgbClr val="002350"/>
                </a:solidFill>
                <a:latin typeface="+mn-lt"/>
                <a:ea typeface="+mn-ea"/>
              </a:defRPr>
            </a:lvl6pPr>
            <a:lvl7pPr marL="2971800" indent="-228600" algn="l" rtl="0" fontAlgn="base">
              <a:spcBef>
                <a:spcPct val="20000"/>
              </a:spcBef>
              <a:spcAft>
                <a:spcPct val="0"/>
              </a:spcAft>
              <a:buChar char="»"/>
              <a:defRPr sz="2000">
                <a:solidFill>
                  <a:srgbClr val="002350"/>
                </a:solidFill>
                <a:latin typeface="+mn-lt"/>
                <a:ea typeface="+mn-ea"/>
              </a:defRPr>
            </a:lvl7pPr>
            <a:lvl8pPr marL="3429000" indent="-228600" algn="l" rtl="0" fontAlgn="base">
              <a:spcBef>
                <a:spcPct val="20000"/>
              </a:spcBef>
              <a:spcAft>
                <a:spcPct val="0"/>
              </a:spcAft>
              <a:buChar char="»"/>
              <a:defRPr sz="2000">
                <a:solidFill>
                  <a:srgbClr val="002350"/>
                </a:solidFill>
                <a:latin typeface="+mn-lt"/>
                <a:ea typeface="+mn-ea"/>
              </a:defRPr>
            </a:lvl8pPr>
            <a:lvl9pPr marL="3886200" indent="-228600" algn="l" rtl="0" fontAlgn="base">
              <a:spcBef>
                <a:spcPct val="20000"/>
              </a:spcBef>
              <a:spcAft>
                <a:spcPct val="0"/>
              </a:spcAft>
              <a:buChar char="»"/>
              <a:defRPr sz="2000">
                <a:solidFill>
                  <a:srgbClr val="002350"/>
                </a:solidFill>
                <a:latin typeface="+mn-lt"/>
                <a:ea typeface="+mn-ea"/>
              </a:defRPr>
            </a:lvl9pPr>
          </a:lstStyle>
          <a:p>
            <a:pPr marL="0" indent="0">
              <a:buFont typeface="Wingdings" panose="05000000000000000000" pitchFamily="2" charset="2"/>
              <a:buNone/>
            </a:pPr>
            <a:r>
              <a:rPr lang="en-GB" sz="2400" kern="0" dirty="0"/>
              <a:t>Where</a:t>
            </a:r>
          </a:p>
          <a:p>
            <a:pPr marL="0" indent="0">
              <a:buFont typeface="Wingdings" panose="05000000000000000000" pitchFamily="2" charset="2"/>
              <a:buNone/>
            </a:pPr>
            <a:r>
              <a:rPr lang="en-GB" sz="2400" i="1" kern="0" dirty="0">
                <a:latin typeface="Cambria Math" panose="02040503050406030204" pitchFamily="18" charset="0"/>
                <a:ea typeface="Cambria Math" panose="02040503050406030204" pitchFamily="18" charset="0"/>
              </a:rPr>
              <a:t>A </a:t>
            </a:r>
            <a:r>
              <a:rPr lang="en-GB" sz="2400" kern="0" dirty="0">
                <a:latin typeface="Cambria Math" panose="02040503050406030204" pitchFamily="18" charset="0"/>
                <a:ea typeface="Cambria Math" panose="02040503050406030204" pitchFamily="18" charset="0"/>
              </a:rPr>
              <a:t>= </a:t>
            </a:r>
            <a:r>
              <a:rPr lang="en-GB" sz="2400" kern="0" dirty="0">
                <a:latin typeface="+mn-lt"/>
                <a:ea typeface="Cambria Math" panose="02040503050406030204" pitchFamily="18" charset="0"/>
              </a:rPr>
              <a:t>amount of the mortgage</a:t>
            </a:r>
          </a:p>
          <a:p>
            <a:pPr marL="0" indent="0">
              <a:buNone/>
            </a:pPr>
            <a:r>
              <a:rPr lang="en-GB" sz="2400" i="1" kern="0" dirty="0">
                <a:latin typeface="Cambria Math" panose="02040503050406030204" pitchFamily="18" charset="0"/>
                <a:ea typeface="Cambria Math" panose="02040503050406030204" pitchFamily="18" charset="0"/>
              </a:rPr>
              <a:t>r  </a:t>
            </a:r>
            <a:r>
              <a:rPr lang="en-GB" sz="2400" kern="0" dirty="0">
                <a:latin typeface="Cambria Math" panose="02040503050406030204" pitchFamily="18" charset="0"/>
                <a:ea typeface="Cambria Math" panose="02040503050406030204" pitchFamily="18" charset="0"/>
              </a:rPr>
              <a:t>= </a:t>
            </a:r>
            <a:r>
              <a:rPr lang="en-GB" sz="2400" kern="0" dirty="0">
                <a:latin typeface="+mn-lt"/>
                <a:ea typeface="Cambria Math" panose="02040503050406030204" pitchFamily="18" charset="0"/>
              </a:rPr>
              <a:t>mortgage interest rate as a decimal</a:t>
            </a:r>
          </a:p>
          <a:p>
            <a:pPr marL="0" indent="0">
              <a:buNone/>
            </a:pPr>
            <a:r>
              <a:rPr lang="en-GB" sz="2400" i="1" kern="0" dirty="0">
                <a:latin typeface="Cambria Math" panose="02040503050406030204" pitchFamily="18" charset="0"/>
                <a:ea typeface="Cambria Math" panose="02040503050406030204" pitchFamily="18" charset="0"/>
              </a:rPr>
              <a:t>n </a:t>
            </a:r>
            <a:r>
              <a:rPr lang="en-GB" sz="2400" kern="0" dirty="0">
                <a:latin typeface="Cambria Math" panose="02040503050406030204" pitchFamily="18" charset="0"/>
                <a:ea typeface="Cambria Math" panose="02040503050406030204" pitchFamily="18" charset="0"/>
              </a:rPr>
              <a:t>= </a:t>
            </a:r>
            <a:r>
              <a:rPr lang="en-GB" sz="2400" kern="0" dirty="0">
                <a:latin typeface="+mn-lt"/>
                <a:ea typeface="Cambria Math" panose="02040503050406030204" pitchFamily="18" charset="0"/>
              </a:rPr>
              <a:t>number of payments per year</a:t>
            </a:r>
          </a:p>
          <a:p>
            <a:pPr marL="0" indent="0">
              <a:buNone/>
            </a:pPr>
            <a:r>
              <a:rPr lang="en-GB" sz="2400" i="1" kern="0" dirty="0">
                <a:latin typeface="Cambria Math" panose="02040503050406030204" pitchFamily="18" charset="0"/>
                <a:ea typeface="Cambria Math" panose="02040503050406030204" pitchFamily="18" charset="0"/>
              </a:rPr>
              <a:t>t  </a:t>
            </a:r>
            <a:r>
              <a:rPr lang="en-GB" sz="2400" kern="0" dirty="0">
                <a:latin typeface="Cambria Math" panose="02040503050406030204" pitchFamily="18" charset="0"/>
                <a:ea typeface="Cambria Math" panose="02040503050406030204" pitchFamily="18" charset="0"/>
              </a:rPr>
              <a:t>= </a:t>
            </a:r>
            <a:r>
              <a:rPr lang="en-GB" sz="2400" kern="0" dirty="0">
                <a:latin typeface="+mn-lt"/>
                <a:ea typeface="Cambria Math" panose="02040503050406030204" pitchFamily="18" charset="0"/>
              </a:rPr>
              <a:t>loan term in years</a:t>
            </a:r>
          </a:p>
          <a:p>
            <a:pPr marL="0" indent="0">
              <a:buNone/>
            </a:pPr>
            <a:endParaRPr lang="en-GB" sz="2400" kern="0" dirty="0">
              <a:latin typeface="+mn-lt"/>
              <a:ea typeface="Cambria Math" panose="02040503050406030204" pitchFamily="18" charset="0"/>
            </a:endParaRPr>
          </a:p>
          <a:p>
            <a:pPr marL="0" indent="0">
              <a:buFont typeface="Wingdings" panose="05000000000000000000" pitchFamily="2" charset="2"/>
              <a:buNone/>
            </a:pPr>
            <a:endParaRPr lang="en-GB" sz="2400" i="1" kern="0"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3292099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4DC2E-339F-A0B8-60D7-E4FD0267EE7B}"/>
              </a:ext>
            </a:extLst>
          </p:cNvPr>
          <p:cNvSpPr>
            <a:spLocks noGrp="1"/>
          </p:cNvSpPr>
          <p:nvPr>
            <p:ph type="title"/>
          </p:nvPr>
        </p:nvSpPr>
        <p:spPr/>
        <p:txBody>
          <a:bodyPr/>
          <a:lstStyle/>
          <a:p>
            <a:r>
              <a:rPr lang="en-GB" dirty="0"/>
              <a:t>Example 1</a:t>
            </a:r>
          </a:p>
        </p:txBody>
      </p:sp>
      <p:sp>
        <p:nvSpPr>
          <p:cNvPr id="3" name="Content Placeholder 2">
            <a:extLst>
              <a:ext uri="{FF2B5EF4-FFF2-40B4-BE49-F238E27FC236}">
                <a16:creationId xmlns:a16="http://schemas.microsoft.com/office/drawing/2014/main" id="{973B2D10-38CF-FF50-6696-214A6286430D}"/>
              </a:ext>
            </a:extLst>
          </p:cNvPr>
          <p:cNvSpPr>
            <a:spLocks noGrp="1"/>
          </p:cNvSpPr>
          <p:nvPr>
            <p:ph idx="1"/>
          </p:nvPr>
        </p:nvSpPr>
        <p:spPr/>
        <p:txBody>
          <a:bodyPr/>
          <a:lstStyle/>
          <a:p>
            <a:pPr marL="0" indent="0">
              <a:buNone/>
            </a:pPr>
            <a:r>
              <a:rPr lang="en-GB" dirty="0"/>
              <a:t>Liz takes out a mortgage for £229,995.00 with a fixed interest rate of 3.6% APR for the first 5 years. The duration of the loan will be 25 years. Liz will repay the loan in monthly instalments. </a:t>
            </a:r>
          </a:p>
          <a:p>
            <a:pPr marL="0" indent="0">
              <a:buNone/>
            </a:pPr>
            <a:endParaRPr lang="en-GB" dirty="0"/>
          </a:p>
          <a:p>
            <a:pPr marL="0" indent="0">
              <a:buNone/>
            </a:pPr>
            <a:r>
              <a:rPr lang="en-GB" dirty="0"/>
              <a:t>How much will each monthly repayment be in the first 5 years?</a:t>
            </a:r>
          </a:p>
        </p:txBody>
      </p:sp>
    </p:spTree>
    <p:extLst>
      <p:ext uri="{BB962C8B-B14F-4D97-AF65-F5344CB8AC3E}">
        <p14:creationId xmlns:p14="http://schemas.microsoft.com/office/powerpoint/2010/main" val="3558865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81619-3B5B-B42D-26E0-9340C2381A27}"/>
              </a:ext>
            </a:extLst>
          </p:cNvPr>
          <p:cNvSpPr>
            <a:spLocks noGrp="1"/>
          </p:cNvSpPr>
          <p:nvPr>
            <p:ph type="title"/>
          </p:nvPr>
        </p:nvSpPr>
        <p:spPr/>
        <p:txBody>
          <a:bodyPr/>
          <a:lstStyle/>
          <a:p>
            <a:pPr algn="l"/>
            <a:r>
              <a:rPr lang="en-GB" dirty="0"/>
              <a:t>Example 1</a:t>
            </a:r>
          </a:p>
        </p:txBody>
      </p:sp>
      <p:sp>
        <p:nvSpPr>
          <p:cNvPr id="5" name="TextBox 4">
            <a:extLst>
              <a:ext uri="{FF2B5EF4-FFF2-40B4-BE49-F238E27FC236}">
                <a16:creationId xmlns:a16="http://schemas.microsoft.com/office/drawing/2014/main" id="{F3F6A034-04A7-44F4-3AAA-175BFBE3B2ED}"/>
              </a:ext>
            </a:extLst>
          </p:cNvPr>
          <p:cNvSpPr txBox="1"/>
          <p:nvPr/>
        </p:nvSpPr>
        <p:spPr>
          <a:xfrm>
            <a:off x="6300192" y="1799902"/>
            <a:ext cx="2954635" cy="830997"/>
          </a:xfrm>
          <a:prstGeom prst="rect">
            <a:avLst/>
          </a:prstGeom>
          <a:noFill/>
        </p:spPr>
        <p:txBody>
          <a:bodyPr wrap="square">
            <a:spAutoFit/>
          </a:bodyPr>
          <a:lstStyle/>
          <a:p>
            <a:pPr marL="0" indent="0">
              <a:buFont typeface="Wingdings" panose="05000000000000000000" pitchFamily="2" charset="2"/>
              <a:buNone/>
            </a:pPr>
            <a:r>
              <a:rPr lang="en-GB" sz="1200" i="1" kern="0" dirty="0">
                <a:solidFill>
                  <a:srgbClr val="FF0000"/>
                </a:solidFill>
                <a:latin typeface="Cambria Math" panose="02040503050406030204" pitchFamily="18" charset="0"/>
                <a:ea typeface="Cambria Math" panose="02040503050406030204" pitchFamily="18" charset="0"/>
              </a:rPr>
              <a:t>A </a:t>
            </a:r>
            <a:r>
              <a:rPr lang="en-GB" sz="1200" kern="0" dirty="0">
                <a:solidFill>
                  <a:srgbClr val="FF0000"/>
                </a:solidFill>
                <a:latin typeface="Cambria Math" panose="02040503050406030204" pitchFamily="18" charset="0"/>
                <a:ea typeface="Cambria Math" panose="02040503050406030204" pitchFamily="18" charset="0"/>
              </a:rPr>
              <a:t>= </a:t>
            </a:r>
            <a:r>
              <a:rPr lang="en-GB" sz="1200" kern="0" dirty="0">
                <a:solidFill>
                  <a:srgbClr val="FF0000"/>
                </a:solidFill>
                <a:latin typeface="+mn-lt"/>
                <a:ea typeface="Cambria Math" panose="02040503050406030204" pitchFamily="18" charset="0"/>
              </a:rPr>
              <a:t>amount of the mortgage</a:t>
            </a:r>
          </a:p>
          <a:p>
            <a:pPr marL="0" indent="0">
              <a:buNone/>
            </a:pPr>
            <a:r>
              <a:rPr lang="en-GB" sz="1200" i="1" kern="0" dirty="0">
                <a:solidFill>
                  <a:srgbClr val="FF0000"/>
                </a:solidFill>
                <a:latin typeface="Cambria Math" panose="02040503050406030204" pitchFamily="18" charset="0"/>
                <a:ea typeface="Cambria Math" panose="02040503050406030204" pitchFamily="18" charset="0"/>
              </a:rPr>
              <a:t>r  </a:t>
            </a:r>
            <a:r>
              <a:rPr lang="en-GB" sz="1200" kern="0" dirty="0">
                <a:solidFill>
                  <a:srgbClr val="FF0000"/>
                </a:solidFill>
                <a:latin typeface="Cambria Math" panose="02040503050406030204" pitchFamily="18" charset="0"/>
                <a:ea typeface="Cambria Math" panose="02040503050406030204" pitchFamily="18" charset="0"/>
              </a:rPr>
              <a:t>= </a:t>
            </a:r>
            <a:r>
              <a:rPr lang="en-GB" sz="1200" kern="0" dirty="0">
                <a:solidFill>
                  <a:srgbClr val="FF0000"/>
                </a:solidFill>
                <a:latin typeface="+mn-lt"/>
                <a:ea typeface="Cambria Math" panose="02040503050406030204" pitchFamily="18" charset="0"/>
              </a:rPr>
              <a:t>mortgage interest rate as a decimal</a:t>
            </a:r>
          </a:p>
          <a:p>
            <a:pPr marL="0" indent="0">
              <a:buNone/>
            </a:pPr>
            <a:r>
              <a:rPr lang="en-GB" sz="1200" i="1" kern="0" dirty="0">
                <a:solidFill>
                  <a:srgbClr val="FF0000"/>
                </a:solidFill>
                <a:latin typeface="Cambria Math" panose="02040503050406030204" pitchFamily="18" charset="0"/>
                <a:ea typeface="Cambria Math" panose="02040503050406030204" pitchFamily="18" charset="0"/>
              </a:rPr>
              <a:t>n </a:t>
            </a:r>
            <a:r>
              <a:rPr lang="en-GB" sz="1200" kern="0" dirty="0">
                <a:solidFill>
                  <a:srgbClr val="FF0000"/>
                </a:solidFill>
                <a:latin typeface="Cambria Math" panose="02040503050406030204" pitchFamily="18" charset="0"/>
                <a:ea typeface="Cambria Math" panose="02040503050406030204" pitchFamily="18" charset="0"/>
              </a:rPr>
              <a:t>= </a:t>
            </a:r>
            <a:r>
              <a:rPr lang="en-GB" sz="1200" kern="0" dirty="0">
                <a:solidFill>
                  <a:srgbClr val="FF0000"/>
                </a:solidFill>
                <a:latin typeface="+mn-lt"/>
                <a:ea typeface="Cambria Math" panose="02040503050406030204" pitchFamily="18" charset="0"/>
              </a:rPr>
              <a:t>number of payments per year</a:t>
            </a:r>
          </a:p>
          <a:p>
            <a:pPr marL="0" indent="0">
              <a:buNone/>
            </a:pPr>
            <a:r>
              <a:rPr lang="en-GB" sz="1200" i="1" kern="0" dirty="0">
                <a:solidFill>
                  <a:srgbClr val="FF0000"/>
                </a:solidFill>
                <a:latin typeface="Cambria Math" panose="02040503050406030204" pitchFamily="18" charset="0"/>
                <a:ea typeface="Cambria Math" panose="02040503050406030204" pitchFamily="18" charset="0"/>
              </a:rPr>
              <a:t>t  </a:t>
            </a:r>
            <a:r>
              <a:rPr lang="en-GB" sz="1200" kern="0" dirty="0">
                <a:solidFill>
                  <a:srgbClr val="FF0000"/>
                </a:solidFill>
                <a:latin typeface="Cambria Math" panose="02040503050406030204" pitchFamily="18" charset="0"/>
                <a:ea typeface="Cambria Math" panose="02040503050406030204" pitchFamily="18" charset="0"/>
              </a:rPr>
              <a:t>= </a:t>
            </a:r>
            <a:r>
              <a:rPr lang="en-GB" sz="1200" kern="0" dirty="0">
                <a:solidFill>
                  <a:srgbClr val="FF0000"/>
                </a:solidFill>
                <a:latin typeface="+mn-lt"/>
                <a:ea typeface="Cambria Math" panose="02040503050406030204" pitchFamily="18" charset="0"/>
              </a:rPr>
              <a:t>loan term in years</a:t>
            </a: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E1CB5AFD-0FEC-1450-53DD-E0F7E0BD8361}"/>
                  </a:ext>
                </a:extLst>
              </p:cNvPr>
              <p:cNvSpPr txBox="1"/>
              <p:nvPr/>
            </p:nvSpPr>
            <p:spPr>
              <a:xfrm>
                <a:off x="4724089" y="1004912"/>
                <a:ext cx="4419911" cy="74039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GB" sz="1600" b="0" i="0" smtClean="0">
                          <a:solidFill>
                            <a:srgbClr val="FF0000"/>
                          </a:solidFill>
                          <a:latin typeface="Cambria Math" panose="02040503050406030204" pitchFamily="18" charset="0"/>
                        </a:rPr>
                        <m:t>Mortgage</m:t>
                      </m:r>
                      <m:r>
                        <a:rPr lang="en-GB" sz="1600" b="0" i="0" smtClean="0">
                          <a:solidFill>
                            <a:srgbClr val="FF0000"/>
                          </a:solidFill>
                          <a:latin typeface="Cambria Math" panose="02040503050406030204" pitchFamily="18" charset="0"/>
                        </a:rPr>
                        <m:t> </m:t>
                      </m:r>
                      <m:r>
                        <m:rPr>
                          <m:sty m:val="p"/>
                        </m:rPr>
                        <a:rPr lang="en-GB" sz="1600" b="0" i="0" smtClean="0">
                          <a:solidFill>
                            <a:srgbClr val="FF0000"/>
                          </a:solidFill>
                          <a:latin typeface="Cambria Math" panose="02040503050406030204" pitchFamily="18" charset="0"/>
                        </a:rPr>
                        <m:t>repayment</m:t>
                      </m:r>
                      <m:r>
                        <a:rPr lang="en-GB" sz="1600" b="0" i="0" smtClean="0">
                          <a:solidFill>
                            <a:srgbClr val="FF0000"/>
                          </a:solidFill>
                          <a:latin typeface="Cambria Math" panose="02040503050406030204" pitchFamily="18" charset="0"/>
                        </a:rPr>
                        <m:t>=</m:t>
                      </m:r>
                      <m:r>
                        <a:rPr lang="en-GB" sz="1600" b="0" i="1" smtClean="0">
                          <a:solidFill>
                            <a:srgbClr val="FF0000"/>
                          </a:solidFill>
                          <a:latin typeface="Cambria Math" panose="02040503050406030204" pitchFamily="18" charset="0"/>
                        </a:rPr>
                        <m:t>𝐴</m:t>
                      </m:r>
                      <m:r>
                        <a:rPr lang="en-GB" sz="1600" b="0" i="1" smtClean="0">
                          <a:solidFill>
                            <a:srgbClr val="FF0000"/>
                          </a:solidFill>
                          <a:latin typeface="Cambria Math" panose="02040503050406030204" pitchFamily="18" charset="0"/>
                          <a:ea typeface="Cambria Math" panose="02040503050406030204" pitchFamily="18" charset="0"/>
                        </a:rPr>
                        <m:t>×</m:t>
                      </m:r>
                      <m:f>
                        <m:fPr>
                          <m:ctrlPr>
                            <a:rPr lang="en-GB" sz="1600" b="0" i="1" smtClean="0">
                              <a:solidFill>
                                <a:srgbClr val="FF0000"/>
                              </a:solidFill>
                              <a:latin typeface="Cambria Math" panose="02040503050406030204" pitchFamily="18" charset="0"/>
                              <a:ea typeface="Cambria Math" panose="02040503050406030204" pitchFamily="18" charset="0"/>
                            </a:rPr>
                          </m:ctrlPr>
                        </m:fPr>
                        <m:num>
                          <m:r>
                            <a:rPr lang="en-GB" sz="1600" b="0" i="1" smtClean="0">
                              <a:solidFill>
                                <a:srgbClr val="FF0000"/>
                              </a:solidFill>
                              <a:latin typeface="Cambria Math" panose="02040503050406030204" pitchFamily="18" charset="0"/>
                              <a:ea typeface="Cambria Math" panose="02040503050406030204" pitchFamily="18" charset="0"/>
                            </a:rPr>
                            <m:t>𝑟</m:t>
                          </m:r>
                        </m:num>
                        <m:den>
                          <m:r>
                            <a:rPr lang="en-GB" sz="1600" b="0" i="1" smtClean="0">
                              <a:solidFill>
                                <a:srgbClr val="FF0000"/>
                              </a:solidFill>
                              <a:latin typeface="Cambria Math" panose="02040503050406030204" pitchFamily="18" charset="0"/>
                              <a:ea typeface="Cambria Math" panose="02040503050406030204" pitchFamily="18" charset="0"/>
                            </a:rPr>
                            <m:t>𝑛</m:t>
                          </m:r>
                        </m:den>
                      </m:f>
                      <m:r>
                        <a:rPr lang="en-GB" sz="1600" b="0" i="1" smtClean="0">
                          <a:solidFill>
                            <a:srgbClr val="FF0000"/>
                          </a:solidFill>
                          <a:latin typeface="Cambria Math" panose="02040503050406030204" pitchFamily="18" charset="0"/>
                          <a:ea typeface="Cambria Math" panose="02040503050406030204" pitchFamily="18" charset="0"/>
                        </a:rPr>
                        <m:t>×</m:t>
                      </m:r>
                      <m:f>
                        <m:fPr>
                          <m:ctrlPr>
                            <a:rPr lang="en-GB" sz="1600" b="0" i="1" smtClean="0">
                              <a:solidFill>
                                <a:srgbClr val="FF0000"/>
                              </a:solidFill>
                              <a:latin typeface="Cambria Math" panose="02040503050406030204" pitchFamily="18" charset="0"/>
                              <a:ea typeface="Cambria Math" panose="02040503050406030204" pitchFamily="18" charset="0"/>
                            </a:rPr>
                          </m:ctrlPr>
                        </m:fPr>
                        <m:num>
                          <m:sSup>
                            <m:sSupPr>
                              <m:ctrlPr>
                                <a:rPr lang="en-GB" sz="1600" b="0" i="1" smtClean="0">
                                  <a:solidFill>
                                    <a:srgbClr val="FF0000"/>
                                  </a:solidFill>
                                  <a:latin typeface="Cambria Math" panose="02040503050406030204" pitchFamily="18" charset="0"/>
                                  <a:ea typeface="Cambria Math" panose="02040503050406030204" pitchFamily="18" charset="0"/>
                                </a:rPr>
                              </m:ctrlPr>
                            </m:sSupPr>
                            <m:e>
                              <m:r>
                                <a:rPr lang="en-GB" sz="1600" i="1">
                                  <a:solidFill>
                                    <a:srgbClr val="FF0000"/>
                                  </a:solidFill>
                                  <a:latin typeface="Cambria Math" panose="02040503050406030204" pitchFamily="18" charset="0"/>
                                  <a:ea typeface="Cambria Math" panose="02040503050406030204" pitchFamily="18" charset="0"/>
                                </a:rPr>
                                <m:t>(1+</m:t>
                              </m:r>
                              <m:f>
                                <m:fPr>
                                  <m:ctrlPr>
                                    <a:rPr lang="en-GB" sz="1600" i="1">
                                      <a:solidFill>
                                        <a:srgbClr val="FF0000"/>
                                      </a:solidFill>
                                      <a:latin typeface="Cambria Math" panose="02040503050406030204" pitchFamily="18" charset="0"/>
                                      <a:ea typeface="Cambria Math" panose="02040503050406030204" pitchFamily="18" charset="0"/>
                                    </a:rPr>
                                  </m:ctrlPr>
                                </m:fPr>
                                <m:num>
                                  <m:r>
                                    <a:rPr lang="en-GB" sz="1600" i="1">
                                      <a:solidFill>
                                        <a:srgbClr val="FF0000"/>
                                      </a:solidFill>
                                      <a:latin typeface="Cambria Math" panose="02040503050406030204" pitchFamily="18" charset="0"/>
                                      <a:ea typeface="Cambria Math" panose="02040503050406030204" pitchFamily="18" charset="0"/>
                                    </a:rPr>
                                    <m:t>𝑟</m:t>
                                  </m:r>
                                </m:num>
                                <m:den>
                                  <m:r>
                                    <a:rPr lang="en-GB" sz="1600" i="1">
                                      <a:solidFill>
                                        <a:srgbClr val="FF0000"/>
                                      </a:solidFill>
                                      <a:latin typeface="Cambria Math" panose="02040503050406030204" pitchFamily="18" charset="0"/>
                                      <a:ea typeface="Cambria Math" panose="02040503050406030204" pitchFamily="18" charset="0"/>
                                    </a:rPr>
                                    <m:t>𝑛</m:t>
                                  </m:r>
                                </m:den>
                              </m:f>
                              <m:r>
                                <a:rPr lang="en-GB" sz="1600" i="1">
                                  <a:solidFill>
                                    <a:srgbClr val="FF0000"/>
                                  </a:solidFill>
                                  <a:latin typeface="Cambria Math" panose="02040503050406030204" pitchFamily="18" charset="0"/>
                                  <a:ea typeface="Cambria Math" panose="02040503050406030204" pitchFamily="18" charset="0"/>
                                </a:rPr>
                                <m:t>)</m:t>
                              </m:r>
                            </m:e>
                            <m:sup>
                              <m:r>
                                <a:rPr lang="en-GB" sz="1600" b="0" i="1" smtClean="0">
                                  <a:solidFill>
                                    <a:srgbClr val="FF0000"/>
                                  </a:solidFill>
                                  <a:latin typeface="Cambria Math" panose="02040503050406030204" pitchFamily="18" charset="0"/>
                                  <a:ea typeface="Cambria Math" panose="02040503050406030204" pitchFamily="18" charset="0"/>
                                </a:rPr>
                                <m:t>𝑛𝑡</m:t>
                              </m:r>
                            </m:sup>
                          </m:sSup>
                        </m:num>
                        <m:den>
                          <m:sSup>
                            <m:sSupPr>
                              <m:ctrlPr>
                                <a:rPr lang="en-GB" sz="1600" b="0" i="1" smtClean="0">
                                  <a:solidFill>
                                    <a:srgbClr val="FF0000"/>
                                  </a:solidFill>
                                  <a:latin typeface="Cambria Math" panose="02040503050406030204" pitchFamily="18" charset="0"/>
                                  <a:ea typeface="Cambria Math" panose="02040503050406030204" pitchFamily="18" charset="0"/>
                                </a:rPr>
                              </m:ctrlPr>
                            </m:sSupPr>
                            <m:e>
                              <m:r>
                                <a:rPr lang="en-GB" sz="1600" i="1">
                                  <a:solidFill>
                                    <a:srgbClr val="FF0000"/>
                                  </a:solidFill>
                                  <a:latin typeface="Cambria Math" panose="02040503050406030204" pitchFamily="18" charset="0"/>
                                  <a:ea typeface="Cambria Math" panose="02040503050406030204" pitchFamily="18" charset="0"/>
                                </a:rPr>
                                <m:t>(1+</m:t>
                              </m:r>
                              <m:f>
                                <m:fPr>
                                  <m:ctrlPr>
                                    <a:rPr lang="en-GB" sz="1600" i="1">
                                      <a:solidFill>
                                        <a:srgbClr val="FF0000"/>
                                      </a:solidFill>
                                      <a:latin typeface="Cambria Math" panose="02040503050406030204" pitchFamily="18" charset="0"/>
                                      <a:ea typeface="Cambria Math" panose="02040503050406030204" pitchFamily="18" charset="0"/>
                                    </a:rPr>
                                  </m:ctrlPr>
                                </m:fPr>
                                <m:num>
                                  <m:r>
                                    <a:rPr lang="en-GB" sz="1600" i="1">
                                      <a:solidFill>
                                        <a:srgbClr val="FF0000"/>
                                      </a:solidFill>
                                      <a:latin typeface="Cambria Math" panose="02040503050406030204" pitchFamily="18" charset="0"/>
                                      <a:ea typeface="Cambria Math" panose="02040503050406030204" pitchFamily="18" charset="0"/>
                                    </a:rPr>
                                    <m:t>𝑟</m:t>
                                  </m:r>
                                </m:num>
                                <m:den>
                                  <m:r>
                                    <a:rPr lang="en-GB" sz="1600" i="1">
                                      <a:solidFill>
                                        <a:srgbClr val="FF0000"/>
                                      </a:solidFill>
                                      <a:latin typeface="Cambria Math" panose="02040503050406030204" pitchFamily="18" charset="0"/>
                                      <a:ea typeface="Cambria Math" panose="02040503050406030204" pitchFamily="18" charset="0"/>
                                    </a:rPr>
                                    <m:t>𝑛</m:t>
                                  </m:r>
                                </m:den>
                              </m:f>
                              <m:r>
                                <a:rPr lang="en-GB" sz="1600" i="1">
                                  <a:solidFill>
                                    <a:srgbClr val="FF0000"/>
                                  </a:solidFill>
                                  <a:latin typeface="Cambria Math" panose="02040503050406030204" pitchFamily="18" charset="0"/>
                                  <a:ea typeface="Cambria Math" panose="02040503050406030204" pitchFamily="18" charset="0"/>
                                </a:rPr>
                                <m:t>)</m:t>
                              </m:r>
                            </m:e>
                            <m:sup>
                              <m:r>
                                <a:rPr lang="en-GB" sz="1600" b="0" i="1" smtClean="0">
                                  <a:solidFill>
                                    <a:srgbClr val="FF0000"/>
                                  </a:solidFill>
                                  <a:latin typeface="Cambria Math" panose="02040503050406030204" pitchFamily="18" charset="0"/>
                                  <a:ea typeface="Cambria Math" panose="02040503050406030204" pitchFamily="18" charset="0"/>
                                </a:rPr>
                                <m:t>𝑛𝑡</m:t>
                              </m:r>
                            </m:sup>
                          </m:sSup>
                          <m:r>
                            <a:rPr lang="en-GB" sz="1600" b="0" i="1" smtClean="0">
                              <a:solidFill>
                                <a:srgbClr val="FF0000"/>
                              </a:solidFill>
                              <a:latin typeface="Cambria Math" panose="02040503050406030204" pitchFamily="18" charset="0"/>
                              <a:ea typeface="Cambria Math" panose="02040503050406030204" pitchFamily="18" charset="0"/>
                            </a:rPr>
                            <m:t>−1</m:t>
                          </m:r>
                        </m:den>
                      </m:f>
                    </m:oMath>
                  </m:oMathPara>
                </a14:m>
                <a:endParaRPr lang="en-GB" sz="1600" dirty="0">
                  <a:solidFill>
                    <a:srgbClr val="FF0000"/>
                  </a:solidFill>
                  <a:latin typeface="+mn-lt"/>
                </a:endParaRPr>
              </a:p>
            </p:txBody>
          </p:sp>
        </mc:Choice>
        <mc:Fallback>
          <p:sp>
            <p:nvSpPr>
              <p:cNvPr id="6" name="TextBox 5">
                <a:extLst>
                  <a:ext uri="{FF2B5EF4-FFF2-40B4-BE49-F238E27FC236}">
                    <a16:creationId xmlns:a16="http://schemas.microsoft.com/office/drawing/2014/main" id="{E1CB5AFD-0FEC-1450-53DD-E0F7E0BD8361}"/>
                  </a:ext>
                </a:extLst>
              </p:cNvPr>
              <p:cNvSpPr txBox="1">
                <a:spLocks noRot="1" noChangeAspect="1" noMove="1" noResize="1" noEditPoints="1" noAdjustHandles="1" noChangeArrowheads="1" noChangeShapeType="1" noTextEdit="1"/>
              </p:cNvSpPr>
              <p:nvPr/>
            </p:nvSpPr>
            <p:spPr>
              <a:xfrm>
                <a:off x="4724089" y="1004912"/>
                <a:ext cx="4419911" cy="740395"/>
              </a:xfrm>
              <a:prstGeom prst="rect">
                <a:avLst/>
              </a:prstGeom>
              <a:blipFill>
                <a:blip r:embed="rId3"/>
                <a:stretch>
                  <a:fillRect/>
                </a:stretch>
              </a:blipFill>
            </p:spPr>
            <p:txBody>
              <a:bodyPr/>
              <a:lstStyle/>
              <a:p>
                <a:r>
                  <a:rPr lang="en-GB">
                    <a:noFill/>
                  </a:rPr>
                  <a:t> </a:t>
                </a:r>
              </a:p>
            </p:txBody>
          </p:sp>
        </mc:Fallback>
      </mc:AlternateContent>
      <p:sp>
        <p:nvSpPr>
          <p:cNvPr id="8" name="TextBox 7">
            <a:extLst>
              <a:ext uri="{FF2B5EF4-FFF2-40B4-BE49-F238E27FC236}">
                <a16:creationId xmlns:a16="http://schemas.microsoft.com/office/drawing/2014/main" id="{BA10F7FE-5626-4E8F-00AB-293AE7DADB84}"/>
              </a:ext>
            </a:extLst>
          </p:cNvPr>
          <p:cNvSpPr txBox="1"/>
          <p:nvPr/>
        </p:nvSpPr>
        <p:spPr>
          <a:xfrm>
            <a:off x="457200" y="1822003"/>
            <a:ext cx="802432" cy="830997"/>
          </a:xfrm>
          <a:prstGeom prst="rect">
            <a:avLst/>
          </a:prstGeom>
          <a:noFill/>
        </p:spPr>
        <p:txBody>
          <a:bodyPr wrap="square">
            <a:spAutoFit/>
          </a:bodyPr>
          <a:lstStyle/>
          <a:p>
            <a:pPr marL="0" indent="0">
              <a:buFont typeface="Wingdings" panose="05000000000000000000" pitchFamily="2" charset="2"/>
              <a:buNone/>
            </a:pPr>
            <a:r>
              <a:rPr lang="en-GB" sz="2400" i="1" kern="0" dirty="0">
                <a:solidFill>
                  <a:srgbClr val="FF0000"/>
                </a:solidFill>
                <a:latin typeface="Cambria Math" panose="02040503050406030204" pitchFamily="18" charset="0"/>
                <a:ea typeface="Cambria Math" panose="02040503050406030204" pitchFamily="18" charset="0"/>
              </a:rPr>
              <a:t>A </a:t>
            </a:r>
            <a:r>
              <a:rPr lang="en-GB" sz="2400" kern="0" dirty="0">
                <a:solidFill>
                  <a:srgbClr val="FF0000"/>
                </a:solidFill>
                <a:latin typeface="Cambria Math" panose="02040503050406030204" pitchFamily="18" charset="0"/>
                <a:ea typeface="Cambria Math" panose="02040503050406030204" pitchFamily="18" charset="0"/>
              </a:rPr>
              <a:t>= </a:t>
            </a:r>
          </a:p>
          <a:p>
            <a:pPr marL="0" indent="0">
              <a:buFont typeface="Wingdings" panose="05000000000000000000" pitchFamily="2" charset="2"/>
              <a:buNone/>
            </a:pPr>
            <a:r>
              <a:rPr lang="en-GB" sz="2400" i="1" kern="0" dirty="0">
                <a:solidFill>
                  <a:srgbClr val="FF0000"/>
                </a:solidFill>
                <a:latin typeface="Cambria Math" panose="02040503050406030204" pitchFamily="18" charset="0"/>
                <a:ea typeface="Cambria Math" panose="02040503050406030204" pitchFamily="18" charset="0"/>
              </a:rPr>
              <a:t>r  </a:t>
            </a:r>
            <a:r>
              <a:rPr lang="en-GB" sz="2400" kern="0" dirty="0">
                <a:solidFill>
                  <a:srgbClr val="FF0000"/>
                </a:solidFill>
                <a:latin typeface="Cambria Math" panose="02040503050406030204" pitchFamily="18" charset="0"/>
                <a:ea typeface="Cambria Math" panose="02040503050406030204" pitchFamily="18" charset="0"/>
              </a:rPr>
              <a:t>= </a:t>
            </a:r>
          </a:p>
        </p:txBody>
      </p:sp>
      <p:sp>
        <p:nvSpPr>
          <p:cNvPr id="9" name="TextBox 8">
            <a:extLst>
              <a:ext uri="{FF2B5EF4-FFF2-40B4-BE49-F238E27FC236}">
                <a16:creationId xmlns:a16="http://schemas.microsoft.com/office/drawing/2014/main" id="{38792F81-204D-39E6-A228-6AA06FDB0353}"/>
              </a:ext>
            </a:extLst>
          </p:cNvPr>
          <p:cNvSpPr txBox="1"/>
          <p:nvPr/>
        </p:nvSpPr>
        <p:spPr>
          <a:xfrm>
            <a:off x="1226146" y="1822003"/>
            <a:ext cx="1872208" cy="461665"/>
          </a:xfrm>
          <a:prstGeom prst="rect">
            <a:avLst/>
          </a:prstGeom>
          <a:noFill/>
        </p:spPr>
        <p:txBody>
          <a:bodyPr wrap="square" rtlCol="0">
            <a:spAutoFit/>
          </a:bodyPr>
          <a:lstStyle/>
          <a:p>
            <a:r>
              <a:rPr lang="en-GB" dirty="0">
                <a:solidFill>
                  <a:srgbClr val="FF0000"/>
                </a:solidFill>
                <a:latin typeface="+mn-lt"/>
              </a:rPr>
              <a:t>229,995</a:t>
            </a:r>
          </a:p>
        </p:txBody>
      </p:sp>
      <p:sp>
        <p:nvSpPr>
          <p:cNvPr id="10" name="TextBox 9">
            <a:extLst>
              <a:ext uri="{FF2B5EF4-FFF2-40B4-BE49-F238E27FC236}">
                <a16:creationId xmlns:a16="http://schemas.microsoft.com/office/drawing/2014/main" id="{94208440-C987-5BCC-5EB9-0873435AB566}"/>
              </a:ext>
            </a:extLst>
          </p:cNvPr>
          <p:cNvSpPr txBox="1"/>
          <p:nvPr/>
        </p:nvSpPr>
        <p:spPr>
          <a:xfrm>
            <a:off x="1226146" y="2215400"/>
            <a:ext cx="1872208" cy="461665"/>
          </a:xfrm>
          <a:prstGeom prst="rect">
            <a:avLst/>
          </a:prstGeom>
          <a:noFill/>
        </p:spPr>
        <p:txBody>
          <a:bodyPr wrap="square" rtlCol="0">
            <a:spAutoFit/>
          </a:bodyPr>
          <a:lstStyle/>
          <a:p>
            <a:r>
              <a:rPr lang="en-GB" dirty="0">
                <a:solidFill>
                  <a:srgbClr val="FF0000"/>
                </a:solidFill>
                <a:latin typeface="+mn-lt"/>
              </a:rPr>
              <a:t>0.036</a:t>
            </a:r>
          </a:p>
        </p:txBody>
      </p:sp>
      <p:sp>
        <p:nvSpPr>
          <p:cNvPr id="11" name="TextBox 10">
            <a:extLst>
              <a:ext uri="{FF2B5EF4-FFF2-40B4-BE49-F238E27FC236}">
                <a16:creationId xmlns:a16="http://schemas.microsoft.com/office/drawing/2014/main" id="{0FAB21C5-7913-1A55-9F39-FF790E44ADBC}"/>
              </a:ext>
            </a:extLst>
          </p:cNvPr>
          <p:cNvSpPr txBox="1"/>
          <p:nvPr/>
        </p:nvSpPr>
        <p:spPr>
          <a:xfrm>
            <a:off x="4044715" y="1820992"/>
            <a:ext cx="1872208" cy="461665"/>
          </a:xfrm>
          <a:prstGeom prst="rect">
            <a:avLst/>
          </a:prstGeom>
          <a:noFill/>
        </p:spPr>
        <p:txBody>
          <a:bodyPr wrap="square" rtlCol="0">
            <a:spAutoFit/>
          </a:bodyPr>
          <a:lstStyle/>
          <a:p>
            <a:r>
              <a:rPr lang="en-GB" dirty="0">
                <a:solidFill>
                  <a:srgbClr val="FF0000"/>
                </a:solidFill>
                <a:latin typeface="+mn-lt"/>
              </a:rPr>
              <a:t>12</a:t>
            </a:r>
          </a:p>
        </p:txBody>
      </p:sp>
      <p:sp>
        <p:nvSpPr>
          <p:cNvPr id="12" name="TextBox 11">
            <a:extLst>
              <a:ext uri="{FF2B5EF4-FFF2-40B4-BE49-F238E27FC236}">
                <a16:creationId xmlns:a16="http://schemas.microsoft.com/office/drawing/2014/main" id="{B111996F-3885-D0B5-376F-5460F22C7752}"/>
              </a:ext>
            </a:extLst>
          </p:cNvPr>
          <p:cNvSpPr txBox="1"/>
          <p:nvPr/>
        </p:nvSpPr>
        <p:spPr>
          <a:xfrm>
            <a:off x="4067089" y="2215399"/>
            <a:ext cx="1872208" cy="461665"/>
          </a:xfrm>
          <a:prstGeom prst="rect">
            <a:avLst/>
          </a:prstGeom>
          <a:noFill/>
        </p:spPr>
        <p:txBody>
          <a:bodyPr wrap="square" rtlCol="0">
            <a:spAutoFit/>
          </a:bodyPr>
          <a:lstStyle/>
          <a:p>
            <a:r>
              <a:rPr lang="en-GB" dirty="0">
                <a:solidFill>
                  <a:srgbClr val="FF0000"/>
                </a:solidFill>
                <a:latin typeface="+mn-lt"/>
              </a:rPr>
              <a:t>25</a:t>
            </a:r>
          </a:p>
        </p:txBody>
      </p:sp>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93573352-42ED-A2BD-0285-E45BD009B64F}"/>
                  </a:ext>
                </a:extLst>
              </p:cNvPr>
              <p:cNvSpPr txBox="1"/>
              <p:nvPr/>
            </p:nvSpPr>
            <p:spPr>
              <a:xfrm>
                <a:off x="1226146" y="2940514"/>
                <a:ext cx="6876256" cy="1897764"/>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p>
                        <m:sSupPr>
                          <m:ctrlPr>
                            <a:rPr lang="en-GB" sz="2800" b="0" i="1" smtClean="0">
                              <a:solidFill>
                                <a:srgbClr val="FF0000"/>
                              </a:solidFill>
                              <a:latin typeface="Cambria Math" panose="02040503050406030204" pitchFamily="18" charset="0"/>
                            </a:rPr>
                          </m:ctrlPr>
                        </m:sSupPr>
                        <m:e>
                          <m:r>
                            <m:rPr>
                              <m:sty m:val="p"/>
                            </m:rPr>
                            <a:rPr lang="en-GB" sz="2800" b="0" i="0" smtClean="0">
                              <a:solidFill>
                                <a:srgbClr val="FF0000"/>
                              </a:solidFill>
                              <a:latin typeface="Cambria Math" panose="02040503050406030204" pitchFamily="18" charset="0"/>
                            </a:rPr>
                            <m:t>Liz</m:t>
                          </m:r>
                        </m:e>
                        <m:sup>
                          <m:r>
                            <a:rPr lang="en-GB" sz="2800" b="0" i="0" smtClean="0">
                              <a:solidFill>
                                <a:srgbClr val="FF0000"/>
                              </a:solidFill>
                              <a:latin typeface="Cambria Math" panose="02040503050406030204" pitchFamily="18" charset="0"/>
                            </a:rPr>
                            <m:t>′</m:t>
                          </m:r>
                        </m:sup>
                      </m:sSup>
                      <m:r>
                        <m:rPr>
                          <m:sty m:val="p"/>
                        </m:rPr>
                        <a:rPr lang="en-GB" sz="2800" b="0" i="0" smtClean="0">
                          <a:solidFill>
                            <a:srgbClr val="FF0000"/>
                          </a:solidFill>
                          <a:latin typeface="Cambria Math" panose="02040503050406030204" pitchFamily="18" charset="0"/>
                        </a:rPr>
                        <m:t>s</m:t>
                      </m:r>
                      <m:r>
                        <a:rPr lang="en-GB" sz="2800" b="0" i="0" smtClean="0">
                          <a:solidFill>
                            <a:srgbClr val="FF0000"/>
                          </a:solidFill>
                          <a:latin typeface="Cambria Math" panose="02040503050406030204" pitchFamily="18" charset="0"/>
                        </a:rPr>
                        <m:t> </m:t>
                      </m:r>
                      <m:r>
                        <m:rPr>
                          <m:sty m:val="p"/>
                        </m:rPr>
                        <a:rPr lang="en-GB" sz="2800" b="0" i="0" smtClean="0">
                          <a:solidFill>
                            <a:srgbClr val="FF0000"/>
                          </a:solidFill>
                          <a:latin typeface="Cambria Math" panose="02040503050406030204" pitchFamily="18" charset="0"/>
                        </a:rPr>
                        <m:t>monthly</m:t>
                      </m:r>
                      <m:r>
                        <a:rPr lang="en-GB" sz="2800" b="0" i="0" smtClean="0">
                          <a:solidFill>
                            <a:srgbClr val="FF0000"/>
                          </a:solidFill>
                          <a:latin typeface="Cambria Math" panose="02040503050406030204" pitchFamily="18" charset="0"/>
                        </a:rPr>
                        <m:t> </m:t>
                      </m:r>
                      <m:r>
                        <m:rPr>
                          <m:sty m:val="p"/>
                        </m:rPr>
                        <a:rPr lang="en-GB" sz="2800" b="0" i="0" smtClean="0">
                          <a:solidFill>
                            <a:srgbClr val="FF0000"/>
                          </a:solidFill>
                          <a:latin typeface="Cambria Math" panose="02040503050406030204" pitchFamily="18" charset="0"/>
                        </a:rPr>
                        <m:t>mortgage</m:t>
                      </m:r>
                      <m:r>
                        <a:rPr lang="en-GB" sz="2800" b="0" i="0" smtClean="0">
                          <a:solidFill>
                            <a:srgbClr val="FF0000"/>
                          </a:solidFill>
                          <a:latin typeface="Cambria Math" panose="02040503050406030204" pitchFamily="18" charset="0"/>
                        </a:rPr>
                        <m:t> </m:t>
                      </m:r>
                      <m:r>
                        <m:rPr>
                          <m:sty m:val="p"/>
                        </m:rPr>
                        <a:rPr lang="en-GB" sz="2800" b="0" i="0" smtClean="0">
                          <a:solidFill>
                            <a:srgbClr val="FF0000"/>
                          </a:solidFill>
                          <a:latin typeface="Cambria Math" panose="02040503050406030204" pitchFamily="18" charset="0"/>
                        </a:rPr>
                        <m:t>repayment</m:t>
                      </m:r>
                      <m:r>
                        <a:rPr lang="en-GB" sz="2800" b="0" i="0" smtClean="0">
                          <a:solidFill>
                            <a:srgbClr val="FF0000"/>
                          </a:solidFill>
                          <a:latin typeface="Cambria Math" panose="02040503050406030204" pitchFamily="18" charset="0"/>
                        </a:rPr>
                        <m:t>=</m:t>
                      </m:r>
                      <m:r>
                        <a:rPr lang="en-GB" sz="2800" b="0" i="1" smtClean="0">
                          <a:solidFill>
                            <a:srgbClr val="FF0000"/>
                          </a:solidFill>
                          <a:latin typeface="Cambria Math" panose="02040503050406030204" pitchFamily="18" charset="0"/>
                        </a:rPr>
                        <m:t>229,995</m:t>
                      </m:r>
                      <m:r>
                        <a:rPr lang="en-GB" sz="2800" b="0" i="1" smtClean="0">
                          <a:solidFill>
                            <a:srgbClr val="FF0000"/>
                          </a:solidFill>
                          <a:latin typeface="Cambria Math" panose="02040503050406030204" pitchFamily="18" charset="0"/>
                          <a:ea typeface="Cambria Math" panose="02040503050406030204" pitchFamily="18" charset="0"/>
                        </a:rPr>
                        <m:t>×</m:t>
                      </m:r>
                      <m:f>
                        <m:fPr>
                          <m:ctrlPr>
                            <a:rPr lang="en-GB" sz="2800" b="0" i="1" smtClean="0">
                              <a:solidFill>
                                <a:srgbClr val="FF0000"/>
                              </a:solidFill>
                              <a:latin typeface="Cambria Math" panose="02040503050406030204" pitchFamily="18" charset="0"/>
                              <a:ea typeface="Cambria Math" panose="02040503050406030204" pitchFamily="18" charset="0"/>
                            </a:rPr>
                          </m:ctrlPr>
                        </m:fPr>
                        <m:num>
                          <m:r>
                            <a:rPr lang="en-GB" sz="2800" b="0" i="1" smtClean="0">
                              <a:solidFill>
                                <a:srgbClr val="FF0000"/>
                              </a:solidFill>
                              <a:latin typeface="Cambria Math" panose="02040503050406030204" pitchFamily="18" charset="0"/>
                              <a:ea typeface="Cambria Math" panose="02040503050406030204" pitchFamily="18" charset="0"/>
                            </a:rPr>
                            <m:t>0.036</m:t>
                          </m:r>
                        </m:num>
                        <m:den>
                          <m:r>
                            <a:rPr lang="en-GB" sz="2800" b="0" i="1" smtClean="0">
                              <a:solidFill>
                                <a:srgbClr val="FF0000"/>
                              </a:solidFill>
                              <a:latin typeface="Cambria Math" panose="02040503050406030204" pitchFamily="18" charset="0"/>
                              <a:ea typeface="Cambria Math" panose="02040503050406030204" pitchFamily="18" charset="0"/>
                            </a:rPr>
                            <m:t>12</m:t>
                          </m:r>
                        </m:den>
                      </m:f>
                      <m:r>
                        <a:rPr lang="en-GB" sz="2800" b="0" i="1" smtClean="0">
                          <a:solidFill>
                            <a:srgbClr val="FF0000"/>
                          </a:solidFill>
                          <a:latin typeface="Cambria Math" panose="02040503050406030204" pitchFamily="18" charset="0"/>
                          <a:ea typeface="Cambria Math" panose="02040503050406030204" pitchFamily="18" charset="0"/>
                        </a:rPr>
                        <m:t>×</m:t>
                      </m:r>
                      <m:f>
                        <m:fPr>
                          <m:ctrlPr>
                            <a:rPr lang="en-GB" sz="2800" b="0" i="1" smtClean="0">
                              <a:solidFill>
                                <a:srgbClr val="FF0000"/>
                              </a:solidFill>
                              <a:latin typeface="Cambria Math" panose="02040503050406030204" pitchFamily="18" charset="0"/>
                              <a:ea typeface="Cambria Math" panose="02040503050406030204" pitchFamily="18" charset="0"/>
                            </a:rPr>
                          </m:ctrlPr>
                        </m:fPr>
                        <m:num>
                          <m:sSup>
                            <m:sSupPr>
                              <m:ctrlPr>
                                <a:rPr lang="en-GB" sz="2800" b="0" i="1" smtClean="0">
                                  <a:solidFill>
                                    <a:srgbClr val="FF0000"/>
                                  </a:solidFill>
                                  <a:latin typeface="Cambria Math" panose="02040503050406030204" pitchFamily="18" charset="0"/>
                                  <a:ea typeface="Cambria Math" panose="02040503050406030204" pitchFamily="18" charset="0"/>
                                </a:rPr>
                              </m:ctrlPr>
                            </m:sSupPr>
                            <m:e>
                              <m:r>
                                <a:rPr lang="en-GB" sz="2800" i="1">
                                  <a:solidFill>
                                    <a:srgbClr val="FF0000"/>
                                  </a:solidFill>
                                  <a:latin typeface="Cambria Math" panose="02040503050406030204" pitchFamily="18" charset="0"/>
                                  <a:ea typeface="Cambria Math" panose="02040503050406030204" pitchFamily="18" charset="0"/>
                                </a:rPr>
                                <m:t>(1+</m:t>
                              </m:r>
                              <m:f>
                                <m:fPr>
                                  <m:ctrlPr>
                                    <a:rPr lang="en-GB" sz="2800" i="1">
                                      <a:solidFill>
                                        <a:srgbClr val="FF0000"/>
                                      </a:solidFill>
                                      <a:latin typeface="Cambria Math" panose="02040503050406030204" pitchFamily="18" charset="0"/>
                                      <a:ea typeface="Cambria Math" panose="02040503050406030204" pitchFamily="18" charset="0"/>
                                    </a:rPr>
                                  </m:ctrlPr>
                                </m:fPr>
                                <m:num>
                                  <m:r>
                                    <a:rPr lang="en-GB" sz="2800" b="0" i="1" smtClean="0">
                                      <a:solidFill>
                                        <a:srgbClr val="FF0000"/>
                                      </a:solidFill>
                                      <a:latin typeface="Cambria Math" panose="02040503050406030204" pitchFamily="18" charset="0"/>
                                      <a:ea typeface="Cambria Math" panose="02040503050406030204" pitchFamily="18" charset="0"/>
                                    </a:rPr>
                                    <m:t>0.036</m:t>
                                  </m:r>
                                </m:num>
                                <m:den>
                                  <m:r>
                                    <a:rPr lang="en-GB" sz="2800" b="0" i="1" smtClean="0">
                                      <a:solidFill>
                                        <a:srgbClr val="FF0000"/>
                                      </a:solidFill>
                                      <a:latin typeface="Cambria Math" panose="02040503050406030204" pitchFamily="18" charset="0"/>
                                      <a:ea typeface="Cambria Math" panose="02040503050406030204" pitchFamily="18" charset="0"/>
                                    </a:rPr>
                                    <m:t>12</m:t>
                                  </m:r>
                                </m:den>
                              </m:f>
                              <m:r>
                                <a:rPr lang="en-GB" sz="2800" i="1">
                                  <a:solidFill>
                                    <a:srgbClr val="FF0000"/>
                                  </a:solidFill>
                                  <a:latin typeface="Cambria Math" panose="02040503050406030204" pitchFamily="18" charset="0"/>
                                  <a:ea typeface="Cambria Math" panose="02040503050406030204" pitchFamily="18" charset="0"/>
                                </a:rPr>
                                <m:t>)</m:t>
                              </m:r>
                            </m:e>
                            <m:sup>
                              <m:r>
                                <a:rPr lang="en-GB" sz="2800" b="0" i="1" smtClean="0">
                                  <a:solidFill>
                                    <a:srgbClr val="FF0000"/>
                                  </a:solidFill>
                                  <a:latin typeface="Cambria Math" panose="02040503050406030204" pitchFamily="18" charset="0"/>
                                  <a:ea typeface="Cambria Math" panose="02040503050406030204" pitchFamily="18" charset="0"/>
                                </a:rPr>
                                <m:t>12×25</m:t>
                              </m:r>
                            </m:sup>
                          </m:sSup>
                        </m:num>
                        <m:den>
                          <m:sSup>
                            <m:sSupPr>
                              <m:ctrlPr>
                                <a:rPr lang="en-GB" sz="2800" b="0" i="1" smtClean="0">
                                  <a:solidFill>
                                    <a:srgbClr val="FF0000"/>
                                  </a:solidFill>
                                  <a:latin typeface="Cambria Math" panose="02040503050406030204" pitchFamily="18" charset="0"/>
                                  <a:ea typeface="Cambria Math" panose="02040503050406030204" pitchFamily="18" charset="0"/>
                                </a:rPr>
                              </m:ctrlPr>
                            </m:sSupPr>
                            <m:e>
                              <m:r>
                                <a:rPr lang="en-GB" sz="2800" i="1">
                                  <a:solidFill>
                                    <a:srgbClr val="FF0000"/>
                                  </a:solidFill>
                                  <a:latin typeface="Cambria Math" panose="02040503050406030204" pitchFamily="18" charset="0"/>
                                  <a:ea typeface="Cambria Math" panose="02040503050406030204" pitchFamily="18" charset="0"/>
                                </a:rPr>
                                <m:t>(1+</m:t>
                              </m:r>
                              <m:f>
                                <m:fPr>
                                  <m:ctrlPr>
                                    <a:rPr lang="en-GB" sz="2800" i="1">
                                      <a:solidFill>
                                        <a:srgbClr val="FF0000"/>
                                      </a:solidFill>
                                      <a:latin typeface="Cambria Math" panose="02040503050406030204" pitchFamily="18" charset="0"/>
                                      <a:ea typeface="Cambria Math" panose="02040503050406030204" pitchFamily="18" charset="0"/>
                                    </a:rPr>
                                  </m:ctrlPr>
                                </m:fPr>
                                <m:num>
                                  <m:r>
                                    <a:rPr lang="en-GB" sz="2800" b="0" i="1" smtClean="0">
                                      <a:solidFill>
                                        <a:srgbClr val="FF0000"/>
                                      </a:solidFill>
                                      <a:latin typeface="Cambria Math" panose="02040503050406030204" pitchFamily="18" charset="0"/>
                                      <a:ea typeface="Cambria Math" panose="02040503050406030204" pitchFamily="18" charset="0"/>
                                    </a:rPr>
                                    <m:t>0.036</m:t>
                                  </m:r>
                                </m:num>
                                <m:den>
                                  <m:r>
                                    <a:rPr lang="en-GB" sz="2800" b="0" i="1" smtClean="0">
                                      <a:solidFill>
                                        <a:srgbClr val="FF0000"/>
                                      </a:solidFill>
                                      <a:latin typeface="Cambria Math" panose="02040503050406030204" pitchFamily="18" charset="0"/>
                                      <a:ea typeface="Cambria Math" panose="02040503050406030204" pitchFamily="18" charset="0"/>
                                    </a:rPr>
                                    <m:t>12</m:t>
                                  </m:r>
                                </m:den>
                              </m:f>
                              <m:r>
                                <a:rPr lang="en-GB" sz="2800" i="1">
                                  <a:solidFill>
                                    <a:srgbClr val="FF0000"/>
                                  </a:solidFill>
                                  <a:latin typeface="Cambria Math" panose="02040503050406030204" pitchFamily="18" charset="0"/>
                                  <a:ea typeface="Cambria Math" panose="02040503050406030204" pitchFamily="18" charset="0"/>
                                </a:rPr>
                                <m:t>)</m:t>
                              </m:r>
                            </m:e>
                            <m:sup>
                              <m:r>
                                <a:rPr lang="en-GB" sz="2800" b="0" i="1" smtClean="0">
                                  <a:solidFill>
                                    <a:srgbClr val="FF0000"/>
                                  </a:solidFill>
                                  <a:latin typeface="Cambria Math" panose="02040503050406030204" pitchFamily="18" charset="0"/>
                                  <a:ea typeface="Cambria Math" panose="02040503050406030204" pitchFamily="18" charset="0"/>
                                </a:rPr>
                                <m:t>12×25</m:t>
                              </m:r>
                            </m:sup>
                          </m:sSup>
                          <m:r>
                            <a:rPr lang="en-GB" sz="2800" b="0" i="1" smtClean="0">
                              <a:solidFill>
                                <a:srgbClr val="FF0000"/>
                              </a:solidFill>
                              <a:latin typeface="Cambria Math" panose="02040503050406030204" pitchFamily="18" charset="0"/>
                              <a:ea typeface="Cambria Math" panose="02040503050406030204" pitchFamily="18" charset="0"/>
                            </a:rPr>
                            <m:t>−1</m:t>
                          </m:r>
                        </m:den>
                      </m:f>
                    </m:oMath>
                  </m:oMathPara>
                </a14:m>
                <a:endParaRPr lang="en-GB" sz="2800" b="0" dirty="0">
                  <a:solidFill>
                    <a:srgbClr val="FF0000"/>
                  </a:solidFill>
                  <a:latin typeface="+mn-lt"/>
                  <a:ea typeface="Cambria Math" panose="02040503050406030204" pitchFamily="18" charset="0"/>
                </a:endParaRPr>
              </a:p>
            </p:txBody>
          </p:sp>
        </mc:Choice>
        <mc:Fallback>
          <p:sp>
            <p:nvSpPr>
              <p:cNvPr id="13" name="TextBox 12">
                <a:extLst>
                  <a:ext uri="{FF2B5EF4-FFF2-40B4-BE49-F238E27FC236}">
                    <a16:creationId xmlns:a16="http://schemas.microsoft.com/office/drawing/2014/main" id="{93573352-42ED-A2BD-0285-E45BD009B64F}"/>
                  </a:ext>
                </a:extLst>
              </p:cNvPr>
              <p:cNvSpPr txBox="1">
                <a:spLocks noRot="1" noChangeAspect="1" noMove="1" noResize="1" noEditPoints="1" noAdjustHandles="1" noChangeArrowheads="1" noChangeShapeType="1" noTextEdit="1"/>
              </p:cNvSpPr>
              <p:nvPr/>
            </p:nvSpPr>
            <p:spPr>
              <a:xfrm>
                <a:off x="1226146" y="2940514"/>
                <a:ext cx="6876256" cy="1897764"/>
              </a:xfrm>
              <a:prstGeom prst="rect">
                <a:avLst/>
              </a:prstGeom>
              <a:blipFill>
                <a:blip r:embed="rId4"/>
                <a:stretch>
                  <a:fillRect l="-1773"/>
                </a:stretch>
              </a:blipFill>
            </p:spPr>
            <p:txBody>
              <a:bodyPr/>
              <a:lstStyle/>
              <a:p>
                <a:r>
                  <a:rPr lang="en-GB">
                    <a:noFill/>
                  </a:rPr>
                  <a:t> </a:t>
                </a:r>
              </a:p>
            </p:txBody>
          </p:sp>
        </mc:Fallback>
      </mc:AlternateContent>
      <p:sp>
        <p:nvSpPr>
          <p:cNvPr id="15" name="TextBox 14">
            <a:extLst>
              <a:ext uri="{FF2B5EF4-FFF2-40B4-BE49-F238E27FC236}">
                <a16:creationId xmlns:a16="http://schemas.microsoft.com/office/drawing/2014/main" id="{DBAD7597-0C0E-029C-44E7-5255D2CAE03E}"/>
              </a:ext>
            </a:extLst>
          </p:cNvPr>
          <p:cNvSpPr txBox="1"/>
          <p:nvPr/>
        </p:nvSpPr>
        <p:spPr>
          <a:xfrm>
            <a:off x="3347864" y="1822003"/>
            <a:ext cx="708968" cy="830997"/>
          </a:xfrm>
          <a:prstGeom prst="rect">
            <a:avLst/>
          </a:prstGeom>
          <a:noFill/>
        </p:spPr>
        <p:txBody>
          <a:bodyPr wrap="square">
            <a:spAutoFit/>
          </a:bodyPr>
          <a:lstStyle/>
          <a:p>
            <a:pPr marL="0" indent="0">
              <a:buFont typeface="Wingdings" panose="05000000000000000000" pitchFamily="2" charset="2"/>
              <a:buNone/>
            </a:pPr>
            <a:r>
              <a:rPr lang="en-GB" sz="2400" i="1" kern="0" dirty="0">
                <a:solidFill>
                  <a:srgbClr val="FF0000"/>
                </a:solidFill>
                <a:latin typeface="Cambria Math" panose="02040503050406030204" pitchFamily="18" charset="0"/>
                <a:ea typeface="Cambria Math" panose="02040503050406030204" pitchFamily="18" charset="0"/>
              </a:rPr>
              <a:t>n </a:t>
            </a:r>
            <a:r>
              <a:rPr lang="en-GB" sz="2400" kern="0" dirty="0">
                <a:solidFill>
                  <a:srgbClr val="FF0000"/>
                </a:solidFill>
                <a:latin typeface="Cambria Math" panose="02040503050406030204" pitchFamily="18" charset="0"/>
                <a:ea typeface="Cambria Math" panose="02040503050406030204" pitchFamily="18" charset="0"/>
              </a:rPr>
              <a:t>=</a:t>
            </a:r>
            <a:endParaRPr lang="en-GB" sz="2400" kern="0" dirty="0">
              <a:solidFill>
                <a:srgbClr val="FF0000"/>
              </a:solidFill>
              <a:latin typeface="+mn-lt"/>
              <a:ea typeface="Cambria Math" panose="02040503050406030204" pitchFamily="18" charset="0"/>
            </a:endParaRPr>
          </a:p>
          <a:p>
            <a:pPr marL="0" indent="0">
              <a:buNone/>
            </a:pPr>
            <a:r>
              <a:rPr lang="en-GB" sz="2400" i="1" kern="0" dirty="0">
                <a:solidFill>
                  <a:srgbClr val="FF0000"/>
                </a:solidFill>
                <a:latin typeface="Cambria Math" panose="02040503050406030204" pitchFamily="18" charset="0"/>
                <a:ea typeface="Cambria Math" panose="02040503050406030204" pitchFamily="18" charset="0"/>
              </a:rPr>
              <a:t>t  </a:t>
            </a:r>
            <a:r>
              <a:rPr lang="en-GB" sz="2400" kern="0" dirty="0">
                <a:solidFill>
                  <a:srgbClr val="FF0000"/>
                </a:solidFill>
                <a:latin typeface="Cambria Math" panose="02040503050406030204" pitchFamily="18" charset="0"/>
                <a:ea typeface="Cambria Math" panose="02040503050406030204" pitchFamily="18" charset="0"/>
              </a:rPr>
              <a:t>=</a:t>
            </a:r>
            <a:endParaRPr lang="en-GB" dirty="0">
              <a:solidFill>
                <a:srgbClr val="FF0000"/>
              </a:solidFill>
            </a:endParaRPr>
          </a:p>
        </p:txBody>
      </p:sp>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3785FE18-88B3-0E0D-11A3-AF001D64817E}"/>
                  </a:ext>
                </a:extLst>
              </p:cNvPr>
              <p:cNvSpPr txBox="1"/>
              <p:nvPr/>
            </p:nvSpPr>
            <p:spPr>
              <a:xfrm>
                <a:off x="1226146" y="4888847"/>
                <a:ext cx="2697782" cy="430887"/>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GB" sz="2800" b="0" i="0" smtClean="0">
                          <a:solidFill>
                            <a:srgbClr val="FF0000"/>
                          </a:solidFill>
                          <a:latin typeface="Cambria Math" panose="02040503050406030204" pitchFamily="18" charset="0"/>
                        </a:rPr>
                        <m:t>=</m:t>
                      </m:r>
                      <m:r>
                        <a:rPr lang="en-GB" sz="2800" b="0" i="1" smtClean="0">
                          <a:solidFill>
                            <a:srgbClr val="FF0000"/>
                          </a:solidFill>
                          <a:latin typeface="Cambria Math" panose="02040503050406030204" pitchFamily="18" charset="0"/>
                        </a:rPr>
                        <m:t>1163.780938</m:t>
                      </m:r>
                    </m:oMath>
                  </m:oMathPara>
                </a14:m>
                <a:endParaRPr lang="en-GB" sz="2800" b="0" dirty="0">
                  <a:solidFill>
                    <a:srgbClr val="FF0000"/>
                  </a:solidFill>
                  <a:latin typeface="+mn-lt"/>
                  <a:ea typeface="Cambria Math" panose="02040503050406030204" pitchFamily="18" charset="0"/>
                </a:endParaRPr>
              </a:p>
            </p:txBody>
          </p:sp>
        </mc:Choice>
        <mc:Fallback>
          <p:sp>
            <p:nvSpPr>
              <p:cNvPr id="16" name="TextBox 15">
                <a:extLst>
                  <a:ext uri="{FF2B5EF4-FFF2-40B4-BE49-F238E27FC236}">
                    <a16:creationId xmlns:a16="http://schemas.microsoft.com/office/drawing/2014/main" id="{3785FE18-88B3-0E0D-11A3-AF001D64817E}"/>
                  </a:ext>
                </a:extLst>
              </p:cNvPr>
              <p:cNvSpPr txBox="1">
                <a:spLocks noRot="1" noChangeAspect="1" noMove="1" noResize="1" noEditPoints="1" noAdjustHandles="1" noChangeArrowheads="1" noChangeShapeType="1" noTextEdit="1"/>
              </p:cNvSpPr>
              <p:nvPr/>
            </p:nvSpPr>
            <p:spPr>
              <a:xfrm>
                <a:off x="1226146" y="4888847"/>
                <a:ext cx="2697782" cy="430887"/>
              </a:xfrm>
              <a:prstGeom prst="rect">
                <a:avLst/>
              </a:prstGeom>
              <a:blipFill>
                <a:blip r:embed="rId5"/>
                <a:stretch>
                  <a:fillRect/>
                </a:stretch>
              </a:blipFill>
            </p:spPr>
            <p:txBody>
              <a:bodyPr/>
              <a:lstStyle/>
              <a:p>
                <a:r>
                  <a:rPr lang="en-GB">
                    <a:noFill/>
                  </a:rPr>
                  <a:t> </a:t>
                </a:r>
              </a:p>
            </p:txBody>
          </p:sp>
        </mc:Fallback>
      </mc:AlternateContent>
      <p:sp>
        <p:nvSpPr>
          <p:cNvPr id="17" name="TextBox 16">
            <a:extLst>
              <a:ext uri="{FF2B5EF4-FFF2-40B4-BE49-F238E27FC236}">
                <a16:creationId xmlns:a16="http://schemas.microsoft.com/office/drawing/2014/main" id="{8B84814B-9600-54BD-87BF-1FD4CC98C264}"/>
              </a:ext>
            </a:extLst>
          </p:cNvPr>
          <p:cNvSpPr txBox="1"/>
          <p:nvPr/>
        </p:nvSpPr>
        <p:spPr>
          <a:xfrm>
            <a:off x="621904" y="5551969"/>
            <a:ext cx="8064896" cy="461665"/>
          </a:xfrm>
          <a:prstGeom prst="rect">
            <a:avLst/>
          </a:prstGeom>
          <a:noFill/>
        </p:spPr>
        <p:txBody>
          <a:bodyPr wrap="square" rtlCol="0">
            <a:spAutoFit/>
          </a:bodyPr>
          <a:lstStyle/>
          <a:p>
            <a:r>
              <a:rPr lang="en-GB" dirty="0">
                <a:solidFill>
                  <a:srgbClr val="FF0000"/>
                </a:solidFill>
                <a:latin typeface="+mn-lt"/>
              </a:rPr>
              <a:t>So, Liz will pay £1163.78 each month in the first 5 years.</a:t>
            </a:r>
          </a:p>
        </p:txBody>
      </p:sp>
    </p:spTree>
    <p:extLst>
      <p:ext uri="{BB962C8B-B14F-4D97-AF65-F5344CB8AC3E}">
        <p14:creationId xmlns:p14="http://schemas.microsoft.com/office/powerpoint/2010/main" val="291239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4DC2E-339F-A0B8-60D7-E4FD0267EE7B}"/>
              </a:ext>
            </a:extLst>
          </p:cNvPr>
          <p:cNvSpPr>
            <a:spLocks noGrp="1"/>
          </p:cNvSpPr>
          <p:nvPr>
            <p:ph type="title"/>
          </p:nvPr>
        </p:nvSpPr>
        <p:spPr/>
        <p:txBody>
          <a:bodyPr/>
          <a:lstStyle/>
          <a:p>
            <a:r>
              <a:rPr lang="en-GB" dirty="0"/>
              <a:t>Example 2</a:t>
            </a:r>
          </a:p>
        </p:txBody>
      </p:sp>
      <p:sp>
        <p:nvSpPr>
          <p:cNvPr id="3" name="Content Placeholder 2">
            <a:extLst>
              <a:ext uri="{FF2B5EF4-FFF2-40B4-BE49-F238E27FC236}">
                <a16:creationId xmlns:a16="http://schemas.microsoft.com/office/drawing/2014/main" id="{973B2D10-38CF-FF50-6696-214A6286430D}"/>
              </a:ext>
            </a:extLst>
          </p:cNvPr>
          <p:cNvSpPr>
            <a:spLocks noGrp="1"/>
          </p:cNvSpPr>
          <p:nvPr>
            <p:ph idx="1"/>
          </p:nvPr>
        </p:nvSpPr>
        <p:spPr/>
        <p:txBody>
          <a:bodyPr/>
          <a:lstStyle/>
          <a:p>
            <a:pPr marL="0" indent="0">
              <a:buNone/>
            </a:pPr>
            <a:r>
              <a:rPr lang="en-GB" dirty="0"/>
              <a:t>Dante wants to buy a house for £200,000. Dante will pay a 10% deposit, and has been offered an interest rate of 2.29% APR. The mortgage term will be 30 years.</a:t>
            </a:r>
          </a:p>
          <a:p>
            <a:pPr marL="0" indent="0">
              <a:buNone/>
            </a:pPr>
            <a:endParaRPr lang="en-GB" dirty="0"/>
          </a:p>
          <a:p>
            <a:pPr marL="0" indent="0">
              <a:buNone/>
            </a:pPr>
            <a:r>
              <a:rPr lang="en-GB" dirty="0"/>
              <a:t>a) How much will Dante repay monthly?</a:t>
            </a:r>
          </a:p>
          <a:p>
            <a:pPr marL="0" indent="0">
              <a:buNone/>
            </a:pPr>
            <a:r>
              <a:rPr lang="en-GB" dirty="0"/>
              <a:t>b) How much will Dante repay in total for the loan?</a:t>
            </a:r>
          </a:p>
          <a:p>
            <a:pPr marL="0" indent="0">
              <a:buNone/>
            </a:pPr>
            <a:r>
              <a:rPr lang="en-GB" dirty="0"/>
              <a:t>c) How much will Dante have paid in total to buy the house?</a:t>
            </a:r>
          </a:p>
        </p:txBody>
      </p:sp>
    </p:spTree>
    <p:extLst>
      <p:ext uri="{BB962C8B-B14F-4D97-AF65-F5344CB8AC3E}">
        <p14:creationId xmlns:p14="http://schemas.microsoft.com/office/powerpoint/2010/main" val="990671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81619-3B5B-B42D-26E0-9340C2381A27}"/>
              </a:ext>
            </a:extLst>
          </p:cNvPr>
          <p:cNvSpPr>
            <a:spLocks noGrp="1"/>
          </p:cNvSpPr>
          <p:nvPr>
            <p:ph type="title"/>
          </p:nvPr>
        </p:nvSpPr>
        <p:spPr/>
        <p:txBody>
          <a:bodyPr/>
          <a:lstStyle/>
          <a:p>
            <a:pPr algn="l"/>
            <a:r>
              <a:rPr lang="en-GB" dirty="0">
                <a:solidFill>
                  <a:srgbClr val="FF0000"/>
                </a:solidFill>
              </a:rPr>
              <a:t>Example 2a)</a:t>
            </a:r>
          </a:p>
        </p:txBody>
      </p:sp>
      <p:sp>
        <p:nvSpPr>
          <p:cNvPr id="5" name="TextBox 4">
            <a:extLst>
              <a:ext uri="{FF2B5EF4-FFF2-40B4-BE49-F238E27FC236}">
                <a16:creationId xmlns:a16="http://schemas.microsoft.com/office/drawing/2014/main" id="{F3F6A034-04A7-44F4-3AAA-175BFBE3B2ED}"/>
              </a:ext>
            </a:extLst>
          </p:cNvPr>
          <p:cNvSpPr txBox="1"/>
          <p:nvPr/>
        </p:nvSpPr>
        <p:spPr>
          <a:xfrm>
            <a:off x="6300192" y="1799902"/>
            <a:ext cx="2954635" cy="830997"/>
          </a:xfrm>
          <a:prstGeom prst="rect">
            <a:avLst/>
          </a:prstGeom>
          <a:noFill/>
        </p:spPr>
        <p:txBody>
          <a:bodyPr wrap="square">
            <a:spAutoFit/>
          </a:bodyPr>
          <a:lstStyle/>
          <a:p>
            <a:pPr marL="0" indent="0">
              <a:buFont typeface="Wingdings" panose="05000000000000000000" pitchFamily="2" charset="2"/>
              <a:buNone/>
            </a:pPr>
            <a:r>
              <a:rPr lang="en-GB" sz="1200" i="1" kern="0" dirty="0">
                <a:solidFill>
                  <a:srgbClr val="FF0000"/>
                </a:solidFill>
                <a:latin typeface="Cambria Math" panose="02040503050406030204" pitchFamily="18" charset="0"/>
                <a:ea typeface="Cambria Math" panose="02040503050406030204" pitchFamily="18" charset="0"/>
              </a:rPr>
              <a:t>A </a:t>
            </a:r>
            <a:r>
              <a:rPr lang="en-GB" sz="1200" kern="0" dirty="0">
                <a:solidFill>
                  <a:srgbClr val="FF0000"/>
                </a:solidFill>
                <a:latin typeface="Cambria Math" panose="02040503050406030204" pitchFamily="18" charset="0"/>
                <a:ea typeface="Cambria Math" panose="02040503050406030204" pitchFamily="18" charset="0"/>
              </a:rPr>
              <a:t>= </a:t>
            </a:r>
            <a:r>
              <a:rPr lang="en-GB" sz="1200" kern="0" dirty="0">
                <a:solidFill>
                  <a:srgbClr val="FF0000"/>
                </a:solidFill>
                <a:latin typeface="+mn-lt"/>
                <a:ea typeface="Cambria Math" panose="02040503050406030204" pitchFamily="18" charset="0"/>
              </a:rPr>
              <a:t>amount of the mortgage</a:t>
            </a:r>
          </a:p>
          <a:p>
            <a:pPr marL="0" indent="0">
              <a:buNone/>
            </a:pPr>
            <a:r>
              <a:rPr lang="en-GB" sz="1200" i="1" kern="0" dirty="0">
                <a:solidFill>
                  <a:srgbClr val="FF0000"/>
                </a:solidFill>
                <a:latin typeface="Cambria Math" panose="02040503050406030204" pitchFamily="18" charset="0"/>
                <a:ea typeface="Cambria Math" panose="02040503050406030204" pitchFamily="18" charset="0"/>
              </a:rPr>
              <a:t>r  </a:t>
            </a:r>
            <a:r>
              <a:rPr lang="en-GB" sz="1200" kern="0" dirty="0">
                <a:solidFill>
                  <a:srgbClr val="FF0000"/>
                </a:solidFill>
                <a:latin typeface="Cambria Math" panose="02040503050406030204" pitchFamily="18" charset="0"/>
                <a:ea typeface="Cambria Math" panose="02040503050406030204" pitchFamily="18" charset="0"/>
              </a:rPr>
              <a:t>= </a:t>
            </a:r>
            <a:r>
              <a:rPr lang="en-GB" sz="1200" kern="0" dirty="0">
                <a:solidFill>
                  <a:srgbClr val="FF0000"/>
                </a:solidFill>
                <a:latin typeface="+mn-lt"/>
                <a:ea typeface="Cambria Math" panose="02040503050406030204" pitchFamily="18" charset="0"/>
              </a:rPr>
              <a:t>mortgage interest rate as a decimal</a:t>
            </a:r>
          </a:p>
          <a:p>
            <a:pPr marL="0" indent="0">
              <a:buNone/>
            </a:pPr>
            <a:r>
              <a:rPr lang="en-GB" sz="1200" i="1" kern="0" dirty="0">
                <a:solidFill>
                  <a:srgbClr val="FF0000"/>
                </a:solidFill>
                <a:latin typeface="Cambria Math" panose="02040503050406030204" pitchFamily="18" charset="0"/>
                <a:ea typeface="Cambria Math" panose="02040503050406030204" pitchFamily="18" charset="0"/>
              </a:rPr>
              <a:t>n </a:t>
            </a:r>
            <a:r>
              <a:rPr lang="en-GB" sz="1200" kern="0" dirty="0">
                <a:solidFill>
                  <a:srgbClr val="FF0000"/>
                </a:solidFill>
                <a:latin typeface="Cambria Math" panose="02040503050406030204" pitchFamily="18" charset="0"/>
                <a:ea typeface="Cambria Math" panose="02040503050406030204" pitchFamily="18" charset="0"/>
              </a:rPr>
              <a:t>= </a:t>
            </a:r>
            <a:r>
              <a:rPr lang="en-GB" sz="1200" kern="0" dirty="0">
                <a:solidFill>
                  <a:srgbClr val="FF0000"/>
                </a:solidFill>
                <a:latin typeface="+mn-lt"/>
                <a:ea typeface="Cambria Math" panose="02040503050406030204" pitchFamily="18" charset="0"/>
              </a:rPr>
              <a:t>number of payments per year</a:t>
            </a:r>
          </a:p>
          <a:p>
            <a:pPr marL="0" indent="0">
              <a:buNone/>
            </a:pPr>
            <a:r>
              <a:rPr lang="en-GB" sz="1200" i="1" kern="0" dirty="0">
                <a:solidFill>
                  <a:srgbClr val="FF0000"/>
                </a:solidFill>
                <a:latin typeface="Cambria Math" panose="02040503050406030204" pitchFamily="18" charset="0"/>
                <a:ea typeface="Cambria Math" panose="02040503050406030204" pitchFamily="18" charset="0"/>
              </a:rPr>
              <a:t>t  </a:t>
            </a:r>
            <a:r>
              <a:rPr lang="en-GB" sz="1200" kern="0" dirty="0">
                <a:solidFill>
                  <a:srgbClr val="FF0000"/>
                </a:solidFill>
                <a:latin typeface="Cambria Math" panose="02040503050406030204" pitchFamily="18" charset="0"/>
                <a:ea typeface="Cambria Math" panose="02040503050406030204" pitchFamily="18" charset="0"/>
              </a:rPr>
              <a:t>= </a:t>
            </a:r>
            <a:r>
              <a:rPr lang="en-GB" sz="1200" kern="0" dirty="0">
                <a:solidFill>
                  <a:srgbClr val="FF0000"/>
                </a:solidFill>
                <a:latin typeface="+mn-lt"/>
                <a:ea typeface="Cambria Math" panose="02040503050406030204" pitchFamily="18" charset="0"/>
              </a:rPr>
              <a:t>loan term in years</a:t>
            </a: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E1CB5AFD-0FEC-1450-53DD-E0F7E0BD8361}"/>
                  </a:ext>
                </a:extLst>
              </p:cNvPr>
              <p:cNvSpPr txBox="1"/>
              <p:nvPr/>
            </p:nvSpPr>
            <p:spPr>
              <a:xfrm>
                <a:off x="4724089" y="1004912"/>
                <a:ext cx="4419911" cy="74039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GB" sz="1600" b="0" i="0" smtClean="0">
                          <a:solidFill>
                            <a:srgbClr val="FF0000"/>
                          </a:solidFill>
                          <a:latin typeface="Cambria Math" panose="02040503050406030204" pitchFamily="18" charset="0"/>
                        </a:rPr>
                        <m:t>Mortgage</m:t>
                      </m:r>
                      <m:r>
                        <a:rPr lang="en-GB" sz="1600" b="0" i="0" smtClean="0">
                          <a:solidFill>
                            <a:srgbClr val="FF0000"/>
                          </a:solidFill>
                          <a:latin typeface="Cambria Math" panose="02040503050406030204" pitchFamily="18" charset="0"/>
                        </a:rPr>
                        <m:t> </m:t>
                      </m:r>
                      <m:r>
                        <m:rPr>
                          <m:sty m:val="p"/>
                        </m:rPr>
                        <a:rPr lang="en-GB" sz="1600" b="0" i="0" smtClean="0">
                          <a:solidFill>
                            <a:srgbClr val="FF0000"/>
                          </a:solidFill>
                          <a:latin typeface="Cambria Math" panose="02040503050406030204" pitchFamily="18" charset="0"/>
                        </a:rPr>
                        <m:t>repayment</m:t>
                      </m:r>
                      <m:r>
                        <a:rPr lang="en-GB" sz="1600" b="0" i="0" smtClean="0">
                          <a:solidFill>
                            <a:srgbClr val="FF0000"/>
                          </a:solidFill>
                          <a:latin typeface="Cambria Math" panose="02040503050406030204" pitchFamily="18" charset="0"/>
                        </a:rPr>
                        <m:t>=</m:t>
                      </m:r>
                      <m:r>
                        <a:rPr lang="en-GB" sz="1600" b="0" i="1" smtClean="0">
                          <a:solidFill>
                            <a:srgbClr val="FF0000"/>
                          </a:solidFill>
                          <a:latin typeface="Cambria Math" panose="02040503050406030204" pitchFamily="18" charset="0"/>
                        </a:rPr>
                        <m:t>𝐴</m:t>
                      </m:r>
                      <m:r>
                        <a:rPr lang="en-GB" sz="1600" b="0" i="1" smtClean="0">
                          <a:solidFill>
                            <a:srgbClr val="FF0000"/>
                          </a:solidFill>
                          <a:latin typeface="Cambria Math" panose="02040503050406030204" pitchFamily="18" charset="0"/>
                          <a:ea typeface="Cambria Math" panose="02040503050406030204" pitchFamily="18" charset="0"/>
                        </a:rPr>
                        <m:t>×</m:t>
                      </m:r>
                      <m:f>
                        <m:fPr>
                          <m:ctrlPr>
                            <a:rPr lang="en-GB" sz="1600" b="0" i="1" smtClean="0">
                              <a:solidFill>
                                <a:srgbClr val="FF0000"/>
                              </a:solidFill>
                              <a:latin typeface="Cambria Math" panose="02040503050406030204" pitchFamily="18" charset="0"/>
                              <a:ea typeface="Cambria Math" panose="02040503050406030204" pitchFamily="18" charset="0"/>
                            </a:rPr>
                          </m:ctrlPr>
                        </m:fPr>
                        <m:num>
                          <m:r>
                            <a:rPr lang="en-GB" sz="1600" b="0" i="1" smtClean="0">
                              <a:solidFill>
                                <a:srgbClr val="FF0000"/>
                              </a:solidFill>
                              <a:latin typeface="Cambria Math" panose="02040503050406030204" pitchFamily="18" charset="0"/>
                              <a:ea typeface="Cambria Math" panose="02040503050406030204" pitchFamily="18" charset="0"/>
                            </a:rPr>
                            <m:t>𝑟</m:t>
                          </m:r>
                        </m:num>
                        <m:den>
                          <m:r>
                            <a:rPr lang="en-GB" sz="1600" b="0" i="1" smtClean="0">
                              <a:solidFill>
                                <a:srgbClr val="FF0000"/>
                              </a:solidFill>
                              <a:latin typeface="Cambria Math" panose="02040503050406030204" pitchFamily="18" charset="0"/>
                              <a:ea typeface="Cambria Math" panose="02040503050406030204" pitchFamily="18" charset="0"/>
                            </a:rPr>
                            <m:t>𝑛</m:t>
                          </m:r>
                        </m:den>
                      </m:f>
                      <m:r>
                        <a:rPr lang="en-GB" sz="1600" b="0" i="1" smtClean="0">
                          <a:solidFill>
                            <a:srgbClr val="FF0000"/>
                          </a:solidFill>
                          <a:latin typeface="Cambria Math" panose="02040503050406030204" pitchFamily="18" charset="0"/>
                          <a:ea typeface="Cambria Math" panose="02040503050406030204" pitchFamily="18" charset="0"/>
                        </a:rPr>
                        <m:t>×</m:t>
                      </m:r>
                      <m:f>
                        <m:fPr>
                          <m:ctrlPr>
                            <a:rPr lang="en-GB" sz="1600" b="0" i="1" smtClean="0">
                              <a:solidFill>
                                <a:srgbClr val="FF0000"/>
                              </a:solidFill>
                              <a:latin typeface="Cambria Math" panose="02040503050406030204" pitchFamily="18" charset="0"/>
                              <a:ea typeface="Cambria Math" panose="02040503050406030204" pitchFamily="18" charset="0"/>
                            </a:rPr>
                          </m:ctrlPr>
                        </m:fPr>
                        <m:num>
                          <m:sSup>
                            <m:sSupPr>
                              <m:ctrlPr>
                                <a:rPr lang="en-GB" sz="1600" b="0" i="1" smtClean="0">
                                  <a:solidFill>
                                    <a:srgbClr val="FF0000"/>
                                  </a:solidFill>
                                  <a:latin typeface="Cambria Math" panose="02040503050406030204" pitchFamily="18" charset="0"/>
                                  <a:ea typeface="Cambria Math" panose="02040503050406030204" pitchFamily="18" charset="0"/>
                                </a:rPr>
                              </m:ctrlPr>
                            </m:sSupPr>
                            <m:e>
                              <m:r>
                                <a:rPr lang="en-GB" sz="1600" i="1">
                                  <a:solidFill>
                                    <a:srgbClr val="FF0000"/>
                                  </a:solidFill>
                                  <a:latin typeface="Cambria Math" panose="02040503050406030204" pitchFamily="18" charset="0"/>
                                  <a:ea typeface="Cambria Math" panose="02040503050406030204" pitchFamily="18" charset="0"/>
                                </a:rPr>
                                <m:t>(1+</m:t>
                              </m:r>
                              <m:f>
                                <m:fPr>
                                  <m:ctrlPr>
                                    <a:rPr lang="en-GB" sz="1600" i="1">
                                      <a:solidFill>
                                        <a:srgbClr val="FF0000"/>
                                      </a:solidFill>
                                      <a:latin typeface="Cambria Math" panose="02040503050406030204" pitchFamily="18" charset="0"/>
                                      <a:ea typeface="Cambria Math" panose="02040503050406030204" pitchFamily="18" charset="0"/>
                                    </a:rPr>
                                  </m:ctrlPr>
                                </m:fPr>
                                <m:num>
                                  <m:r>
                                    <a:rPr lang="en-GB" sz="1600" i="1">
                                      <a:solidFill>
                                        <a:srgbClr val="FF0000"/>
                                      </a:solidFill>
                                      <a:latin typeface="Cambria Math" panose="02040503050406030204" pitchFamily="18" charset="0"/>
                                      <a:ea typeface="Cambria Math" panose="02040503050406030204" pitchFamily="18" charset="0"/>
                                    </a:rPr>
                                    <m:t>𝑟</m:t>
                                  </m:r>
                                </m:num>
                                <m:den>
                                  <m:r>
                                    <a:rPr lang="en-GB" sz="1600" i="1">
                                      <a:solidFill>
                                        <a:srgbClr val="FF0000"/>
                                      </a:solidFill>
                                      <a:latin typeface="Cambria Math" panose="02040503050406030204" pitchFamily="18" charset="0"/>
                                      <a:ea typeface="Cambria Math" panose="02040503050406030204" pitchFamily="18" charset="0"/>
                                    </a:rPr>
                                    <m:t>𝑛</m:t>
                                  </m:r>
                                </m:den>
                              </m:f>
                              <m:r>
                                <a:rPr lang="en-GB" sz="1600" i="1">
                                  <a:solidFill>
                                    <a:srgbClr val="FF0000"/>
                                  </a:solidFill>
                                  <a:latin typeface="Cambria Math" panose="02040503050406030204" pitchFamily="18" charset="0"/>
                                  <a:ea typeface="Cambria Math" panose="02040503050406030204" pitchFamily="18" charset="0"/>
                                </a:rPr>
                                <m:t>)</m:t>
                              </m:r>
                            </m:e>
                            <m:sup>
                              <m:r>
                                <a:rPr lang="en-GB" sz="1600" b="0" i="1" smtClean="0">
                                  <a:solidFill>
                                    <a:srgbClr val="FF0000"/>
                                  </a:solidFill>
                                  <a:latin typeface="Cambria Math" panose="02040503050406030204" pitchFamily="18" charset="0"/>
                                  <a:ea typeface="Cambria Math" panose="02040503050406030204" pitchFamily="18" charset="0"/>
                                </a:rPr>
                                <m:t>𝑛𝑡</m:t>
                              </m:r>
                            </m:sup>
                          </m:sSup>
                        </m:num>
                        <m:den>
                          <m:sSup>
                            <m:sSupPr>
                              <m:ctrlPr>
                                <a:rPr lang="en-GB" sz="1600" b="0" i="1" smtClean="0">
                                  <a:solidFill>
                                    <a:srgbClr val="FF0000"/>
                                  </a:solidFill>
                                  <a:latin typeface="Cambria Math" panose="02040503050406030204" pitchFamily="18" charset="0"/>
                                  <a:ea typeface="Cambria Math" panose="02040503050406030204" pitchFamily="18" charset="0"/>
                                </a:rPr>
                              </m:ctrlPr>
                            </m:sSupPr>
                            <m:e>
                              <m:r>
                                <a:rPr lang="en-GB" sz="1600" i="1">
                                  <a:solidFill>
                                    <a:srgbClr val="FF0000"/>
                                  </a:solidFill>
                                  <a:latin typeface="Cambria Math" panose="02040503050406030204" pitchFamily="18" charset="0"/>
                                  <a:ea typeface="Cambria Math" panose="02040503050406030204" pitchFamily="18" charset="0"/>
                                </a:rPr>
                                <m:t>(1+</m:t>
                              </m:r>
                              <m:f>
                                <m:fPr>
                                  <m:ctrlPr>
                                    <a:rPr lang="en-GB" sz="1600" i="1">
                                      <a:solidFill>
                                        <a:srgbClr val="FF0000"/>
                                      </a:solidFill>
                                      <a:latin typeface="Cambria Math" panose="02040503050406030204" pitchFamily="18" charset="0"/>
                                      <a:ea typeface="Cambria Math" panose="02040503050406030204" pitchFamily="18" charset="0"/>
                                    </a:rPr>
                                  </m:ctrlPr>
                                </m:fPr>
                                <m:num>
                                  <m:r>
                                    <a:rPr lang="en-GB" sz="1600" i="1">
                                      <a:solidFill>
                                        <a:srgbClr val="FF0000"/>
                                      </a:solidFill>
                                      <a:latin typeface="Cambria Math" panose="02040503050406030204" pitchFamily="18" charset="0"/>
                                      <a:ea typeface="Cambria Math" panose="02040503050406030204" pitchFamily="18" charset="0"/>
                                    </a:rPr>
                                    <m:t>𝑟</m:t>
                                  </m:r>
                                </m:num>
                                <m:den>
                                  <m:r>
                                    <a:rPr lang="en-GB" sz="1600" i="1">
                                      <a:solidFill>
                                        <a:srgbClr val="FF0000"/>
                                      </a:solidFill>
                                      <a:latin typeface="Cambria Math" panose="02040503050406030204" pitchFamily="18" charset="0"/>
                                      <a:ea typeface="Cambria Math" panose="02040503050406030204" pitchFamily="18" charset="0"/>
                                    </a:rPr>
                                    <m:t>𝑛</m:t>
                                  </m:r>
                                </m:den>
                              </m:f>
                              <m:r>
                                <a:rPr lang="en-GB" sz="1600" i="1">
                                  <a:solidFill>
                                    <a:srgbClr val="FF0000"/>
                                  </a:solidFill>
                                  <a:latin typeface="Cambria Math" panose="02040503050406030204" pitchFamily="18" charset="0"/>
                                  <a:ea typeface="Cambria Math" panose="02040503050406030204" pitchFamily="18" charset="0"/>
                                </a:rPr>
                                <m:t>)</m:t>
                              </m:r>
                            </m:e>
                            <m:sup>
                              <m:r>
                                <a:rPr lang="en-GB" sz="1600" b="0" i="1" smtClean="0">
                                  <a:solidFill>
                                    <a:srgbClr val="FF0000"/>
                                  </a:solidFill>
                                  <a:latin typeface="Cambria Math" panose="02040503050406030204" pitchFamily="18" charset="0"/>
                                  <a:ea typeface="Cambria Math" panose="02040503050406030204" pitchFamily="18" charset="0"/>
                                </a:rPr>
                                <m:t>𝑛𝑡</m:t>
                              </m:r>
                            </m:sup>
                          </m:sSup>
                          <m:r>
                            <a:rPr lang="en-GB" sz="1600" b="0" i="1" smtClean="0">
                              <a:solidFill>
                                <a:srgbClr val="FF0000"/>
                              </a:solidFill>
                              <a:latin typeface="Cambria Math" panose="02040503050406030204" pitchFamily="18" charset="0"/>
                              <a:ea typeface="Cambria Math" panose="02040503050406030204" pitchFamily="18" charset="0"/>
                            </a:rPr>
                            <m:t>−1</m:t>
                          </m:r>
                        </m:den>
                      </m:f>
                    </m:oMath>
                  </m:oMathPara>
                </a14:m>
                <a:endParaRPr lang="en-GB" sz="1600" dirty="0">
                  <a:solidFill>
                    <a:srgbClr val="FF0000"/>
                  </a:solidFill>
                  <a:latin typeface="+mn-lt"/>
                </a:endParaRPr>
              </a:p>
            </p:txBody>
          </p:sp>
        </mc:Choice>
        <mc:Fallback>
          <p:sp>
            <p:nvSpPr>
              <p:cNvPr id="6" name="TextBox 5">
                <a:extLst>
                  <a:ext uri="{FF2B5EF4-FFF2-40B4-BE49-F238E27FC236}">
                    <a16:creationId xmlns:a16="http://schemas.microsoft.com/office/drawing/2014/main" id="{E1CB5AFD-0FEC-1450-53DD-E0F7E0BD8361}"/>
                  </a:ext>
                </a:extLst>
              </p:cNvPr>
              <p:cNvSpPr txBox="1">
                <a:spLocks noRot="1" noChangeAspect="1" noMove="1" noResize="1" noEditPoints="1" noAdjustHandles="1" noChangeArrowheads="1" noChangeShapeType="1" noTextEdit="1"/>
              </p:cNvSpPr>
              <p:nvPr/>
            </p:nvSpPr>
            <p:spPr>
              <a:xfrm>
                <a:off x="4724089" y="1004912"/>
                <a:ext cx="4419911" cy="740395"/>
              </a:xfrm>
              <a:prstGeom prst="rect">
                <a:avLst/>
              </a:prstGeom>
              <a:blipFill>
                <a:blip r:embed="rId3"/>
                <a:stretch>
                  <a:fillRect/>
                </a:stretch>
              </a:blipFill>
            </p:spPr>
            <p:txBody>
              <a:bodyPr/>
              <a:lstStyle/>
              <a:p>
                <a:r>
                  <a:rPr lang="en-GB">
                    <a:noFill/>
                  </a:rPr>
                  <a:t> </a:t>
                </a:r>
              </a:p>
            </p:txBody>
          </p:sp>
        </mc:Fallback>
      </mc:AlternateContent>
      <p:sp>
        <p:nvSpPr>
          <p:cNvPr id="8" name="TextBox 7">
            <a:extLst>
              <a:ext uri="{FF2B5EF4-FFF2-40B4-BE49-F238E27FC236}">
                <a16:creationId xmlns:a16="http://schemas.microsoft.com/office/drawing/2014/main" id="{BA10F7FE-5626-4E8F-00AB-293AE7DADB84}"/>
              </a:ext>
            </a:extLst>
          </p:cNvPr>
          <p:cNvSpPr txBox="1"/>
          <p:nvPr/>
        </p:nvSpPr>
        <p:spPr>
          <a:xfrm>
            <a:off x="457200" y="1822003"/>
            <a:ext cx="802432" cy="830997"/>
          </a:xfrm>
          <a:prstGeom prst="rect">
            <a:avLst/>
          </a:prstGeom>
          <a:noFill/>
        </p:spPr>
        <p:txBody>
          <a:bodyPr wrap="square">
            <a:spAutoFit/>
          </a:bodyPr>
          <a:lstStyle/>
          <a:p>
            <a:pPr marL="0" indent="0">
              <a:buFont typeface="Wingdings" panose="05000000000000000000" pitchFamily="2" charset="2"/>
              <a:buNone/>
            </a:pPr>
            <a:r>
              <a:rPr lang="en-GB" sz="2400" i="1" kern="0" dirty="0">
                <a:solidFill>
                  <a:srgbClr val="FF0000"/>
                </a:solidFill>
                <a:latin typeface="Cambria Math" panose="02040503050406030204" pitchFamily="18" charset="0"/>
                <a:ea typeface="Cambria Math" panose="02040503050406030204" pitchFamily="18" charset="0"/>
              </a:rPr>
              <a:t>A </a:t>
            </a:r>
            <a:r>
              <a:rPr lang="en-GB" sz="2400" kern="0" dirty="0">
                <a:solidFill>
                  <a:srgbClr val="FF0000"/>
                </a:solidFill>
                <a:latin typeface="Cambria Math" panose="02040503050406030204" pitchFamily="18" charset="0"/>
                <a:ea typeface="Cambria Math" panose="02040503050406030204" pitchFamily="18" charset="0"/>
              </a:rPr>
              <a:t>= </a:t>
            </a:r>
          </a:p>
          <a:p>
            <a:pPr marL="0" indent="0">
              <a:buFont typeface="Wingdings" panose="05000000000000000000" pitchFamily="2" charset="2"/>
              <a:buNone/>
            </a:pPr>
            <a:r>
              <a:rPr lang="en-GB" sz="2400" i="1" kern="0" dirty="0">
                <a:solidFill>
                  <a:srgbClr val="FF0000"/>
                </a:solidFill>
                <a:latin typeface="Cambria Math" panose="02040503050406030204" pitchFamily="18" charset="0"/>
                <a:ea typeface="Cambria Math" panose="02040503050406030204" pitchFamily="18" charset="0"/>
              </a:rPr>
              <a:t>r  </a:t>
            </a:r>
            <a:r>
              <a:rPr lang="en-GB" sz="2400" kern="0" dirty="0">
                <a:solidFill>
                  <a:srgbClr val="FF0000"/>
                </a:solidFill>
                <a:latin typeface="Cambria Math" panose="02040503050406030204" pitchFamily="18" charset="0"/>
                <a:ea typeface="Cambria Math" panose="02040503050406030204" pitchFamily="18" charset="0"/>
              </a:rPr>
              <a:t>= </a:t>
            </a:r>
          </a:p>
        </p:txBody>
      </p:sp>
      <p:sp>
        <p:nvSpPr>
          <p:cNvPr id="9" name="TextBox 8">
            <a:extLst>
              <a:ext uri="{FF2B5EF4-FFF2-40B4-BE49-F238E27FC236}">
                <a16:creationId xmlns:a16="http://schemas.microsoft.com/office/drawing/2014/main" id="{38792F81-204D-39E6-A228-6AA06FDB0353}"/>
              </a:ext>
            </a:extLst>
          </p:cNvPr>
          <p:cNvSpPr txBox="1"/>
          <p:nvPr/>
        </p:nvSpPr>
        <p:spPr>
          <a:xfrm>
            <a:off x="1226146" y="1822003"/>
            <a:ext cx="1872208" cy="461665"/>
          </a:xfrm>
          <a:prstGeom prst="rect">
            <a:avLst/>
          </a:prstGeom>
          <a:noFill/>
        </p:spPr>
        <p:txBody>
          <a:bodyPr wrap="square" rtlCol="0">
            <a:spAutoFit/>
          </a:bodyPr>
          <a:lstStyle/>
          <a:p>
            <a:r>
              <a:rPr lang="en-GB" dirty="0">
                <a:solidFill>
                  <a:srgbClr val="FF0000"/>
                </a:solidFill>
                <a:latin typeface="+mn-lt"/>
              </a:rPr>
              <a:t>?</a:t>
            </a:r>
          </a:p>
        </p:txBody>
      </p:sp>
      <p:sp>
        <p:nvSpPr>
          <p:cNvPr id="10" name="TextBox 9">
            <a:extLst>
              <a:ext uri="{FF2B5EF4-FFF2-40B4-BE49-F238E27FC236}">
                <a16:creationId xmlns:a16="http://schemas.microsoft.com/office/drawing/2014/main" id="{94208440-C987-5BCC-5EB9-0873435AB566}"/>
              </a:ext>
            </a:extLst>
          </p:cNvPr>
          <p:cNvSpPr txBox="1"/>
          <p:nvPr/>
        </p:nvSpPr>
        <p:spPr>
          <a:xfrm>
            <a:off x="1226146" y="2215400"/>
            <a:ext cx="1872208" cy="461665"/>
          </a:xfrm>
          <a:prstGeom prst="rect">
            <a:avLst/>
          </a:prstGeom>
          <a:noFill/>
        </p:spPr>
        <p:txBody>
          <a:bodyPr wrap="square" rtlCol="0">
            <a:spAutoFit/>
          </a:bodyPr>
          <a:lstStyle/>
          <a:p>
            <a:r>
              <a:rPr lang="en-GB" dirty="0">
                <a:solidFill>
                  <a:srgbClr val="FF0000"/>
                </a:solidFill>
                <a:latin typeface="+mn-lt"/>
              </a:rPr>
              <a:t>0.0229</a:t>
            </a:r>
          </a:p>
        </p:txBody>
      </p:sp>
      <p:sp>
        <p:nvSpPr>
          <p:cNvPr id="11" name="TextBox 10">
            <a:extLst>
              <a:ext uri="{FF2B5EF4-FFF2-40B4-BE49-F238E27FC236}">
                <a16:creationId xmlns:a16="http://schemas.microsoft.com/office/drawing/2014/main" id="{0FAB21C5-7913-1A55-9F39-FF790E44ADBC}"/>
              </a:ext>
            </a:extLst>
          </p:cNvPr>
          <p:cNvSpPr txBox="1"/>
          <p:nvPr/>
        </p:nvSpPr>
        <p:spPr>
          <a:xfrm>
            <a:off x="4044715" y="1820992"/>
            <a:ext cx="1872208" cy="461665"/>
          </a:xfrm>
          <a:prstGeom prst="rect">
            <a:avLst/>
          </a:prstGeom>
          <a:noFill/>
        </p:spPr>
        <p:txBody>
          <a:bodyPr wrap="square" rtlCol="0">
            <a:spAutoFit/>
          </a:bodyPr>
          <a:lstStyle/>
          <a:p>
            <a:r>
              <a:rPr lang="en-GB" dirty="0">
                <a:solidFill>
                  <a:srgbClr val="FF0000"/>
                </a:solidFill>
                <a:latin typeface="+mn-lt"/>
              </a:rPr>
              <a:t>12</a:t>
            </a:r>
          </a:p>
        </p:txBody>
      </p:sp>
      <p:sp>
        <p:nvSpPr>
          <p:cNvPr id="12" name="TextBox 11">
            <a:extLst>
              <a:ext uri="{FF2B5EF4-FFF2-40B4-BE49-F238E27FC236}">
                <a16:creationId xmlns:a16="http://schemas.microsoft.com/office/drawing/2014/main" id="{B111996F-3885-D0B5-376F-5460F22C7752}"/>
              </a:ext>
            </a:extLst>
          </p:cNvPr>
          <p:cNvSpPr txBox="1"/>
          <p:nvPr/>
        </p:nvSpPr>
        <p:spPr>
          <a:xfrm>
            <a:off x="4067089" y="2215399"/>
            <a:ext cx="1872208" cy="461665"/>
          </a:xfrm>
          <a:prstGeom prst="rect">
            <a:avLst/>
          </a:prstGeom>
          <a:noFill/>
        </p:spPr>
        <p:txBody>
          <a:bodyPr wrap="square" rtlCol="0">
            <a:spAutoFit/>
          </a:bodyPr>
          <a:lstStyle/>
          <a:p>
            <a:r>
              <a:rPr lang="en-GB" dirty="0">
                <a:solidFill>
                  <a:srgbClr val="FF0000"/>
                </a:solidFill>
                <a:latin typeface="+mn-lt"/>
              </a:rPr>
              <a:t>30</a:t>
            </a:r>
          </a:p>
        </p:txBody>
      </p:sp>
      <p:sp>
        <p:nvSpPr>
          <p:cNvPr id="15" name="TextBox 14">
            <a:extLst>
              <a:ext uri="{FF2B5EF4-FFF2-40B4-BE49-F238E27FC236}">
                <a16:creationId xmlns:a16="http://schemas.microsoft.com/office/drawing/2014/main" id="{DBAD7597-0C0E-029C-44E7-5255D2CAE03E}"/>
              </a:ext>
            </a:extLst>
          </p:cNvPr>
          <p:cNvSpPr txBox="1"/>
          <p:nvPr/>
        </p:nvSpPr>
        <p:spPr>
          <a:xfrm>
            <a:off x="3347864" y="1822003"/>
            <a:ext cx="708968" cy="830997"/>
          </a:xfrm>
          <a:prstGeom prst="rect">
            <a:avLst/>
          </a:prstGeom>
          <a:noFill/>
        </p:spPr>
        <p:txBody>
          <a:bodyPr wrap="square">
            <a:spAutoFit/>
          </a:bodyPr>
          <a:lstStyle/>
          <a:p>
            <a:pPr marL="0" indent="0">
              <a:buFont typeface="Wingdings" panose="05000000000000000000" pitchFamily="2" charset="2"/>
              <a:buNone/>
            </a:pPr>
            <a:r>
              <a:rPr lang="en-GB" sz="2400" i="1" kern="0" dirty="0">
                <a:solidFill>
                  <a:srgbClr val="FF0000"/>
                </a:solidFill>
                <a:latin typeface="Cambria Math" panose="02040503050406030204" pitchFamily="18" charset="0"/>
                <a:ea typeface="Cambria Math" panose="02040503050406030204" pitchFamily="18" charset="0"/>
              </a:rPr>
              <a:t>n </a:t>
            </a:r>
            <a:r>
              <a:rPr lang="en-GB" sz="2400" kern="0" dirty="0">
                <a:solidFill>
                  <a:srgbClr val="FF0000"/>
                </a:solidFill>
                <a:latin typeface="Cambria Math" panose="02040503050406030204" pitchFamily="18" charset="0"/>
                <a:ea typeface="Cambria Math" panose="02040503050406030204" pitchFamily="18" charset="0"/>
              </a:rPr>
              <a:t>=</a:t>
            </a:r>
            <a:endParaRPr lang="en-GB" sz="2400" kern="0" dirty="0">
              <a:solidFill>
                <a:srgbClr val="FF0000"/>
              </a:solidFill>
              <a:latin typeface="+mn-lt"/>
              <a:ea typeface="Cambria Math" panose="02040503050406030204" pitchFamily="18" charset="0"/>
            </a:endParaRPr>
          </a:p>
          <a:p>
            <a:pPr marL="0" indent="0">
              <a:buNone/>
            </a:pPr>
            <a:r>
              <a:rPr lang="en-GB" sz="2400" i="1" kern="0" dirty="0">
                <a:solidFill>
                  <a:srgbClr val="FF0000"/>
                </a:solidFill>
                <a:latin typeface="Cambria Math" panose="02040503050406030204" pitchFamily="18" charset="0"/>
                <a:ea typeface="Cambria Math" panose="02040503050406030204" pitchFamily="18" charset="0"/>
              </a:rPr>
              <a:t>t  </a:t>
            </a:r>
            <a:r>
              <a:rPr lang="en-GB" sz="2400" kern="0" dirty="0">
                <a:solidFill>
                  <a:srgbClr val="FF0000"/>
                </a:solidFill>
                <a:latin typeface="Cambria Math" panose="02040503050406030204" pitchFamily="18" charset="0"/>
                <a:ea typeface="Cambria Math" panose="02040503050406030204" pitchFamily="18" charset="0"/>
              </a:rPr>
              <a:t>=</a:t>
            </a:r>
            <a:endParaRPr lang="en-GB" dirty="0">
              <a:solidFill>
                <a:srgbClr val="FF0000"/>
              </a:solidFill>
            </a:endParaRPr>
          </a:p>
        </p:txBody>
      </p:sp>
      <p:sp>
        <p:nvSpPr>
          <p:cNvPr id="3" name="TextBox 2">
            <a:extLst>
              <a:ext uri="{FF2B5EF4-FFF2-40B4-BE49-F238E27FC236}">
                <a16:creationId xmlns:a16="http://schemas.microsoft.com/office/drawing/2014/main" id="{2CAE5DF4-11D1-2A5C-549D-50EF35024C21}"/>
              </a:ext>
            </a:extLst>
          </p:cNvPr>
          <p:cNvSpPr txBox="1"/>
          <p:nvPr/>
        </p:nvSpPr>
        <p:spPr>
          <a:xfrm>
            <a:off x="457200" y="3147156"/>
            <a:ext cx="7704856" cy="2677656"/>
          </a:xfrm>
          <a:prstGeom prst="rect">
            <a:avLst/>
          </a:prstGeom>
          <a:noFill/>
        </p:spPr>
        <p:txBody>
          <a:bodyPr wrap="square" rtlCol="0">
            <a:spAutoFit/>
          </a:bodyPr>
          <a:lstStyle/>
          <a:p>
            <a:r>
              <a:rPr lang="en-GB" dirty="0">
                <a:solidFill>
                  <a:srgbClr val="FF0000"/>
                </a:solidFill>
                <a:latin typeface="+mn-lt"/>
              </a:rPr>
              <a:t>First, we need to calculate the amount of the mortgage.</a:t>
            </a:r>
          </a:p>
          <a:p>
            <a:r>
              <a:rPr lang="en-GB" dirty="0">
                <a:solidFill>
                  <a:srgbClr val="FF0000"/>
                </a:solidFill>
                <a:latin typeface="+mn-lt"/>
              </a:rPr>
              <a:t>This is the price of the house, less the value of the deposit.</a:t>
            </a:r>
          </a:p>
          <a:p>
            <a:endParaRPr lang="en-GB" dirty="0">
              <a:solidFill>
                <a:srgbClr val="FF0000"/>
              </a:solidFill>
              <a:latin typeface="+mn-lt"/>
            </a:endParaRPr>
          </a:p>
          <a:p>
            <a:r>
              <a:rPr lang="en-GB" dirty="0">
                <a:solidFill>
                  <a:srgbClr val="FF0000"/>
                </a:solidFill>
                <a:latin typeface="+mn-lt"/>
              </a:rPr>
              <a:t>Deposit = 0.1×200 000 = 20 000</a:t>
            </a:r>
          </a:p>
          <a:p>
            <a:endParaRPr lang="en-GB" dirty="0">
              <a:solidFill>
                <a:srgbClr val="FF0000"/>
              </a:solidFill>
              <a:latin typeface="+mn-lt"/>
            </a:endParaRPr>
          </a:p>
          <a:p>
            <a:r>
              <a:rPr lang="en-GB" sz="2400" i="1" kern="0" dirty="0">
                <a:solidFill>
                  <a:srgbClr val="FF0000"/>
                </a:solidFill>
                <a:latin typeface="Cambria Math" panose="02040503050406030204" pitchFamily="18" charset="0"/>
                <a:ea typeface="Cambria Math" panose="02040503050406030204" pitchFamily="18" charset="0"/>
              </a:rPr>
              <a:t>A </a:t>
            </a:r>
            <a:r>
              <a:rPr lang="en-GB" sz="2400" kern="0" dirty="0">
                <a:solidFill>
                  <a:srgbClr val="FF0000"/>
                </a:solidFill>
                <a:latin typeface="Cambria Math" panose="02040503050406030204" pitchFamily="18" charset="0"/>
                <a:ea typeface="Cambria Math" panose="02040503050406030204" pitchFamily="18" charset="0"/>
              </a:rPr>
              <a:t>=</a:t>
            </a:r>
            <a:r>
              <a:rPr lang="en-GB" dirty="0">
                <a:solidFill>
                  <a:srgbClr val="FF0000"/>
                </a:solidFill>
                <a:latin typeface="+mn-lt"/>
              </a:rPr>
              <a:t> 200 000 – 20 000 = 180 000</a:t>
            </a:r>
          </a:p>
        </p:txBody>
      </p:sp>
    </p:spTree>
    <p:extLst>
      <p:ext uri="{BB962C8B-B14F-4D97-AF65-F5344CB8AC3E}">
        <p14:creationId xmlns:p14="http://schemas.microsoft.com/office/powerpoint/2010/main" val="1033126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81619-3B5B-B42D-26E0-9340C2381A27}"/>
              </a:ext>
            </a:extLst>
          </p:cNvPr>
          <p:cNvSpPr>
            <a:spLocks noGrp="1"/>
          </p:cNvSpPr>
          <p:nvPr>
            <p:ph type="title"/>
          </p:nvPr>
        </p:nvSpPr>
        <p:spPr/>
        <p:txBody>
          <a:bodyPr/>
          <a:lstStyle/>
          <a:p>
            <a:pPr algn="l"/>
            <a:r>
              <a:rPr lang="en-GB" dirty="0">
                <a:solidFill>
                  <a:srgbClr val="FF0000"/>
                </a:solidFill>
              </a:rPr>
              <a:t>Example 2a)</a:t>
            </a:r>
          </a:p>
        </p:txBody>
      </p:sp>
      <p:sp>
        <p:nvSpPr>
          <p:cNvPr id="5" name="TextBox 4">
            <a:extLst>
              <a:ext uri="{FF2B5EF4-FFF2-40B4-BE49-F238E27FC236}">
                <a16:creationId xmlns:a16="http://schemas.microsoft.com/office/drawing/2014/main" id="{F3F6A034-04A7-44F4-3AAA-175BFBE3B2ED}"/>
              </a:ext>
            </a:extLst>
          </p:cNvPr>
          <p:cNvSpPr txBox="1"/>
          <p:nvPr/>
        </p:nvSpPr>
        <p:spPr>
          <a:xfrm>
            <a:off x="6300192" y="1799902"/>
            <a:ext cx="2954635" cy="830997"/>
          </a:xfrm>
          <a:prstGeom prst="rect">
            <a:avLst/>
          </a:prstGeom>
          <a:noFill/>
        </p:spPr>
        <p:txBody>
          <a:bodyPr wrap="square">
            <a:spAutoFit/>
          </a:bodyPr>
          <a:lstStyle/>
          <a:p>
            <a:pPr marL="0" indent="0">
              <a:buFont typeface="Wingdings" panose="05000000000000000000" pitchFamily="2" charset="2"/>
              <a:buNone/>
            </a:pPr>
            <a:r>
              <a:rPr lang="en-GB" sz="1200" i="1" kern="0" dirty="0">
                <a:solidFill>
                  <a:srgbClr val="FF0000"/>
                </a:solidFill>
                <a:latin typeface="Cambria Math" panose="02040503050406030204" pitchFamily="18" charset="0"/>
                <a:ea typeface="Cambria Math" panose="02040503050406030204" pitchFamily="18" charset="0"/>
              </a:rPr>
              <a:t>A </a:t>
            </a:r>
            <a:r>
              <a:rPr lang="en-GB" sz="1200" kern="0" dirty="0">
                <a:solidFill>
                  <a:srgbClr val="FF0000"/>
                </a:solidFill>
                <a:latin typeface="Cambria Math" panose="02040503050406030204" pitchFamily="18" charset="0"/>
                <a:ea typeface="Cambria Math" panose="02040503050406030204" pitchFamily="18" charset="0"/>
              </a:rPr>
              <a:t>= </a:t>
            </a:r>
            <a:r>
              <a:rPr lang="en-GB" sz="1200" kern="0" dirty="0">
                <a:solidFill>
                  <a:srgbClr val="FF0000"/>
                </a:solidFill>
                <a:latin typeface="+mn-lt"/>
                <a:ea typeface="Cambria Math" panose="02040503050406030204" pitchFamily="18" charset="0"/>
              </a:rPr>
              <a:t>amount of the mortgage</a:t>
            </a:r>
          </a:p>
          <a:p>
            <a:pPr marL="0" indent="0">
              <a:buNone/>
            </a:pPr>
            <a:r>
              <a:rPr lang="en-GB" sz="1200" i="1" kern="0" dirty="0">
                <a:solidFill>
                  <a:srgbClr val="FF0000"/>
                </a:solidFill>
                <a:latin typeface="Cambria Math" panose="02040503050406030204" pitchFamily="18" charset="0"/>
                <a:ea typeface="Cambria Math" panose="02040503050406030204" pitchFamily="18" charset="0"/>
              </a:rPr>
              <a:t>r  </a:t>
            </a:r>
            <a:r>
              <a:rPr lang="en-GB" sz="1200" kern="0" dirty="0">
                <a:solidFill>
                  <a:srgbClr val="FF0000"/>
                </a:solidFill>
                <a:latin typeface="Cambria Math" panose="02040503050406030204" pitchFamily="18" charset="0"/>
                <a:ea typeface="Cambria Math" panose="02040503050406030204" pitchFamily="18" charset="0"/>
              </a:rPr>
              <a:t>= </a:t>
            </a:r>
            <a:r>
              <a:rPr lang="en-GB" sz="1200" kern="0" dirty="0">
                <a:solidFill>
                  <a:srgbClr val="FF0000"/>
                </a:solidFill>
                <a:latin typeface="+mn-lt"/>
                <a:ea typeface="Cambria Math" panose="02040503050406030204" pitchFamily="18" charset="0"/>
              </a:rPr>
              <a:t>mortgage interest rate as a decimal</a:t>
            </a:r>
          </a:p>
          <a:p>
            <a:pPr marL="0" indent="0">
              <a:buNone/>
            </a:pPr>
            <a:r>
              <a:rPr lang="en-GB" sz="1200" i="1" kern="0" dirty="0">
                <a:solidFill>
                  <a:srgbClr val="FF0000"/>
                </a:solidFill>
                <a:latin typeface="Cambria Math" panose="02040503050406030204" pitchFamily="18" charset="0"/>
                <a:ea typeface="Cambria Math" panose="02040503050406030204" pitchFamily="18" charset="0"/>
              </a:rPr>
              <a:t>n </a:t>
            </a:r>
            <a:r>
              <a:rPr lang="en-GB" sz="1200" kern="0" dirty="0">
                <a:solidFill>
                  <a:srgbClr val="FF0000"/>
                </a:solidFill>
                <a:latin typeface="Cambria Math" panose="02040503050406030204" pitchFamily="18" charset="0"/>
                <a:ea typeface="Cambria Math" panose="02040503050406030204" pitchFamily="18" charset="0"/>
              </a:rPr>
              <a:t>= </a:t>
            </a:r>
            <a:r>
              <a:rPr lang="en-GB" sz="1200" kern="0" dirty="0">
                <a:solidFill>
                  <a:srgbClr val="FF0000"/>
                </a:solidFill>
                <a:latin typeface="+mn-lt"/>
                <a:ea typeface="Cambria Math" panose="02040503050406030204" pitchFamily="18" charset="0"/>
              </a:rPr>
              <a:t>number of payments per year</a:t>
            </a:r>
          </a:p>
          <a:p>
            <a:pPr marL="0" indent="0">
              <a:buNone/>
            </a:pPr>
            <a:r>
              <a:rPr lang="en-GB" sz="1200" i="1" kern="0" dirty="0">
                <a:solidFill>
                  <a:srgbClr val="FF0000"/>
                </a:solidFill>
                <a:latin typeface="Cambria Math" panose="02040503050406030204" pitchFamily="18" charset="0"/>
                <a:ea typeface="Cambria Math" panose="02040503050406030204" pitchFamily="18" charset="0"/>
              </a:rPr>
              <a:t>t  </a:t>
            </a:r>
            <a:r>
              <a:rPr lang="en-GB" sz="1200" kern="0" dirty="0">
                <a:solidFill>
                  <a:srgbClr val="FF0000"/>
                </a:solidFill>
                <a:latin typeface="Cambria Math" panose="02040503050406030204" pitchFamily="18" charset="0"/>
                <a:ea typeface="Cambria Math" panose="02040503050406030204" pitchFamily="18" charset="0"/>
              </a:rPr>
              <a:t>= </a:t>
            </a:r>
            <a:r>
              <a:rPr lang="en-GB" sz="1200" kern="0" dirty="0">
                <a:solidFill>
                  <a:srgbClr val="FF0000"/>
                </a:solidFill>
                <a:latin typeface="+mn-lt"/>
                <a:ea typeface="Cambria Math" panose="02040503050406030204" pitchFamily="18" charset="0"/>
              </a:rPr>
              <a:t>loan term in years</a:t>
            </a: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E1CB5AFD-0FEC-1450-53DD-E0F7E0BD8361}"/>
                  </a:ext>
                </a:extLst>
              </p:cNvPr>
              <p:cNvSpPr txBox="1"/>
              <p:nvPr/>
            </p:nvSpPr>
            <p:spPr>
              <a:xfrm>
                <a:off x="4724089" y="1004912"/>
                <a:ext cx="4419911" cy="74039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GB" sz="1600" b="0" i="0" smtClean="0">
                          <a:solidFill>
                            <a:srgbClr val="FF0000"/>
                          </a:solidFill>
                          <a:latin typeface="Cambria Math" panose="02040503050406030204" pitchFamily="18" charset="0"/>
                        </a:rPr>
                        <m:t>Mortgage</m:t>
                      </m:r>
                      <m:r>
                        <a:rPr lang="en-GB" sz="1600" b="0" i="0" smtClean="0">
                          <a:solidFill>
                            <a:srgbClr val="FF0000"/>
                          </a:solidFill>
                          <a:latin typeface="Cambria Math" panose="02040503050406030204" pitchFamily="18" charset="0"/>
                        </a:rPr>
                        <m:t> </m:t>
                      </m:r>
                      <m:r>
                        <m:rPr>
                          <m:sty m:val="p"/>
                        </m:rPr>
                        <a:rPr lang="en-GB" sz="1600" b="0" i="0" smtClean="0">
                          <a:solidFill>
                            <a:srgbClr val="FF0000"/>
                          </a:solidFill>
                          <a:latin typeface="Cambria Math" panose="02040503050406030204" pitchFamily="18" charset="0"/>
                        </a:rPr>
                        <m:t>repayment</m:t>
                      </m:r>
                      <m:r>
                        <a:rPr lang="en-GB" sz="1600" b="0" i="0" smtClean="0">
                          <a:solidFill>
                            <a:srgbClr val="FF0000"/>
                          </a:solidFill>
                          <a:latin typeface="Cambria Math" panose="02040503050406030204" pitchFamily="18" charset="0"/>
                        </a:rPr>
                        <m:t>=</m:t>
                      </m:r>
                      <m:r>
                        <a:rPr lang="en-GB" sz="1600" b="0" i="1" smtClean="0">
                          <a:solidFill>
                            <a:srgbClr val="FF0000"/>
                          </a:solidFill>
                          <a:latin typeface="Cambria Math" panose="02040503050406030204" pitchFamily="18" charset="0"/>
                        </a:rPr>
                        <m:t>𝐴</m:t>
                      </m:r>
                      <m:r>
                        <a:rPr lang="en-GB" sz="1600" b="0" i="1" smtClean="0">
                          <a:solidFill>
                            <a:srgbClr val="FF0000"/>
                          </a:solidFill>
                          <a:latin typeface="Cambria Math" panose="02040503050406030204" pitchFamily="18" charset="0"/>
                          <a:ea typeface="Cambria Math" panose="02040503050406030204" pitchFamily="18" charset="0"/>
                        </a:rPr>
                        <m:t>×</m:t>
                      </m:r>
                      <m:f>
                        <m:fPr>
                          <m:ctrlPr>
                            <a:rPr lang="en-GB" sz="1600" b="0" i="1" smtClean="0">
                              <a:solidFill>
                                <a:srgbClr val="FF0000"/>
                              </a:solidFill>
                              <a:latin typeface="Cambria Math" panose="02040503050406030204" pitchFamily="18" charset="0"/>
                              <a:ea typeface="Cambria Math" panose="02040503050406030204" pitchFamily="18" charset="0"/>
                            </a:rPr>
                          </m:ctrlPr>
                        </m:fPr>
                        <m:num>
                          <m:r>
                            <a:rPr lang="en-GB" sz="1600" b="0" i="1" smtClean="0">
                              <a:solidFill>
                                <a:srgbClr val="FF0000"/>
                              </a:solidFill>
                              <a:latin typeface="Cambria Math" panose="02040503050406030204" pitchFamily="18" charset="0"/>
                              <a:ea typeface="Cambria Math" panose="02040503050406030204" pitchFamily="18" charset="0"/>
                            </a:rPr>
                            <m:t>𝑟</m:t>
                          </m:r>
                        </m:num>
                        <m:den>
                          <m:r>
                            <a:rPr lang="en-GB" sz="1600" b="0" i="1" smtClean="0">
                              <a:solidFill>
                                <a:srgbClr val="FF0000"/>
                              </a:solidFill>
                              <a:latin typeface="Cambria Math" panose="02040503050406030204" pitchFamily="18" charset="0"/>
                              <a:ea typeface="Cambria Math" panose="02040503050406030204" pitchFamily="18" charset="0"/>
                            </a:rPr>
                            <m:t>𝑛</m:t>
                          </m:r>
                        </m:den>
                      </m:f>
                      <m:r>
                        <a:rPr lang="en-GB" sz="1600" b="0" i="1" smtClean="0">
                          <a:solidFill>
                            <a:srgbClr val="FF0000"/>
                          </a:solidFill>
                          <a:latin typeface="Cambria Math" panose="02040503050406030204" pitchFamily="18" charset="0"/>
                          <a:ea typeface="Cambria Math" panose="02040503050406030204" pitchFamily="18" charset="0"/>
                        </a:rPr>
                        <m:t>×</m:t>
                      </m:r>
                      <m:f>
                        <m:fPr>
                          <m:ctrlPr>
                            <a:rPr lang="en-GB" sz="1600" b="0" i="1" smtClean="0">
                              <a:solidFill>
                                <a:srgbClr val="FF0000"/>
                              </a:solidFill>
                              <a:latin typeface="Cambria Math" panose="02040503050406030204" pitchFamily="18" charset="0"/>
                              <a:ea typeface="Cambria Math" panose="02040503050406030204" pitchFamily="18" charset="0"/>
                            </a:rPr>
                          </m:ctrlPr>
                        </m:fPr>
                        <m:num>
                          <m:sSup>
                            <m:sSupPr>
                              <m:ctrlPr>
                                <a:rPr lang="en-GB" sz="1600" b="0" i="1" smtClean="0">
                                  <a:solidFill>
                                    <a:srgbClr val="FF0000"/>
                                  </a:solidFill>
                                  <a:latin typeface="Cambria Math" panose="02040503050406030204" pitchFamily="18" charset="0"/>
                                  <a:ea typeface="Cambria Math" panose="02040503050406030204" pitchFamily="18" charset="0"/>
                                </a:rPr>
                              </m:ctrlPr>
                            </m:sSupPr>
                            <m:e>
                              <m:r>
                                <a:rPr lang="en-GB" sz="1600" i="1">
                                  <a:solidFill>
                                    <a:srgbClr val="FF0000"/>
                                  </a:solidFill>
                                  <a:latin typeface="Cambria Math" panose="02040503050406030204" pitchFamily="18" charset="0"/>
                                  <a:ea typeface="Cambria Math" panose="02040503050406030204" pitchFamily="18" charset="0"/>
                                </a:rPr>
                                <m:t>(1+</m:t>
                              </m:r>
                              <m:f>
                                <m:fPr>
                                  <m:ctrlPr>
                                    <a:rPr lang="en-GB" sz="1600" i="1">
                                      <a:solidFill>
                                        <a:srgbClr val="FF0000"/>
                                      </a:solidFill>
                                      <a:latin typeface="Cambria Math" panose="02040503050406030204" pitchFamily="18" charset="0"/>
                                      <a:ea typeface="Cambria Math" panose="02040503050406030204" pitchFamily="18" charset="0"/>
                                    </a:rPr>
                                  </m:ctrlPr>
                                </m:fPr>
                                <m:num>
                                  <m:r>
                                    <a:rPr lang="en-GB" sz="1600" i="1">
                                      <a:solidFill>
                                        <a:srgbClr val="FF0000"/>
                                      </a:solidFill>
                                      <a:latin typeface="Cambria Math" panose="02040503050406030204" pitchFamily="18" charset="0"/>
                                      <a:ea typeface="Cambria Math" panose="02040503050406030204" pitchFamily="18" charset="0"/>
                                    </a:rPr>
                                    <m:t>𝑟</m:t>
                                  </m:r>
                                </m:num>
                                <m:den>
                                  <m:r>
                                    <a:rPr lang="en-GB" sz="1600" i="1">
                                      <a:solidFill>
                                        <a:srgbClr val="FF0000"/>
                                      </a:solidFill>
                                      <a:latin typeface="Cambria Math" panose="02040503050406030204" pitchFamily="18" charset="0"/>
                                      <a:ea typeface="Cambria Math" panose="02040503050406030204" pitchFamily="18" charset="0"/>
                                    </a:rPr>
                                    <m:t>𝑛</m:t>
                                  </m:r>
                                </m:den>
                              </m:f>
                              <m:r>
                                <a:rPr lang="en-GB" sz="1600" i="1">
                                  <a:solidFill>
                                    <a:srgbClr val="FF0000"/>
                                  </a:solidFill>
                                  <a:latin typeface="Cambria Math" panose="02040503050406030204" pitchFamily="18" charset="0"/>
                                  <a:ea typeface="Cambria Math" panose="02040503050406030204" pitchFamily="18" charset="0"/>
                                </a:rPr>
                                <m:t>)</m:t>
                              </m:r>
                            </m:e>
                            <m:sup>
                              <m:r>
                                <a:rPr lang="en-GB" sz="1600" b="0" i="1" smtClean="0">
                                  <a:solidFill>
                                    <a:srgbClr val="FF0000"/>
                                  </a:solidFill>
                                  <a:latin typeface="Cambria Math" panose="02040503050406030204" pitchFamily="18" charset="0"/>
                                  <a:ea typeface="Cambria Math" panose="02040503050406030204" pitchFamily="18" charset="0"/>
                                </a:rPr>
                                <m:t>𝑛𝑡</m:t>
                              </m:r>
                            </m:sup>
                          </m:sSup>
                        </m:num>
                        <m:den>
                          <m:sSup>
                            <m:sSupPr>
                              <m:ctrlPr>
                                <a:rPr lang="en-GB" sz="1600" b="0" i="1" smtClean="0">
                                  <a:solidFill>
                                    <a:srgbClr val="FF0000"/>
                                  </a:solidFill>
                                  <a:latin typeface="Cambria Math" panose="02040503050406030204" pitchFamily="18" charset="0"/>
                                  <a:ea typeface="Cambria Math" panose="02040503050406030204" pitchFamily="18" charset="0"/>
                                </a:rPr>
                              </m:ctrlPr>
                            </m:sSupPr>
                            <m:e>
                              <m:r>
                                <a:rPr lang="en-GB" sz="1600" i="1">
                                  <a:solidFill>
                                    <a:srgbClr val="FF0000"/>
                                  </a:solidFill>
                                  <a:latin typeface="Cambria Math" panose="02040503050406030204" pitchFamily="18" charset="0"/>
                                  <a:ea typeface="Cambria Math" panose="02040503050406030204" pitchFamily="18" charset="0"/>
                                </a:rPr>
                                <m:t>(1+</m:t>
                              </m:r>
                              <m:f>
                                <m:fPr>
                                  <m:ctrlPr>
                                    <a:rPr lang="en-GB" sz="1600" i="1">
                                      <a:solidFill>
                                        <a:srgbClr val="FF0000"/>
                                      </a:solidFill>
                                      <a:latin typeface="Cambria Math" panose="02040503050406030204" pitchFamily="18" charset="0"/>
                                      <a:ea typeface="Cambria Math" panose="02040503050406030204" pitchFamily="18" charset="0"/>
                                    </a:rPr>
                                  </m:ctrlPr>
                                </m:fPr>
                                <m:num>
                                  <m:r>
                                    <a:rPr lang="en-GB" sz="1600" i="1">
                                      <a:solidFill>
                                        <a:srgbClr val="FF0000"/>
                                      </a:solidFill>
                                      <a:latin typeface="Cambria Math" panose="02040503050406030204" pitchFamily="18" charset="0"/>
                                      <a:ea typeface="Cambria Math" panose="02040503050406030204" pitchFamily="18" charset="0"/>
                                    </a:rPr>
                                    <m:t>𝑟</m:t>
                                  </m:r>
                                </m:num>
                                <m:den>
                                  <m:r>
                                    <a:rPr lang="en-GB" sz="1600" i="1">
                                      <a:solidFill>
                                        <a:srgbClr val="FF0000"/>
                                      </a:solidFill>
                                      <a:latin typeface="Cambria Math" panose="02040503050406030204" pitchFamily="18" charset="0"/>
                                      <a:ea typeface="Cambria Math" panose="02040503050406030204" pitchFamily="18" charset="0"/>
                                    </a:rPr>
                                    <m:t>𝑛</m:t>
                                  </m:r>
                                </m:den>
                              </m:f>
                              <m:r>
                                <a:rPr lang="en-GB" sz="1600" i="1">
                                  <a:solidFill>
                                    <a:srgbClr val="FF0000"/>
                                  </a:solidFill>
                                  <a:latin typeface="Cambria Math" panose="02040503050406030204" pitchFamily="18" charset="0"/>
                                  <a:ea typeface="Cambria Math" panose="02040503050406030204" pitchFamily="18" charset="0"/>
                                </a:rPr>
                                <m:t>)</m:t>
                              </m:r>
                            </m:e>
                            <m:sup>
                              <m:r>
                                <a:rPr lang="en-GB" sz="1600" b="0" i="1" smtClean="0">
                                  <a:solidFill>
                                    <a:srgbClr val="FF0000"/>
                                  </a:solidFill>
                                  <a:latin typeface="Cambria Math" panose="02040503050406030204" pitchFamily="18" charset="0"/>
                                  <a:ea typeface="Cambria Math" panose="02040503050406030204" pitchFamily="18" charset="0"/>
                                </a:rPr>
                                <m:t>𝑛𝑡</m:t>
                              </m:r>
                            </m:sup>
                          </m:sSup>
                          <m:r>
                            <a:rPr lang="en-GB" sz="1600" b="0" i="1" smtClean="0">
                              <a:solidFill>
                                <a:srgbClr val="FF0000"/>
                              </a:solidFill>
                              <a:latin typeface="Cambria Math" panose="02040503050406030204" pitchFamily="18" charset="0"/>
                              <a:ea typeface="Cambria Math" panose="02040503050406030204" pitchFamily="18" charset="0"/>
                            </a:rPr>
                            <m:t>−1</m:t>
                          </m:r>
                        </m:den>
                      </m:f>
                    </m:oMath>
                  </m:oMathPara>
                </a14:m>
                <a:endParaRPr lang="en-GB" sz="1600" dirty="0">
                  <a:solidFill>
                    <a:srgbClr val="FF0000"/>
                  </a:solidFill>
                  <a:latin typeface="+mn-lt"/>
                </a:endParaRPr>
              </a:p>
            </p:txBody>
          </p:sp>
        </mc:Choice>
        <mc:Fallback>
          <p:sp>
            <p:nvSpPr>
              <p:cNvPr id="6" name="TextBox 5">
                <a:extLst>
                  <a:ext uri="{FF2B5EF4-FFF2-40B4-BE49-F238E27FC236}">
                    <a16:creationId xmlns:a16="http://schemas.microsoft.com/office/drawing/2014/main" id="{E1CB5AFD-0FEC-1450-53DD-E0F7E0BD8361}"/>
                  </a:ext>
                </a:extLst>
              </p:cNvPr>
              <p:cNvSpPr txBox="1">
                <a:spLocks noRot="1" noChangeAspect="1" noMove="1" noResize="1" noEditPoints="1" noAdjustHandles="1" noChangeArrowheads="1" noChangeShapeType="1" noTextEdit="1"/>
              </p:cNvSpPr>
              <p:nvPr/>
            </p:nvSpPr>
            <p:spPr>
              <a:xfrm>
                <a:off x="4724089" y="1004912"/>
                <a:ext cx="4419911" cy="740395"/>
              </a:xfrm>
              <a:prstGeom prst="rect">
                <a:avLst/>
              </a:prstGeom>
              <a:blipFill>
                <a:blip r:embed="rId3"/>
                <a:stretch>
                  <a:fillRect/>
                </a:stretch>
              </a:blipFill>
            </p:spPr>
            <p:txBody>
              <a:bodyPr/>
              <a:lstStyle/>
              <a:p>
                <a:r>
                  <a:rPr lang="en-GB">
                    <a:noFill/>
                  </a:rPr>
                  <a:t> </a:t>
                </a:r>
              </a:p>
            </p:txBody>
          </p:sp>
        </mc:Fallback>
      </mc:AlternateContent>
      <p:sp>
        <p:nvSpPr>
          <p:cNvPr id="8" name="TextBox 7">
            <a:extLst>
              <a:ext uri="{FF2B5EF4-FFF2-40B4-BE49-F238E27FC236}">
                <a16:creationId xmlns:a16="http://schemas.microsoft.com/office/drawing/2014/main" id="{BA10F7FE-5626-4E8F-00AB-293AE7DADB84}"/>
              </a:ext>
            </a:extLst>
          </p:cNvPr>
          <p:cNvSpPr txBox="1"/>
          <p:nvPr/>
        </p:nvSpPr>
        <p:spPr>
          <a:xfrm>
            <a:off x="457200" y="1822003"/>
            <a:ext cx="802432" cy="830997"/>
          </a:xfrm>
          <a:prstGeom prst="rect">
            <a:avLst/>
          </a:prstGeom>
          <a:noFill/>
        </p:spPr>
        <p:txBody>
          <a:bodyPr wrap="square">
            <a:spAutoFit/>
          </a:bodyPr>
          <a:lstStyle/>
          <a:p>
            <a:pPr marL="0" indent="0">
              <a:buFont typeface="Wingdings" panose="05000000000000000000" pitchFamily="2" charset="2"/>
              <a:buNone/>
            </a:pPr>
            <a:r>
              <a:rPr lang="en-GB" sz="2400" i="1" kern="0" dirty="0">
                <a:solidFill>
                  <a:srgbClr val="FF0000"/>
                </a:solidFill>
                <a:latin typeface="Cambria Math" panose="02040503050406030204" pitchFamily="18" charset="0"/>
                <a:ea typeface="Cambria Math" panose="02040503050406030204" pitchFamily="18" charset="0"/>
              </a:rPr>
              <a:t>A </a:t>
            </a:r>
            <a:r>
              <a:rPr lang="en-GB" sz="2400" kern="0" dirty="0">
                <a:solidFill>
                  <a:srgbClr val="FF0000"/>
                </a:solidFill>
                <a:latin typeface="Cambria Math" panose="02040503050406030204" pitchFamily="18" charset="0"/>
                <a:ea typeface="Cambria Math" panose="02040503050406030204" pitchFamily="18" charset="0"/>
              </a:rPr>
              <a:t>= </a:t>
            </a:r>
          </a:p>
          <a:p>
            <a:pPr marL="0" indent="0">
              <a:buFont typeface="Wingdings" panose="05000000000000000000" pitchFamily="2" charset="2"/>
              <a:buNone/>
            </a:pPr>
            <a:r>
              <a:rPr lang="en-GB" sz="2400" i="1" kern="0" dirty="0">
                <a:solidFill>
                  <a:srgbClr val="FF0000"/>
                </a:solidFill>
                <a:latin typeface="Cambria Math" panose="02040503050406030204" pitchFamily="18" charset="0"/>
                <a:ea typeface="Cambria Math" panose="02040503050406030204" pitchFamily="18" charset="0"/>
              </a:rPr>
              <a:t>r  </a:t>
            </a:r>
            <a:r>
              <a:rPr lang="en-GB" sz="2400" kern="0" dirty="0">
                <a:solidFill>
                  <a:srgbClr val="FF0000"/>
                </a:solidFill>
                <a:latin typeface="Cambria Math" panose="02040503050406030204" pitchFamily="18" charset="0"/>
                <a:ea typeface="Cambria Math" panose="02040503050406030204" pitchFamily="18" charset="0"/>
              </a:rPr>
              <a:t>= </a:t>
            </a:r>
          </a:p>
        </p:txBody>
      </p:sp>
      <p:sp>
        <p:nvSpPr>
          <p:cNvPr id="9" name="TextBox 8">
            <a:extLst>
              <a:ext uri="{FF2B5EF4-FFF2-40B4-BE49-F238E27FC236}">
                <a16:creationId xmlns:a16="http://schemas.microsoft.com/office/drawing/2014/main" id="{38792F81-204D-39E6-A228-6AA06FDB0353}"/>
              </a:ext>
            </a:extLst>
          </p:cNvPr>
          <p:cNvSpPr txBox="1"/>
          <p:nvPr/>
        </p:nvSpPr>
        <p:spPr>
          <a:xfrm>
            <a:off x="1226146" y="1822003"/>
            <a:ext cx="1872208" cy="461665"/>
          </a:xfrm>
          <a:prstGeom prst="rect">
            <a:avLst/>
          </a:prstGeom>
          <a:noFill/>
        </p:spPr>
        <p:txBody>
          <a:bodyPr wrap="square" rtlCol="0">
            <a:spAutoFit/>
          </a:bodyPr>
          <a:lstStyle/>
          <a:p>
            <a:r>
              <a:rPr lang="en-GB" dirty="0">
                <a:solidFill>
                  <a:srgbClr val="FF0000"/>
                </a:solidFill>
                <a:latin typeface="+mn-lt"/>
              </a:rPr>
              <a:t>?</a:t>
            </a:r>
          </a:p>
        </p:txBody>
      </p:sp>
      <p:sp>
        <p:nvSpPr>
          <p:cNvPr id="10" name="TextBox 9">
            <a:extLst>
              <a:ext uri="{FF2B5EF4-FFF2-40B4-BE49-F238E27FC236}">
                <a16:creationId xmlns:a16="http://schemas.microsoft.com/office/drawing/2014/main" id="{94208440-C987-5BCC-5EB9-0873435AB566}"/>
              </a:ext>
            </a:extLst>
          </p:cNvPr>
          <p:cNvSpPr txBox="1"/>
          <p:nvPr/>
        </p:nvSpPr>
        <p:spPr>
          <a:xfrm>
            <a:off x="1226146" y="2215400"/>
            <a:ext cx="1872208" cy="461665"/>
          </a:xfrm>
          <a:prstGeom prst="rect">
            <a:avLst/>
          </a:prstGeom>
          <a:noFill/>
        </p:spPr>
        <p:txBody>
          <a:bodyPr wrap="square" rtlCol="0">
            <a:spAutoFit/>
          </a:bodyPr>
          <a:lstStyle/>
          <a:p>
            <a:r>
              <a:rPr lang="en-GB" dirty="0">
                <a:solidFill>
                  <a:srgbClr val="FF0000"/>
                </a:solidFill>
                <a:latin typeface="+mn-lt"/>
              </a:rPr>
              <a:t>0.0229</a:t>
            </a:r>
          </a:p>
        </p:txBody>
      </p:sp>
      <p:sp>
        <p:nvSpPr>
          <p:cNvPr id="11" name="TextBox 10">
            <a:extLst>
              <a:ext uri="{FF2B5EF4-FFF2-40B4-BE49-F238E27FC236}">
                <a16:creationId xmlns:a16="http://schemas.microsoft.com/office/drawing/2014/main" id="{0FAB21C5-7913-1A55-9F39-FF790E44ADBC}"/>
              </a:ext>
            </a:extLst>
          </p:cNvPr>
          <p:cNvSpPr txBox="1"/>
          <p:nvPr/>
        </p:nvSpPr>
        <p:spPr>
          <a:xfrm>
            <a:off x="4044715" y="1820992"/>
            <a:ext cx="1872208" cy="461665"/>
          </a:xfrm>
          <a:prstGeom prst="rect">
            <a:avLst/>
          </a:prstGeom>
          <a:noFill/>
        </p:spPr>
        <p:txBody>
          <a:bodyPr wrap="square" rtlCol="0">
            <a:spAutoFit/>
          </a:bodyPr>
          <a:lstStyle/>
          <a:p>
            <a:r>
              <a:rPr lang="en-GB" dirty="0">
                <a:solidFill>
                  <a:srgbClr val="FF0000"/>
                </a:solidFill>
                <a:latin typeface="+mn-lt"/>
              </a:rPr>
              <a:t>12</a:t>
            </a:r>
          </a:p>
        </p:txBody>
      </p:sp>
      <p:sp>
        <p:nvSpPr>
          <p:cNvPr id="12" name="TextBox 11">
            <a:extLst>
              <a:ext uri="{FF2B5EF4-FFF2-40B4-BE49-F238E27FC236}">
                <a16:creationId xmlns:a16="http://schemas.microsoft.com/office/drawing/2014/main" id="{B111996F-3885-D0B5-376F-5460F22C7752}"/>
              </a:ext>
            </a:extLst>
          </p:cNvPr>
          <p:cNvSpPr txBox="1"/>
          <p:nvPr/>
        </p:nvSpPr>
        <p:spPr>
          <a:xfrm>
            <a:off x="4067089" y="2215399"/>
            <a:ext cx="1872208" cy="461665"/>
          </a:xfrm>
          <a:prstGeom prst="rect">
            <a:avLst/>
          </a:prstGeom>
          <a:noFill/>
        </p:spPr>
        <p:txBody>
          <a:bodyPr wrap="square" rtlCol="0">
            <a:spAutoFit/>
          </a:bodyPr>
          <a:lstStyle/>
          <a:p>
            <a:r>
              <a:rPr lang="en-GB" dirty="0">
                <a:solidFill>
                  <a:srgbClr val="FF0000"/>
                </a:solidFill>
                <a:latin typeface="+mn-lt"/>
              </a:rPr>
              <a:t>30</a:t>
            </a:r>
          </a:p>
        </p:txBody>
      </p:sp>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93573352-42ED-A2BD-0285-E45BD009B64F}"/>
                  </a:ext>
                </a:extLst>
              </p:cNvPr>
              <p:cNvSpPr txBox="1"/>
              <p:nvPr/>
            </p:nvSpPr>
            <p:spPr>
              <a:xfrm>
                <a:off x="1233414" y="3743326"/>
                <a:ext cx="6876256" cy="1433213"/>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GB" sz="2800" b="0" i="0" smtClean="0">
                          <a:solidFill>
                            <a:srgbClr val="FF0000"/>
                          </a:solidFill>
                          <a:latin typeface="Cambria Math" panose="02040503050406030204" pitchFamily="18" charset="0"/>
                        </a:rPr>
                        <m:t>=</m:t>
                      </m:r>
                      <m:r>
                        <a:rPr lang="en-GB" sz="2800" b="0" i="1" smtClean="0">
                          <a:solidFill>
                            <a:srgbClr val="FF0000"/>
                          </a:solidFill>
                          <a:latin typeface="Cambria Math" panose="02040503050406030204" pitchFamily="18" charset="0"/>
                        </a:rPr>
                        <m:t>180,000</m:t>
                      </m:r>
                      <m:r>
                        <a:rPr lang="en-GB" sz="2800" b="0" i="1" smtClean="0">
                          <a:solidFill>
                            <a:srgbClr val="FF0000"/>
                          </a:solidFill>
                          <a:latin typeface="Cambria Math" panose="02040503050406030204" pitchFamily="18" charset="0"/>
                          <a:ea typeface="Cambria Math" panose="02040503050406030204" pitchFamily="18" charset="0"/>
                        </a:rPr>
                        <m:t>×</m:t>
                      </m:r>
                      <m:f>
                        <m:fPr>
                          <m:ctrlPr>
                            <a:rPr lang="en-GB" sz="2800" b="0" i="1" smtClean="0">
                              <a:solidFill>
                                <a:srgbClr val="FF0000"/>
                              </a:solidFill>
                              <a:latin typeface="Cambria Math" panose="02040503050406030204" pitchFamily="18" charset="0"/>
                              <a:ea typeface="Cambria Math" panose="02040503050406030204" pitchFamily="18" charset="0"/>
                            </a:rPr>
                          </m:ctrlPr>
                        </m:fPr>
                        <m:num>
                          <m:r>
                            <a:rPr lang="en-GB" sz="2800" b="0" i="1" smtClean="0">
                              <a:solidFill>
                                <a:srgbClr val="FF0000"/>
                              </a:solidFill>
                              <a:latin typeface="Cambria Math" panose="02040503050406030204" pitchFamily="18" charset="0"/>
                              <a:ea typeface="Cambria Math" panose="02040503050406030204" pitchFamily="18" charset="0"/>
                            </a:rPr>
                            <m:t>0.0229</m:t>
                          </m:r>
                        </m:num>
                        <m:den>
                          <m:r>
                            <a:rPr lang="en-GB" sz="2800" b="0" i="1" smtClean="0">
                              <a:solidFill>
                                <a:srgbClr val="FF0000"/>
                              </a:solidFill>
                              <a:latin typeface="Cambria Math" panose="02040503050406030204" pitchFamily="18" charset="0"/>
                              <a:ea typeface="Cambria Math" panose="02040503050406030204" pitchFamily="18" charset="0"/>
                            </a:rPr>
                            <m:t>12</m:t>
                          </m:r>
                        </m:den>
                      </m:f>
                      <m:r>
                        <a:rPr lang="en-GB" sz="2800" b="0" i="1" smtClean="0">
                          <a:solidFill>
                            <a:srgbClr val="FF0000"/>
                          </a:solidFill>
                          <a:latin typeface="Cambria Math" panose="02040503050406030204" pitchFamily="18" charset="0"/>
                          <a:ea typeface="Cambria Math" panose="02040503050406030204" pitchFamily="18" charset="0"/>
                        </a:rPr>
                        <m:t>×</m:t>
                      </m:r>
                      <m:f>
                        <m:fPr>
                          <m:ctrlPr>
                            <a:rPr lang="en-GB" sz="2800" b="0" i="1" smtClean="0">
                              <a:solidFill>
                                <a:srgbClr val="FF0000"/>
                              </a:solidFill>
                              <a:latin typeface="Cambria Math" panose="02040503050406030204" pitchFamily="18" charset="0"/>
                              <a:ea typeface="Cambria Math" panose="02040503050406030204" pitchFamily="18" charset="0"/>
                            </a:rPr>
                          </m:ctrlPr>
                        </m:fPr>
                        <m:num>
                          <m:sSup>
                            <m:sSupPr>
                              <m:ctrlPr>
                                <a:rPr lang="en-GB" sz="2800" b="0" i="1" smtClean="0">
                                  <a:solidFill>
                                    <a:srgbClr val="FF0000"/>
                                  </a:solidFill>
                                  <a:latin typeface="Cambria Math" panose="02040503050406030204" pitchFamily="18" charset="0"/>
                                  <a:ea typeface="Cambria Math" panose="02040503050406030204" pitchFamily="18" charset="0"/>
                                </a:rPr>
                              </m:ctrlPr>
                            </m:sSupPr>
                            <m:e>
                              <m:r>
                                <a:rPr lang="en-GB" sz="2800" i="1">
                                  <a:solidFill>
                                    <a:srgbClr val="FF0000"/>
                                  </a:solidFill>
                                  <a:latin typeface="Cambria Math" panose="02040503050406030204" pitchFamily="18" charset="0"/>
                                  <a:ea typeface="Cambria Math" panose="02040503050406030204" pitchFamily="18" charset="0"/>
                                </a:rPr>
                                <m:t>(1+</m:t>
                              </m:r>
                              <m:f>
                                <m:fPr>
                                  <m:ctrlPr>
                                    <a:rPr lang="en-GB" sz="2800" i="1">
                                      <a:solidFill>
                                        <a:srgbClr val="FF0000"/>
                                      </a:solidFill>
                                      <a:latin typeface="Cambria Math" panose="02040503050406030204" pitchFamily="18" charset="0"/>
                                      <a:ea typeface="Cambria Math" panose="02040503050406030204" pitchFamily="18" charset="0"/>
                                    </a:rPr>
                                  </m:ctrlPr>
                                </m:fPr>
                                <m:num>
                                  <m:r>
                                    <a:rPr lang="en-GB" sz="2800" b="0" i="1" smtClean="0">
                                      <a:solidFill>
                                        <a:srgbClr val="FF0000"/>
                                      </a:solidFill>
                                      <a:latin typeface="Cambria Math" panose="02040503050406030204" pitchFamily="18" charset="0"/>
                                      <a:ea typeface="Cambria Math" panose="02040503050406030204" pitchFamily="18" charset="0"/>
                                    </a:rPr>
                                    <m:t>0.0229</m:t>
                                  </m:r>
                                </m:num>
                                <m:den>
                                  <m:r>
                                    <a:rPr lang="en-GB" sz="2800" b="0" i="1" smtClean="0">
                                      <a:solidFill>
                                        <a:srgbClr val="FF0000"/>
                                      </a:solidFill>
                                      <a:latin typeface="Cambria Math" panose="02040503050406030204" pitchFamily="18" charset="0"/>
                                      <a:ea typeface="Cambria Math" panose="02040503050406030204" pitchFamily="18" charset="0"/>
                                    </a:rPr>
                                    <m:t>12</m:t>
                                  </m:r>
                                </m:den>
                              </m:f>
                              <m:r>
                                <a:rPr lang="en-GB" sz="2800" i="1">
                                  <a:solidFill>
                                    <a:srgbClr val="FF0000"/>
                                  </a:solidFill>
                                  <a:latin typeface="Cambria Math" panose="02040503050406030204" pitchFamily="18" charset="0"/>
                                  <a:ea typeface="Cambria Math" panose="02040503050406030204" pitchFamily="18" charset="0"/>
                                </a:rPr>
                                <m:t>)</m:t>
                              </m:r>
                            </m:e>
                            <m:sup>
                              <m:r>
                                <a:rPr lang="en-GB" sz="2800" b="0" i="1" smtClean="0">
                                  <a:solidFill>
                                    <a:srgbClr val="FF0000"/>
                                  </a:solidFill>
                                  <a:latin typeface="Cambria Math" panose="02040503050406030204" pitchFamily="18" charset="0"/>
                                  <a:ea typeface="Cambria Math" panose="02040503050406030204" pitchFamily="18" charset="0"/>
                                </a:rPr>
                                <m:t>12×30</m:t>
                              </m:r>
                            </m:sup>
                          </m:sSup>
                        </m:num>
                        <m:den>
                          <m:sSup>
                            <m:sSupPr>
                              <m:ctrlPr>
                                <a:rPr lang="en-GB" sz="2800" b="0" i="1" smtClean="0">
                                  <a:solidFill>
                                    <a:srgbClr val="FF0000"/>
                                  </a:solidFill>
                                  <a:latin typeface="Cambria Math" panose="02040503050406030204" pitchFamily="18" charset="0"/>
                                  <a:ea typeface="Cambria Math" panose="02040503050406030204" pitchFamily="18" charset="0"/>
                                </a:rPr>
                              </m:ctrlPr>
                            </m:sSupPr>
                            <m:e>
                              <m:r>
                                <a:rPr lang="en-GB" sz="2800" i="1">
                                  <a:solidFill>
                                    <a:srgbClr val="FF0000"/>
                                  </a:solidFill>
                                  <a:latin typeface="Cambria Math" panose="02040503050406030204" pitchFamily="18" charset="0"/>
                                  <a:ea typeface="Cambria Math" panose="02040503050406030204" pitchFamily="18" charset="0"/>
                                </a:rPr>
                                <m:t>(1+</m:t>
                              </m:r>
                              <m:f>
                                <m:fPr>
                                  <m:ctrlPr>
                                    <a:rPr lang="en-GB" sz="2800" i="1">
                                      <a:solidFill>
                                        <a:srgbClr val="FF0000"/>
                                      </a:solidFill>
                                      <a:latin typeface="Cambria Math" panose="02040503050406030204" pitchFamily="18" charset="0"/>
                                      <a:ea typeface="Cambria Math" panose="02040503050406030204" pitchFamily="18" charset="0"/>
                                    </a:rPr>
                                  </m:ctrlPr>
                                </m:fPr>
                                <m:num>
                                  <m:r>
                                    <a:rPr lang="en-GB" sz="2800" b="0" i="1" smtClean="0">
                                      <a:solidFill>
                                        <a:srgbClr val="FF0000"/>
                                      </a:solidFill>
                                      <a:latin typeface="Cambria Math" panose="02040503050406030204" pitchFamily="18" charset="0"/>
                                      <a:ea typeface="Cambria Math" panose="02040503050406030204" pitchFamily="18" charset="0"/>
                                    </a:rPr>
                                    <m:t>0.0229</m:t>
                                  </m:r>
                                </m:num>
                                <m:den>
                                  <m:r>
                                    <a:rPr lang="en-GB" sz="2800" b="0" i="1" smtClean="0">
                                      <a:solidFill>
                                        <a:srgbClr val="FF0000"/>
                                      </a:solidFill>
                                      <a:latin typeface="Cambria Math" panose="02040503050406030204" pitchFamily="18" charset="0"/>
                                      <a:ea typeface="Cambria Math" panose="02040503050406030204" pitchFamily="18" charset="0"/>
                                    </a:rPr>
                                    <m:t>12</m:t>
                                  </m:r>
                                </m:den>
                              </m:f>
                              <m:r>
                                <a:rPr lang="en-GB" sz="2800" i="1">
                                  <a:solidFill>
                                    <a:srgbClr val="FF0000"/>
                                  </a:solidFill>
                                  <a:latin typeface="Cambria Math" panose="02040503050406030204" pitchFamily="18" charset="0"/>
                                  <a:ea typeface="Cambria Math" panose="02040503050406030204" pitchFamily="18" charset="0"/>
                                </a:rPr>
                                <m:t>)</m:t>
                              </m:r>
                            </m:e>
                            <m:sup>
                              <m:r>
                                <a:rPr lang="en-GB" sz="2800" b="0" i="1" smtClean="0">
                                  <a:solidFill>
                                    <a:srgbClr val="FF0000"/>
                                  </a:solidFill>
                                  <a:latin typeface="Cambria Math" panose="02040503050406030204" pitchFamily="18" charset="0"/>
                                  <a:ea typeface="Cambria Math" panose="02040503050406030204" pitchFamily="18" charset="0"/>
                                </a:rPr>
                                <m:t>12×30</m:t>
                              </m:r>
                            </m:sup>
                          </m:sSup>
                          <m:r>
                            <a:rPr lang="en-GB" sz="2800" b="0" i="1" smtClean="0">
                              <a:solidFill>
                                <a:srgbClr val="FF0000"/>
                              </a:solidFill>
                              <a:latin typeface="Cambria Math" panose="02040503050406030204" pitchFamily="18" charset="0"/>
                              <a:ea typeface="Cambria Math" panose="02040503050406030204" pitchFamily="18" charset="0"/>
                            </a:rPr>
                            <m:t>−1</m:t>
                          </m:r>
                        </m:den>
                      </m:f>
                    </m:oMath>
                  </m:oMathPara>
                </a14:m>
                <a:endParaRPr lang="en-GB" sz="2800" b="0" dirty="0">
                  <a:solidFill>
                    <a:srgbClr val="FF0000"/>
                  </a:solidFill>
                  <a:latin typeface="+mn-lt"/>
                  <a:ea typeface="Cambria Math" panose="02040503050406030204" pitchFamily="18" charset="0"/>
                </a:endParaRPr>
              </a:p>
            </p:txBody>
          </p:sp>
        </mc:Choice>
        <mc:Fallback>
          <p:sp>
            <p:nvSpPr>
              <p:cNvPr id="13" name="TextBox 12">
                <a:extLst>
                  <a:ext uri="{FF2B5EF4-FFF2-40B4-BE49-F238E27FC236}">
                    <a16:creationId xmlns:a16="http://schemas.microsoft.com/office/drawing/2014/main" id="{93573352-42ED-A2BD-0285-E45BD009B64F}"/>
                  </a:ext>
                </a:extLst>
              </p:cNvPr>
              <p:cNvSpPr txBox="1">
                <a:spLocks noRot="1" noChangeAspect="1" noMove="1" noResize="1" noEditPoints="1" noAdjustHandles="1" noChangeArrowheads="1" noChangeShapeType="1" noTextEdit="1"/>
              </p:cNvSpPr>
              <p:nvPr/>
            </p:nvSpPr>
            <p:spPr>
              <a:xfrm>
                <a:off x="1233414" y="3743326"/>
                <a:ext cx="6876256" cy="1433213"/>
              </a:xfrm>
              <a:prstGeom prst="rect">
                <a:avLst/>
              </a:prstGeom>
              <a:blipFill>
                <a:blip r:embed="rId4"/>
                <a:stretch>
                  <a:fillRect/>
                </a:stretch>
              </a:blipFill>
            </p:spPr>
            <p:txBody>
              <a:bodyPr/>
              <a:lstStyle/>
              <a:p>
                <a:r>
                  <a:rPr lang="en-GB">
                    <a:noFill/>
                  </a:rPr>
                  <a:t> </a:t>
                </a:r>
              </a:p>
            </p:txBody>
          </p:sp>
        </mc:Fallback>
      </mc:AlternateContent>
      <p:sp>
        <p:nvSpPr>
          <p:cNvPr id="15" name="TextBox 14">
            <a:extLst>
              <a:ext uri="{FF2B5EF4-FFF2-40B4-BE49-F238E27FC236}">
                <a16:creationId xmlns:a16="http://schemas.microsoft.com/office/drawing/2014/main" id="{DBAD7597-0C0E-029C-44E7-5255D2CAE03E}"/>
              </a:ext>
            </a:extLst>
          </p:cNvPr>
          <p:cNvSpPr txBox="1"/>
          <p:nvPr/>
        </p:nvSpPr>
        <p:spPr>
          <a:xfrm>
            <a:off x="3347864" y="1822003"/>
            <a:ext cx="708968" cy="830997"/>
          </a:xfrm>
          <a:prstGeom prst="rect">
            <a:avLst/>
          </a:prstGeom>
          <a:noFill/>
        </p:spPr>
        <p:txBody>
          <a:bodyPr wrap="square">
            <a:spAutoFit/>
          </a:bodyPr>
          <a:lstStyle/>
          <a:p>
            <a:pPr marL="0" indent="0">
              <a:buFont typeface="Wingdings" panose="05000000000000000000" pitchFamily="2" charset="2"/>
              <a:buNone/>
            </a:pPr>
            <a:r>
              <a:rPr lang="en-GB" sz="2400" i="1" kern="0" dirty="0">
                <a:solidFill>
                  <a:srgbClr val="FF0000"/>
                </a:solidFill>
                <a:latin typeface="Cambria Math" panose="02040503050406030204" pitchFamily="18" charset="0"/>
                <a:ea typeface="Cambria Math" panose="02040503050406030204" pitchFamily="18" charset="0"/>
              </a:rPr>
              <a:t>n </a:t>
            </a:r>
            <a:r>
              <a:rPr lang="en-GB" sz="2400" kern="0" dirty="0">
                <a:solidFill>
                  <a:srgbClr val="FF0000"/>
                </a:solidFill>
                <a:latin typeface="Cambria Math" panose="02040503050406030204" pitchFamily="18" charset="0"/>
                <a:ea typeface="Cambria Math" panose="02040503050406030204" pitchFamily="18" charset="0"/>
              </a:rPr>
              <a:t>=</a:t>
            </a:r>
            <a:endParaRPr lang="en-GB" sz="2400" kern="0" dirty="0">
              <a:solidFill>
                <a:srgbClr val="FF0000"/>
              </a:solidFill>
              <a:latin typeface="+mn-lt"/>
              <a:ea typeface="Cambria Math" panose="02040503050406030204" pitchFamily="18" charset="0"/>
            </a:endParaRPr>
          </a:p>
          <a:p>
            <a:pPr marL="0" indent="0">
              <a:buNone/>
            </a:pPr>
            <a:r>
              <a:rPr lang="en-GB" sz="2400" i="1" kern="0" dirty="0">
                <a:solidFill>
                  <a:srgbClr val="FF0000"/>
                </a:solidFill>
                <a:latin typeface="Cambria Math" panose="02040503050406030204" pitchFamily="18" charset="0"/>
                <a:ea typeface="Cambria Math" panose="02040503050406030204" pitchFamily="18" charset="0"/>
              </a:rPr>
              <a:t>t  </a:t>
            </a:r>
            <a:r>
              <a:rPr lang="en-GB" sz="2400" kern="0" dirty="0">
                <a:solidFill>
                  <a:srgbClr val="FF0000"/>
                </a:solidFill>
                <a:latin typeface="Cambria Math" panose="02040503050406030204" pitchFamily="18" charset="0"/>
                <a:ea typeface="Cambria Math" panose="02040503050406030204" pitchFamily="18" charset="0"/>
              </a:rPr>
              <a:t>=</a:t>
            </a:r>
            <a:endParaRPr lang="en-GB" dirty="0">
              <a:solidFill>
                <a:srgbClr val="FF0000"/>
              </a:solidFill>
            </a:endParaRPr>
          </a:p>
        </p:txBody>
      </p:sp>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3785FE18-88B3-0E0D-11A3-AF001D64817E}"/>
                  </a:ext>
                </a:extLst>
              </p:cNvPr>
              <p:cNvSpPr txBox="1"/>
              <p:nvPr/>
            </p:nvSpPr>
            <p:spPr>
              <a:xfrm>
                <a:off x="1259632" y="5387186"/>
                <a:ext cx="2697782" cy="430887"/>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GB" sz="2800" b="0" i="0" smtClean="0">
                          <a:solidFill>
                            <a:srgbClr val="FF0000"/>
                          </a:solidFill>
                          <a:latin typeface="Cambria Math" panose="02040503050406030204" pitchFamily="18" charset="0"/>
                        </a:rPr>
                        <m:t>=</m:t>
                      </m:r>
                      <m:r>
                        <a:rPr lang="en-GB" sz="2800" b="0" i="1" smtClean="0">
                          <a:solidFill>
                            <a:srgbClr val="FF0000"/>
                          </a:solidFill>
                          <a:latin typeface="Cambria Math" panose="02040503050406030204" pitchFamily="18" charset="0"/>
                        </a:rPr>
                        <m:t>691.7210275</m:t>
                      </m:r>
                    </m:oMath>
                  </m:oMathPara>
                </a14:m>
                <a:endParaRPr lang="en-GB" sz="2800" b="0" dirty="0">
                  <a:solidFill>
                    <a:srgbClr val="FF0000"/>
                  </a:solidFill>
                  <a:latin typeface="+mn-lt"/>
                  <a:ea typeface="Cambria Math" panose="02040503050406030204" pitchFamily="18" charset="0"/>
                </a:endParaRPr>
              </a:p>
            </p:txBody>
          </p:sp>
        </mc:Choice>
        <mc:Fallback>
          <p:sp>
            <p:nvSpPr>
              <p:cNvPr id="16" name="TextBox 15">
                <a:extLst>
                  <a:ext uri="{FF2B5EF4-FFF2-40B4-BE49-F238E27FC236}">
                    <a16:creationId xmlns:a16="http://schemas.microsoft.com/office/drawing/2014/main" id="{3785FE18-88B3-0E0D-11A3-AF001D64817E}"/>
                  </a:ext>
                </a:extLst>
              </p:cNvPr>
              <p:cNvSpPr txBox="1">
                <a:spLocks noRot="1" noChangeAspect="1" noMove="1" noResize="1" noEditPoints="1" noAdjustHandles="1" noChangeArrowheads="1" noChangeShapeType="1" noTextEdit="1"/>
              </p:cNvSpPr>
              <p:nvPr/>
            </p:nvSpPr>
            <p:spPr>
              <a:xfrm>
                <a:off x="1259632" y="5387186"/>
                <a:ext cx="2697782" cy="430887"/>
              </a:xfrm>
              <a:prstGeom prst="rect">
                <a:avLst/>
              </a:prstGeom>
              <a:blipFill>
                <a:blip r:embed="rId5"/>
                <a:stretch>
                  <a:fillRect/>
                </a:stretch>
              </a:blipFill>
            </p:spPr>
            <p:txBody>
              <a:bodyPr/>
              <a:lstStyle/>
              <a:p>
                <a:r>
                  <a:rPr lang="en-GB">
                    <a:noFill/>
                  </a:rPr>
                  <a:t> </a:t>
                </a:r>
              </a:p>
            </p:txBody>
          </p:sp>
        </mc:Fallback>
      </mc:AlternateContent>
      <p:sp>
        <p:nvSpPr>
          <p:cNvPr id="17" name="TextBox 16">
            <a:extLst>
              <a:ext uri="{FF2B5EF4-FFF2-40B4-BE49-F238E27FC236}">
                <a16:creationId xmlns:a16="http://schemas.microsoft.com/office/drawing/2014/main" id="{8B84814B-9600-54BD-87BF-1FD4CC98C264}"/>
              </a:ext>
            </a:extLst>
          </p:cNvPr>
          <p:cNvSpPr txBox="1"/>
          <p:nvPr/>
        </p:nvSpPr>
        <p:spPr>
          <a:xfrm>
            <a:off x="691641" y="6165304"/>
            <a:ext cx="8064896" cy="461665"/>
          </a:xfrm>
          <a:prstGeom prst="rect">
            <a:avLst/>
          </a:prstGeom>
          <a:noFill/>
        </p:spPr>
        <p:txBody>
          <a:bodyPr wrap="square" rtlCol="0">
            <a:spAutoFit/>
          </a:bodyPr>
          <a:lstStyle/>
          <a:p>
            <a:r>
              <a:rPr lang="en-GB" dirty="0">
                <a:solidFill>
                  <a:srgbClr val="FF0000"/>
                </a:solidFill>
                <a:latin typeface="+mn-lt"/>
              </a:rPr>
              <a:t>So, Dante will pay £691.72 each month.</a:t>
            </a:r>
          </a:p>
        </p:txBody>
      </p:sp>
      <p:sp>
        <p:nvSpPr>
          <p:cNvPr id="3" name="TextBox 2">
            <a:extLst>
              <a:ext uri="{FF2B5EF4-FFF2-40B4-BE49-F238E27FC236}">
                <a16:creationId xmlns:a16="http://schemas.microsoft.com/office/drawing/2014/main" id="{9F9D0F0A-5FCB-483C-B776-45F72484DCD5}"/>
              </a:ext>
            </a:extLst>
          </p:cNvPr>
          <p:cNvSpPr txBox="1"/>
          <p:nvPr/>
        </p:nvSpPr>
        <p:spPr>
          <a:xfrm>
            <a:off x="1197596" y="3184006"/>
            <a:ext cx="6876256" cy="461665"/>
          </a:xfrm>
          <a:prstGeom prst="rect">
            <a:avLst/>
          </a:prstGeom>
          <a:noFill/>
        </p:spPr>
        <p:txBody>
          <a:bodyPr wrap="square" rtlCol="0">
            <a:spAutoFit/>
          </a:bodyPr>
          <a:lstStyle/>
          <a:p>
            <a:r>
              <a:rPr lang="en-GB" dirty="0">
                <a:solidFill>
                  <a:srgbClr val="FF0000"/>
                </a:solidFill>
                <a:latin typeface="+mn-lt"/>
              </a:rPr>
              <a:t>Dante’s monthly mortgage repayment</a:t>
            </a:r>
          </a:p>
        </p:txBody>
      </p:sp>
    </p:spTree>
    <p:extLst>
      <p:ext uri="{BB962C8B-B14F-4D97-AF65-F5344CB8AC3E}">
        <p14:creationId xmlns:p14="http://schemas.microsoft.com/office/powerpoint/2010/main" val="393749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6" grpId="0"/>
      <p:bldP spid="17"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81619-3B5B-B42D-26E0-9340C2381A27}"/>
              </a:ext>
            </a:extLst>
          </p:cNvPr>
          <p:cNvSpPr>
            <a:spLocks noGrp="1"/>
          </p:cNvSpPr>
          <p:nvPr>
            <p:ph type="title"/>
          </p:nvPr>
        </p:nvSpPr>
        <p:spPr/>
        <p:txBody>
          <a:bodyPr/>
          <a:lstStyle/>
          <a:p>
            <a:pPr algn="l"/>
            <a:r>
              <a:rPr lang="en-GB" dirty="0"/>
              <a:t>Example 2b)</a:t>
            </a:r>
          </a:p>
        </p:txBody>
      </p:sp>
      <p:sp>
        <p:nvSpPr>
          <p:cNvPr id="4" name="TextBox 3">
            <a:extLst>
              <a:ext uri="{FF2B5EF4-FFF2-40B4-BE49-F238E27FC236}">
                <a16:creationId xmlns:a16="http://schemas.microsoft.com/office/drawing/2014/main" id="{95F77378-E251-87D6-0232-1BA463E4A502}"/>
              </a:ext>
            </a:extLst>
          </p:cNvPr>
          <p:cNvSpPr txBox="1"/>
          <p:nvPr/>
        </p:nvSpPr>
        <p:spPr>
          <a:xfrm>
            <a:off x="539552" y="1745307"/>
            <a:ext cx="8064896" cy="4524315"/>
          </a:xfrm>
          <a:prstGeom prst="rect">
            <a:avLst/>
          </a:prstGeom>
          <a:noFill/>
        </p:spPr>
        <p:txBody>
          <a:bodyPr wrap="square" rtlCol="0">
            <a:spAutoFit/>
          </a:bodyPr>
          <a:lstStyle/>
          <a:p>
            <a:r>
              <a:rPr lang="en-GB" dirty="0">
                <a:solidFill>
                  <a:srgbClr val="FF0000"/>
                </a:solidFill>
                <a:latin typeface="+mn-lt"/>
              </a:rPr>
              <a:t>How much will Dante repay in total for the loan?</a:t>
            </a:r>
          </a:p>
          <a:p>
            <a:endParaRPr lang="en-GB" dirty="0">
              <a:solidFill>
                <a:srgbClr val="FF0000"/>
              </a:solidFill>
              <a:latin typeface="+mn-lt"/>
            </a:endParaRPr>
          </a:p>
          <a:p>
            <a:r>
              <a:rPr lang="en-GB" dirty="0">
                <a:solidFill>
                  <a:srgbClr val="FF0000"/>
                </a:solidFill>
                <a:latin typeface="+mn-lt"/>
              </a:rPr>
              <a:t>Dante has taken the loan out for 30 years, so he will make 12×30 = 360 repayments.</a:t>
            </a:r>
          </a:p>
          <a:p>
            <a:endParaRPr lang="en-GB" dirty="0">
              <a:solidFill>
                <a:srgbClr val="FF0000"/>
              </a:solidFill>
              <a:latin typeface="+mn-lt"/>
            </a:endParaRPr>
          </a:p>
          <a:p>
            <a:r>
              <a:rPr lang="en-GB" dirty="0">
                <a:solidFill>
                  <a:srgbClr val="FF0000"/>
                </a:solidFill>
                <a:latin typeface="+mn-lt"/>
              </a:rPr>
              <a:t>Remember, the monthly payment was rounded down, so we should use the unrounded figure.</a:t>
            </a:r>
          </a:p>
          <a:p>
            <a:endParaRPr lang="en-GB" dirty="0">
              <a:solidFill>
                <a:srgbClr val="FF0000"/>
              </a:solidFill>
              <a:latin typeface="+mn-lt"/>
            </a:endParaRPr>
          </a:p>
          <a:p>
            <a:r>
              <a:rPr lang="en-GB" dirty="0">
                <a:solidFill>
                  <a:srgbClr val="FF0000"/>
                </a:solidFill>
                <a:latin typeface="+mn-lt"/>
              </a:rPr>
              <a:t>Total to be repaid 	= 691.721… ×360</a:t>
            </a:r>
          </a:p>
          <a:p>
            <a:r>
              <a:rPr lang="en-GB" dirty="0">
                <a:solidFill>
                  <a:srgbClr val="FF0000"/>
                </a:solidFill>
                <a:latin typeface="+mn-lt"/>
              </a:rPr>
              <a:t>			= 249 019.5699</a:t>
            </a:r>
          </a:p>
          <a:p>
            <a:endParaRPr lang="en-GB" dirty="0">
              <a:solidFill>
                <a:srgbClr val="FF0000"/>
              </a:solidFill>
              <a:latin typeface="+mn-lt"/>
            </a:endParaRPr>
          </a:p>
          <a:p>
            <a:r>
              <a:rPr lang="en-GB" dirty="0">
                <a:solidFill>
                  <a:srgbClr val="FF0000"/>
                </a:solidFill>
                <a:latin typeface="+mn-lt"/>
              </a:rPr>
              <a:t>Dante will repay £249,019.57 in total.</a:t>
            </a:r>
          </a:p>
        </p:txBody>
      </p:sp>
    </p:spTree>
    <p:extLst>
      <p:ext uri="{BB962C8B-B14F-4D97-AF65-F5344CB8AC3E}">
        <p14:creationId xmlns:p14="http://schemas.microsoft.com/office/powerpoint/2010/main" val="131486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FA3D5C84-FD12-8561-D0E1-9AC9AC0011B4}"/>
              </a:ext>
            </a:extLst>
          </p:cNvPr>
          <p:cNvSpPr>
            <a:spLocks noGrp="1"/>
          </p:cNvSpPr>
          <p:nvPr>
            <p:ph type="pic" sz="quarter" idx="10"/>
          </p:nvPr>
        </p:nvSpPr>
        <p:spPr/>
        <p:txBody>
          <a:bodyPr/>
          <a:lstStyle/>
          <a:p>
            <a:endParaRPr lang="en-GB"/>
          </a:p>
        </p:txBody>
      </p:sp>
      <p:sp>
        <p:nvSpPr>
          <p:cNvPr id="3" name="Title 2">
            <a:extLst>
              <a:ext uri="{FF2B5EF4-FFF2-40B4-BE49-F238E27FC236}">
                <a16:creationId xmlns:a16="http://schemas.microsoft.com/office/drawing/2014/main" id="{A545C3A3-D9E5-7625-B3A9-13B59B7ED031}"/>
              </a:ext>
            </a:extLst>
          </p:cNvPr>
          <p:cNvSpPr>
            <a:spLocks noGrp="1"/>
          </p:cNvSpPr>
          <p:nvPr>
            <p:ph type="title"/>
          </p:nvPr>
        </p:nvSpPr>
        <p:spPr/>
        <p:txBody>
          <a:bodyPr/>
          <a:lstStyle/>
          <a:p>
            <a:endParaRPr lang="en-GB"/>
          </a:p>
        </p:txBody>
      </p:sp>
      <p:pic>
        <p:nvPicPr>
          <p:cNvPr id="5" name="Picture 4">
            <a:extLst>
              <a:ext uri="{FF2B5EF4-FFF2-40B4-BE49-F238E27FC236}">
                <a16:creationId xmlns:a16="http://schemas.microsoft.com/office/drawing/2014/main" id="{B45B225D-D382-AF52-71F6-4A2EB9618806}"/>
              </a:ext>
            </a:extLst>
          </p:cNvPr>
          <p:cNvPicPr>
            <a:picLocks noChangeAspect="1"/>
          </p:cNvPicPr>
          <p:nvPr/>
        </p:nvPicPr>
        <p:blipFill rotWithShape="1">
          <a:blip r:embed="rId2"/>
          <a:srcRect l="48425"/>
          <a:stretch/>
        </p:blipFill>
        <p:spPr>
          <a:xfrm>
            <a:off x="107504" y="764704"/>
            <a:ext cx="6048672" cy="5953372"/>
          </a:xfrm>
          <a:prstGeom prst="rect">
            <a:avLst/>
          </a:prstGeom>
        </p:spPr>
      </p:pic>
    </p:spTree>
    <p:extLst>
      <p:ext uri="{BB962C8B-B14F-4D97-AF65-F5344CB8AC3E}">
        <p14:creationId xmlns:p14="http://schemas.microsoft.com/office/powerpoint/2010/main" val="3028800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81619-3B5B-B42D-26E0-9340C2381A27}"/>
              </a:ext>
            </a:extLst>
          </p:cNvPr>
          <p:cNvSpPr>
            <a:spLocks noGrp="1"/>
          </p:cNvSpPr>
          <p:nvPr>
            <p:ph type="title"/>
          </p:nvPr>
        </p:nvSpPr>
        <p:spPr/>
        <p:txBody>
          <a:bodyPr/>
          <a:lstStyle/>
          <a:p>
            <a:pPr algn="l"/>
            <a:r>
              <a:rPr lang="en-GB" dirty="0"/>
              <a:t>Example 2c)</a:t>
            </a:r>
          </a:p>
        </p:txBody>
      </p:sp>
      <p:sp>
        <p:nvSpPr>
          <p:cNvPr id="4" name="TextBox 3">
            <a:extLst>
              <a:ext uri="{FF2B5EF4-FFF2-40B4-BE49-F238E27FC236}">
                <a16:creationId xmlns:a16="http://schemas.microsoft.com/office/drawing/2014/main" id="{95F77378-E251-87D6-0232-1BA463E4A502}"/>
              </a:ext>
            </a:extLst>
          </p:cNvPr>
          <p:cNvSpPr txBox="1"/>
          <p:nvPr/>
        </p:nvSpPr>
        <p:spPr>
          <a:xfrm>
            <a:off x="539552" y="2276872"/>
            <a:ext cx="8064896" cy="3108543"/>
          </a:xfrm>
          <a:prstGeom prst="rect">
            <a:avLst/>
          </a:prstGeom>
          <a:noFill/>
        </p:spPr>
        <p:txBody>
          <a:bodyPr wrap="square" rtlCol="0">
            <a:spAutoFit/>
          </a:bodyPr>
          <a:lstStyle/>
          <a:p>
            <a:r>
              <a:rPr lang="en-GB" sz="2800" kern="0" dirty="0">
                <a:solidFill>
                  <a:srgbClr val="FF0000"/>
                </a:solidFill>
                <a:latin typeface="Arial" panose="020B0604020202020204" pitchFamily="34" charset="0"/>
                <a:ea typeface="+mn-ea"/>
                <a:cs typeface="Arial" panose="020B0604020202020204" pitchFamily="34" charset="0"/>
              </a:rPr>
              <a:t>How much will Dante have paid in total to buy the house?</a:t>
            </a:r>
          </a:p>
          <a:p>
            <a:endParaRPr lang="en-GB" sz="2800" kern="0" dirty="0">
              <a:solidFill>
                <a:srgbClr val="FF0000"/>
              </a:solidFill>
              <a:latin typeface="Arial" panose="020B0604020202020204" pitchFamily="34" charset="0"/>
              <a:ea typeface="+mn-ea"/>
              <a:cs typeface="Arial" panose="020B0604020202020204" pitchFamily="34" charset="0"/>
            </a:endParaRPr>
          </a:p>
          <a:p>
            <a:r>
              <a:rPr lang="en-GB" sz="2800" kern="0" dirty="0">
                <a:solidFill>
                  <a:srgbClr val="FF0000"/>
                </a:solidFill>
                <a:latin typeface="Arial" panose="020B0604020202020204" pitchFamily="34" charset="0"/>
                <a:ea typeface="+mn-ea"/>
                <a:cs typeface="Arial" panose="020B0604020202020204" pitchFamily="34" charset="0"/>
              </a:rPr>
              <a:t>This will include the deposit that Dante initially paid.</a:t>
            </a:r>
          </a:p>
          <a:p>
            <a:endParaRPr lang="en-GB" sz="2800" kern="0" dirty="0">
              <a:solidFill>
                <a:srgbClr val="FF0000"/>
              </a:solidFill>
              <a:latin typeface="Arial" panose="020B0604020202020204" pitchFamily="34" charset="0"/>
              <a:ea typeface="+mn-ea"/>
              <a:cs typeface="Arial" panose="020B0604020202020204" pitchFamily="34" charset="0"/>
            </a:endParaRPr>
          </a:p>
          <a:p>
            <a:r>
              <a:rPr lang="en-GB" sz="2800" kern="0" dirty="0">
                <a:solidFill>
                  <a:srgbClr val="FF0000"/>
                </a:solidFill>
                <a:latin typeface="Arial" panose="020B0604020202020204" pitchFamily="34" charset="0"/>
                <a:ea typeface="+mn-ea"/>
                <a:cs typeface="Arial" panose="020B0604020202020204" pitchFamily="34" charset="0"/>
              </a:rPr>
              <a:t>£</a:t>
            </a:r>
            <a:r>
              <a:rPr lang="en-GB" sz="2800" dirty="0">
                <a:solidFill>
                  <a:srgbClr val="FF0000"/>
                </a:solidFill>
                <a:latin typeface="+mn-lt"/>
              </a:rPr>
              <a:t>249,019.57 + £20,000 = £269,019.57</a:t>
            </a:r>
            <a:endParaRPr lang="en-GB" dirty="0">
              <a:solidFill>
                <a:srgbClr val="FF0000"/>
              </a:solidFill>
              <a:latin typeface="+mn-lt"/>
            </a:endParaRPr>
          </a:p>
        </p:txBody>
      </p:sp>
    </p:spTree>
    <p:extLst>
      <p:ext uri="{BB962C8B-B14F-4D97-AF65-F5344CB8AC3E}">
        <p14:creationId xmlns:p14="http://schemas.microsoft.com/office/powerpoint/2010/main" val="301858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0A4AA-A64C-0BAF-F2F0-FD4FBEA254A5}"/>
              </a:ext>
            </a:extLst>
          </p:cNvPr>
          <p:cNvSpPr>
            <a:spLocks noGrp="1"/>
          </p:cNvSpPr>
          <p:nvPr>
            <p:ph type="title"/>
          </p:nvPr>
        </p:nvSpPr>
        <p:spPr/>
        <p:txBody>
          <a:bodyPr/>
          <a:lstStyle/>
          <a:p>
            <a:r>
              <a:rPr lang="en-GB" dirty="0"/>
              <a:t>Questions to be completed</a:t>
            </a:r>
          </a:p>
        </p:txBody>
      </p:sp>
      <p:sp>
        <p:nvSpPr>
          <p:cNvPr id="4" name="Rectangle 1">
            <a:extLst>
              <a:ext uri="{FF2B5EF4-FFF2-40B4-BE49-F238E27FC236}">
                <a16:creationId xmlns:a16="http://schemas.microsoft.com/office/drawing/2014/main" id="{DAE9B25F-D138-59B9-5BBE-2EECEA442F7B}"/>
              </a:ext>
            </a:extLst>
          </p:cNvPr>
          <p:cNvSpPr>
            <a:spLocks noGrp="1" noChangeArrowheads="1"/>
          </p:cNvSpPr>
          <p:nvPr>
            <p:ph idx="1"/>
          </p:nvPr>
        </p:nvSpPr>
        <p:spPr bwMode="auto">
          <a:xfrm>
            <a:off x="457200" y="2379833"/>
            <a:ext cx="8229600"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Link to worksheet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E00034"/>
                </a:solidFill>
                <a:effectLst/>
                <a:latin typeface="Arial" panose="020B0604020202020204" pitchFamily="34" charset="0"/>
                <a:hlinkClick r:id="rId2">
                  <a:extLst>
                    <a:ext uri="{A12FA001-AC4F-418D-AE19-62706E023703}">
                      <ahyp:hlinkClr xmlns:ahyp="http://schemas.microsoft.com/office/drawing/2018/hyperlinkcolor" val="tx"/>
                    </a:ext>
                  </a:extLst>
                </a:hlinkClick>
              </a:rPr>
              <a:t>5 Student questions Mortgages.docx</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800" dirty="0"/>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800" dirty="0"/>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800" dirty="0"/>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800" dirty="0"/>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800" dirty="0"/>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Link to answers</a:t>
            </a:r>
          </a:p>
          <a:p>
            <a:pPr marL="0" indent="0">
              <a:spcBef>
                <a:spcPct val="0"/>
              </a:spcBef>
              <a:buClrTx/>
              <a:buNone/>
            </a:pPr>
            <a:r>
              <a:rPr kumimoji="0" lang="en-US" altLang="en-US" sz="1800" b="0" i="0" u="none" strike="noStrike" cap="none" normalizeH="0" baseline="0" dirty="0">
                <a:ln>
                  <a:noFill/>
                </a:ln>
                <a:solidFill>
                  <a:schemeClr val="tx1"/>
                </a:solidFill>
                <a:effectLst/>
                <a:latin typeface="Arial" panose="020B0604020202020204" pitchFamily="34" charset="0"/>
                <a:hlinkClick r:id="rId3"/>
              </a:rPr>
              <a:t>6 Teacher sheet </a:t>
            </a:r>
            <a:r>
              <a:rPr kumimoji="0" lang="en-US" altLang="en-US" sz="1800" b="0" i="0" u="none" strike="noStrike" cap="none" normalizeH="0" baseline="0" dirty="0" err="1">
                <a:ln>
                  <a:noFill/>
                </a:ln>
                <a:solidFill>
                  <a:schemeClr val="tx1"/>
                </a:solidFill>
                <a:effectLst/>
                <a:latin typeface="Arial" panose="020B0604020202020204" pitchFamily="34" charset="0"/>
                <a:hlinkClick r:id="rId3"/>
              </a:rPr>
              <a:t>quetions</a:t>
            </a:r>
            <a:r>
              <a:rPr kumimoji="0" lang="en-US" altLang="en-US" sz="1800" b="0" i="0" u="none" strike="noStrike" cap="none" normalizeH="0" baseline="0" dirty="0">
                <a:ln>
                  <a:noFill/>
                </a:ln>
                <a:solidFill>
                  <a:schemeClr val="tx1"/>
                </a:solidFill>
                <a:effectLst/>
                <a:latin typeface="Arial" panose="020B0604020202020204" pitchFamily="34" charset="0"/>
                <a:hlinkClick r:id="rId3"/>
              </a:rPr>
              <a:t> Mortgages.docx</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26988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D8CB6-20EA-050D-A943-31DF58C8E4A5}"/>
              </a:ext>
            </a:extLst>
          </p:cNvPr>
          <p:cNvSpPr>
            <a:spLocks noGrp="1"/>
          </p:cNvSpPr>
          <p:nvPr>
            <p:ph type="title"/>
          </p:nvPr>
        </p:nvSpPr>
        <p:spPr>
          <a:xfrm>
            <a:off x="457200" y="836712"/>
            <a:ext cx="8229600" cy="769441"/>
          </a:xfrm>
        </p:spPr>
        <p:txBody>
          <a:bodyPr/>
          <a:lstStyle/>
          <a:p>
            <a:r>
              <a:rPr lang="en-GB" dirty="0"/>
              <a:t>Exam-style question: AQA</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1263D25-E63A-0903-7BEE-00117756C888}"/>
                  </a:ext>
                </a:extLst>
              </p:cNvPr>
              <p:cNvSpPr txBox="1"/>
              <p:nvPr/>
            </p:nvSpPr>
            <p:spPr>
              <a:xfrm>
                <a:off x="457200" y="1606153"/>
                <a:ext cx="8229600" cy="4708981"/>
              </a:xfrm>
              <a:prstGeom prst="rect">
                <a:avLst/>
              </a:prstGeom>
              <a:noFill/>
            </p:spPr>
            <p:txBody>
              <a:bodyPr wrap="square" rtlCol="0">
                <a:spAutoFit/>
              </a:bodyPr>
              <a:lstStyle/>
              <a:p>
                <a:r>
                  <a:rPr lang="en-GB" sz="2000" dirty="0">
                    <a:latin typeface="+mn-lt"/>
                  </a:rPr>
                  <a:t>George is buying a house for £200 000, with a deposit of £20 000. He takes out a mortgage for the remainder of the house price.</a:t>
                </a:r>
              </a:p>
              <a:p>
                <a:endParaRPr lang="en-GB" sz="2000" dirty="0">
                  <a:latin typeface="+mn-lt"/>
                </a:endParaRPr>
              </a:p>
              <a:p>
                <a:r>
                  <a:rPr lang="en-GB" sz="2000" dirty="0">
                    <a:latin typeface="+mn-lt"/>
                  </a:rPr>
                  <a:t>The interest rate on the mortgage is 0.3% per month, and the repayments are £850 per month.</a:t>
                </a:r>
              </a:p>
              <a:p>
                <a:endParaRPr lang="en-GB" sz="2000" dirty="0">
                  <a:latin typeface="+mn-lt"/>
                </a:endParaRPr>
              </a:p>
              <a:p>
                <a:r>
                  <a:rPr lang="en-GB" sz="2000" dirty="0">
                    <a:latin typeface="+mn-lt"/>
                  </a:rPr>
                  <a:t>At the end of the </a:t>
                </a:r>
                <a14:m>
                  <m:oMath xmlns:m="http://schemas.openxmlformats.org/officeDocument/2006/math">
                    <m:r>
                      <a:rPr lang="en-GB" sz="2000" i="1" dirty="0" smtClean="0">
                        <a:latin typeface="Cambria Math" panose="02040503050406030204" pitchFamily="18" charset="0"/>
                      </a:rPr>
                      <m:t>𝑛</m:t>
                    </m:r>
                  </m:oMath>
                </a14:m>
                <a:r>
                  <a:rPr lang="en-GB" sz="2000" dirty="0">
                    <a:latin typeface="+mn-lt"/>
                  </a:rPr>
                  <a:t>th month, the amount of mortgage outstanding, £</a:t>
                </a:r>
                <a14:m>
                  <m:oMath xmlns:m="http://schemas.openxmlformats.org/officeDocument/2006/math">
                    <m:sSub>
                      <m:sSubPr>
                        <m:ctrlPr>
                          <a:rPr lang="en-GB" sz="2000" i="1" smtClean="0">
                            <a:latin typeface="Cambria Math" panose="02040503050406030204" pitchFamily="18" charset="0"/>
                          </a:rPr>
                        </m:ctrlPr>
                      </m:sSubPr>
                      <m:e>
                        <m:r>
                          <a:rPr lang="en-GB" sz="2000" b="0" i="1" smtClean="0">
                            <a:latin typeface="Cambria Math" panose="02040503050406030204" pitchFamily="18" charset="0"/>
                          </a:rPr>
                          <m:t>𝐴</m:t>
                        </m:r>
                      </m:e>
                      <m:sub>
                        <m:r>
                          <a:rPr lang="en-GB" sz="2000" b="0" i="1" smtClean="0">
                            <a:latin typeface="Cambria Math" panose="02040503050406030204" pitchFamily="18" charset="0"/>
                          </a:rPr>
                          <m:t>𝑛</m:t>
                        </m:r>
                      </m:sub>
                    </m:sSub>
                  </m:oMath>
                </a14:m>
                <a:r>
                  <a:rPr lang="en-GB" sz="2000" dirty="0">
                    <a:latin typeface="+mn-lt"/>
                  </a:rPr>
                  <a:t>, is given by the formula</a:t>
                </a:r>
              </a:p>
              <a:p>
                <a:endParaRPr lang="en-GB" sz="2000" dirty="0">
                  <a:latin typeface="+mn-lt"/>
                </a:endParaRPr>
              </a:p>
              <a:p>
                <a:pPr algn="ctr"/>
                <a14:m>
                  <m:oMathPara xmlns:m="http://schemas.openxmlformats.org/officeDocument/2006/math">
                    <m:oMathParaPr>
                      <m:jc m:val="centerGroup"/>
                    </m:oMathParaPr>
                    <m:oMath xmlns:m="http://schemas.openxmlformats.org/officeDocument/2006/math">
                      <m:sSub>
                        <m:sSubPr>
                          <m:ctrlPr>
                            <a:rPr lang="en-GB" sz="2000" i="1" smtClean="0">
                              <a:latin typeface="Cambria Math" panose="02040503050406030204" pitchFamily="18" charset="0"/>
                            </a:rPr>
                          </m:ctrlPr>
                        </m:sSubPr>
                        <m:e>
                          <m:r>
                            <a:rPr lang="en-GB" sz="2000" b="0" i="1" smtClean="0">
                              <a:latin typeface="Cambria Math" panose="02040503050406030204" pitchFamily="18" charset="0"/>
                            </a:rPr>
                            <m:t>𝐴</m:t>
                          </m:r>
                        </m:e>
                        <m:sub>
                          <m:r>
                            <a:rPr lang="en-GB" sz="2000" b="0" i="1" smtClean="0">
                              <a:latin typeface="Cambria Math" panose="02040503050406030204" pitchFamily="18" charset="0"/>
                            </a:rPr>
                            <m:t>𝑛</m:t>
                          </m:r>
                        </m:sub>
                      </m:sSub>
                      <m:r>
                        <a:rPr lang="en-GB" sz="2000" b="0" i="1" smtClean="0">
                          <a:latin typeface="Cambria Math" panose="02040503050406030204" pitchFamily="18" charset="0"/>
                        </a:rPr>
                        <m:t>=(1+</m:t>
                      </m:r>
                      <m:r>
                        <a:rPr lang="en-GB" sz="2000" b="0" i="1" smtClean="0">
                          <a:latin typeface="Cambria Math" panose="02040503050406030204" pitchFamily="18" charset="0"/>
                        </a:rPr>
                        <m:t>𝑟</m:t>
                      </m:r>
                      <m:r>
                        <a:rPr lang="en-GB" sz="2000" b="0" i="1" smtClean="0">
                          <a:latin typeface="Cambria Math" panose="02040503050406030204" pitchFamily="18" charset="0"/>
                        </a:rPr>
                        <m:t>)</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𝐴</m:t>
                          </m:r>
                        </m:e>
                        <m:sub>
                          <m:r>
                            <a:rPr lang="en-GB" sz="2000" b="0" i="1" smtClean="0">
                              <a:latin typeface="Cambria Math" panose="02040503050406030204" pitchFamily="18" charset="0"/>
                            </a:rPr>
                            <m:t>𝑛</m:t>
                          </m:r>
                          <m:r>
                            <a:rPr lang="en-GB" sz="2000" b="0" i="1" smtClean="0">
                              <a:latin typeface="Cambria Math" panose="02040503050406030204" pitchFamily="18" charset="0"/>
                            </a:rPr>
                            <m:t>−1</m:t>
                          </m:r>
                        </m:sub>
                      </m:sSub>
                      <m:r>
                        <a:rPr lang="en-GB" sz="2000" b="0" i="1" smtClean="0">
                          <a:latin typeface="Cambria Math" panose="02040503050406030204" pitchFamily="18" charset="0"/>
                        </a:rPr>
                        <m:t>−</m:t>
                      </m:r>
                      <m:r>
                        <a:rPr lang="en-GB" sz="2000" b="0" i="1" smtClean="0">
                          <a:latin typeface="Cambria Math" panose="02040503050406030204" pitchFamily="18" charset="0"/>
                        </a:rPr>
                        <m:t>𝑀</m:t>
                      </m:r>
                    </m:oMath>
                  </m:oMathPara>
                </a14:m>
                <a:endParaRPr lang="en-GB" sz="2000" dirty="0">
                  <a:latin typeface="+mn-lt"/>
                </a:endParaRPr>
              </a:p>
              <a:p>
                <a:pPr algn="ctr"/>
                <a:endParaRPr lang="en-GB" sz="2000" dirty="0">
                  <a:latin typeface="+mn-lt"/>
                </a:endParaRPr>
              </a:p>
              <a:p>
                <a:r>
                  <a:rPr lang="en-GB" sz="2000" dirty="0">
                    <a:latin typeface="+mn-lt"/>
                  </a:rPr>
                  <a:t>Where </a:t>
                </a:r>
                <a:endParaRPr lang="en-GB" sz="2000" i="1" dirty="0">
                  <a:latin typeface="Cambria Math" panose="02040503050406030204" pitchFamily="18" charset="0"/>
                </a:endParaRPr>
              </a:p>
              <a:p>
                <a14:m>
                  <m:oMath xmlns:m="http://schemas.openxmlformats.org/officeDocument/2006/math">
                    <m:sSub>
                      <m:sSubPr>
                        <m:ctrlPr>
                          <a:rPr lang="en-GB" sz="2000" i="1" smtClean="0">
                            <a:latin typeface="Cambria Math" panose="02040503050406030204" pitchFamily="18" charset="0"/>
                          </a:rPr>
                        </m:ctrlPr>
                      </m:sSubPr>
                      <m:e>
                        <m:r>
                          <a:rPr lang="en-GB" sz="2000" b="0" i="1" smtClean="0">
                            <a:latin typeface="Cambria Math" panose="02040503050406030204" pitchFamily="18" charset="0"/>
                          </a:rPr>
                          <m:t>𝐴</m:t>
                        </m:r>
                      </m:e>
                      <m:sub>
                        <m:r>
                          <a:rPr lang="en-GB" sz="2000" b="0" i="1" smtClean="0">
                            <a:latin typeface="Cambria Math" panose="02040503050406030204" pitchFamily="18" charset="0"/>
                          </a:rPr>
                          <m:t>0</m:t>
                        </m:r>
                      </m:sub>
                    </m:sSub>
                    <m:r>
                      <a:rPr lang="en-GB" sz="2000" b="0" i="1" smtClean="0">
                        <a:latin typeface="Cambria Math" panose="02040503050406030204" pitchFamily="18" charset="0"/>
                      </a:rPr>
                      <m:t>=</m:t>
                    </m:r>
                  </m:oMath>
                </a14:m>
                <a:r>
                  <a:rPr lang="en-GB" sz="2000" dirty="0">
                    <a:latin typeface="+mn-lt"/>
                  </a:rPr>
                  <a:t> initial mortgage amount</a:t>
                </a:r>
              </a:p>
              <a:p>
                <a14:m>
                  <m:oMath xmlns:m="http://schemas.openxmlformats.org/officeDocument/2006/math">
                    <m:r>
                      <a:rPr lang="en-GB" sz="2000" b="0" i="1" smtClean="0">
                        <a:latin typeface="Cambria Math" panose="02040503050406030204" pitchFamily="18" charset="0"/>
                      </a:rPr>
                      <m:t>𝑟</m:t>
                    </m:r>
                    <m:r>
                      <a:rPr lang="en-GB" sz="2000" b="0" i="1" smtClean="0">
                        <a:latin typeface="Cambria Math" panose="02040503050406030204" pitchFamily="18" charset="0"/>
                      </a:rPr>
                      <m:t>=</m:t>
                    </m:r>
                  </m:oMath>
                </a14:m>
                <a:r>
                  <a:rPr lang="en-GB" sz="2000" dirty="0">
                    <a:latin typeface="+mn-lt"/>
                  </a:rPr>
                  <a:t> interest rate as a decimal</a:t>
                </a:r>
              </a:p>
              <a:p>
                <a14:m>
                  <m:oMath xmlns:m="http://schemas.openxmlformats.org/officeDocument/2006/math">
                    <m:r>
                      <a:rPr lang="en-GB" sz="2000" b="0" i="1" smtClean="0">
                        <a:latin typeface="Cambria Math" panose="02040503050406030204" pitchFamily="18" charset="0"/>
                      </a:rPr>
                      <m:t>𝑀</m:t>
                    </m:r>
                    <m:r>
                      <a:rPr lang="en-GB" sz="2000" b="0" i="1" smtClean="0">
                        <a:latin typeface="Cambria Math" panose="02040503050406030204" pitchFamily="18" charset="0"/>
                      </a:rPr>
                      <m:t>=</m:t>
                    </m:r>
                  </m:oMath>
                </a14:m>
                <a:r>
                  <a:rPr lang="en-GB" sz="2000" dirty="0">
                    <a:latin typeface="+mn-lt"/>
                  </a:rPr>
                  <a:t> monthly repayment amount</a:t>
                </a:r>
              </a:p>
            </p:txBody>
          </p:sp>
        </mc:Choice>
        <mc:Fallback xmlns="">
          <p:sp>
            <p:nvSpPr>
              <p:cNvPr id="3" name="TextBox 2">
                <a:extLst>
                  <a:ext uri="{FF2B5EF4-FFF2-40B4-BE49-F238E27FC236}">
                    <a16:creationId xmlns:a16="http://schemas.microsoft.com/office/drawing/2014/main" id="{01263D25-E63A-0903-7BEE-00117756C888}"/>
                  </a:ext>
                </a:extLst>
              </p:cNvPr>
              <p:cNvSpPr txBox="1">
                <a:spLocks noRot="1" noChangeAspect="1" noMove="1" noResize="1" noEditPoints="1" noAdjustHandles="1" noChangeArrowheads="1" noChangeShapeType="1" noTextEdit="1"/>
              </p:cNvSpPr>
              <p:nvPr/>
            </p:nvSpPr>
            <p:spPr>
              <a:xfrm>
                <a:off x="457200" y="1606153"/>
                <a:ext cx="8229600" cy="4708981"/>
              </a:xfrm>
              <a:prstGeom prst="rect">
                <a:avLst/>
              </a:prstGeom>
              <a:blipFill>
                <a:blip r:embed="rId5"/>
                <a:stretch>
                  <a:fillRect l="-741" t="-517" r="-74" b="-1423"/>
                </a:stretch>
              </a:blipFill>
            </p:spPr>
            <p:txBody>
              <a:bodyPr/>
              <a:lstStyle/>
              <a:p>
                <a:r>
                  <a:rPr lang="en-GB">
                    <a:noFill/>
                  </a:rPr>
                  <a:t> </a:t>
                </a:r>
              </a:p>
            </p:txBody>
          </p:sp>
        </mc:Fallback>
      </mc:AlternateContent>
    </p:spTree>
    <p:extLst>
      <p:ext uri="{BB962C8B-B14F-4D97-AF65-F5344CB8AC3E}">
        <p14:creationId xmlns:p14="http://schemas.microsoft.com/office/powerpoint/2010/main" val="802666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FCC2AD-1198-55E2-D26C-E1946561F21F}"/>
              </a:ext>
            </a:extLst>
          </p:cNvPr>
          <p:cNvSpPr txBox="1"/>
          <p:nvPr/>
        </p:nvSpPr>
        <p:spPr>
          <a:xfrm>
            <a:off x="611560" y="1340768"/>
            <a:ext cx="8136904" cy="3416320"/>
          </a:xfrm>
          <a:prstGeom prst="rect">
            <a:avLst/>
          </a:prstGeom>
          <a:noFill/>
        </p:spPr>
        <p:txBody>
          <a:bodyPr wrap="square" rtlCol="0">
            <a:spAutoFit/>
          </a:bodyPr>
          <a:lstStyle/>
          <a:p>
            <a:r>
              <a:rPr lang="en-GB" dirty="0">
                <a:latin typeface="+mn-lt"/>
              </a:rPr>
              <a:t>a) Create a table which shows the amount of mortgage outstanding at the end of each month for the first 5 months.</a:t>
            </a:r>
          </a:p>
          <a:p>
            <a:endParaRPr lang="en-GB" dirty="0">
              <a:latin typeface="+mn-lt"/>
            </a:endParaRPr>
          </a:p>
          <a:p>
            <a:endParaRPr lang="en-GB" dirty="0">
              <a:latin typeface="+mn-lt"/>
            </a:endParaRPr>
          </a:p>
          <a:p>
            <a:r>
              <a:rPr lang="en-GB" dirty="0">
                <a:latin typeface="+mn-lt"/>
              </a:rPr>
              <a:t>b) George says,</a:t>
            </a:r>
          </a:p>
          <a:p>
            <a:pPr lvl="2" algn="ctr"/>
            <a:r>
              <a:rPr lang="en-GB" dirty="0">
                <a:latin typeface="+mn-lt"/>
              </a:rPr>
              <a:t>“For the first 5 months, the total amount of interest is about £2500”</a:t>
            </a:r>
          </a:p>
          <a:p>
            <a:pPr lvl="1"/>
            <a:r>
              <a:rPr lang="en-GB" dirty="0">
                <a:latin typeface="+mn-lt"/>
              </a:rPr>
              <a:t>Is he correct? Justify your answer.</a:t>
            </a:r>
          </a:p>
        </p:txBody>
      </p:sp>
    </p:spTree>
    <p:extLst>
      <p:ext uri="{BB962C8B-B14F-4D97-AF65-F5344CB8AC3E}">
        <p14:creationId xmlns:p14="http://schemas.microsoft.com/office/powerpoint/2010/main" val="3681050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ADE06-AF12-5CAC-12D6-53EDB377F1EF}"/>
              </a:ext>
            </a:extLst>
          </p:cNvPr>
          <p:cNvSpPr>
            <a:spLocks noGrp="1"/>
          </p:cNvSpPr>
          <p:nvPr>
            <p:ph type="title"/>
          </p:nvPr>
        </p:nvSpPr>
        <p:spPr/>
        <p:txBody>
          <a:bodyPr/>
          <a:lstStyle/>
          <a:p>
            <a:r>
              <a:rPr lang="en-GB" dirty="0"/>
              <a:t>Exam Question - answer</a:t>
            </a:r>
          </a:p>
        </p:txBody>
      </p:sp>
      <p:pic>
        <p:nvPicPr>
          <p:cNvPr id="8" name="Content Placeholder 7">
            <a:extLst>
              <a:ext uri="{FF2B5EF4-FFF2-40B4-BE49-F238E27FC236}">
                <a16:creationId xmlns:a16="http://schemas.microsoft.com/office/drawing/2014/main" id="{44717F3F-1A06-7744-32CC-9A844B1459C4}"/>
              </a:ext>
            </a:extLst>
          </p:cNvPr>
          <p:cNvPicPr>
            <a:picLocks noGrp="1" noChangeAspect="1"/>
          </p:cNvPicPr>
          <p:nvPr>
            <p:ph idx="1"/>
          </p:nvPr>
        </p:nvPicPr>
        <p:blipFill>
          <a:blip r:embed="rId2"/>
          <a:stretch>
            <a:fillRect/>
          </a:stretch>
        </p:blipFill>
        <p:spPr>
          <a:xfrm>
            <a:off x="611560" y="1745307"/>
            <a:ext cx="8229600" cy="3913313"/>
          </a:xfrm>
        </p:spPr>
      </p:pic>
    </p:spTree>
    <p:extLst>
      <p:ext uri="{BB962C8B-B14F-4D97-AF65-F5344CB8AC3E}">
        <p14:creationId xmlns:p14="http://schemas.microsoft.com/office/powerpoint/2010/main" val="3702637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C432F-0005-BF7F-72E5-E48B9AD2C0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EB4672-F872-F720-56A1-13309B31449C}"/>
              </a:ext>
            </a:extLst>
          </p:cNvPr>
          <p:cNvSpPr>
            <a:spLocks noGrp="1"/>
          </p:cNvSpPr>
          <p:nvPr>
            <p:ph type="title"/>
          </p:nvPr>
        </p:nvSpPr>
        <p:spPr/>
        <p:txBody>
          <a:bodyPr/>
          <a:lstStyle/>
          <a:p>
            <a:r>
              <a:rPr lang="en-GB" dirty="0"/>
              <a:t>Exam Question - answer</a:t>
            </a:r>
          </a:p>
        </p:txBody>
      </p:sp>
      <p:sp>
        <p:nvSpPr>
          <p:cNvPr id="4" name="Content Placeholder 3">
            <a:extLst>
              <a:ext uri="{FF2B5EF4-FFF2-40B4-BE49-F238E27FC236}">
                <a16:creationId xmlns:a16="http://schemas.microsoft.com/office/drawing/2014/main" id="{F2F95670-955D-364F-279D-E8EB268E30E3}"/>
              </a:ext>
            </a:extLst>
          </p:cNvPr>
          <p:cNvSpPr>
            <a:spLocks noGrp="1"/>
          </p:cNvSpPr>
          <p:nvPr>
            <p:ph idx="1"/>
          </p:nvPr>
        </p:nvSpPr>
        <p:spPr/>
        <p:txBody>
          <a:bodyPr/>
          <a:lstStyle/>
          <a:p>
            <a:pPr marL="0" lvl="0" indent="0">
              <a:spcBef>
                <a:spcPts val="1200"/>
              </a:spcBef>
              <a:buNone/>
            </a:pPr>
            <a:r>
              <a:rPr lang="en-GB" sz="2800" dirty="0">
                <a:solidFill>
                  <a:srgbClr val="FF0000"/>
                </a:solidFill>
                <a:effectLst/>
                <a:latin typeface="Arial" panose="020B0604020202020204" pitchFamily="34" charset="0"/>
                <a:ea typeface="Calibri" panose="020F0502020204030204" pitchFamily="34" charset="0"/>
              </a:rPr>
              <a:t>b) £180 000 - £178 440.67 = £1559.33, £850 × 5 = £4250, £4250 - £1559.33 = £2690.67</a:t>
            </a:r>
          </a:p>
          <a:p>
            <a:pPr marL="0" lvl="0" indent="0">
              <a:spcBef>
                <a:spcPts val="1200"/>
              </a:spcBef>
              <a:buNone/>
            </a:pPr>
            <a:endParaRPr lang="en-GB" sz="2800" dirty="0">
              <a:effectLst/>
              <a:latin typeface="Arial" panose="020B0604020202020204" pitchFamily="34" charset="0"/>
              <a:ea typeface="Calibri" panose="020F0502020204030204" pitchFamily="34" charset="0"/>
            </a:endParaRPr>
          </a:p>
          <a:p>
            <a:pPr marL="0" indent="0">
              <a:buNone/>
            </a:pPr>
            <a:r>
              <a:rPr lang="en-GB" sz="2800" dirty="0">
                <a:solidFill>
                  <a:srgbClr val="FF0000"/>
                </a:solidFill>
                <a:effectLst/>
                <a:latin typeface="Arial" panose="020B0604020202020204" pitchFamily="34" charset="0"/>
                <a:ea typeface="Calibri" panose="020F0502020204030204" pitchFamily="34" charset="0"/>
              </a:rPr>
              <a:t>The total amount of interest is around £2700, not £2500 for the first 5 months. So, George is incorrect. OR £2690.67 is closer to £3000, so if George is rounding to the nearest £500 he is correct.</a:t>
            </a:r>
            <a:endParaRPr lang="en-GB" sz="2800" dirty="0">
              <a:effectLst/>
              <a:latin typeface="Arial" panose="020B0604020202020204" pitchFamily="34" charset="0"/>
              <a:ea typeface="Calibri" panose="020F0502020204030204" pitchFamily="34" charset="0"/>
            </a:endParaRPr>
          </a:p>
          <a:p>
            <a:pPr marL="0" indent="0">
              <a:buNone/>
            </a:pPr>
            <a:endParaRPr lang="en-GB" dirty="0"/>
          </a:p>
        </p:txBody>
      </p:sp>
    </p:spTree>
    <p:extLst>
      <p:ext uri="{BB962C8B-B14F-4D97-AF65-F5344CB8AC3E}">
        <p14:creationId xmlns:p14="http://schemas.microsoft.com/office/powerpoint/2010/main" val="31117439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F216580-491C-D070-E16C-D6D38E6902FF}"/>
              </a:ext>
            </a:extLst>
          </p:cNvPr>
          <p:cNvSpPr txBox="1">
            <a:spLocks/>
          </p:cNvSpPr>
          <p:nvPr/>
        </p:nvSpPr>
        <p:spPr>
          <a:xfrm>
            <a:off x="457200" y="975866"/>
            <a:ext cx="8229600" cy="769441"/>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ea typeface="ヒラギノ角ゴ Pro W3" charset="0"/>
              </a:defRPr>
            </a:lvl2pPr>
            <a:lvl3pPr algn="ctr" rtl="0" eaLnBrk="0" fontAlgn="base" hangingPunct="0">
              <a:spcBef>
                <a:spcPct val="0"/>
              </a:spcBef>
              <a:spcAft>
                <a:spcPct val="0"/>
              </a:spcAft>
              <a:defRPr sz="4400">
                <a:solidFill>
                  <a:schemeClr val="tx2"/>
                </a:solidFill>
                <a:latin typeface="Times" charset="0"/>
                <a:ea typeface="ヒラギノ角ゴ Pro W3" charset="0"/>
              </a:defRPr>
            </a:lvl3pPr>
            <a:lvl4pPr algn="ctr" rtl="0" eaLnBrk="0" fontAlgn="base" hangingPunct="0">
              <a:spcBef>
                <a:spcPct val="0"/>
              </a:spcBef>
              <a:spcAft>
                <a:spcPct val="0"/>
              </a:spcAft>
              <a:defRPr sz="4400">
                <a:solidFill>
                  <a:schemeClr val="tx2"/>
                </a:solidFill>
                <a:latin typeface="Times" charset="0"/>
                <a:ea typeface="ヒラギノ角ゴ Pro W3" charset="0"/>
              </a:defRPr>
            </a:lvl4pPr>
            <a:lvl5pPr algn="ctr" rtl="0" eaLnBrk="0" fontAlgn="base" hangingPunct="0">
              <a:spcBef>
                <a:spcPct val="0"/>
              </a:spcBef>
              <a:spcAft>
                <a:spcPct val="0"/>
              </a:spcAft>
              <a:defRPr sz="4400">
                <a:solidFill>
                  <a:schemeClr val="tx2"/>
                </a:solidFill>
                <a:latin typeface="Times" charset="0"/>
                <a:ea typeface="ヒラギノ角ゴ Pro W3" charset="0"/>
              </a:defRPr>
            </a:lvl5pPr>
            <a:lvl6pPr marL="457200" algn="ctr" rtl="0" fontAlgn="base">
              <a:spcBef>
                <a:spcPct val="0"/>
              </a:spcBef>
              <a:spcAft>
                <a:spcPct val="0"/>
              </a:spcAft>
              <a:defRPr sz="4400">
                <a:solidFill>
                  <a:schemeClr val="tx2"/>
                </a:solidFill>
                <a:latin typeface="Times" charset="0"/>
                <a:ea typeface="ヒラギノ角ゴ Pro W3" charset="0"/>
              </a:defRPr>
            </a:lvl6pPr>
            <a:lvl7pPr marL="914400" algn="ctr" rtl="0" fontAlgn="base">
              <a:spcBef>
                <a:spcPct val="0"/>
              </a:spcBef>
              <a:spcAft>
                <a:spcPct val="0"/>
              </a:spcAft>
              <a:defRPr sz="4400">
                <a:solidFill>
                  <a:schemeClr val="tx2"/>
                </a:solidFill>
                <a:latin typeface="Times" charset="0"/>
                <a:ea typeface="ヒラギノ角ゴ Pro W3" charset="0"/>
              </a:defRPr>
            </a:lvl7pPr>
            <a:lvl8pPr marL="1371600" algn="ctr" rtl="0" fontAlgn="base">
              <a:spcBef>
                <a:spcPct val="0"/>
              </a:spcBef>
              <a:spcAft>
                <a:spcPct val="0"/>
              </a:spcAft>
              <a:defRPr sz="4400">
                <a:solidFill>
                  <a:schemeClr val="tx2"/>
                </a:solidFill>
                <a:latin typeface="Times" charset="0"/>
                <a:ea typeface="ヒラギノ角ゴ Pro W3" charset="0"/>
              </a:defRPr>
            </a:lvl8pPr>
            <a:lvl9pPr marL="1828800" algn="ctr" rtl="0" fontAlgn="base">
              <a:spcBef>
                <a:spcPct val="0"/>
              </a:spcBef>
              <a:spcAft>
                <a:spcPct val="0"/>
              </a:spcAft>
              <a:defRPr sz="4400">
                <a:solidFill>
                  <a:schemeClr val="tx2"/>
                </a:solidFill>
                <a:latin typeface="Times" charset="0"/>
                <a:ea typeface="ヒラギノ角ゴ Pro W3" charset="0"/>
              </a:defRPr>
            </a:lvl9pPr>
          </a:lstStyle>
          <a:p>
            <a:r>
              <a:rPr lang="en-GB" kern="0" dirty="0"/>
              <a:t>Repaying a mortgage</a:t>
            </a:r>
          </a:p>
        </p:txBody>
      </p:sp>
      <p:sp>
        <p:nvSpPr>
          <p:cNvPr id="8" name="Content Placeholder 2">
            <a:extLst>
              <a:ext uri="{FF2B5EF4-FFF2-40B4-BE49-F238E27FC236}">
                <a16:creationId xmlns:a16="http://schemas.microsoft.com/office/drawing/2014/main" id="{FB43DB42-9C1C-2DC0-04F5-1D7C883E4DAD}"/>
              </a:ext>
            </a:extLst>
          </p:cNvPr>
          <p:cNvSpPr>
            <a:spLocks noGrp="1"/>
          </p:cNvSpPr>
          <p:nvPr>
            <p:ph idx="1"/>
          </p:nvPr>
        </p:nvSpPr>
        <p:spPr>
          <a:xfrm>
            <a:off x="457200" y="2060848"/>
            <a:ext cx="8229600" cy="3528392"/>
          </a:xfrm>
        </p:spPr>
        <p:txBody>
          <a:bodyPr/>
          <a:lstStyle/>
          <a:p>
            <a:r>
              <a:rPr lang="en-US" sz="2800" dirty="0"/>
              <a:t>When applying for a mortgage, you will need to provide the following information:</a:t>
            </a:r>
          </a:p>
          <a:p>
            <a:pPr marL="750551" lvl="1" indent="-293351">
              <a:buFont typeface="Wingdings" charset="2"/>
              <a:buChar char="§"/>
            </a:pPr>
            <a:r>
              <a:rPr lang="en-US" dirty="0"/>
              <a:t>the value of the property you are buying</a:t>
            </a:r>
          </a:p>
          <a:p>
            <a:pPr marL="750551" lvl="1" indent="-293351">
              <a:buFont typeface="Wingdings" charset="2"/>
              <a:buChar char="§"/>
            </a:pPr>
            <a:r>
              <a:rPr lang="en-US" dirty="0"/>
              <a:t>the size of the deposit you are putting down on the property</a:t>
            </a:r>
          </a:p>
          <a:p>
            <a:pPr marL="750551" lvl="1" indent="-293351">
              <a:buFont typeface="Wingdings" charset="2"/>
              <a:buChar char="§"/>
            </a:pPr>
            <a:r>
              <a:rPr lang="en-US" dirty="0"/>
              <a:t>the period of time over which you want to repay</a:t>
            </a:r>
          </a:p>
          <a:p>
            <a:pPr lvl="1"/>
            <a:endParaRPr lang="en-GB" dirty="0"/>
          </a:p>
        </p:txBody>
      </p:sp>
    </p:spTree>
    <p:extLst>
      <p:ext uri="{BB962C8B-B14F-4D97-AF65-F5344CB8AC3E}">
        <p14:creationId xmlns:p14="http://schemas.microsoft.com/office/powerpoint/2010/main" val="2319381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865F9-5729-CD40-6124-251AD3691F90}"/>
              </a:ext>
            </a:extLst>
          </p:cNvPr>
          <p:cNvSpPr>
            <a:spLocks noGrp="1"/>
          </p:cNvSpPr>
          <p:nvPr>
            <p:ph type="title"/>
          </p:nvPr>
        </p:nvSpPr>
        <p:spPr>
          <a:xfrm>
            <a:off x="457200" y="836712"/>
            <a:ext cx="8229600" cy="769441"/>
          </a:xfrm>
        </p:spPr>
        <p:txBody>
          <a:bodyPr/>
          <a:lstStyle/>
          <a:p>
            <a:r>
              <a:rPr lang="en-GB" dirty="0"/>
              <a:t>Repaying a mortgage</a:t>
            </a:r>
          </a:p>
        </p:txBody>
      </p:sp>
      <p:sp>
        <p:nvSpPr>
          <p:cNvPr id="3" name="Content Placeholder 2">
            <a:extLst>
              <a:ext uri="{FF2B5EF4-FFF2-40B4-BE49-F238E27FC236}">
                <a16:creationId xmlns:a16="http://schemas.microsoft.com/office/drawing/2014/main" id="{E883CBD8-8AF7-09E5-5FFF-AFE1FE975829}"/>
              </a:ext>
            </a:extLst>
          </p:cNvPr>
          <p:cNvSpPr>
            <a:spLocks noGrp="1"/>
          </p:cNvSpPr>
          <p:nvPr>
            <p:ph idx="1"/>
          </p:nvPr>
        </p:nvSpPr>
        <p:spPr>
          <a:xfrm>
            <a:off x="457200" y="1667941"/>
            <a:ext cx="8229600" cy="4353347"/>
          </a:xfrm>
        </p:spPr>
        <p:txBody>
          <a:bodyPr/>
          <a:lstStyle/>
          <a:p>
            <a:pPr marL="0" indent="0">
              <a:buNone/>
            </a:pPr>
            <a:r>
              <a:rPr lang="en-US" dirty="0">
                <a:solidFill>
                  <a:schemeClr val="tx1"/>
                </a:solidFill>
                <a:latin typeface="+mn-lt"/>
              </a:rPr>
              <a:t>With this information, the mortgage lender will offer you different types of mortgage with the following details:</a:t>
            </a:r>
          </a:p>
          <a:p>
            <a:pPr lvl="1"/>
            <a:r>
              <a:rPr lang="en-US" dirty="0">
                <a:solidFill>
                  <a:schemeClr val="tx1"/>
                </a:solidFill>
                <a:latin typeface="+mn-lt"/>
              </a:rPr>
              <a:t>the total loan value (including fees)</a:t>
            </a:r>
          </a:p>
          <a:p>
            <a:pPr lvl="1"/>
            <a:r>
              <a:rPr lang="en-US" dirty="0">
                <a:solidFill>
                  <a:schemeClr val="tx1"/>
                </a:solidFill>
                <a:latin typeface="+mn-lt"/>
              </a:rPr>
              <a:t>the monthly repayment amount</a:t>
            </a:r>
          </a:p>
          <a:p>
            <a:pPr lvl="1"/>
            <a:r>
              <a:rPr lang="en-US" dirty="0">
                <a:solidFill>
                  <a:schemeClr val="tx1"/>
                </a:solidFill>
                <a:latin typeface="+mn-lt"/>
              </a:rPr>
              <a:t>the Annual Percentage Rate (APR).</a:t>
            </a:r>
          </a:p>
          <a:p>
            <a:pPr marL="0" indent="0" algn="l">
              <a:buNone/>
            </a:pPr>
            <a:r>
              <a:rPr lang="en-US" dirty="0">
                <a:solidFill>
                  <a:schemeClr val="tx1"/>
                </a:solidFill>
                <a:latin typeface="+mn-lt"/>
              </a:rPr>
              <a:t>Now, we will consider how much of our monthly payment is going towards paying off the loan, and how much is paying interest.</a:t>
            </a:r>
          </a:p>
          <a:p>
            <a:pPr marL="0" indent="0" algn="l">
              <a:buNone/>
            </a:pPr>
            <a:r>
              <a:rPr lang="en-US" dirty="0">
                <a:latin typeface="+mn-lt"/>
              </a:rPr>
              <a:t>We can use a spreadsheet to do this.</a:t>
            </a:r>
            <a:endParaRPr lang="en-US" dirty="0">
              <a:solidFill>
                <a:schemeClr val="tx1"/>
              </a:solidFill>
              <a:latin typeface="+mn-lt"/>
            </a:endParaRPr>
          </a:p>
          <a:p>
            <a:pPr algn="ctr"/>
            <a:endParaRPr lang="en-US" dirty="0"/>
          </a:p>
          <a:p>
            <a:endParaRPr lang="en-GB" dirty="0"/>
          </a:p>
        </p:txBody>
      </p:sp>
    </p:spTree>
    <p:extLst>
      <p:ext uri="{BB962C8B-B14F-4D97-AF65-F5344CB8AC3E}">
        <p14:creationId xmlns:p14="http://schemas.microsoft.com/office/powerpoint/2010/main" val="35039002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667F918-72CF-F441-F853-F2724C0AB018}"/>
              </a:ext>
            </a:extLst>
          </p:cNvPr>
          <p:cNvSpPr>
            <a:spLocks noGrp="1"/>
          </p:cNvSpPr>
          <p:nvPr>
            <p:ph type="title"/>
          </p:nvPr>
        </p:nvSpPr>
        <p:spPr>
          <a:xfrm>
            <a:off x="457200" y="975866"/>
            <a:ext cx="8229600" cy="769441"/>
          </a:xfrm>
        </p:spPr>
        <p:txBody>
          <a:bodyPr/>
          <a:lstStyle/>
          <a:p>
            <a:r>
              <a:rPr lang="en-GB" sz="4400" dirty="0"/>
              <a:t>Mortgage example</a:t>
            </a:r>
            <a:endParaRPr lang="en-GB" dirty="0"/>
          </a:p>
        </p:txBody>
      </p:sp>
      <p:sp>
        <p:nvSpPr>
          <p:cNvPr id="6" name="Content Placeholder 2">
            <a:extLst>
              <a:ext uri="{FF2B5EF4-FFF2-40B4-BE49-F238E27FC236}">
                <a16:creationId xmlns:a16="http://schemas.microsoft.com/office/drawing/2014/main" id="{6CBF0EBA-0E5D-5E34-F41D-3B7718C85AF7}"/>
              </a:ext>
            </a:extLst>
          </p:cNvPr>
          <p:cNvSpPr txBox="1">
            <a:spLocks/>
          </p:cNvSpPr>
          <p:nvPr/>
        </p:nvSpPr>
        <p:spPr>
          <a:xfrm>
            <a:off x="457200" y="1916832"/>
            <a:ext cx="8229600" cy="4353347"/>
          </a:xfrm>
          <a:prstGeom prst="rect">
            <a:avLst/>
          </a:prstGeom>
        </p:spPr>
        <p:txBody>
          <a:bodyPr vert="horz"/>
          <a:lstStyle>
            <a:lvl1pPr marL="457200" indent="-457200" algn="l" rtl="0" eaLnBrk="0" fontAlgn="base" hangingPunct="0">
              <a:spcBef>
                <a:spcPct val="20000"/>
              </a:spcBef>
              <a:spcAft>
                <a:spcPct val="0"/>
              </a:spcAft>
              <a:buClr>
                <a:schemeClr val="tx2"/>
              </a:buClr>
              <a:buFont typeface="Wingdings" panose="05000000000000000000" pitchFamily="2" charset="2"/>
              <a:buChar char="§"/>
              <a:defRPr sz="2800">
                <a:solidFill>
                  <a:schemeClr val="tx1"/>
                </a:solidFill>
                <a:latin typeface="Arial" panose="020B0604020202020204" pitchFamily="34" charset="0"/>
                <a:ea typeface="+mn-ea"/>
                <a:cs typeface="Arial" panose="020B0604020202020204" pitchFamily="34" charset="0"/>
              </a:defRPr>
            </a:lvl1pPr>
            <a:lvl2pPr marL="914400" indent="-457200" algn="l" rtl="0" eaLnBrk="0" fontAlgn="base" hangingPunct="0">
              <a:spcBef>
                <a:spcPct val="20000"/>
              </a:spcBef>
              <a:spcAft>
                <a:spcPct val="0"/>
              </a:spcAft>
              <a:buClr>
                <a:schemeClr val="tx2"/>
              </a:buClr>
              <a:buFont typeface="Wingdings" panose="05000000000000000000" pitchFamily="2" charset="2"/>
              <a:buChar char="§"/>
              <a:defRPr sz="2800">
                <a:solidFill>
                  <a:schemeClr val="tx1"/>
                </a:solidFill>
                <a:latin typeface="Arial" panose="020B0604020202020204" pitchFamily="34" charset="0"/>
                <a:ea typeface="+mn-ea"/>
                <a:cs typeface="Arial" panose="020B0604020202020204" pitchFamily="34" charset="0"/>
              </a:defRPr>
            </a:lvl2pPr>
            <a:lvl3pPr marL="1257300" indent="-342900" algn="l" rtl="0" eaLnBrk="0" fontAlgn="base" hangingPunct="0">
              <a:spcBef>
                <a:spcPct val="20000"/>
              </a:spcBef>
              <a:spcAft>
                <a:spcPct val="0"/>
              </a:spcAft>
              <a:buClr>
                <a:schemeClr val="tx2"/>
              </a:buClr>
              <a:buFont typeface="Wingdings" panose="05000000000000000000" pitchFamily="2" charset="2"/>
              <a:buChar char="§"/>
              <a:defRPr sz="2400">
                <a:solidFill>
                  <a:schemeClr val="tx1"/>
                </a:solidFill>
                <a:latin typeface="Arial" panose="020B0604020202020204" pitchFamily="34" charset="0"/>
                <a:ea typeface="+mn-ea"/>
                <a:cs typeface="Arial" panose="020B0604020202020204" pitchFamily="34" charset="0"/>
              </a:defRPr>
            </a:lvl3pPr>
            <a:lvl4pPr marL="1714500" indent="-342900" algn="l" rtl="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ea typeface="+mn-ea"/>
                <a:cs typeface="Arial" panose="020B0604020202020204" pitchFamily="34" charset="0"/>
              </a:defRPr>
            </a:lvl4pPr>
            <a:lvl5pPr marL="2171700" indent="-342900" algn="l" rtl="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ea typeface="+mn-ea"/>
                <a:cs typeface="Arial" panose="020B0604020202020204" pitchFamily="34" charset="0"/>
              </a:defRPr>
            </a:lvl5pPr>
            <a:lvl6pPr marL="2514600" indent="-228600" algn="l" rtl="0" fontAlgn="base">
              <a:spcBef>
                <a:spcPct val="20000"/>
              </a:spcBef>
              <a:spcAft>
                <a:spcPct val="0"/>
              </a:spcAft>
              <a:buChar char="»"/>
              <a:defRPr sz="2000">
                <a:solidFill>
                  <a:srgbClr val="002350"/>
                </a:solidFill>
                <a:latin typeface="+mn-lt"/>
                <a:ea typeface="+mn-ea"/>
              </a:defRPr>
            </a:lvl6pPr>
            <a:lvl7pPr marL="2971800" indent="-228600" algn="l" rtl="0" fontAlgn="base">
              <a:spcBef>
                <a:spcPct val="20000"/>
              </a:spcBef>
              <a:spcAft>
                <a:spcPct val="0"/>
              </a:spcAft>
              <a:buChar char="»"/>
              <a:defRPr sz="2000">
                <a:solidFill>
                  <a:srgbClr val="002350"/>
                </a:solidFill>
                <a:latin typeface="+mn-lt"/>
                <a:ea typeface="+mn-ea"/>
              </a:defRPr>
            </a:lvl7pPr>
            <a:lvl8pPr marL="3429000" indent="-228600" algn="l" rtl="0" fontAlgn="base">
              <a:spcBef>
                <a:spcPct val="20000"/>
              </a:spcBef>
              <a:spcAft>
                <a:spcPct val="0"/>
              </a:spcAft>
              <a:buChar char="»"/>
              <a:defRPr sz="2000">
                <a:solidFill>
                  <a:srgbClr val="002350"/>
                </a:solidFill>
                <a:latin typeface="+mn-lt"/>
                <a:ea typeface="+mn-ea"/>
              </a:defRPr>
            </a:lvl8pPr>
            <a:lvl9pPr marL="3886200" indent="-228600" algn="l" rtl="0" fontAlgn="base">
              <a:spcBef>
                <a:spcPct val="20000"/>
              </a:spcBef>
              <a:spcAft>
                <a:spcPct val="0"/>
              </a:spcAft>
              <a:buChar char="»"/>
              <a:defRPr sz="2000">
                <a:solidFill>
                  <a:srgbClr val="002350"/>
                </a:solidFill>
                <a:latin typeface="+mn-lt"/>
                <a:ea typeface="+mn-ea"/>
              </a:defRPr>
            </a:lvl9pPr>
          </a:lstStyle>
          <a:p>
            <a:pPr marL="0" indent="0">
              <a:buNone/>
            </a:pPr>
            <a:r>
              <a:rPr lang="en-GB" sz="2400" dirty="0"/>
              <a:t>Let us say we want to buy a house for £286,000 (national average in June 2022) and we have £57,200 deposit (20% of the house value). </a:t>
            </a:r>
          </a:p>
          <a:p>
            <a:pPr marL="0" indent="0">
              <a:buNone/>
            </a:pPr>
            <a:r>
              <a:rPr lang="en-GB" sz="2400" dirty="0"/>
              <a:t>So, we require a </a:t>
            </a:r>
            <a:r>
              <a:rPr lang="en-GB" sz="2400" b="1" dirty="0">
                <a:solidFill>
                  <a:srgbClr val="E00034"/>
                </a:solidFill>
              </a:rPr>
              <a:t>£228,800 </a:t>
            </a:r>
            <a:r>
              <a:rPr lang="en-GB" sz="2400" dirty="0"/>
              <a:t>mortgage.</a:t>
            </a:r>
          </a:p>
          <a:p>
            <a:pPr marL="0" indent="0">
              <a:buNone/>
            </a:pPr>
            <a:r>
              <a:rPr lang="en-GB" sz="2400" dirty="0"/>
              <a:t>The ‘Too Good To Be True’ building society offers to lend us the money at a fixed APR of </a:t>
            </a:r>
            <a:r>
              <a:rPr lang="en-GB" sz="2400" b="1" dirty="0">
                <a:solidFill>
                  <a:srgbClr val="E00034"/>
                </a:solidFill>
              </a:rPr>
              <a:t>3%</a:t>
            </a:r>
            <a:r>
              <a:rPr lang="en-GB" sz="2400" dirty="0">
                <a:solidFill>
                  <a:srgbClr val="4FBCBF"/>
                </a:solidFill>
              </a:rPr>
              <a:t> </a:t>
            </a:r>
            <a:r>
              <a:rPr lang="en-GB" sz="2400" dirty="0"/>
              <a:t>with </a:t>
            </a:r>
            <a:r>
              <a:rPr lang="en-GB" sz="2400" i="1" dirty="0"/>
              <a:t>no fees included</a:t>
            </a:r>
            <a:r>
              <a:rPr lang="en-GB" sz="2400" dirty="0"/>
              <a:t>.</a:t>
            </a:r>
          </a:p>
          <a:p>
            <a:pPr marL="0" indent="0">
              <a:buNone/>
            </a:pPr>
            <a:r>
              <a:rPr lang="en-GB" sz="2400" dirty="0"/>
              <a:t>We wish to pay the mortgage off over </a:t>
            </a:r>
            <a:r>
              <a:rPr lang="en-GB" sz="2400" b="1" dirty="0">
                <a:solidFill>
                  <a:srgbClr val="E00034"/>
                </a:solidFill>
              </a:rPr>
              <a:t>25 years </a:t>
            </a:r>
            <a:r>
              <a:rPr lang="en-GB" sz="2400" dirty="0"/>
              <a:t>and so the lender tells us that the monthly repayments will be </a:t>
            </a:r>
            <a:r>
              <a:rPr lang="en-GB" sz="2400" b="1" dirty="0">
                <a:solidFill>
                  <a:srgbClr val="E00034"/>
                </a:solidFill>
              </a:rPr>
              <a:t>£1084.99</a:t>
            </a:r>
            <a:r>
              <a:rPr lang="en-GB" sz="2400" dirty="0"/>
              <a:t>.</a:t>
            </a:r>
            <a:endParaRPr lang="en-GB" sz="2400" b="1" dirty="0">
              <a:solidFill>
                <a:srgbClr val="E00034"/>
              </a:solidFill>
            </a:endParaRPr>
          </a:p>
          <a:p>
            <a:endParaRPr lang="en-US" sz="2400" kern="0" dirty="0"/>
          </a:p>
          <a:p>
            <a:endParaRPr lang="en-GB" sz="2400" kern="0" dirty="0"/>
          </a:p>
        </p:txBody>
      </p:sp>
    </p:spTree>
    <p:extLst>
      <p:ext uri="{BB962C8B-B14F-4D97-AF65-F5344CB8AC3E}">
        <p14:creationId xmlns:p14="http://schemas.microsoft.com/office/powerpoint/2010/main" val="396889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B7177A30-D06D-5946-BDBF-0B8C5881CF49}"/>
              </a:ext>
            </a:extLst>
          </p:cNvPr>
          <p:cNvSpPr txBox="1">
            <a:spLocks/>
          </p:cNvSpPr>
          <p:nvPr/>
        </p:nvSpPr>
        <p:spPr>
          <a:xfrm>
            <a:off x="457200" y="1424993"/>
            <a:ext cx="8229600" cy="4884327"/>
          </a:xfrm>
          <a:prstGeom prst="rect">
            <a:avLst/>
          </a:prstGeom>
        </p:spPr>
        <p:txBody>
          <a:bodyPr vert="horz"/>
          <a:lstStyle>
            <a:lvl1pPr marL="457200" indent="-457200" algn="l" rtl="0" eaLnBrk="0" fontAlgn="base" hangingPunct="0">
              <a:spcBef>
                <a:spcPct val="20000"/>
              </a:spcBef>
              <a:spcAft>
                <a:spcPct val="0"/>
              </a:spcAft>
              <a:buClr>
                <a:schemeClr val="tx2"/>
              </a:buClr>
              <a:buFont typeface="Wingdings" panose="05000000000000000000" pitchFamily="2" charset="2"/>
              <a:buChar char="§"/>
              <a:defRPr sz="2800">
                <a:solidFill>
                  <a:schemeClr val="tx1"/>
                </a:solidFill>
                <a:latin typeface="Arial" panose="020B0604020202020204" pitchFamily="34" charset="0"/>
                <a:ea typeface="+mn-ea"/>
                <a:cs typeface="Arial" panose="020B0604020202020204" pitchFamily="34" charset="0"/>
              </a:defRPr>
            </a:lvl1pPr>
            <a:lvl2pPr marL="914400" indent="-457200" algn="l" rtl="0" eaLnBrk="0" fontAlgn="base" hangingPunct="0">
              <a:spcBef>
                <a:spcPct val="20000"/>
              </a:spcBef>
              <a:spcAft>
                <a:spcPct val="0"/>
              </a:spcAft>
              <a:buClr>
                <a:schemeClr val="tx2"/>
              </a:buClr>
              <a:buFont typeface="Wingdings" panose="05000000000000000000" pitchFamily="2" charset="2"/>
              <a:buChar char="§"/>
              <a:defRPr sz="2800">
                <a:solidFill>
                  <a:schemeClr val="tx1"/>
                </a:solidFill>
                <a:latin typeface="Arial" panose="020B0604020202020204" pitchFamily="34" charset="0"/>
                <a:ea typeface="+mn-ea"/>
                <a:cs typeface="Arial" panose="020B0604020202020204" pitchFamily="34" charset="0"/>
              </a:defRPr>
            </a:lvl2pPr>
            <a:lvl3pPr marL="1257300" indent="-342900" algn="l" rtl="0" eaLnBrk="0" fontAlgn="base" hangingPunct="0">
              <a:spcBef>
                <a:spcPct val="20000"/>
              </a:spcBef>
              <a:spcAft>
                <a:spcPct val="0"/>
              </a:spcAft>
              <a:buClr>
                <a:schemeClr val="tx2"/>
              </a:buClr>
              <a:buFont typeface="Wingdings" panose="05000000000000000000" pitchFamily="2" charset="2"/>
              <a:buChar char="§"/>
              <a:defRPr sz="2400">
                <a:solidFill>
                  <a:schemeClr val="tx1"/>
                </a:solidFill>
                <a:latin typeface="Arial" panose="020B0604020202020204" pitchFamily="34" charset="0"/>
                <a:ea typeface="+mn-ea"/>
                <a:cs typeface="Arial" panose="020B0604020202020204" pitchFamily="34" charset="0"/>
              </a:defRPr>
            </a:lvl3pPr>
            <a:lvl4pPr marL="1714500" indent="-342900" algn="l" rtl="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ea typeface="+mn-ea"/>
                <a:cs typeface="Arial" panose="020B0604020202020204" pitchFamily="34" charset="0"/>
              </a:defRPr>
            </a:lvl4pPr>
            <a:lvl5pPr marL="2171700" indent="-342900" algn="l" rtl="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ea typeface="+mn-ea"/>
                <a:cs typeface="Arial" panose="020B0604020202020204" pitchFamily="34" charset="0"/>
              </a:defRPr>
            </a:lvl5pPr>
            <a:lvl6pPr marL="2514600" indent="-228600" algn="l" rtl="0" fontAlgn="base">
              <a:spcBef>
                <a:spcPct val="20000"/>
              </a:spcBef>
              <a:spcAft>
                <a:spcPct val="0"/>
              </a:spcAft>
              <a:buChar char="»"/>
              <a:defRPr sz="2000">
                <a:solidFill>
                  <a:srgbClr val="002350"/>
                </a:solidFill>
                <a:latin typeface="+mn-lt"/>
                <a:ea typeface="+mn-ea"/>
              </a:defRPr>
            </a:lvl6pPr>
            <a:lvl7pPr marL="2971800" indent="-228600" algn="l" rtl="0" fontAlgn="base">
              <a:spcBef>
                <a:spcPct val="20000"/>
              </a:spcBef>
              <a:spcAft>
                <a:spcPct val="0"/>
              </a:spcAft>
              <a:buChar char="»"/>
              <a:defRPr sz="2000">
                <a:solidFill>
                  <a:srgbClr val="002350"/>
                </a:solidFill>
                <a:latin typeface="+mn-lt"/>
                <a:ea typeface="+mn-ea"/>
              </a:defRPr>
            </a:lvl7pPr>
            <a:lvl8pPr marL="3429000" indent="-228600" algn="l" rtl="0" fontAlgn="base">
              <a:spcBef>
                <a:spcPct val="20000"/>
              </a:spcBef>
              <a:spcAft>
                <a:spcPct val="0"/>
              </a:spcAft>
              <a:buChar char="»"/>
              <a:defRPr sz="2000">
                <a:solidFill>
                  <a:srgbClr val="002350"/>
                </a:solidFill>
                <a:latin typeface="+mn-lt"/>
                <a:ea typeface="+mn-ea"/>
              </a:defRPr>
            </a:lvl8pPr>
            <a:lvl9pPr marL="3886200" indent="-228600" algn="l" rtl="0" fontAlgn="base">
              <a:spcBef>
                <a:spcPct val="20000"/>
              </a:spcBef>
              <a:spcAft>
                <a:spcPct val="0"/>
              </a:spcAft>
              <a:buChar char="»"/>
              <a:defRPr sz="2000">
                <a:solidFill>
                  <a:srgbClr val="002350"/>
                </a:solidFill>
                <a:latin typeface="+mn-lt"/>
                <a:ea typeface="+mn-ea"/>
              </a:defRPr>
            </a:lvl9pPr>
          </a:lstStyle>
          <a:p>
            <a:pPr marL="0" indent="0">
              <a:spcAft>
                <a:spcPts val="856"/>
              </a:spcAft>
              <a:buNone/>
            </a:pPr>
            <a:r>
              <a:rPr lang="en-GB" sz="2200" dirty="0"/>
              <a:t>In an Excel file, put together a </a:t>
            </a:r>
            <a:r>
              <a:rPr lang="en-GB" sz="2200" i="1" dirty="0"/>
              <a:t>monthly</a:t>
            </a:r>
            <a:r>
              <a:rPr lang="en-GB" sz="2200" dirty="0"/>
              <a:t> </a:t>
            </a:r>
            <a:r>
              <a:rPr lang="en-GB" sz="2200" i="1" dirty="0"/>
              <a:t>repayment schedule, </a:t>
            </a:r>
            <a:r>
              <a:rPr lang="en-GB" sz="2200" dirty="0"/>
              <a:t>detailing your monthly opening and closing balances, the monthly interest charged, the monthly repayment, and the current loan balance.</a:t>
            </a:r>
          </a:p>
          <a:p>
            <a:pPr marL="0" indent="0">
              <a:spcAft>
                <a:spcPts val="856"/>
              </a:spcAft>
              <a:buNone/>
            </a:pPr>
            <a:r>
              <a:rPr lang="en-GB" sz="2200" dirty="0"/>
              <a:t>The handout will help you set up your schedule.</a:t>
            </a:r>
          </a:p>
          <a:p>
            <a:pPr marL="0" indent="0">
              <a:spcAft>
                <a:spcPts val="856"/>
              </a:spcAft>
              <a:buNone/>
            </a:pPr>
            <a:r>
              <a:rPr lang="en-GB" sz="2200" b="1" dirty="0"/>
              <a:t>Remember:</a:t>
            </a:r>
          </a:p>
          <a:p>
            <a:pPr marL="750551" lvl="1" indent="-293351">
              <a:spcAft>
                <a:spcPts val="856"/>
              </a:spcAft>
              <a:buFont typeface="Wingdings" charset="2"/>
              <a:buChar char="§"/>
            </a:pPr>
            <a:r>
              <a:rPr lang="en-GB" sz="2200" dirty="0"/>
              <a:t>The opening loan balance is £228,800.</a:t>
            </a:r>
          </a:p>
          <a:p>
            <a:pPr marL="750551" lvl="1" indent="-293351">
              <a:spcAft>
                <a:spcPts val="856"/>
              </a:spcAft>
              <a:buFont typeface="Wingdings" charset="2"/>
              <a:buChar char="§"/>
            </a:pPr>
            <a:r>
              <a:rPr lang="en-GB" sz="2200" dirty="0"/>
              <a:t>Annual interest is charged at 3%.</a:t>
            </a:r>
          </a:p>
          <a:p>
            <a:pPr marL="750551" lvl="1" indent="-293351">
              <a:spcAft>
                <a:spcPts val="856"/>
              </a:spcAft>
              <a:buFont typeface="Wingdings" charset="2"/>
              <a:buChar char="§"/>
            </a:pPr>
            <a:r>
              <a:rPr lang="en-GB" sz="2200" dirty="0"/>
              <a:t>The mortgage will be paid back monthly over </a:t>
            </a:r>
            <a:br>
              <a:rPr lang="en-GB" sz="2200" dirty="0"/>
            </a:br>
            <a:r>
              <a:rPr lang="en-GB" sz="2200" dirty="0"/>
              <a:t>25 years.</a:t>
            </a:r>
          </a:p>
          <a:p>
            <a:pPr marL="750551" lvl="1" indent="-293351">
              <a:spcAft>
                <a:spcPts val="856"/>
              </a:spcAft>
              <a:buFont typeface="Wingdings" charset="2"/>
              <a:buChar char="§"/>
            </a:pPr>
            <a:r>
              <a:rPr lang="en-GB" sz="2200" dirty="0"/>
              <a:t>A repayment of £1084.99 will be paid each month.</a:t>
            </a:r>
          </a:p>
          <a:p>
            <a:endParaRPr lang="en-US" sz="2200" kern="0" dirty="0"/>
          </a:p>
          <a:p>
            <a:endParaRPr lang="en-GB" sz="2200" kern="0" dirty="0"/>
          </a:p>
        </p:txBody>
      </p:sp>
      <p:sp>
        <p:nvSpPr>
          <p:cNvPr id="6" name="Title 4">
            <a:extLst>
              <a:ext uri="{FF2B5EF4-FFF2-40B4-BE49-F238E27FC236}">
                <a16:creationId xmlns:a16="http://schemas.microsoft.com/office/drawing/2014/main" id="{388B7724-F6FF-060A-71C4-E294A6C31006}"/>
              </a:ext>
            </a:extLst>
          </p:cNvPr>
          <p:cNvSpPr>
            <a:spLocks noGrp="1"/>
          </p:cNvSpPr>
          <p:nvPr>
            <p:ph type="title"/>
          </p:nvPr>
        </p:nvSpPr>
        <p:spPr>
          <a:xfrm>
            <a:off x="457200" y="694939"/>
            <a:ext cx="8229600" cy="769441"/>
          </a:xfrm>
        </p:spPr>
        <p:txBody>
          <a:bodyPr/>
          <a:lstStyle/>
          <a:p>
            <a:r>
              <a:rPr lang="en-GB" sz="4400" dirty="0"/>
              <a:t>Repayment schedule</a:t>
            </a:r>
            <a:endParaRPr lang="en-GB" dirty="0"/>
          </a:p>
        </p:txBody>
      </p:sp>
    </p:spTree>
    <p:extLst>
      <p:ext uri="{BB962C8B-B14F-4D97-AF65-F5344CB8AC3E}">
        <p14:creationId xmlns:p14="http://schemas.microsoft.com/office/powerpoint/2010/main" val="2372443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FA3D5C84-FD12-8561-D0E1-9AC9AC0011B4}"/>
              </a:ext>
            </a:extLst>
          </p:cNvPr>
          <p:cNvSpPr>
            <a:spLocks noGrp="1"/>
          </p:cNvSpPr>
          <p:nvPr>
            <p:ph type="pic" sz="quarter" idx="10"/>
          </p:nvPr>
        </p:nvSpPr>
        <p:spPr/>
        <p:txBody>
          <a:bodyPr/>
          <a:lstStyle/>
          <a:p>
            <a:endParaRPr lang="en-GB"/>
          </a:p>
        </p:txBody>
      </p:sp>
      <p:sp>
        <p:nvSpPr>
          <p:cNvPr id="3" name="Title 2">
            <a:extLst>
              <a:ext uri="{FF2B5EF4-FFF2-40B4-BE49-F238E27FC236}">
                <a16:creationId xmlns:a16="http://schemas.microsoft.com/office/drawing/2014/main" id="{A545C3A3-D9E5-7625-B3A9-13B59B7ED031}"/>
              </a:ext>
            </a:extLst>
          </p:cNvPr>
          <p:cNvSpPr>
            <a:spLocks noGrp="1"/>
          </p:cNvSpPr>
          <p:nvPr>
            <p:ph type="title"/>
          </p:nvPr>
        </p:nvSpPr>
        <p:spPr/>
        <p:txBody>
          <a:bodyPr/>
          <a:lstStyle/>
          <a:p>
            <a:endParaRPr lang="en-GB"/>
          </a:p>
        </p:txBody>
      </p:sp>
      <p:pic>
        <p:nvPicPr>
          <p:cNvPr id="5" name="Picture 4">
            <a:extLst>
              <a:ext uri="{FF2B5EF4-FFF2-40B4-BE49-F238E27FC236}">
                <a16:creationId xmlns:a16="http://schemas.microsoft.com/office/drawing/2014/main" id="{B45B225D-D382-AF52-71F6-4A2EB9618806}"/>
              </a:ext>
            </a:extLst>
          </p:cNvPr>
          <p:cNvPicPr>
            <a:picLocks noChangeAspect="1"/>
          </p:cNvPicPr>
          <p:nvPr/>
        </p:nvPicPr>
        <p:blipFill rotWithShape="1">
          <a:blip r:embed="rId2"/>
          <a:srcRect r="50000"/>
          <a:stretch/>
        </p:blipFill>
        <p:spPr>
          <a:xfrm>
            <a:off x="0" y="764704"/>
            <a:ext cx="5940152" cy="6030726"/>
          </a:xfrm>
          <a:prstGeom prst="rect">
            <a:avLst/>
          </a:prstGeom>
        </p:spPr>
      </p:pic>
    </p:spTree>
    <p:extLst>
      <p:ext uri="{BB962C8B-B14F-4D97-AF65-F5344CB8AC3E}">
        <p14:creationId xmlns:p14="http://schemas.microsoft.com/office/powerpoint/2010/main" val="3461430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3449-A8A2-0245-1073-DA61F34B4908}"/>
              </a:ext>
            </a:extLst>
          </p:cNvPr>
          <p:cNvSpPr>
            <a:spLocks noGrp="1"/>
          </p:cNvSpPr>
          <p:nvPr>
            <p:ph type="title"/>
          </p:nvPr>
        </p:nvSpPr>
        <p:spPr/>
        <p:txBody>
          <a:bodyPr/>
          <a:lstStyle/>
          <a:p>
            <a:r>
              <a:rPr lang="en-GB" dirty="0"/>
              <a:t>Graphical representation</a:t>
            </a:r>
          </a:p>
        </p:txBody>
      </p:sp>
      <p:sp>
        <p:nvSpPr>
          <p:cNvPr id="3" name="Content Placeholder 2">
            <a:extLst>
              <a:ext uri="{FF2B5EF4-FFF2-40B4-BE49-F238E27FC236}">
                <a16:creationId xmlns:a16="http://schemas.microsoft.com/office/drawing/2014/main" id="{63017730-92F7-5F3B-1DC2-FC641232AE45}"/>
              </a:ext>
            </a:extLst>
          </p:cNvPr>
          <p:cNvSpPr>
            <a:spLocks noGrp="1"/>
          </p:cNvSpPr>
          <p:nvPr>
            <p:ph idx="1"/>
          </p:nvPr>
        </p:nvSpPr>
        <p:spPr/>
        <p:txBody>
          <a:bodyPr/>
          <a:lstStyle/>
          <a:p>
            <a:pPr marL="0" indent="0">
              <a:buNone/>
            </a:pPr>
            <a:r>
              <a:rPr lang="en-GB" sz="2800" dirty="0"/>
              <a:t>Using the values you have calculated, construct graphs to show:</a:t>
            </a:r>
          </a:p>
          <a:p>
            <a:r>
              <a:rPr lang="en-GB" sz="2800" dirty="0"/>
              <a:t>the outstanding (closing) loan balance changing over time</a:t>
            </a:r>
          </a:p>
          <a:p>
            <a:r>
              <a:rPr lang="en-GB" sz="2800" dirty="0"/>
              <a:t>a comparison of how much of each monthly repayment is actually paying off the loan </a:t>
            </a:r>
            <a:br>
              <a:rPr lang="en-GB" sz="2800" dirty="0"/>
            </a:br>
            <a:r>
              <a:rPr lang="en-GB" sz="2800" dirty="0"/>
              <a:t>(the principal) and how much is interest.</a:t>
            </a:r>
          </a:p>
          <a:p>
            <a:pPr marL="0" indent="0">
              <a:buNone/>
            </a:pPr>
            <a:r>
              <a:rPr lang="en-GB" sz="2800" dirty="0"/>
              <a:t>Analyse these graphs, reporting your findings.</a:t>
            </a:r>
            <a:endParaRPr lang="en-GB" dirty="0"/>
          </a:p>
        </p:txBody>
      </p:sp>
    </p:spTree>
    <p:extLst>
      <p:ext uri="{BB962C8B-B14F-4D97-AF65-F5344CB8AC3E}">
        <p14:creationId xmlns:p14="http://schemas.microsoft.com/office/powerpoint/2010/main" val="12471554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736EF70-FD05-C02F-4ABE-AC15545E362B}"/>
              </a:ext>
            </a:extLst>
          </p:cNvPr>
          <p:cNvSpPr>
            <a:spLocks noGrp="1"/>
          </p:cNvSpPr>
          <p:nvPr>
            <p:ph type="title"/>
          </p:nvPr>
        </p:nvSpPr>
        <p:spPr>
          <a:xfrm>
            <a:off x="424606" y="1010829"/>
            <a:ext cx="8229600" cy="769441"/>
          </a:xfrm>
        </p:spPr>
        <p:txBody>
          <a:bodyPr/>
          <a:lstStyle/>
          <a:p>
            <a:r>
              <a:rPr lang="en-GB" dirty="0"/>
              <a:t>Outstanding Balance</a:t>
            </a:r>
          </a:p>
        </p:txBody>
      </p:sp>
      <p:graphicFrame>
        <p:nvGraphicFramePr>
          <p:cNvPr id="7" name="Chart 6">
            <a:extLst>
              <a:ext uri="{FF2B5EF4-FFF2-40B4-BE49-F238E27FC236}">
                <a16:creationId xmlns:a16="http://schemas.microsoft.com/office/drawing/2014/main" id="{00000000-0008-0000-0000-000003000000}"/>
              </a:ext>
            </a:extLst>
          </p:cNvPr>
          <p:cNvGraphicFramePr>
            <a:graphicFrameLocks noGrp="1" noDrilldown="1" noMove="1" noResize="1"/>
          </p:cNvGraphicFramePr>
          <p:nvPr>
            <p:extLst>
              <p:ext uri="{D42A27DB-BD31-4B8C-83A1-F6EECF244321}">
                <p14:modId xmlns:p14="http://schemas.microsoft.com/office/powerpoint/2010/main" val="946918038"/>
              </p:ext>
            </p:extLst>
          </p:nvPr>
        </p:nvGraphicFramePr>
        <p:xfrm>
          <a:off x="971600" y="1780270"/>
          <a:ext cx="7272808" cy="43850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9492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8564D79-D213-FE0A-54A9-258470C0B6A7}"/>
              </a:ext>
            </a:extLst>
          </p:cNvPr>
          <p:cNvSpPr>
            <a:spLocks noGrp="1"/>
          </p:cNvSpPr>
          <p:nvPr>
            <p:ph type="title"/>
          </p:nvPr>
        </p:nvSpPr>
        <p:spPr>
          <a:xfrm>
            <a:off x="457200" y="836712"/>
            <a:ext cx="8229600" cy="769441"/>
          </a:xfrm>
        </p:spPr>
        <p:txBody>
          <a:bodyPr/>
          <a:lstStyle/>
          <a:p>
            <a:r>
              <a:rPr lang="en-GB" dirty="0"/>
              <a:t>Repayment breakdown</a:t>
            </a:r>
          </a:p>
        </p:txBody>
      </p:sp>
      <p:graphicFrame>
        <p:nvGraphicFramePr>
          <p:cNvPr id="7" name="Chart 6">
            <a:extLst>
              <a:ext uri="{FF2B5EF4-FFF2-40B4-BE49-F238E27FC236}">
                <a16:creationId xmlns:a16="http://schemas.microsoft.com/office/drawing/2014/main" id="{00000000-0008-0000-0000-000002000000}"/>
              </a:ext>
            </a:extLst>
          </p:cNvPr>
          <p:cNvGraphicFramePr>
            <a:graphicFrameLocks noGrp="1" noDrilldown="1" noMove="1" noResize="1"/>
          </p:cNvGraphicFramePr>
          <p:nvPr>
            <p:extLst>
              <p:ext uri="{D42A27DB-BD31-4B8C-83A1-F6EECF244321}">
                <p14:modId xmlns:p14="http://schemas.microsoft.com/office/powerpoint/2010/main" val="3183048817"/>
              </p:ext>
            </p:extLst>
          </p:nvPr>
        </p:nvGraphicFramePr>
        <p:xfrm>
          <a:off x="518864" y="1606153"/>
          <a:ext cx="8229600" cy="44151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98566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5346AD-4020-7708-80C8-6A6FD1EBD1FE}"/>
              </a:ext>
            </a:extLst>
          </p:cNvPr>
          <p:cNvSpPr>
            <a:spLocks noGrp="1"/>
          </p:cNvSpPr>
          <p:nvPr>
            <p:ph type="title"/>
          </p:nvPr>
        </p:nvSpPr>
        <p:spPr>
          <a:xfrm>
            <a:off x="478929" y="803448"/>
            <a:ext cx="8229600" cy="769441"/>
          </a:xfrm>
        </p:spPr>
        <p:txBody>
          <a:bodyPr/>
          <a:lstStyle/>
          <a:p>
            <a:r>
              <a:rPr lang="en-GB" dirty="0"/>
              <a:t>Repayment breakdown</a:t>
            </a:r>
          </a:p>
        </p:txBody>
      </p:sp>
      <p:sp>
        <p:nvSpPr>
          <p:cNvPr id="8" name="Content Placeholder 2">
            <a:extLst>
              <a:ext uri="{FF2B5EF4-FFF2-40B4-BE49-F238E27FC236}">
                <a16:creationId xmlns:a16="http://schemas.microsoft.com/office/drawing/2014/main" id="{A410739D-01B3-5DC1-6E64-6A510921CD16}"/>
              </a:ext>
            </a:extLst>
          </p:cNvPr>
          <p:cNvSpPr>
            <a:spLocks noGrp="1"/>
          </p:cNvSpPr>
          <p:nvPr>
            <p:ph idx="1"/>
          </p:nvPr>
        </p:nvSpPr>
        <p:spPr>
          <a:xfrm>
            <a:off x="457200" y="1641790"/>
            <a:ext cx="8229600" cy="1330893"/>
          </a:xfrm>
        </p:spPr>
        <p:txBody>
          <a:bodyPr/>
          <a:lstStyle/>
          <a:p>
            <a:r>
              <a:rPr lang="en-US" sz="2000" dirty="0"/>
              <a:t>Create a repayment schedule for the below mortgage offers.</a:t>
            </a:r>
          </a:p>
          <a:p>
            <a:r>
              <a:rPr lang="en-US" sz="2000" dirty="0"/>
              <a:t>Take note of the change in rate after a certain number of years and the product fees.</a:t>
            </a:r>
          </a:p>
        </p:txBody>
      </p:sp>
      <p:sp>
        <p:nvSpPr>
          <p:cNvPr id="11" name="TextBox 10">
            <a:extLst>
              <a:ext uri="{FF2B5EF4-FFF2-40B4-BE49-F238E27FC236}">
                <a16:creationId xmlns:a16="http://schemas.microsoft.com/office/drawing/2014/main" id="{130580E9-4FE9-2513-3734-E82808791517}"/>
              </a:ext>
            </a:extLst>
          </p:cNvPr>
          <p:cNvSpPr txBox="1"/>
          <p:nvPr/>
        </p:nvSpPr>
        <p:spPr>
          <a:xfrm>
            <a:off x="2267744" y="4062231"/>
            <a:ext cx="1008112" cy="276999"/>
          </a:xfrm>
          <a:prstGeom prst="rect">
            <a:avLst/>
          </a:prstGeom>
          <a:noFill/>
        </p:spPr>
        <p:txBody>
          <a:bodyPr wrap="square" rtlCol="0">
            <a:spAutoFit/>
          </a:bodyPr>
          <a:lstStyle/>
          <a:p>
            <a:r>
              <a:rPr lang="en-GB" sz="1200" dirty="0">
                <a:latin typeface="+mn-lt"/>
              </a:rPr>
              <a:t>Then 5.24%</a:t>
            </a:r>
          </a:p>
        </p:txBody>
      </p:sp>
      <p:graphicFrame>
        <p:nvGraphicFramePr>
          <p:cNvPr id="2" name="Table 2">
            <a:extLst>
              <a:ext uri="{FF2B5EF4-FFF2-40B4-BE49-F238E27FC236}">
                <a16:creationId xmlns:a16="http://schemas.microsoft.com/office/drawing/2014/main" id="{F6F035B4-1581-DCC4-F725-3EC40C899386}"/>
              </a:ext>
            </a:extLst>
          </p:cNvPr>
          <p:cNvGraphicFramePr>
            <a:graphicFrameLocks noGrp="1"/>
          </p:cNvGraphicFramePr>
          <p:nvPr>
            <p:extLst>
              <p:ext uri="{D42A27DB-BD31-4B8C-83A1-F6EECF244321}">
                <p14:modId xmlns:p14="http://schemas.microsoft.com/office/powerpoint/2010/main" val="1399515559"/>
              </p:ext>
            </p:extLst>
          </p:nvPr>
        </p:nvGraphicFramePr>
        <p:xfrm>
          <a:off x="293217" y="3080116"/>
          <a:ext cx="8601024" cy="2743200"/>
        </p:xfrm>
        <a:graphic>
          <a:graphicData uri="http://schemas.openxmlformats.org/drawingml/2006/table">
            <a:tbl>
              <a:tblPr firstRow="1" bandRow="1">
                <a:tableStyleId>{5C22544A-7EE6-4342-B048-85BDC9FD1C3A}</a:tableStyleId>
              </a:tblPr>
              <a:tblGrid>
                <a:gridCol w="1440159">
                  <a:extLst>
                    <a:ext uri="{9D8B030D-6E8A-4147-A177-3AD203B41FA5}">
                      <a16:colId xmlns:a16="http://schemas.microsoft.com/office/drawing/2014/main" val="2678813559"/>
                    </a:ext>
                  </a:extLst>
                </a:gridCol>
                <a:gridCol w="1224136">
                  <a:extLst>
                    <a:ext uri="{9D8B030D-6E8A-4147-A177-3AD203B41FA5}">
                      <a16:colId xmlns:a16="http://schemas.microsoft.com/office/drawing/2014/main" val="1280759308"/>
                    </a:ext>
                  </a:extLst>
                </a:gridCol>
                <a:gridCol w="2376264">
                  <a:extLst>
                    <a:ext uri="{9D8B030D-6E8A-4147-A177-3AD203B41FA5}">
                      <a16:colId xmlns:a16="http://schemas.microsoft.com/office/drawing/2014/main" val="969469227"/>
                    </a:ext>
                  </a:extLst>
                </a:gridCol>
                <a:gridCol w="1224136">
                  <a:extLst>
                    <a:ext uri="{9D8B030D-6E8A-4147-A177-3AD203B41FA5}">
                      <a16:colId xmlns:a16="http://schemas.microsoft.com/office/drawing/2014/main" val="4269615073"/>
                    </a:ext>
                  </a:extLst>
                </a:gridCol>
                <a:gridCol w="1368152">
                  <a:extLst>
                    <a:ext uri="{9D8B030D-6E8A-4147-A177-3AD203B41FA5}">
                      <a16:colId xmlns:a16="http://schemas.microsoft.com/office/drawing/2014/main" val="4208306856"/>
                    </a:ext>
                  </a:extLst>
                </a:gridCol>
                <a:gridCol w="968177">
                  <a:extLst>
                    <a:ext uri="{9D8B030D-6E8A-4147-A177-3AD203B41FA5}">
                      <a16:colId xmlns:a16="http://schemas.microsoft.com/office/drawing/2014/main" val="3670026566"/>
                    </a:ext>
                  </a:extLst>
                </a:gridCol>
              </a:tblGrid>
              <a:tr h="480051">
                <a:tc>
                  <a:txBody>
                    <a:bodyPr/>
                    <a:lstStyle/>
                    <a:p>
                      <a:r>
                        <a:rPr lang="en-GB" dirty="0"/>
                        <a:t>Bank</a:t>
                      </a:r>
                    </a:p>
                  </a:txBody>
                  <a:tcPr/>
                </a:tc>
                <a:tc>
                  <a:txBody>
                    <a:bodyPr/>
                    <a:lstStyle/>
                    <a:p>
                      <a:r>
                        <a:rPr lang="en-GB" b="1" dirty="0"/>
                        <a:t>Initial monthly cost</a:t>
                      </a:r>
                    </a:p>
                  </a:txBody>
                  <a:tcPr/>
                </a:tc>
                <a:tc>
                  <a:txBody>
                    <a:bodyPr/>
                    <a:lstStyle/>
                    <a:p>
                      <a:r>
                        <a:rPr lang="en-GB" b="1" dirty="0"/>
                        <a:t>Interest rate</a:t>
                      </a:r>
                    </a:p>
                  </a:txBody>
                  <a:tcPr/>
                </a:tc>
                <a:tc>
                  <a:txBody>
                    <a:bodyPr/>
                    <a:lstStyle/>
                    <a:p>
                      <a:r>
                        <a:rPr lang="en-GB" b="1" dirty="0"/>
                        <a:t>Total upfront fees</a:t>
                      </a:r>
                    </a:p>
                  </a:txBody>
                  <a:tcPr/>
                </a:tc>
                <a:tc>
                  <a:txBody>
                    <a:bodyPr/>
                    <a:lstStyle/>
                    <a:p>
                      <a:r>
                        <a:rPr lang="en-GB" dirty="0"/>
                        <a:t>Initial term cost</a:t>
                      </a:r>
                    </a:p>
                  </a:txBody>
                  <a:tcPr/>
                </a:tc>
                <a:tc>
                  <a:txBody>
                    <a:bodyPr/>
                    <a:lstStyle/>
                    <a:p>
                      <a:r>
                        <a:rPr lang="en-GB" dirty="0"/>
                        <a:t>APRC</a:t>
                      </a:r>
                    </a:p>
                  </a:txBody>
                  <a:tcPr/>
                </a:tc>
                <a:extLst>
                  <a:ext uri="{0D108BD9-81ED-4DB2-BD59-A6C34878D82A}">
                    <a16:rowId xmlns:a16="http://schemas.microsoft.com/office/drawing/2014/main" val="4206987095"/>
                  </a:ext>
                </a:extLst>
              </a:tr>
              <a:tr h="480051">
                <a:tc>
                  <a:txBody>
                    <a:bodyPr/>
                    <a:lstStyle/>
                    <a:p>
                      <a:r>
                        <a:rPr lang="en-GB" dirty="0" err="1"/>
                        <a:t>Carblays</a:t>
                      </a:r>
                      <a:r>
                        <a:rPr lang="en-GB" dirty="0"/>
                        <a:t> PLC</a:t>
                      </a:r>
                    </a:p>
                  </a:txBody>
                  <a:tcPr/>
                </a:tc>
                <a:tc>
                  <a:txBody>
                    <a:bodyPr/>
                    <a:lstStyle/>
                    <a:p>
                      <a:r>
                        <a:rPr lang="en-GB" b="0" dirty="0"/>
                        <a:t>£1,145.43</a:t>
                      </a:r>
                    </a:p>
                  </a:txBody>
                  <a:tcPr/>
                </a:tc>
                <a:tc>
                  <a:txBody>
                    <a:bodyPr/>
                    <a:lstStyle/>
                    <a:p>
                      <a:r>
                        <a:rPr lang="en-GB" b="0" dirty="0"/>
                        <a:t>Fixed initial rate for 2 years: 3.5%</a:t>
                      </a:r>
                    </a:p>
                    <a:p>
                      <a:r>
                        <a:rPr lang="en-GB" b="0" dirty="0"/>
                        <a:t>Then 5.24%</a:t>
                      </a:r>
                    </a:p>
                  </a:txBody>
                  <a:tcPr/>
                </a:tc>
                <a:tc>
                  <a:txBody>
                    <a:bodyPr/>
                    <a:lstStyle/>
                    <a:p>
                      <a:r>
                        <a:rPr lang="en-GB" b="0" dirty="0"/>
                        <a:t>£1,034.00</a:t>
                      </a:r>
                    </a:p>
                  </a:txBody>
                  <a:tcPr/>
                </a:tc>
                <a:tc>
                  <a:txBody>
                    <a:bodyPr/>
                    <a:lstStyle/>
                    <a:p>
                      <a:r>
                        <a:rPr lang="en-GB" dirty="0"/>
                        <a:t>£28,524.24</a:t>
                      </a:r>
                    </a:p>
                  </a:txBody>
                  <a:tcPr/>
                </a:tc>
                <a:tc>
                  <a:txBody>
                    <a:bodyPr/>
                    <a:lstStyle/>
                    <a:p>
                      <a:r>
                        <a:rPr lang="en-GB" dirty="0"/>
                        <a:t>5.0%</a:t>
                      </a:r>
                    </a:p>
                  </a:txBody>
                  <a:tcPr/>
                </a:tc>
                <a:extLst>
                  <a:ext uri="{0D108BD9-81ED-4DB2-BD59-A6C34878D82A}">
                    <a16:rowId xmlns:a16="http://schemas.microsoft.com/office/drawing/2014/main" val="3400985935"/>
                  </a:ext>
                </a:extLst>
              </a:tr>
              <a:tr h="480051">
                <a:tc>
                  <a:txBody>
                    <a:bodyPr/>
                    <a:lstStyle/>
                    <a:p>
                      <a:r>
                        <a:rPr lang="en-GB" dirty="0" err="1"/>
                        <a:t>CashCapita</a:t>
                      </a:r>
                      <a:r>
                        <a:rPr lang="en-GB" dirty="0"/>
                        <a:t> UK</a:t>
                      </a:r>
                    </a:p>
                  </a:txBody>
                  <a:tcPr/>
                </a:tc>
                <a:tc>
                  <a:txBody>
                    <a:bodyPr/>
                    <a:lstStyle/>
                    <a:p>
                      <a:r>
                        <a:rPr lang="en-GB" b="0" dirty="0"/>
                        <a:t>£1,176.33</a:t>
                      </a:r>
                    </a:p>
                  </a:txBody>
                  <a:tcPr/>
                </a:tc>
                <a:tc>
                  <a:txBody>
                    <a:bodyPr/>
                    <a:lstStyle/>
                    <a:p>
                      <a:r>
                        <a:rPr lang="en-GB" b="0" dirty="0"/>
                        <a:t>Fixed initial rate for 5 years: 3.75%</a:t>
                      </a:r>
                    </a:p>
                    <a:p>
                      <a:r>
                        <a:rPr lang="en-GB" b="0" dirty="0"/>
                        <a:t>Then 5.04%</a:t>
                      </a:r>
                    </a:p>
                  </a:txBody>
                  <a:tcPr/>
                </a:tc>
                <a:tc>
                  <a:txBody>
                    <a:bodyPr/>
                    <a:lstStyle/>
                    <a:p>
                      <a:r>
                        <a:rPr lang="en-GB" b="0" dirty="0"/>
                        <a:t>£1,516.00</a:t>
                      </a:r>
                    </a:p>
                  </a:txBody>
                  <a:tcPr/>
                </a:tc>
                <a:tc>
                  <a:txBody>
                    <a:bodyPr/>
                    <a:lstStyle/>
                    <a:p>
                      <a:r>
                        <a:rPr lang="en-GB" dirty="0"/>
                        <a:t>£72,095.93</a:t>
                      </a:r>
                    </a:p>
                  </a:txBody>
                  <a:tcPr/>
                </a:tc>
                <a:tc>
                  <a:txBody>
                    <a:bodyPr/>
                    <a:lstStyle/>
                    <a:p>
                      <a:r>
                        <a:rPr lang="en-GB" dirty="0"/>
                        <a:t>4.6%</a:t>
                      </a:r>
                    </a:p>
                  </a:txBody>
                  <a:tcPr/>
                </a:tc>
                <a:extLst>
                  <a:ext uri="{0D108BD9-81ED-4DB2-BD59-A6C34878D82A}">
                    <a16:rowId xmlns:a16="http://schemas.microsoft.com/office/drawing/2014/main" val="737894792"/>
                  </a:ext>
                </a:extLst>
              </a:tr>
            </a:tbl>
          </a:graphicData>
        </a:graphic>
      </p:graphicFrame>
    </p:spTree>
    <p:extLst>
      <p:ext uri="{BB962C8B-B14F-4D97-AF65-F5344CB8AC3E}">
        <p14:creationId xmlns:p14="http://schemas.microsoft.com/office/powerpoint/2010/main" val="2743219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B33ED69-991D-9A30-77BA-75B21AF7928B}"/>
              </a:ext>
            </a:extLst>
          </p:cNvPr>
          <p:cNvGraphicFramePr>
            <a:graphicFrameLocks noGrp="1"/>
          </p:cNvGraphicFramePr>
          <p:nvPr>
            <p:extLst>
              <p:ext uri="{D42A27DB-BD31-4B8C-83A1-F6EECF244321}">
                <p14:modId xmlns:p14="http://schemas.microsoft.com/office/powerpoint/2010/main" val="304917869"/>
              </p:ext>
            </p:extLst>
          </p:nvPr>
        </p:nvGraphicFramePr>
        <p:xfrm>
          <a:off x="277540" y="919393"/>
          <a:ext cx="8601024" cy="1828800"/>
        </p:xfrm>
        <a:graphic>
          <a:graphicData uri="http://schemas.openxmlformats.org/drawingml/2006/table">
            <a:tbl>
              <a:tblPr firstRow="1" bandRow="1">
                <a:tableStyleId>{5C22544A-7EE6-4342-B048-85BDC9FD1C3A}</a:tableStyleId>
              </a:tblPr>
              <a:tblGrid>
                <a:gridCol w="1440159">
                  <a:extLst>
                    <a:ext uri="{9D8B030D-6E8A-4147-A177-3AD203B41FA5}">
                      <a16:colId xmlns:a16="http://schemas.microsoft.com/office/drawing/2014/main" val="513107992"/>
                    </a:ext>
                  </a:extLst>
                </a:gridCol>
                <a:gridCol w="1224136">
                  <a:extLst>
                    <a:ext uri="{9D8B030D-6E8A-4147-A177-3AD203B41FA5}">
                      <a16:colId xmlns:a16="http://schemas.microsoft.com/office/drawing/2014/main" val="961529693"/>
                    </a:ext>
                  </a:extLst>
                </a:gridCol>
                <a:gridCol w="2376264">
                  <a:extLst>
                    <a:ext uri="{9D8B030D-6E8A-4147-A177-3AD203B41FA5}">
                      <a16:colId xmlns:a16="http://schemas.microsoft.com/office/drawing/2014/main" val="2631791862"/>
                    </a:ext>
                  </a:extLst>
                </a:gridCol>
                <a:gridCol w="1224136">
                  <a:extLst>
                    <a:ext uri="{9D8B030D-6E8A-4147-A177-3AD203B41FA5}">
                      <a16:colId xmlns:a16="http://schemas.microsoft.com/office/drawing/2014/main" val="4233625929"/>
                    </a:ext>
                  </a:extLst>
                </a:gridCol>
                <a:gridCol w="1368152">
                  <a:extLst>
                    <a:ext uri="{9D8B030D-6E8A-4147-A177-3AD203B41FA5}">
                      <a16:colId xmlns:a16="http://schemas.microsoft.com/office/drawing/2014/main" val="3817047518"/>
                    </a:ext>
                  </a:extLst>
                </a:gridCol>
                <a:gridCol w="968177">
                  <a:extLst>
                    <a:ext uri="{9D8B030D-6E8A-4147-A177-3AD203B41FA5}">
                      <a16:colId xmlns:a16="http://schemas.microsoft.com/office/drawing/2014/main" val="388111292"/>
                    </a:ext>
                  </a:extLst>
                </a:gridCol>
              </a:tblGrid>
              <a:tr h="480051">
                <a:tc>
                  <a:txBody>
                    <a:bodyPr/>
                    <a:lstStyle/>
                    <a:p>
                      <a:r>
                        <a:rPr lang="en-GB" dirty="0"/>
                        <a:t>Bank</a:t>
                      </a:r>
                    </a:p>
                  </a:txBody>
                  <a:tcPr/>
                </a:tc>
                <a:tc>
                  <a:txBody>
                    <a:bodyPr/>
                    <a:lstStyle/>
                    <a:p>
                      <a:r>
                        <a:rPr lang="en-GB" b="1" dirty="0"/>
                        <a:t>Initial monthly cost</a:t>
                      </a:r>
                    </a:p>
                  </a:txBody>
                  <a:tcPr/>
                </a:tc>
                <a:tc>
                  <a:txBody>
                    <a:bodyPr/>
                    <a:lstStyle/>
                    <a:p>
                      <a:r>
                        <a:rPr lang="en-GB" b="1" dirty="0"/>
                        <a:t>Interest rate</a:t>
                      </a:r>
                    </a:p>
                  </a:txBody>
                  <a:tcPr/>
                </a:tc>
                <a:tc>
                  <a:txBody>
                    <a:bodyPr/>
                    <a:lstStyle/>
                    <a:p>
                      <a:r>
                        <a:rPr lang="en-GB" b="1" dirty="0"/>
                        <a:t>Total upfront fees</a:t>
                      </a:r>
                    </a:p>
                  </a:txBody>
                  <a:tcPr/>
                </a:tc>
                <a:tc>
                  <a:txBody>
                    <a:bodyPr/>
                    <a:lstStyle/>
                    <a:p>
                      <a:r>
                        <a:rPr lang="en-GB" dirty="0"/>
                        <a:t>Initial term cost</a:t>
                      </a:r>
                    </a:p>
                  </a:txBody>
                  <a:tcPr/>
                </a:tc>
                <a:tc>
                  <a:txBody>
                    <a:bodyPr/>
                    <a:lstStyle/>
                    <a:p>
                      <a:r>
                        <a:rPr lang="en-GB" dirty="0"/>
                        <a:t>APRC</a:t>
                      </a:r>
                    </a:p>
                  </a:txBody>
                  <a:tcPr/>
                </a:tc>
                <a:extLst>
                  <a:ext uri="{0D108BD9-81ED-4DB2-BD59-A6C34878D82A}">
                    <a16:rowId xmlns:a16="http://schemas.microsoft.com/office/drawing/2014/main" val="2292137355"/>
                  </a:ext>
                </a:extLst>
              </a:tr>
              <a:tr h="480051">
                <a:tc>
                  <a:txBody>
                    <a:bodyPr/>
                    <a:lstStyle/>
                    <a:p>
                      <a:r>
                        <a:rPr lang="en-GB" dirty="0" err="1"/>
                        <a:t>Carblays</a:t>
                      </a:r>
                      <a:r>
                        <a:rPr lang="en-GB" dirty="0"/>
                        <a:t> PLC</a:t>
                      </a:r>
                    </a:p>
                  </a:txBody>
                  <a:tcPr/>
                </a:tc>
                <a:tc>
                  <a:txBody>
                    <a:bodyPr/>
                    <a:lstStyle/>
                    <a:p>
                      <a:r>
                        <a:rPr lang="en-GB" b="0" dirty="0"/>
                        <a:t>£1,145.43</a:t>
                      </a:r>
                    </a:p>
                  </a:txBody>
                  <a:tcPr/>
                </a:tc>
                <a:tc>
                  <a:txBody>
                    <a:bodyPr/>
                    <a:lstStyle/>
                    <a:p>
                      <a:r>
                        <a:rPr lang="en-GB" b="0" dirty="0"/>
                        <a:t>Fixed initial rate for 2 years: 3.5%</a:t>
                      </a:r>
                    </a:p>
                    <a:p>
                      <a:r>
                        <a:rPr lang="en-GB" b="0" dirty="0"/>
                        <a:t>Then 5.24%</a:t>
                      </a:r>
                    </a:p>
                  </a:txBody>
                  <a:tcPr/>
                </a:tc>
                <a:tc>
                  <a:txBody>
                    <a:bodyPr/>
                    <a:lstStyle/>
                    <a:p>
                      <a:r>
                        <a:rPr lang="en-GB" b="0" dirty="0"/>
                        <a:t>£1,034.00</a:t>
                      </a:r>
                    </a:p>
                  </a:txBody>
                  <a:tcPr/>
                </a:tc>
                <a:tc>
                  <a:txBody>
                    <a:bodyPr/>
                    <a:lstStyle/>
                    <a:p>
                      <a:r>
                        <a:rPr lang="en-GB" dirty="0"/>
                        <a:t>£28,524.24</a:t>
                      </a:r>
                    </a:p>
                  </a:txBody>
                  <a:tcPr/>
                </a:tc>
                <a:tc>
                  <a:txBody>
                    <a:bodyPr/>
                    <a:lstStyle/>
                    <a:p>
                      <a:r>
                        <a:rPr lang="en-GB" dirty="0"/>
                        <a:t>5.0%</a:t>
                      </a:r>
                    </a:p>
                  </a:txBody>
                  <a:tcPr/>
                </a:tc>
                <a:extLst>
                  <a:ext uri="{0D108BD9-81ED-4DB2-BD59-A6C34878D82A}">
                    <a16:rowId xmlns:a16="http://schemas.microsoft.com/office/drawing/2014/main" val="214086538"/>
                  </a:ext>
                </a:extLst>
              </a:tr>
            </a:tbl>
          </a:graphicData>
        </a:graphic>
      </p:graphicFrame>
      <p:sp>
        <p:nvSpPr>
          <p:cNvPr id="4" name="TextBox 3">
            <a:extLst>
              <a:ext uri="{FF2B5EF4-FFF2-40B4-BE49-F238E27FC236}">
                <a16:creationId xmlns:a16="http://schemas.microsoft.com/office/drawing/2014/main" id="{BDB70C56-6E66-64DC-AF55-4CFEFD83AFFC}"/>
              </a:ext>
            </a:extLst>
          </p:cNvPr>
          <p:cNvSpPr txBox="1"/>
          <p:nvPr/>
        </p:nvSpPr>
        <p:spPr>
          <a:xfrm>
            <a:off x="265436" y="2748193"/>
            <a:ext cx="4104456" cy="954107"/>
          </a:xfrm>
          <a:prstGeom prst="rect">
            <a:avLst/>
          </a:prstGeom>
          <a:noFill/>
        </p:spPr>
        <p:txBody>
          <a:bodyPr wrap="square" rtlCol="0">
            <a:spAutoFit/>
          </a:bodyPr>
          <a:lstStyle/>
          <a:p>
            <a:r>
              <a:rPr lang="en-GB" dirty="0">
                <a:latin typeface="+mn-lt"/>
              </a:rPr>
              <a:t>Representative example</a:t>
            </a:r>
          </a:p>
          <a:p>
            <a:r>
              <a:rPr lang="en-GB" sz="1600" dirty="0">
                <a:latin typeface="+mn-lt"/>
              </a:rPr>
              <a:t>Borrowing £228,8000 over 25 years, representative APRC 5.0%:</a:t>
            </a:r>
          </a:p>
        </p:txBody>
      </p:sp>
      <p:graphicFrame>
        <p:nvGraphicFramePr>
          <p:cNvPr id="6" name="Table 7">
            <a:extLst>
              <a:ext uri="{FF2B5EF4-FFF2-40B4-BE49-F238E27FC236}">
                <a16:creationId xmlns:a16="http://schemas.microsoft.com/office/drawing/2014/main" id="{62A5A8EA-EAD8-8222-C7BD-6367E4CCBBC0}"/>
              </a:ext>
            </a:extLst>
          </p:cNvPr>
          <p:cNvGraphicFramePr>
            <a:graphicFrameLocks noGrp="1"/>
          </p:cNvGraphicFramePr>
          <p:nvPr>
            <p:extLst>
              <p:ext uri="{D42A27DB-BD31-4B8C-83A1-F6EECF244321}">
                <p14:modId xmlns:p14="http://schemas.microsoft.com/office/powerpoint/2010/main" val="4015391140"/>
              </p:ext>
            </p:extLst>
          </p:nvPr>
        </p:nvGraphicFramePr>
        <p:xfrm>
          <a:off x="277540" y="3770810"/>
          <a:ext cx="4386671" cy="2895600"/>
        </p:xfrm>
        <a:graphic>
          <a:graphicData uri="http://schemas.openxmlformats.org/drawingml/2006/table">
            <a:tbl>
              <a:tblPr firstCol="1" bandRow="1">
                <a:tableStyleId>{E929F9F4-4A8F-4326-A1B4-22849713DDAB}</a:tableStyleId>
              </a:tblPr>
              <a:tblGrid>
                <a:gridCol w="867821">
                  <a:extLst>
                    <a:ext uri="{9D8B030D-6E8A-4147-A177-3AD203B41FA5}">
                      <a16:colId xmlns:a16="http://schemas.microsoft.com/office/drawing/2014/main" val="2038161614"/>
                    </a:ext>
                  </a:extLst>
                </a:gridCol>
                <a:gridCol w="3518850">
                  <a:extLst>
                    <a:ext uri="{9D8B030D-6E8A-4147-A177-3AD203B41FA5}">
                      <a16:colId xmlns:a16="http://schemas.microsoft.com/office/drawing/2014/main" val="3584767140"/>
                    </a:ext>
                  </a:extLst>
                </a:gridCol>
              </a:tblGrid>
              <a:tr h="370840">
                <a:tc>
                  <a:txBody>
                    <a:bodyPr/>
                    <a:lstStyle/>
                    <a:p>
                      <a:r>
                        <a:rPr lang="en-GB" sz="1200" dirty="0"/>
                        <a:t>Initial term</a:t>
                      </a:r>
                    </a:p>
                  </a:txBody>
                  <a:tcPr/>
                </a:tc>
                <a:tc>
                  <a:txBody>
                    <a:bodyPr/>
                    <a:lstStyle/>
                    <a:p>
                      <a:r>
                        <a:rPr lang="en-GB" sz="1600" dirty="0"/>
                        <a:t>26 payments of £1,145.43 at 3.5% (fixed)</a:t>
                      </a:r>
                    </a:p>
                  </a:txBody>
                  <a:tcPr/>
                </a:tc>
                <a:extLst>
                  <a:ext uri="{0D108BD9-81ED-4DB2-BD59-A6C34878D82A}">
                    <a16:rowId xmlns:a16="http://schemas.microsoft.com/office/drawing/2014/main" val="1420914777"/>
                  </a:ext>
                </a:extLst>
              </a:tr>
              <a:tr h="370840">
                <a:tc>
                  <a:txBody>
                    <a:bodyPr/>
                    <a:lstStyle/>
                    <a:p>
                      <a:r>
                        <a:rPr lang="en-GB" sz="1200" dirty="0"/>
                        <a:t>End rate</a:t>
                      </a:r>
                    </a:p>
                  </a:txBody>
                  <a:tcPr/>
                </a:tc>
                <a:tc>
                  <a:txBody>
                    <a:bodyPr/>
                    <a:lstStyle/>
                    <a:p>
                      <a:r>
                        <a:rPr lang="en-GB" sz="1600" dirty="0"/>
                        <a:t>274 payments of £1,352.74 at 5.24% (variable)</a:t>
                      </a:r>
                    </a:p>
                  </a:txBody>
                  <a:tcPr/>
                </a:tc>
                <a:extLst>
                  <a:ext uri="{0D108BD9-81ED-4DB2-BD59-A6C34878D82A}">
                    <a16:rowId xmlns:a16="http://schemas.microsoft.com/office/drawing/2014/main" val="2822900485"/>
                  </a:ext>
                </a:extLst>
              </a:tr>
              <a:tr h="370840">
                <a:tc>
                  <a:txBody>
                    <a:bodyPr/>
                    <a:lstStyle/>
                    <a:p>
                      <a:r>
                        <a:rPr lang="en-GB" sz="1200" dirty="0"/>
                        <a:t>Total interest</a:t>
                      </a:r>
                    </a:p>
                  </a:txBody>
                  <a:tcPr/>
                </a:tc>
                <a:tc>
                  <a:txBody>
                    <a:bodyPr/>
                    <a:lstStyle/>
                    <a:p>
                      <a:r>
                        <a:rPr lang="en-GB" sz="1600" dirty="0"/>
                        <a:t>£171,629.46</a:t>
                      </a:r>
                    </a:p>
                  </a:txBody>
                  <a:tcPr/>
                </a:tc>
                <a:extLst>
                  <a:ext uri="{0D108BD9-81ED-4DB2-BD59-A6C34878D82A}">
                    <a16:rowId xmlns:a16="http://schemas.microsoft.com/office/drawing/2014/main" val="392318442"/>
                  </a:ext>
                </a:extLst>
              </a:tr>
              <a:tr h="370840">
                <a:tc>
                  <a:txBody>
                    <a:bodyPr/>
                    <a:lstStyle/>
                    <a:p>
                      <a:r>
                        <a:rPr lang="en-GB" sz="1200" dirty="0"/>
                        <a:t>Total upfront fees</a:t>
                      </a:r>
                    </a:p>
                  </a:txBody>
                  <a:tcPr/>
                </a:tc>
                <a:tc>
                  <a:txBody>
                    <a:bodyPr/>
                    <a:lstStyle/>
                    <a:p>
                      <a:r>
                        <a:rPr lang="en-GB" sz="1600" dirty="0"/>
                        <a:t>£1,034.000</a:t>
                      </a:r>
                    </a:p>
                  </a:txBody>
                  <a:tcPr/>
                </a:tc>
                <a:extLst>
                  <a:ext uri="{0D108BD9-81ED-4DB2-BD59-A6C34878D82A}">
                    <a16:rowId xmlns:a16="http://schemas.microsoft.com/office/drawing/2014/main" val="1039364725"/>
                  </a:ext>
                </a:extLst>
              </a:tr>
              <a:tr h="370840">
                <a:tc>
                  <a:txBody>
                    <a:bodyPr/>
                    <a:lstStyle/>
                    <a:p>
                      <a:r>
                        <a:rPr lang="en-GB" sz="1200" dirty="0"/>
                        <a:t>Total amount payable</a:t>
                      </a:r>
                    </a:p>
                  </a:txBody>
                  <a:tcPr/>
                </a:tc>
                <a:tc>
                  <a:txBody>
                    <a:bodyPr/>
                    <a:lstStyle/>
                    <a:p>
                      <a:r>
                        <a:rPr lang="en-GB" sz="1600" dirty="0"/>
                        <a:t>£401,463.46</a:t>
                      </a:r>
                    </a:p>
                  </a:txBody>
                  <a:tcPr/>
                </a:tc>
                <a:extLst>
                  <a:ext uri="{0D108BD9-81ED-4DB2-BD59-A6C34878D82A}">
                    <a16:rowId xmlns:a16="http://schemas.microsoft.com/office/drawing/2014/main" val="3365962501"/>
                  </a:ext>
                </a:extLst>
              </a:tr>
            </a:tbl>
          </a:graphicData>
        </a:graphic>
      </p:graphicFrame>
      <p:sp>
        <p:nvSpPr>
          <p:cNvPr id="8" name="TextBox 7">
            <a:extLst>
              <a:ext uri="{FF2B5EF4-FFF2-40B4-BE49-F238E27FC236}">
                <a16:creationId xmlns:a16="http://schemas.microsoft.com/office/drawing/2014/main" id="{7D5CC797-8546-EC6E-6868-DC2BB74CDD0E}"/>
              </a:ext>
            </a:extLst>
          </p:cNvPr>
          <p:cNvSpPr txBox="1"/>
          <p:nvPr/>
        </p:nvSpPr>
        <p:spPr>
          <a:xfrm>
            <a:off x="4932040" y="3092991"/>
            <a:ext cx="3564904" cy="461665"/>
          </a:xfrm>
          <a:prstGeom prst="rect">
            <a:avLst/>
          </a:prstGeom>
          <a:noFill/>
        </p:spPr>
        <p:txBody>
          <a:bodyPr wrap="square" rtlCol="0">
            <a:spAutoFit/>
          </a:bodyPr>
          <a:lstStyle/>
          <a:p>
            <a:r>
              <a:rPr lang="en-GB" dirty="0">
                <a:latin typeface="+mn-lt"/>
              </a:rPr>
              <a:t>Upfront fees breakdown</a:t>
            </a:r>
          </a:p>
        </p:txBody>
      </p:sp>
      <p:graphicFrame>
        <p:nvGraphicFramePr>
          <p:cNvPr id="9" name="Table 7">
            <a:extLst>
              <a:ext uri="{FF2B5EF4-FFF2-40B4-BE49-F238E27FC236}">
                <a16:creationId xmlns:a16="http://schemas.microsoft.com/office/drawing/2014/main" id="{E5809012-2B54-22F6-76B3-F99E9CA3CD32}"/>
              </a:ext>
            </a:extLst>
          </p:cNvPr>
          <p:cNvGraphicFramePr>
            <a:graphicFrameLocks noGrp="1"/>
          </p:cNvGraphicFramePr>
          <p:nvPr>
            <p:extLst>
              <p:ext uri="{D42A27DB-BD31-4B8C-83A1-F6EECF244321}">
                <p14:modId xmlns:p14="http://schemas.microsoft.com/office/powerpoint/2010/main" val="2591724981"/>
              </p:ext>
            </p:extLst>
          </p:nvPr>
        </p:nvGraphicFramePr>
        <p:xfrm>
          <a:off x="5004048" y="3765009"/>
          <a:ext cx="2736304" cy="1854200"/>
        </p:xfrm>
        <a:graphic>
          <a:graphicData uri="http://schemas.openxmlformats.org/drawingml/2006/table">
            <a:tbl>
              <a:tblPr firstCol="1" bandRow="1">
                <a:tableStyleId>{E929F9F4-4A8F-4326-A1B4-22849713DDAB}</a:tableStyleId>
              </a:tblPr>
              <a:tblGrid>
                <a:gridCol w="1431776">
                  <a:extLst>
                    <a:ext uri="{9D8B030D-6E8A-4147-A177-3AD203B41FA5}">
                      <a16:colId xmlns:a16="http://schemas.microsoft.com/office/drawing/2014/main" val="2038161614"/>
                    </a:ext>
                  </a:extLst>
                </a:gridCol>
                <a:gridCol w="1304528">
                  <a:extLst>
                    <a:ext uri="{9D8B030D-6E8A-4147-A177-3AD203B41FA5}">
                      <a16:colId xmlns:a16="http://schemas.microsoft.com/office/drawing/2014/main" val="3584767140"/>
                    </a:ext>
                  </a:extLst>
                </a:gridCol>
              </a:tblGrid>
              <a:tr h="370840">
                <a:tc>
                  <a:txBody>
                    <a:bodyPr/>
                    <a:lstStyle/>
                    <a:p>
                      <a:r>
                        <a:rPr lang="en-GB" sz="1200" dirty="0"/>
                        <a:t>Application fee</a:t>
                      </a:r>
                    </a:p>
                  </a:txBody>
                  <a:tcPr/>
                </a:tc>
                <a:tc>
                  <a:txBody>
                    <a:bodyPr/>
                    <a:lstStyle/>
                    <a:p>
                      <a:r>
                        <a:rPr lang="en-GB" sz="1600" dirty="0"/>
                        <a:t>£0</a:t>
                      </a:r>
                    </a:p>
                  </a:txBody>
                  <a:tcPr/>
                </a:tc>
                <a:extLst>
                  <a:ext uri="{0D108BD9-81ED-4DB2-BD59-A6C34878D82A}">
                    <a16:rowId xmlns:a16="http://schemas.microsoft.com/office/drawing/2014/main" val="1420914777"/>
                  </a:ext>
                </a:extLst>
              </a:tr>
              <a:tr h="370840">
                <a:tc>
                  <a:txBody>
                    <a:bodyPr/>
                    <a:lstStyle/>
                    <a:p>
                      <a:r>
                        <a:rPr lang="en-GB" sz="1200" dirty="0"/>
                        <a:t>Arrangement fee</a:t>
                      </a:r>
                    </a:p>
                  </a:txBody>
                  <a:tcPr/>
                </a:tc>
                <a:tc>
                  <a:txBody>
                    <a:bodyPr/>
                    <a:lstStyle/>
                    <a:p>
                      <a:r>
                        <a:rPr lang="en-GB" sz="1600" dirty="0"/>
                        <a:t>£999</a:t>
                      </a:r>
                    </a:p>
                  </a:txBody>
                  <a:tcPr/>
                </a:tc>
                <a:extLst>
                  <a:ext uri="{0D108BD9-81ED-4DB2-BD59-A6C34878D82A}">
                    <a16:rowId xmlns:a16="http://schemas.microsoft.com/office/drawing/2014/main" val="2822900485"/>
                  </a:ext>
                </a:extLst>
              </a:tr>
              <a:tr h="370840">
                <a:tc>
                  <a:txBody>
                    <a:bodyPr/>
                    <a:lstStyle/>
                    <a:p>
                      <a:r>
                        <a:rPr lang="en-GB" sz="1200" dirty="0"/>
                        <a:t>Bank transfer fee</a:t>
                      </a:r>
                    </a:p>
                  </a:txBody>
                  <a:tcPr/>
                </a:tc>
                <a:tc>
                  <a:txBody>
                    <a:bodyPr/>
                    <a:lstStyle/>
                    <a:p>
                      <a:r>
                        <a:rPr lang="en-GB" sz="1600" dirty="0"/>
                        <a:t>£35</a:t>
                      </a:r>
                    </a:p>
                  </a:txBody>
                  <a:tcPr/>
                </a:tc>
                <a:extLst>
                  <a:ext uri="{0D108BD9-81ED-4DB2-BD59-A6C34878D82A}">
                    <a16:rowId xmlns:a16="http://schemas.microsoft.com/office/drawing/2014/main" val="392318442"/>
                  </a:ext>
                </a:extLst>
              </a:tr>
              <a:tr h="370840">
                <a:tc>
                  <a:txBody>
                    <a:bodyPr/>
                    <a:lstStyle/>
                    <a:p>
                      <a:r>
                        <a:rPr lang="en-GB" sz="1200" dirty="0"/>
                        <a:t>Valuation fee</a:t>
                      </a:r>
                    </a:p>
                  </a:txBody>
                  <a:tcPr/>
                </a:tc>
                <a:tc>
                  <a:txBody>
                    <a:bodyPr/>
                    <a:lstStyle/>
                    <a:p>
                      <a:r>
                        <a:rPr lang="en-GB" sz="1600" dirty="0"/>
                        <a:t>£0</a:t>
                      </a:r>
                    </a:p>
                  </a:txBody>
                  <a:tcPr/>
                </a:tc>
                <a:extLst>
                  <a:ext uri="{0D108BD9-81ED-4DB2-BD59-A6C34878D82A}">
                    <a16:rowId xmlns:a16="http://schemas.microsoft.com/office/drawing/2014/main" val="1039364725"/>
                  </a:ext>
                </a:extLst>
              </a:tr>
              <a:tr h="370840">
                <a:tc>
                  <a:txBody>
                    <a:bodyPr/>
                    <a:lstStyle/>
                    <a:p>
                      <a:r>
                        <a:rPr lang="en-GB" sz="1200" dirty="0"/>
                        <a:t>Other fees</a:t>
                      </a:r>
                    </a:p>
                  </a:txBody>
                  <a:tcPr/>
                </a:tc>
                <a:tc>
                  <a:txBody>
                    <a:bodyPr/>
                    <a:lstStyle/>
                    <a:p>
                      <a:r>
                        <a:rPr lang="en-GB" sz="1600" dirty="0"/>
                        <a:t>£0</a:t>
                      </a:r>
                    </a:p>
                  </a:txBody>
                  <a:tcPr/>
                </a:tc>
                <a:extLst>
                  <a:ext uri="{0D108BD9-81ED-4DB2-BD59-A6C34878D82A}">
                    <a16:rowId xmlns:a16="http://schemas.microsoft.com/office/drawing/2014/main" val="3365962501"/>
                  </a:ext>
                </a:extLst>
              </a:tr>
            </a:tbl>
          </a:graphicData>
        </a:graphic>
      </p:graphicFrame>
    </p:spTree>
    <p:extLst>
      <p:ext uri="{BB962C8B-B14F-4D97-AF65-F5344CB8AC3E}">
        <p14:creationId xmlns:p14="http://schemas.microsoft.com/office/powerpoint/2010/main" val="360002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5D36ABD-C510-3EE7-6561-33FA8A96FF1A}"/>
              </a:ext>
            </a:extLst>
          </p:cNvPr>
          <p:cNvGraphicFramePr>
            <a:graphicFrameLocks noGrp="1"/>
          </p:cNvGraphicFramePr>
          <p:nvPr>
            <p:extLst>
              <p:ext uri="{D42A27DB-BD31-4B8C-83A1-F6EECF244321}">
                <p14:modId xmlns:p14="http://schemas.microsoft.com/office/powerpoint/2010/main" val="575857387"/>
              </p:ext>
            </p:extLst>
          </p:nvPr>
        </p:nvGraphicFramePr>
        <p:xfrm>
          <a:off x="271488" y="908720"/>
          <a:ext cx="8601024" cy="1828800"/>
        </p:xfrm>
        <a:graphic>
          <a:graphicData uri="http://schemas.openxmlformats.org/drawingml/2006/table">
            <a:tbl>
              <a:tblPr firstRow="1" bandRow="1">
                <a:tableStyleId>{5C22544A-7EE6-4342-B048-85BDC9FD1C3A}</a:tableStyleId>
              </a:tblPr>
              <a:tblGrid>
                <a:gridCol w="1440159">
                  <a:extLst>
                    <a:ext uri="{9D8B030D-6E8A-4147-A177-3AD203B41FA5}">
                      <a16:colId xmlns:a16="http://schemas.microsoft.com/office/drawing/2014/main" val="513107992"/>
                    </a:ext>
                  </a:extLst>
                </a:gridCol>
                <a:gridCol w="1224136">
                  <a:extLst>
                    <a:ext uri="{9D8B030D-6E8A-4147-A177-3AD203B41FA5}">
                      <a16:colId xmlns:a16="http://schemas.microsoft.com/office/drawing/2014/main" val="961529693"/>
                    </a:ext>
                  </a:extLst>
                </a:gridCol>
                <a:gridCol w="2376264">
                  <a:extLst>
                    <a:ext uri="{9D8B030D-6E8A-4147-A177-3AD203B41FA5}">
                      <a16:colId xmlns:a16="http://schemas.microsoft.com/office/drawing/2014/main" val="2631791862"/>
                    </a:ext>
                  </a:extLst>
                </a:gridCol>
                <a:gridCol w="1224136">
                  <a:extLst>
                    <a:ext uri="{9D8B030D-6E8A-4147-A177-3AD203B41FA5}">
                      <a16:colId xmlns:a16="http://schemas.microsoft.com/office/drawing/2014/main" val="4233625929"/>
                    </a:ext>
                  </a:extLst>
                </a:gridCol>
                <a:gridCol w="1368152">
                  <a:extLst>
                    <a:ext uri="{9D8B030D-6E8A-4147-A177-3AD203B41FA5}">
                      <a16:colId xmlns:a16="http://schemas.microsoft.com/office/drawing/2014/main" val="3817047518"/>
                    </a:ext>
                  </a:extLst>
                </a:gridCol>
                <a:gridCol w="968177">
                  <a:extLst>
                    <a:ext uri="{9D8B030D-6E8A-4147-A177-3AD203B41FA5}">
                      <a16:colId xmlns:a16="http://schemas.microsoft.com/office/drawing/2014/main" val="388111292"/>
                    </a:ext>
                  </a:extLst>
                </a:gridCol>
              </a:tblGrid>
              <a:tr h="480051">
                <a:tc>
                  <a:txBody>
                    <a:bodyPr/>
                    <a:lstStyle/>
                    <a:p>
                      <a:r>
                        <a:rPr lang="en-GB" dirty="0"/>
                        <a:t>Bank</a:t>
                      </a:r>
                    </a:p>
                  </a:txBody>
                  <a:tcPr/>
                </a:tc>
                <a:tc>
                  <a:txBody>
                    <a:bodyPr/>
                    <a:lstStyle/>
                    <a:p>
                      <a:r>
                        <a:rPr lang="en-GB" b="1" dirty="0"/>
                        <a:t>Initial monthly cost</a:t>
                      </a:r>
                    </a:p>
                  </a:txBody>
                  <a:tcPr/>
                </a:tc>
                <a:tc>
                  <a:txBody>
                    <a:bodyPr/>
                    <a:lstStyle/>
                    <a:p>
                      <a:r>
                        <a:rPr lang="en-GB" b="1" dirty="0"/>
                        <a:t>Interest rate</a:t>
                      </a:r>
                    </a:p>
                  </a:txBody>
                  <a:tcPr/>
                </a:tc>
                <a:tc>
                  <a:txBody>
                    <a:bodyPr/>
                    <a:lstStyle/>
                    <a:p>
                      <a:r>
                        <a:rPr lang="en-GB" b="1" dirty="0"/>
                        <a:t>Total upfront fees</a:t>
                      </a:r>
                    </a:p>
                  </a:txBody>
                  <a:tcPr/>
                </a:tc>
                <a:tc>
                  <a:txBody>
                    <a:bodyPr/>
                    <a:lstStyle/>
                    <a:p>
                      <a:r>
                        <a:rPr lang="en-GB" dirty="0"/>
                        <a:t>Initial term cost</a:t>
                      </a:r>
                    </a:p>
                  </a:txBody>
                  <a:tcPr/>
                </a:tc>
                <a:tc>
                  <a:txBody>
                    <a:bodyPr/>
                    <a:lstStyle/>
                    <a:p>
                      <a:r>
                        <a:rPr lang="en-GB" dirty="0"/>
                        <a:t>APRC</a:t>
                      </a:r>
                    </a:p>
                  </a:txBody>
                  <a:tcPr/>
                </a:tc>
                <a:extLst>
                  <a:ext uri="{0D108BD9-81ED-4DB2-BD59-A6C34878D82A}">
                    <a16:rowId xmlns:a16="http://schemas.microsoft.com/office/drawing/2014/main" val="2292137355"/>
                  </a:ext>
                </a:extLst>
              </a:tr>
              <a:tr h="480051">
                <a:tc>
                  <a:txBody>
                    <a:bodyPr/>
                    <a:lstStyle/>
                    <a:p>
                      <a:r>
                        <a:rPr lang="en-GB" dirty="0" err="1"/>
                        <a:t>CashCapita</a:t>
                      </a:r>
                      <a:r>
                        <a:rPr lang="en-GB" dirty="0"/>
                        <a:t> UK</a:t>
                      </a:r>
                    </a:p>
                  </a:txBody>
                  <a:tcPr/>
                </a:tc>
                <a:tc>
                  <a:txBody>
                    <a:bodyPr/>
                    <a:lstStyle/>
                    <a:p>
                      <a:r>
                        <a:rPr lang="en-GB" b="0" dirty="0"/>
                        <a:t>£1,176.33</a:t>
                      </a:r>
                    </a:p>
                  </a:txBody>
                  <a:tcPr/>
                </a:tc>
                <a:tc>
                  <a:txBody>
                    <a:bodyPr/>
                    <a:lstStyle/>
                    <a:p>
                      <a:r>
                        <a:rPr lang="en-GB" b="0" dirty="0"/>
                        <a:t>Fixed initial rate for 5 years: 3.75%</a:t>
                      </a:r>
                    </a:p>
                    <a:p>
                      <a:r>
                        <a:rPr lang="en-GB" b="0" dirty="0"/>
                        <a:t>Then 5.04%</a:t>
                      </a:r>
                    </a:p>
                  </a:txBody>
                  <a:tcPr/>
                </a:tc>
                <a:tc>
                  <a:txBody>
                    <a:bodyPr/>
                    <a:lstStyle/>
                    <a:p>
                      <a:r>
                        <a:rPr lang="en-GB" b="0" dirty="0"/>
                        <a:t>£1,516.00</a:t>
                      </a:r>
                    </a:p>
                  </a:txBody>
                  <a:tcPr/>
                </a:tc>
                <a:tc>
                  <a:txBody>
                    <a:bodyPr/>
                    <a:lstStyle/>
                    <a:p>
                      <a:r>
                        <a:rPr lang="en-GB" dirty="0"/>
                        <a:t>£72,095.93</a:t>
                      </a:r>
                    </a:p>
                  </a:txBody>
                  <a:tcPr/>
                </a:tc>
                <a:tc>
                  <a:txBody>
                    <a:bodyPr/>
                    <a:lstStyle/>
                    <a:p>
                      <a:r>
                        <a:rPr lang="en-GB" dirty="0"/>
                        <a:t>4.6%</a:t>
                      </a:r>
                    </a:p>
                  </a:txBody>
                  <a:tcPr/>
                </a:tc>
                <a:extLst>
                  <a:ext uri="{0D108BD9-81ED-4DB2-BD59-A6C34878D82A}">
                    <a16:rowId xmlns:a16="http://schemas.microsoft.com/office/drawing/2014/main" val="214086538"/>
                  </a:ext>
                </a:extLst>
              </a:tr>
            </a:tbl>
          </a:graphicData>
        </a:graphic>
      </p:graphicFrame>
      <p:sp>
        <p:nvSpPr>
          <p:cNvPr id="4" name="TextBox 3">
            <a:extLst>
              <a:ext uri="{FF2B5EF4-FFF2-40B4-BE49-F238E27FC236}">
                <a16:creationId xmlns:a16="http://schemas.microsoft.com/office/drawing/2014/main" id="{09A458DE-9EE1-0168-C7F7-3758FED96A3F}"/>
              </a:ext>
            </a:extLst>
          </p:cNvPr>
          <p:cNvSpPr txBox="1"/>
          <p:nvPr/>
        </p:nvSpPr>
        <p:spPr>
          <a:xfrm>
            <a:off x="265436" y="2748193"/>
            <a:ext cx="4104456" cy="954107"/>
          </a:xfrm>
          <a:prstGeom prst="rect">
            <a:avLst/>
          </a:prstGeom>
          <a:noFill/>
        </p:spPr>
        <p:txBody>
          <a:bodyPr wrap="square" rtlCol="0">
            <a:spAutoFit/>
          </a:bodyPr>
          <a:lstStyle/>
          <a:p>
            <a:r>
              <a:rPr lang="en-GB" dirty="0">
                <a:latin typeface="+mn-lt"/>
              </a:rPr>
              <a:t>Representative example</a:t>
            </a:r>
          </a:p>
          <a:p>
            <a:r>
              <a:rPr lang="en-GB" sz="1600" dirty="0">
                <a:latin typeface="+mn-lt"/>
              </a:rPr>
              <a:t>Borrowing £228,8000 over 25 years, representative APRC 4.6%:</a:t>
            </a:r>
          </a:p>
        </p:txBody>
      </p:sp>
      <p:graphicFrame>
        <p:nvGraphicFramePr>
          <p:cNvPr id="5" name="Table 7">
            <a:extLst>
              <a:ext uri="{FF2B5EF4-FFF2-40B4-BE49-F238E27FC236}">
                <a16:creationId xmlns:a16="http://schemas.microsoft.com/office/drawing/2014/main" id="{9B5661D8-AD81-EFFD-0458-E0A5DF8C58E8}"/>
              </a:ext>
            </a:extLst>
          </p:cNvPr>
          <p:cNvGraphicFramePr>
            <a:graphicFrameLocks noGrp="1"/>
          </p:cNvGraphicFramePr>
          <p:nvPr>
            <p:extLst>
              <p:ext uri="{D42A27DB-BD31-4B8C-83A1-F6EECF244321}">
                <p14:modId xmlns:p14="http://schemas.microsoft.com/office/powerpoint/2010/main" val="2534135788"/>
              </p:ext>
            </p:extLst>
          </p:nvPr>
        </p:nvGraphicFramePr>
        <p:xfrm>
          <a:off x="265436" y="3729285"/>
          <a:ext cx="4386671" cy="2895600"/>
        </p:xfrm>
        <a:graphic>
          <a:graphicData uri="http://schemas.openxmlformats.org/drawingml/2006/table">
            <a:tbl>
              <a:tblPr firstCol="1" bandRow="1">
                <a:tableStyleId>{E929F9F4-4A8F-4326-A1B4-22849713DDAB}</a:tableStyleId>
              </a:tblPr>
              <a:tblGrid>
                <a:gridCol w="867821">
                  <a:extLst>
                    <a:ext uri="{9D8B030D-6E8A-4147-A177-3AD203B41FA5}">
                      <a16:colId xmlns:a16="http://schemas.microsoft.com/office/drawing/2014/main" val="2038161614"/>
                    </a:ext>
                  </a:extLst>
                </a:gridCol>
                <a:gridCol w="3518850">
                  <a:extLst>
                    <a:ext uri="{9D8B030D-6E8A-4147-A177-3AD203B41FA5}">
                      <a16:colId xmlns:a16="http://schemas.microsoft.com/office/drawing/2014/main" val="3584767140"/>
                    </a:ext>
                  </a:extLst>
                </a:gridCol>
              </a:tblGrid>
              <a:tr h="370840">
                <a:tc>
                  <a:txBody>
                    <a:bodyPr/>
                    <a:lstStyle/>
                    <a:p>
                      <a:r>
                        <a:rPr lang="en-GB" sz="1200" dirty="0"/>
                        <a:t>Initial term</a:t>
                      </a:r>
                    </a:p>
                  </a:txBody>
                  <a:tcPr/>
                </a:tc>
                <a:tc>
                  <a:txBody>
                    <a:bodyPr/>
                    <a:lstStyle/>
                    <a:p>
                      <a:r>
                        <a:rPr lang="en-GB" sz="1600" dirty="0"/>
                        <a:t>61 payments of £1,176.33 at 3.75% (fixed)</a:t>
                      </a:r>
                    </a:p>
                  </a:txBody>
                  <a:tcPr/>
                </a:tc>
                <a:extLst>
                  <a:ext uri="{0D108BD9-81ED-4DB2-BD59-A6C34878D82A}">
                    <a16:rowId xmlns:a16="http://schemas.microsoft.com/office/drawing/2014/main" val="1420914777"/>
                  </a:ext>
                </a:extLst>
              </a:tr>
              <a:tr h="370840">
                <a:tc>
                  <a:txBody>
                    <a:bodyPr/>
                    <a:lstStyle/>
                    <a:p>
                      <a:r>
                        <a:rPr lang="en-GB" sz="1200" dirty="0"/>
                        <a:t>End rate</a:t>
                      </a:r>
                    </a:p>
                  </a:txBody>
                  <a:tcPr/>
                </a:tc>
                <a:tc>
                  <a:txBody>
                    <a:bodyPr/>
                    <a:lstStyle/>
                    <a:p>
                      <a:r>
                        <a:rPr lang="en-GB" sz="1600" dirty="0"/>
                        <a:t>239 payments of £1,313.28 at 5.04% (variable)</a:t>
                      </a:r>
                    </a:p>
                  </a:txBody>
                  <a:tcPr/>
                </a:tc>
                <a:extLst>
                  <a:ext uri="{0D108BD9-81ED-4DB2-BD59-A6C34878D82A}">
                    <a16:rowId xmlns:a16="http://schemas.microsoft.com/office/drawing/2014/main" val="2822900485"/>
                  </a:ext>
                </a:extLst>
              </a:tr>
              <a:tr h="370840">
                <a:tc>
                  <a:txBody>
                    <a:bodyPr/>
                    <a:lstStyle/>
                    <a:p>
                      <a:r>
                        <a:rPr lang="en-GB" sz="1200" dirty="0"/>
                        <a:t>Total interest</a:t>
                      </a:r>
                    </a:p>
                  </a:txBody>
                  <a:tcPr/>
                </a:tc>
                <a:tc>
                  <a:txBody>
                    <a:bodyPr/>
                    <a:lstStyle/>
                    <a:p>
                      <a:r>
                        <a:rPr lang="en-GB" sz="1600" dirty="0"/>
                        <a:t>£156,831.01</a:t>
                      </a:r>
                    </a:p>
                  </a:txBody>
                  <a:tcPr/>
                </a:tc>
                <a:extLst>
                  <a:ext uri="{0D108BD9-81ED-4DB2-BD59-A6C34878D82A}">
                    <a16:rowId xmlns:a16="http://schemas.microsoft.com/office/drawing/2014/main" val="392318442"/>
                  </a:ext>
                </a:extLst>
              </a:tr>
              <a:tr h="370840">
                <a:tc>
                  <a:txBody>
                    <a:bodyPr/>
                    <a:lstStyle/>
                    <a:p>
                      <a:r>
                        <a:rPr lang="en-GB" sz="1200" dirty="0"/>
                        <a:t>Total upfront fees</a:t>
                      </a:r>
                    </a:p>
                  </a:txBody>
                  <a:tcPr/>
                </a:tc>
                <a:tc>
                  <a:txBody>
                    <a:bodyPr/>
                    <a:lstStyle/>
                    <a:p>
                      <a:r>
                        <a:rPr lang="en-GB" sz="1600" dirty="0"/>
                        <a:t>£1,516.00</a:t>
                      </a:r>
                    </a:p>
                  </a:txBody>
                  <a:tcPr/>
                </a:tc>
                <a:extLst>
                  <a:ext uri="{0D108BD9-81ED-4DB2-BD59-A6C34878D82A}">
                    <a16:rowId xmlns:a16="http://schemas.microsoft.com/office/drawing/2014/main" val="1039364725"/>
                  </a:ext>
                </a:extLst>
              </a:tr>
              <a:tr h="370840">
                <a:tc>
                  <a:txBody>
                    <a:bodyPr/>
                    <a:lstStyle/>
                    <a:p>
                      <a:r>
                        <a:rPr lang="en-GB" sz="1200" dirty="0"/>
                        <a:t>Total amount payable</a:t>
                      </a:r>
                    </a:p>
                  </a:txBody>
                  <a:tcPr/>
                </a:tc>
                <a:tc>
                  <a:txBody>
                    <a:bodyPr/>
                    <a:lstStyle/>
                    <a:p>
                      <a:r>
                        <a:rPr lang="en-GB" sz="1600" dirty="0"/>
                        <a:t>£387,147.01</a:t>
                      </a:r>
                    </a:p>
                  </a:txBody>
                  <a:tcPr/>
                </a:tc>
                <a:extLst>
                  <a:ext uri="{0D108BD9-81ED-4DB2-BD59-A6C34878D82A}">
                    <a16:rowId xmlns:a16="http://schemas.microsoft.com/office/drawing/2014/main" val="3365962501"/>
                  </a:ext>
                </a:extLst>
              </a:tr>
            </a:tbl>
          </a:graphicData>
        </a:graphic>
      </p:graphicFrame>
      <p:sp>
        <p:nvSpPr>
          <p:cNvPr id="6" name="TextBox 5">
            <a:extLst>
              <a:ext uri="{FF2B5EF4-FFF2-40B4-BE49-F238E27FC236}">
                <a16:creationId xmlns:a16="http://schemas.microsoft.com/office/drawing/2014/main" id="{F94752F4-0427-E348-B428-55E6FCCD74FB}"/>
              </a:ext>
            </a:extLst>
          </p:cNvPr>
          <p:cNvSpPr txBox="1"/>
          <p:nvPr/>
        </p:nvSpPr>
        <p:spPr>
          <a:xfrm>
            <a:off x="4932040" y="3068960"/>
            <a:ext cx="3564904" cy="461665"/>
          </a:xfrm>
          <a:prstGeom prst="rect">
            <a:avLst/>
          </a:prstGeom>
          <a:noFill/>
        </p:spPr>
        <p:txBody>
          <a:bodyPr wrap="square" rtlCol="0">
            <a:spAutoFit/>
          </a:bodyPr>
          <a:lstStyle/>
          <a:p>
            <a:r>
              <a:rPr lang="en-GB" dirty="0">
                <a:latin typeface="+mn-lt"/>
              </a:rPr>
              <a:t>Upfront fees breakdown</a:t>
            </a:r>
          </a:p>
        </p:txBody>
      </p:sp>
      <p:graphicFrame>
        <p:nvGraphicFramePr>
          <p:cNvPr id="7" name="Table 7">
            <a:extLst>
              <a:ext uri="{FF2B5EF4-FFF2-40B4-BE49-F238E27FC236}">
                <a16:creationId xmlns:a16="http://schemas.microsoft.com/office/drawing/2014/main" id="{EA94F33E-3AFA-71DE-51AD-69EAAB65D04E}"/>
              </a:ext>
            </a:extLst>
          </p:cNvPr>
          <p:cNvGraphicFramePr>
            <a:graphicFrameLocks noGrp="1"/>
          </p:cNvGraphicFramePr>
          <p:nvPr>
            <p:extLst>
              <p:ext uri="{D42A27DB-BD31-4B8C-83A1-F6EECF244321}">
                <p14:modId xmlns:p14="http://schemas.microsoft.com/office/powerpoint/2010/main" val="329999417"/>
              </p:ext>
            </p:extLst>
          </p:nvPr>
        </p:nvGraphicFramePr>
        <p:xfrm>
          <a:off x="5004048" y="3729285"/>
          <a:ext cx="2736304" cy="1854200"/>
        </p:xfrm>
        <a:graphic>
          <a:graphicData uri="http://schemas.openxmlformats.org/drawingml/2006/table">
            <a:tbl>
              <a:tblPr firstCol="1" bandRow="1">
                <a:tableStyleId>{E929F9F4-4A8F-4326-A1B4-22849713DDAB}</a:tableStyleId>
              </a:tblPr>
              <a:tblGrid>
                <a:gridCol w="1431776">
                  <a:extLst>
                    <a:ext uri="{9D8B030D-6E8A-4147-A177-3AD203B41FA5}">
                      <a16:colId xmlns:a16="http://schemas.microsoft.com/office/drawing/2014/main" val="2038161614"/>
                    </a:ext>
                  </a:extLst>
                </a:gridCol>
                <a:gridCol w="1304528">
                  <a:extLst>
                    <a:ext uri="{9D8B030D-6E8A-4147-A177-3AD203B41FA5}">
                      <a16:colId xmlns:a16="http://schemas.microsoft.com/office/drawing/2014/main" val="3584767140"/>
                    </a:ext>
                  </a:extLst>
                </a:gridCol>
              </a:tblGrid>
              <a:tr h="370840">
                <a:tc>
                  <a:txBody>
                    <a:bodyPr/>
                    <a:lstStyle/>
                    <a:p>
                      <a:r>
                        <a:rPr lang="en-GB" sz="1200" dirty="0"/>
                        <a:t>Application fee</a:t>
                      </a:r>
                    </a:p>
                  </a:txBody>
                  <a:tcPr/>
                </a:tc>
                <a:tc>
                  <a:txBody>
                    <a:bodyPr/>
                    <a:lstStyle/>
                    <a:p>
                      <a:r>
                        <a:rPr lang="en-GB" sz="1600" dirty="0"/>
                        <a:t>£0</a:t>
                      </a:r>
                    </a:p>
                  </a:txBody>
                  <a:tcPr/>
                </a:tc>
                <a:extLst>
                  <a:ext uri="{0D108BD9-81ED-4DB2-BD59-A6C34878D82A}">
                    <a16:rowId xmlns:a16="http://schemas.microsoft.com/office/drawing/2014/main" val="1420914777"/>
                  </a:ext>
                </a:extLst>
              </a:tr>
              <a:tr h="370840">
                <a:tc>
                  <a:txBody>
                    <a:bodyPr/>
                    <a:lstStyle/>
                    <a:p>
                      <a:r>
                        <a:rPr lang="en-GB" sz="1200" dirty="0"/>
                        <a:t>Arrangement fee</a:t>
                      </a:r>
                    </a:p>
                  </a:txBody>
                  <a:tcPr/>
                </a:tc>
                <a:tc>
                  <a:txBody>
                    <a:bodyPr/>
                    <a:lstStyle/>
                    <a:p>
                      <a:r>
                        <a:rPr lang="en-GB" sz="1600" dirty="0"/>
                        <a:t>£1,499</a:t>
                      </a:r>
                    </a:p>
                  </a:txBody>
                  <a:tcPr/>
                </a:tc>
                <a:extLst>
                  <a:ext uri="{0D108BD9-81ED-4DB2-BD59-A6C34878D82A}">
                    <a16:rowId xmlns:a16="http://schemas.microsoft.com/office/drawing/2014/main" val="2822900485"/>
                  </a:ext>
                </a:extLst>
              </a:tr>
              <a:tr h="370840">
                <a:tc>
                  <a:txBody>
                    <a:bodyPr/>
                    <a:lstStyle/>
                    <a:p>
                      <a:r>
                        <a:rPr lang="en-GB" sz="1200" dirty="0"/>
                        <a:t>Bank transfer fee</a:t>
                      </a:r>
                    </a:p>
                  </a:txBody>
                  <a:tcPr/>
                </a:tc>
                <a:tc>
                  <a:txBody>
                    <a:bodyPr/>
                    <a:lstStyle/>
                    <a:p>
                      <a:r>
                        <a:rPr lang="en-GB" sz="1600" dirty="0"/>
                        <a:t>£17</a:t>
                      </a:r>
                    </a:p>
                  </a:txBody>
                  <a:tcPr/>
                </a:tc>
                <a:extLst>
                  <a:ext uri="{0D108BD9-81ED-4DB2-BD59-A6C34878D82A}">
                    <a16:rowId xmlns:a16="http://schemas.microsoft.com/office/drawing/2014/main" val="392318442"/>
                  </a:ext>
                </a:extLst>
              </a:tr>
              <a:tr h="370840">
                <a:tc>
                  <a:txBody>
                    <a:bodyPr/>
                    <a:lstStyle/>
                    <a:p>
                      <a:r>
                        <a:rPr lang="en-GB" sz="1200" dirty="0"/>
                        <a:t>Valuation fee</a:t>
                      </a:r>
                    </a:p>
                  </a:txBody>
                  <a:tcPr/>
                </a:tc>
                <a:tc>
                  <a:txBody>
                    <a:bodyPr/>
                    <a:lstStyle/>
                    <a:p>
                      <a:r>
                        <a:rPr lang="en-GB" sz="1600" dirty="0"/>
                        <a:t>£0</a:t>
                      </a:r>
                    </a:p>
                  </a:txBody>
                  <a:tcPr/>
                </a:tc>
                <a:extLst>
                  <a:ext uri="{0D108BD9-81ED-4DB2-BD59-A6C34878D82A}">
                    <a16:rowId xmlns:a16="http://schemas.microsoft.com/office/drawing/2014/main" val="1039364725"/>
                  </a:ext>
                </a:extLst>
              </a:tr>
              <a:tr h="370840">
                <a:tc>
                  <a:txBody>
                    <a:bodyPr/>
                    <a:lstStyle/>
                    <a:p>
                      <a:r>
                        <a:rPr lang="en-GB" sz="1200" dirty="0"/>
                        <a:t>Other fees</a:t>
                      </a:r>
                    </a:p>
                  </a:txBody>
                  <a:tcPr/>
                </a:tc>
                <a:tc>
                  <a:txBody>
                    <a:bodyPr/>
                    <a:lstStyle/>
                    <a:p>
                      <a:r>
                        <a:rPr lang="en-GB" sz="1600" dirty="0"/>
                        <a:t>£0</a:t>
                      </a:r>
                    </a:p>
                  </a:txBody>
                  <a:tcPr/>
                </a:tc>
                <a:extLst>
                  <a:ext uri="{0D108BD9-81ED-4DB2-BD59-A6C34878D82A}">
                    <a16:rowId xmlns:a16="http://schemas.microsoft.com/office/drawing/2014/main" val="3365962501"/>
                  </a:ext>
                </a:extLst>
              </a:tr>
            </a:tbl>
          </a:graphicData>
        </a:graphic>
      </p:graphicFrame>
    </p:spTree>
    <p:extLst>
      <p:ext uri="{BB962C8B-B14F-4D97-AF65-F5344CB8AC3E}">
        <p14:creationId xmlns:p14="http://schemas.microsoft.com/office/powerpoint/2010/main" val="4261731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0486C-D110-4465-BC82-B385920BC433}"/>
              </a:ext>
            </a:extLst>
          </p:cNvPr>
          <p:cNvSpPr>
            <a:spLocks noGrp="1"/>
          </p:cNvSpPr>
          <p:nvPr>
            <p:ph type="title"/>
          </p:nvPr>
        </p:nvSpPr>
        <p:spPr/>
        <p:txBody>
          <a:bodyPr/>
          <a:lstStyle/>
          <a:p>
            <a:r>
              <a:rPr lang="en-GB" dirty="0"/>
              <a:t>Guess the topic</a:t>
            </a:r>
          </a:p>
        </p:txBody>
      </p:sp>
      <p:pic>
        <p:nvPicPr>
          <p:cNvPr id="1026" name="Picture 2" descr="Free photos of Build a house">
            <a:extLst>
              <a:ext uri="{FF2B5EF4-FFF2-40B4-BE49-F238E27FC236}">
                <a16:creationId xmlns:a16="http://schemas.microsoft.com/office/drawing/2014/main" id="{4199BD2D-C175-9E7F-07FA-07F0282382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61783">
            <a:off x="688441" y="2053488"/>
            <a:ext cx="2843808" cy="213285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46A29C6-5D59-34B3-1B37-679083DD22CF}"/>
              </a:ext>
            </a:extLst>
          </p:cNvPr>
          <p:cNvSpPr/>
          <p:nvPr/>
        </p:nvSpPr>
        <p:spPr>
          <a:xfrm rot="1048336">
            <a:off x="5090490" y="2658251"/>
            <a:ext cx="3455049"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3.12% APR</a:t>
            </a:r>
          </a:p>
        </p:txBody>
      </p:sp>
      <p:pic>
        <p:nvPicPr>
          <p:cNvPr id="1028" name="Picture 4" descr="Money, Finance, Mortgage, Loan, Real-Estate, Business">
            <a:extLst>
              <a:ext uri="{FF2B5EF4-FFF2-40B4-BE49-F238E27FC236}">
                <a16:creationId xmlns:a16="http://schemas.microsoft.com/office/drawing/2014/main" id="{65A2F064-DAAA-07E1-9D95-478A0FD1CF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2044" y="4293096"/>
            <a:ext cx="3779912" cy="2177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633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EAD47-5285-61F7-1B30-F9C3835BE631}"/>
              </a:ext>
            </a:extLst>
          </p:cNvPr>
          <p:cNvSpPr>
            <a:spLocks noGrp="1"/>
          </p:cNvSpPr>
          <p:nvPr>
            <p:ph type="title"/>
          </p:nvPr>
        </p:nvSpPr>
        <p:spPr>
          <a:xfrm>
            <a:off x="457200" y="975866"/>
            <a:ext cx="8229600" cy="646331"/>
          </a:xfrm>
        </p:spPr>
        <p:txBody>
          <a:bodyPr/>
          <a:lstStyle/>
          <a:p>
            <a:r>
              <a:rPr lang="en-GB" sz="3600" dirty="0"/>
              <a:t>Mortgages</a:t>
            </a:r>
          </a:p>
        </p:txBody>
      </p:sp>
      <p:sp>
        <p:nvSpPr>
          <p:cNvPr id="3" name="Content Placeholder 2">
            <a:extLst>
              <a:ext uri="{FF2B5EF4-FFF2-40B4-BE49-F238E27FC236}">
                <a16:creationId xmlns:a16="http://schemas.microsoft.com/office/drawing/2014/main" id="{2EBBBAD0-5019-9A68-6B16-FC0C64FDC201}"/>
              </a:ext>
            </a:extLst>
          </p:cNvPr>
          <p:cNvSpPr>
            <a:spLocks noGrp="1"/>
          </p:cNvSpPr>
          <p:nvPr>
            <p:ph idx="1"/>
          </p:nvPr>
        </p:nvSpPr>
        <p:spPr>
          <a:xfrm>
            <a:off x="457200" y="1700808"/>
            <a:ext cx="8229600" cy="4425355"/>
          </a:xfrm>
        </p:spPr>
        <p:txBody>
          <a:bodyPr/>
          <a:lstStyle/>
          <a:p>
            <a:pPr marL="0" indent="0">
              <a:buNone/>
            </a:pPr>
            <a:r>
              <a:rPr lang="en-GB" sz="3200" dirty="0"/>
              <a:t>What do you know?</a:t>
            </a:r>
          </a:p>
        </p:txBody>
      </p:sp>
    </p:spTree>
    <p:extLst>
      <p:ext uri="{BB962C8B-B14F-4D97-AF65-F5344CB8AC3E}">
        <p14:creationId xmlns:p14="http://schemas.microsoft.com/office/powerpoint/2010/main" val="2416144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EAD47-5285-61F7-1B30-F9C3835BE631}"/>
              </a:ext>
            </a:extLst>
          </p:cNvPr>
          <p:cNvSpPr>
            <a:spLocks noGrp="1"/>
          </p:cNvSpPr>
          <p:nvPr>
            <p:ph type="title"/>
          </p:nvPr>
        </p:nvSpPr>
        <p:spPr>
          <a:xfrm>
            <a:off x="446721" y="908720"/>
            <a:ext cx="8229600" cy="646331"/>
          </a:xfrm>
        </p:spPr>
        <p:txBody>
          <a:bodyPr/>
          <a:lstStyle/>
          <a:p>
            <a:r>
              <a:rPr lang="en-GB" sz="3600" dirty="0"/>
              <a:t>Mortgages</a:t>
            </a:r>
          </a:p>
        </p:txBody>
      </p:sp>
      <p:sp>
        <p:nvSpPr>
          <p:cNvPr id="3" name="Content Placeholder 2">
            <a:extLst>
              <a:ext uri="{FF2B5EF4-FFF2-40B4-BE49-F238E27FC236}">
                <a16:creationId xmlns:a16="http://schemas.microsoft.com/office/drawing/2014/main" id="{2EBBBAD0-5019-9A68-6B16-FC0C64FDC201}"/>
              </a:ext>
            </a:extLst>
          </p:cNvPr>
          <p:cNvSpPr>
            <a:spLocks noGrp="1"/>
          </p:cNvSpPr>
          <p:nvPr>
            <p:ph idx="1"/>
          </p:nvPr>
        </p:nvSpPr>
        <p:spPr>
          <a:xfrm>
            <a:off x="457200" y="1700808"/>
            <a:ext cx="8229600" cy="4425355"/>
          </a:xfrm>
        </p:spPr>
        <p:txBody>
          <a:bodyPr/>
          <a:lstStyle/>
          <a:p>
            <a:pPr marL="0" indent="0">
              <a:buNone/>
            </a:pPr>
            <a:r>
              <a:rPr lang="en-GB" sz="3200" dirty="0"/>
              <a:t>What do you know?</a:t>
            </a:r>
          </a:p>
          <a:p>
            <a:r>
              <a:rPr lang="en-GB" sz="2400" dirty="0"/>
              <a:t>What is a mortgage?</a:t>
            </a:r>
          </a:p>
          <a:p>
            <a:r>
              <a:rPr lang="en-GB" sz="2400" dirty="0"/>
              <a:t>How long do mortgages last for?</a:t>
            </a:r>
          </a:p>
          <a:p>
            <a:r>
              <a:rPr lang="en-GB" sz="2400" dirty="0"/>
              <a:t>Are there any charges associated with mortgages?</a:t>
            </a:r>
          </a:p>
          <a:p>
            <a:r>
              <a:rPr lang="en-GB" sz="2400" dirty="0"/>
              <a:t>Do you pay interest on a mortgage? </a:t>
            </a:r>
          </a:p>
          <a:p>
            <a:r>
              <a:rPr lang="en-GB" sz="2400" dirty="0"/>
              <a:t>What rate of interest do you pay?</a:t>
            </a:r>
          </a:p>
          <a:p>
            <a:r>
              <a:rPr lang="en-GB" sz="2400" dirty="0"/>
              <a:t>Does anything affect the interest rate?</a:t>
            </a:r>
          </a:p>
          <a:p>
            <a:r>
              <a:rPr lang="en-GB" sz="2400" dirty="0"/>
              <a:t>Is the interest rate fixed?</a:t>
            </a:r>
          </a:p>
          <a:p>
            <a:r>
              <a:rPr lang="en-GB" sz="2400" dirty="0"/>
              <a:t>Does anything affect your ability to get a mortgage?</a:t>
            </a:r>
          </a:p>
          <a:p>
            <a:endParaRPr lang="en-GB" dirty="0"/>
          </a:p>
        </p:txBody>
      </p:sp>
    </p:spTree>
    <p:extLst>
      <p:ext uri="{BB962C8B-B14F-4D97-AF65-F5344CB8AC3E}">
        <p14:creationId xmlns:p14="http://schemas.microsoft.com/office/powerpoint/2010/main" val="2345898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55AC5-8375-522B-D61F-88234F37FEF6}"/>
              </a:ext>
            </a:extLst>
          </p:cNvPr>
          <p:cNvSpPr>
            <a:spLocks noGrp="1"/>
          </p:cNvSpPr>
          <p:nvPr>
            <p:ph type="title"/>
          </p:nvPr>
        </p:nvSpPr>
        <p:spPr/>
        <p:txBody>
          <a:bodyPr/>
          <a:lstStyle/>
          <a:p>
            <a:r>
              <a:rPr lang="en-GB" dirty="0"/>
              <a:t>A mortgage is…</a:t>
            </a:r>
          </a:p>
        </p:txBody>
      </p:sp>
      <p:sp>
        <p:nvSpPr>
          <p:cNvPr id="3" name="Content Placeholder 2">
            <a:extLst>
              <a:ext uri="{FF2B5EF4-FFF2-40B4-BE49-F238E27FC236}">
                <a16:creationId xmlns:a16="http://schemas.microsoft.com/office/drawing/2014/main" id="{762AC7E8-2C49-F65C-689D-BB667CBE6C75}"/>
              </a:ext>
            </a:extLst>
          </p:cNvPr>
          <p:cNvSpPr>
            <a:spLocks noGrp="1"/>
          </p:cNvSpPr>
          <p:nvPr>
            <p:ph idx="1"/>
          </p:nvPr>
        </p:nvSpPr>
        <p:spPr/>
        <p:txBody>
          <a:bodyPr/>
          <a:lstStyle/>
          <a:p>
            <a:pPr marL="0" indent="0" algn="ctr">
              <a:buNone/>
            </a:pPr>
            <a:r>
              <a:rPr lang="en-GB" dirty="0"/>
              <a:t>A loan from a bank, given so that you are able to own a house without needing to pay the full cost upfront. However, the home is at risk if repayments are not paid.</a:t>
            </a:r>
          </a:p>
        </p:txBody>
      </p:sp>
      <p:pic>
        <p:nvPicPr>
          <p:cNvPr id="2050" name="Picture 2" descr="Key, Home, House, Estate, Business, Mortgage, Real">
            <a:extLst>
              <a:ext uri="{FF2B5EF4-FFF2-40B4-BE49-F238E27FC236}">
                <a16:creationId xmlns:a16="http://schemas.microsoft.com/office/drawing/2014/main" id="{E4E321CA-B9FF-C47A-B06D-56C39A0210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2024" y="3789040"/>
            <a:ext cx="4139952" cy="2759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951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BEECD-ECA4-3F1D-24ED-A35ED96146AD}"/>
              </a:ext>
            </a:extLst>
          </p:cNvPr>
          <p:cNvSpPr>
            <a:spLocks noGrp="1"/>
          </p:cNvSpPr>
          <p:nvPr>
            <p:ph type="title"/>
          </p:nvPr>
        </p:nvSpPr>
        <p:spPr/>
        <p:txBody>
          <a:bodyPr/>
          <a:lstStyle/>
          <a:p>
            <a:r>
              <a:rPr lang="en-GB" dirty="0"/>
              <a:t>In this context, interest is…</a:t>
            </a:r>
          </a:p>
        </p:txBody>
      </p:sp>
      <p:sp>
        <p:nvSpPr>
          <p:cNvPr id="3" name="Content Placeholder 2">
            <a:extLst>
              <a:ext uri="{FF2B5EF4-FFF2-40B4-BE49-F238E27FC236}">
                <a16:creationId xmlns:a16="http://schemas.microsoft.com/office/drawing/2014/main" id="{DE28791C-DBC3-EC18-5F64-590DDDF1E38F}"/>
              </a:ext>
            </a:extLst>
          </p:cNvPr>
          <p:cNvSpPr>
            <a:spLocks noGrp="1"/>
          </p:cNvSpPr>
          <p:nvPr>
            <p:ph idx="1"/>
          </p:nvPr>
        </p:nvSpPr>
        <p:spPr>
          <a:xfrm>
            <a:off x="457200" y="1772817"/>
            <a:ext cx="8229600" cy="1440160"/>
          </a:xfrm>
        </p:spPr>
        <p:txBody>
          <a:bodyPr/>
          <a:lstStyle/>
          <a:p>
            <a:pPr marL="0" indent="0" algn="ctr">
              <a:buNone/>
            </a:pPr>
            <a:r>
              <a:rPr lang="en-GB" dirty="0"/>
              <a:t>A fee charged monthly for the use of money borrowed or applied to a repayment schedule i.e. a mortgage</a:t>
            </a:r>
          </a:p>
        </p:txBody>
      </p:sp>
      <p:pic>
        <p:nvPicPr>
          <p:cNvPr id="4098" name="Picture 2" descr="Coins, Currency, Investment, Insurance, Cash, Banking">
            <a:extLst>
              <a:ext uri="{FF2B5EF4-FFF2-40B4-BE49-F238E27FC236}">
                <a16:creationId xmlns:a16="http://schemas.microsoft.com/office/drawing/2014/main" id="{19F4DE1A-1AC2-DBB9-1868-7B08CB2690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4092" y="3646450"/>
            <a:ext cx="2915816" cy="1943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711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53D3C-2013-DA35-9F21-0E6857C7298E}"/>
              </a:ext>
            </a:extLst>
          </p:cNvPr>
          <p:cNvSpPr>
            <a:spLocks noGrp="1"/>
          </p:cNvSpPr>
          <p:nvPr>
            <p:ph type="title"/>
          </p:nvPr>
        </p:nvSpPr>
        <p:spPr/>
        <p:txBody>
          <a:bodyPr/>
          <a:lstStyle/>
          <a:p>
            <a:r>
              <a:rPr lang="en-GB" dirty="0"/>
              <a:t>APR is…</a:t>
            </a:r>
          </a:p>
        </p:txBody>
      </p:sp>
      <p:sp>
        <p:nvSpPr>
          <p:cNvPr id="3" name="Content Placeholder 2">
            <a:extLst>
              <a:ext uri="{FF2B5EF4-FFF2-40B4-BE49-F238E27FC236}">
                <a16:creationId xmlns:a16="http://schemas.microsoft.com/office/drawing/2014/main" id="{22F4885C-6F5A-E55C-1FA9-4673B3DC0272}"/>
              </a:ext>
            </a:extLst>
          </p:cNvPr>
          <p:cNvSpPr>
            <a:spLocks noGrp="1"/>
          </p:cNvSpPr>
          <p:nvPr>
            <p:ph idx="1"/>
          </p:nvPr>
        </p:nvSpPr>
        <p:spPr>
          <a:xfrm>
            <a:off x="457200" y="1844824"/>
            <a:ext cx="8229600" cy="2232248"/>
          </a:xfrm>
        </p:spPr>
        <p:txBody>
          <a:bodyPr/>
          <a:lstStyle/>
          <a:p>
            <a:pPr marL="0" indent="0" algn="ctr">
              <a:buNone/>
            </a:pPr>
            <a:r>
              <a:rPr lang="en-GB" dirty="0"/>
              <a:t>APR, which stands for Annual Percentage Rate, is the annual rate of interest that is charged for borrowing. </a:t>
            </a:r>
          </a:p>
          <a:p>
            <a:pPr marL="0" indent="0" algn="ctr">
              <a:buNone/>
            </a:pPr>
            <a:r>
              <a:rPr lang="en-GB" dirty="0"/>
              <a:t>APR includes any fee charged to arrange the loan.</a:t>
            </a:r>
          </a:p>
          <a:p>
            <a:pPr marL="0" indent="0" algn="ctr">
              <a:buNone/>
            </a:pPr>
            <a:r>
              <a:rPr lang="en-GB" dirty="0"/>
              <a:t>It is expressed as a percentage.</a:t>
            </a:r>
          </a:p>
        </p:txBody>
      </p:sp>
      <p:pic>
        <p:nvPicPr>
          <p:cNvPr id="3074" name="Picture 2" descr="Credit Cards, Denim, Jeans, Blue Jeans, Debit Cards">
            <a:extLst>
              <a:ext uri="{FF2B5EF4-FFF2-40B4-BE49-F238E27FC236}">
                <a16:creationId xmlns:a16="http://schemas.microsoft.com/office/drawing/2014/main" id="{1F17DB77-4BE2-4B41-667A-2D8EF8D92B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0106" y="4437109"/>
            <a:ext cx="2663788" cy="177585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al Estate, Homeownership, Homebuying, Home, House">
            <a:extLst>
              <a:ext uri="{FF2B5EF4-FFF2-40B4-BE49-F238E27FC236}">
                <a16:creationId xmlns:a16="http://schemas.microsoft.com/office/drawing/2014/main" id="{C08580FD-1F30-A518-7832-3D4F2CDC55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124" y="4437108"/>
            <a:ext cx="2663788" cy="177585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Audi, A8, Black, Sports Car, Automobile, Contour">
            <a:extLst>
              <a:ext uri="{FF2B5EF4-FFF2-40B4-BE49-F238E27FC236}">
                <a16:creationId xmlns:a16="http://schemas.microsoft.com/office/drawing/2014/main" id="{D0016838-9015-2CD9-6252-788B43A0858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644" r="6157"/>
          <a:stretch/>
        </p:blipFill>
        <p:spPr bwMode="auto">
          <a:xfrm>
            <a:off x="6035700" y="4437110"/>
            <a:ext cx="2887696" cy="1775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4689072"/>
      </p:ext>
    </p:extLst>
  </p:cSld>
  <p:clrMapOvr>
    <a:masterClrMapping/>
  </p:clrMapOvr>
</p:sld>
</file>

<file path=ppt/theme/theme1.xml><?xml version="1.0" encoding="utf-8"?>
<a:theme xmlns:a="http://schemas.openxmlformats.org/drawingml/2006/main" name="Blank Presentation">
  <a:themeElements>
    <a:clrScheme name="AMSP">
      <a:dk1>
        <a:srgbClr val="002147"/>
      </a:dk1>
      <a:lt1>
        <a:sysClr val="window" lastClr="FFFFFF"/>
      </a:lt1>
      <a:dk2>
        <a:srgbClr val="E00034"/>
      </a:dk2>
      <a:lt2>
        <a:srgbClr val="FCAF17"/>
      </a:lt2>
      <a:accent1>
        <a:srgbClr val="E00034"/>
      </a:accent1>
      <a:accent2>
        <a:srgbClr val="FCAF17"/>
      </a:accent2>
      <a:accent3>
        <a:srgbClr val="002147"/>
      </a:accent3>
      <a:accent4>
        <a:srgbClr val="009FDA"/>
      </a:accent4>
      <a:accent5>
        <a:srgbClr val="FF5800"/>
      </a:accent5>
      <a:accent6>
        <a:srgbClr val="50B848"/>
      </a:accent6>
      <a:hlink>
        <a:srgbClr val="E00034"/>
      </a:hlink>
      <a:folHlink>
        <a:srgbClr val="002147"/>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ヒラギノ角ゴ Pro W3" charset="0"/>
          </a:defRPr>
        </a:defPPr>
      </a:lstStyle>
    </a:lnDef>
    <a:txDef>
      <a:spPr>
        <a:noFill/>
      </a:spPr>
      <a:bodyPr wrap="square" rtlCol="0">
        <a:spAutoFit/>
      </a:bodyPr>
      <a:lstStyle>
        <a:defPPr>
          <a:defRPr dirty="0">
            <a:latin typeface="+mn-lt"/>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4138881-c390-4fa1-965b-946daa76e287">
      <Terms xmlns="http://schemas.microsoft.com/office/infopath/2007/PartnerControls"/>
    </lcf76f155ced4ddcb4097134ff3c332f>
    <TaxCatchAll xmlns="cb1366b5-3db3-492d-af00-00269662eb5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DF9E7A0CD065743A777ABCB3A132B21" ma:contentTypeVersion="14" ma:contentTypeDescription="Create a new document." ma:contentTypeScope="" ma:versionID="7c865f3a965c56644e87e50a3ff7521e">
  <xsd:schema xmlns:xsd="http://www.w3.org/2001/XMLSchema" xmlns:xs="http://www.w3.org/2001/XMLSchema" xmlns:p="http://schemas.microsoft.com/office/2006/metadata/properties" xmlns:ns2="14138881-c390-4fa1-965b-946daa76e287" xmlns:ns3="cb1366b5-3db3-492d-af00-00269662eb53" targetNamespace="http://schemas.microsoft.com/office/2006/metadata/properties" ma:root="true" ma:fieldsID="a68e8eb64fdb4f9c87911fdc759e93f3" ns2:_="" ns3:_="">
    <xsd:import namespace="14138881-c390-4fa1-965b-946daa76e287"/>
    <xsd:import namespace="cb1366b5-3db3-492d-af00-00269662eb53"/>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138881-c390-4fa1-965b-946daa76e2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1366b5-3db3-492d-af00-00269662eb5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96c3c28-2bb4-477a-9ec5-0e5c12f5bdf8}" ma:internalName="TaxCatchAll" ma:showField="CatchAllData" ma:web="cb1366b5-3db3-492d-af00-00269662eb53">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622B58-2DAE-4902-8A73-B4E86DB6928E}">
  <ds:schemaRefs>
    <ds:schemaRef ds:uri="http://purl.org/dc/dcmitype/"/>
    <ds:schemaRef ds:uri="cb1366b5-3db3-492d-af00-00269662eb53"/>
    <ds:schemaRef ds:uri="http://purl.org/dc/elements/1.1/"/>
    <ds:schemaRef ds:uri="http://schemas.microsoft.com/office/2006/documentManagement/types"/>
    <ds:schemaRef ds:uri="http://schemas.microsoft.com/office/2006/metadata/properties"/>
    <ds:schemaRef ds:uri="http://www.w3.org/XML/1998/namespace"/>
    <ds:schemaRef ds:uri="14138881-c390-4fa1-965b-946daa76e287"/>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0493715B-7562-4772-A1E2-0DAEABB16897}">
  <ds:schemaRefs>
    <ds:schemaRef ds:uri="http://schemas.microsoft.com/sharepoint/v3/contenttype/forms"/>
  </ds:schemaRefs>
</ds:datastoreItem>
</file>

<file path=customXml/itemProps3.xml><?xml version="1.0" encoding="utf-8"?>
<ds:datastoreItem xmlns:ds="http://schemas.openxmlformats.org/officeDocument/2006/customXml" ds:itemID="{7E319D0C-D644-448B-8E46-4BB9FB74F9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138881-c390-4fa1-965b-946daa76e287"/>
    <ds:schemaRef ds:uri="cb1366b5-3db3-492d-af00-00269662eb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2139</Words>
  <Application>Microsoft Office PowerPoint</Application>
  <PresentationFormat>On-screen Show (4:3)</PresentationFormat>
  <Paragraphs>312</Paragraphs>
  <Slides>35</Slides>
  <Notes>15</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Cambria Math</vt:lpstr>
      <vt:lpstr>Times</vt:lpstr>
      <vt:lpstr>Wingdings</vt:lpstr>
      <vt:lpstr>Blank Presentation</vt:lpstr>
      <vt:lpstr>PowerPoint Presentation</vt:lpstr>
      <vt:lpstr>PowerPoint Presentation</vt:lpstr>
      <vt:lpstr>PowerPoint Presentation</vt:lpstr>
      <vt:lpstr>Guess the topic</vt:lpstr>
      <vt:lpstr>Mortgages</vt:lpstr>
      <vt:lpstr>Mortgages</vt:lpstr>
      <vt:lpstr>A mortgage is…</vt:lpstr>
      <vt:lpstr>In this context, interest is…</vt:lpstr>
      <vt:lpstr>APR is…</vt:lpstr>
      <vt:lpstr>A repayment is…</vt:lpstr>
      <vt:lpstr>PowerPoint Presentation</vt:lpstr>
      <vt:lpstr>How much do you repay?</vt:lpstr>
      <vt:lpstr>Calculating repayments</vt:lpstr>
      <vt:lpstr>Example 1</vt:lpstr>
      <vt:lpstr>Example 1</vt:lpstr>
      <vt:lpstr>Example 2</vt:lpstr>
      <vt:lpstr>Example 2a)</vt:lpstr>
      <vt:lpstr>Example 2a)</vt:lpstr>
      <vt:lpstr>Example 2b)</vt:lpstr>
      <vt:lpstr>Example 2c)</vt:lpstr>
      <vt:lpstr>Questions to be completed</vt:lpstr>
      <vt:lpstr>Exam-style question: AQA</vt:lpstr>
      <vt:lpstr>PowerPoint Presentation</vt:lpstr>
      <vt:lpstr>Exam Question - answer</vt:lpstr>
      <vt:lpstr>Exam Question - answer</vt:lpstr>
      <vt:lpstr>PowerPoint Presentation</vt:lpstr>
      <vt:lpstr>Repaying a mortgage</vt:lpstr>
      <vt:lpstr>Mortgage example</vt:lpstr>
      <vt:lpstr>Repayment schedule</vt:lpstr>
      <vt:lpstr>Graphical representation</vt:lpstr>
      <vt:lpstr>Outstanding Balance</vt:lpstr>
      <vt:lpstr>Repayment breakdown</vt:lpstr>
      <vt:lpstr>Repayment breakdown</vt:lpstr>
      <vt:lpstr>PowerPoint Presentation</vt:lpstr>
      <vt:lpstr>PowerPoint Presentation</vt:lpstr>
    </vt:vector>
  </TitlesOfParts>
  <Company>Rumba Graphic Design Ltd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MEI PowerPoint Template</dc:title>
  <dc:creator>MEI</dc:creator>
  <cp:lastModifiedBy>Caroline Gibson-Glynn</cp:lastModifiedBy>
  <cp:revision>88</cp:revision>
  <dcterms:created xsi:type="dcterms:W3CDTF">2012-04-23T14:18:00Z</dcterms:created>
  <dcterms:modified xsi:type="dcterms:W3CDTF">2025-01-09T15:04:56Z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0x0101008DF9E7A0CD065743A777ABCB3A132B21</vt:lpwstr>
  </property>
  <property fmtid="{D5CDD505-2E9C-101B-9397-08002B2CF9AE}" pid="3" name="MediaServiceImageTags">
    <vt:lpwstr/>
  </property>
</Properties>
</file>