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9" r:id="rId3"/>
    <p:sldId id="300" r:id="rId4"/>
    <p:sldId id="291" r:id="rId5"/>
    <p:sldId id="292" r:id="rId6"/>
    <p:sldId id="303" r:id="rId7"/>
    <p:sldId id="293" r:id="rId8"/>
    <p:sldId id="294" r:id="rId9"/>
    <p:sldId id="304" r:id="rId10"/>
    <p:sldId id="302" r:id="rId11"/>
    <p:sldId id="262" r:id="rId12"/>
    <p:sldId id="295" r:id="rId13"/>
    <p:sldId id="286" r:id="rId14"/>
    <p:sldId id="301" r:id="rId15"/>
    <p:sldId id="296" r:id="rId16"/>
    <p:sldId id="297" r:id="rId17"/>
    <p:sldId id="287" r:id="rId18"/>
    <p:sldId id="298" r:id="rId19"/>
    <p:sldId id="288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EBCF3-0252-2173-4798-FCBB8B5A1EC9}" v="1257" dt="2025-01-09T19:20:5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video" Target="https://www.youtube.com/embed/30S7WxKcPwg?start=12&amp;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video" Target="https://www.youtube.com/embed/kaIqgpKV4Cc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30S7WxKcPwg?start=12&amp;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5F692-3045-4172-989A-19CBE78AEE62}"/>
              </a:ext>
            </a:extLst>
          </p:cNvPr>
          <p:cNvSpPr txBox="1"/>
          <p:nvPr/>
        </p:nvSpPr>
        <p:spPr>
          <a:xfrm>
            <a:off x="4485239" y="1"/>
            <a:ext cx="4407534" cy="3743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8419">
              <a:defRPr/>
            </a:pPr>
            <a:r>
              <a:rPr lang="en-GB" sz="1800" b="1" u="sng" dirty="0">
                <a:solidFill>
                  <a:srgbClr val="0A2F41"/>
                </a:solidFill>
                <a:latin typeface="Comic Sans MS"/>
              </a:rPr>
              <a:t>Friday 10th January 2025</a:t>
            </a:r>
            <a:endParaRPr lang="en-US" dirty="0">
              <a:solidFill>
                <a:srgbClr val="0A2F4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723B5-B279-4403-8484-BEB4715845AB}"/>
              </a:ext>
            </a:extLst>
          </p:cNvPr>
          <p:cNvSpPr/>
          <p:nvPr/>
        </p:nvSpPr>
        <p:spPr>
          <a:xfrm>
            <a:off x="2977717" y="333833"/>
            <a:ext cx="35557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841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GB" sz="1800" b="1" u="sng" dirty="0">
                <a:solidFill>
                  <a:srgbClr val="0A2F41"/>
                </a:solidFill>
                <a:latin typeface="Comic Sans MS"/>
              </a:rPr>
              <a:t>Algebra</a:t>
            </a:r>
            <a:endParaRPr lang="en-US" dirty="0">
              <a:solidFill>
                <a:srgbClr val="0A2F41"/>
              </a:solidFill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F805F-9C95-461B-9554-6E4E1BE1AEFF}"/>
              </a:ext>
            </a:extLst>
          </p:cNvPr>
          <p:cNvSpPr/>
          <p:nvPr/>
        </p:nvSpPr>
        <p:spPr>
          <a:xfrm>
            <a:off x="691944" y="717283"/>
            <a:ext cx="7444958" cy="3743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A2F41"/>
                </a:solidFill>
                <a:effectLst/>
                <a:uLnTx/>
                <a:uFillTx/>
                <a:latin typeface="Comic Sans MS"/>
              </a:rPr>
              <a:t>L.O. To be able to solve linear equations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2FE85-7BB3-42B0-A6B8-5BBC6650622B}"/>
              </a:ext>
            </a:extLst>
          </p:cNvPr>
          <p:cNvSpPr/>
          <p:nvPr/>
        </p:nvSpPr>
        <p:spPr>
          <a:xfrm>
            <a:off x="658685" y="1100732"/>
            <a:ext cx="1985956" cy="374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33" b="1" i="0" u="sng" strike="noStrike" kern="1200" cap="none" spc="0" normalizeH="0" baseline="0" noProof="0" dirty="0">
                <a:ln>
                  <a:noFill/>
                </a:ln>
                <a:solidFill>
                  <a:srgbClr val="0A2F4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 Now:</a:t>
            </a:r>
          </a:p>
        </p:txBody>
      </p:sp>
      <p:pic>
        <p:nvPicPr>
          <p:cNvPr id="2" name="Picture 1" descr="A math problem with a triangle and a triangle&#10;&#10;Description automatically generated">
            <a:extLst>
              <a:ext uri="{FF2B5EF4-FFF2-40B4-BE49-F238E27FC236}">
                <a16:creationId xmlns:a16="http://schemas.microsoft.com/office/drawing/2014/main" id="{6459C043-AD99-4AB3-E037-A3CF489A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79" y="1052286"/>
            <a:ext cx="4989286" cy="5769429"/>
          </a:xfrm>
          <a:prstGeom prst="rect">
            <a:avLst/>
          </a:prstGeom>
        </p:spPr>
      </p:pic>
      <p:pic>
        <p:nvPicPr>
          <p:cNvPr id="3" name="Audio Recording 10 Jan 2025 at 09:59:13">
            <a:hlinkClick r:id="" action="ppaction://media"/>
            <a:extLst>
              <a:ext uri="{FF2B5EF4-FFF2-40B4-BE49-F238E27FC236}">
                <a16:creationId xmlns:a16="http://schemas.microsoft.com/office/drawing/2014/main" id="{4F877E63-8222-4512-9789-A9E0ABD9F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959" y="296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olving Equations - Corbettmaths">
            <a:hlinkClick r:id="" action="ppaction://media"/>
            <a:extLst>
              <a:ext uri="{FF2B5EF4-FFF2-40B4-BE49-F238E27FC236}">
                <a16:creationId xmlns:a16="http://schemas.microsoft.com/office/drawing/2014/main" id="{7BDEA324-4C4C-285F-7AB4-D0B37C6BF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1362075"/>
            <a:ext cx="7315200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F5198-A996-3FB7-AAFA-A7461188E159}"/>
              </a:ext>
            </a:extLst>
          </p:cNvPr>
          <p:cNvSpPr txBox="1"/>
          <p:nvPr/>
        </p:nvSpPr>
        <p:spPr>
          <a:xfrm>
            <a:off x="634678" y="248856"/>
            <a:ext cx="81929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0A2F41"/>
                </a:solidFill>
                <a:latin typeface="Comic Sans MS"/>
              </a:rPr>
              <a:t>Please watch the video below from 5 minutes 20 seconds up to 6 minutes 20 seconds</a:t>
            </a:r>
          </a:p>
        </p:txBody>
      </p:sp>
      <p:pic>
        <p:nvPicPr>
          <p:cNvPr id="4" name="Audio Recording 10 Jan 2025 at 10:06:05">
            <a:hlinkClick r:id="" action="ppaction://media"/>
            <a:extLst>
              <a:ext uri="{FF2B5EF4-FFF2-40B4-BE49-F238E27FC236}">
                <a16:creationId xmlns:a16="http://schemas.microsoft.com/office/drawing/2014/main" id="{B6A118DD-3C10-26E5-207E-FCA486EB4D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543" y="5962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141F6-2994-472E-A01A-B9D7E3385EFA}"/>
              </a:ext>
            </a:extLst>
          </p:cNvPr>
          <p:cNvSpPr txBox="1"/>
          <p:nvPr/>
        </p:nvSpPr>
        <p:spPr>
          <a:xfrm>
            <a:off x="759845" y="70479"/>
            <a:ext cx="3405145" cy="50167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Example – Solve:</a:t>
            </a:r>
          </a:p>
          <a:p>
            <a:endParaRPr lang="en-GB" sz="2000" b="1" dirty="0">
              <a:solidFill>
                <a:srgbClr val="800080"/>
              </a:solidFill>
              <a:latin typeface="Comic Sans MS - 24"/>
            </a:endParaRPr>
          </a:p>
          <a:p>
            <a:r>
              <a:rPr lang="en-GB" sz="2000" b="1" u="sng" dirty="0">
                <a:solidFill>
                  <a:srgbClr val="800080"/>
                </a:solidFill>
                <a:latin typeface="Comic Sans MS - 24"/>
              </a:rPr>
              <a:t>2x</a:t>
            </a:r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+ 3 = 12</a:t>
            </a: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4</a:t>
            </a: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- 3     -3</a:t>
            </a:r>
          </a:p>
          <a:p>
            <a:endParaRPr lang="en-GB" sz="2000" b="1" dirty="0">
              <a:solidFill>
                <a:srgbClr val="800080"/>
              </a:solidFill>
              <a:latin typeface="Comic Sans MS - 24"/>
            </a:endParaRP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  <a:cs typeface="Segoe UI"/>
              </a:rPr>
              <a:t>      </a:t>
            </a:r>
            <a:r>
              <a:rPr lang="en-GB" sz="2000" b="1" u="sng" dirty="0">
                <a:solidFill>
                  <a:srgbClr val="800080"/>
                </a:solidFill>
                <a:latin typeface="Comic Sans MS - 24"/>
                <a:cs typeface="Segoe UI"/>
              </a:rPr>
              <a:t>2x</a:t>
            </a:r>
            <a:r>
              <a:rPr lang="en-GB" sz="2000" b="1" dirty="0">
                <a:solidFill>
                  <a:srgbClr val="800080"/>
                </a:solidFill>
                <a:latin typeface="Comic Sans MS - 24"/>
                <a:cs typeface="Segoe UI"/>
              </a:rPr>
              <a:t>  = 9</a:t>
            </a:r>
            <a:endParaRPr lang="en-US" sz="2000" b="1">
              <a:solidFill>
                <a:srgbClr val="000000"/>
              </a:solidFill>
              <a:latin typeface="Comic Sans MS - 24"/>
              <a:cs typeface="Segoe UI"/>
            </a:endParaRP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  <a:cs typeface="Segoe UI"/>
              </a:rPr>
              <a:t>       4</a:t>
            </a:r>
            <a:endParaRPr lang="en-US" sz="2000" b="1">
              <a:solidFill>
                <a:srgbClr val="000000"/>
              </a:solidFill>
              <a:latin typeface="Comic Sans MS - 24"/>
              <a:cs typeface="Segoe UI"/>
            </a:endParaRP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 </a:t>
            </a: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 x4   x4</a:t>
            </a:r>
          </a:p>
          <a:p>
            <a:endParaRPr lang="en-GB" sz="2000" b="1" dirty="0">
              <a:solidFill>
                <a:srgbClr val="800080"/>
              </a:solidFill>
              <a:latin typeface="Comic Sans MS - 24"/>
            </a:endParaRP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2x = 36</a:t>
            </a: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÷2    ÷2</a:t>
            </a: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 </a:t>
            </a:r>
          </a:p>
          <a:p>
            <a:r>
              <a:rPr lang="en-GB" sz="2000" b="1" dirty="0">
                <a:solidFill>
                  <a:srgbClr val="800080"/>
                </a:solidFill>
                <a:latin typeface="Comic Sans MS - 24"/>
              </a:rPr>
              <a:t>        x = 18</a:t>
            </a:r>
          </a:p>
          <a:p>
            <a:endParaRPr lang="en-GB" sz="2000" b="1" dirty="0">
              <a:solidFill>
                <a:srgbClr val="800080"/>
              </a:solidFill>
              <a:latin typeface="Comic Sans MS - 2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78BAC-6975-4238-AE9E-A62251A3B070}"/>
              </a:ext>
            </a:extLst>
          </p:cNvPr>
          <p:cNvSpPr txBox="1"/>
          <p:nvPr/>
        </p:nvSpPr>
        <p:spPr>
          <a:xfrm>
            <a:off x="4696752" y="48501"/>
            <a:ext cx="4045921" cy="19728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55" b="1" dirty="0">
                <a:solidFill>
                  <a:srgbClr val="0000FF"/>
                </a:solidFill>
                <a:latin typeface="Comic Sans MS - 24"/>
              </a:rPr>
              <a:t>Your turn – Solve:</a:t>
            </a: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56B156-381F-476C-B4B6-ACAC8CBCC44B}"/>
              </a:ext>
            </a:extLst>
          </p:cNvPr>
          <p:cNvGrpSpPr/>
          <p:nvPr/>
        </p:nvGrpSpPr>
        <p:grpSpPr>
          <a:xfrm>
            <a:off x="4781842" y="975878"/>
            <a:ext cx="2595095" cy="2238506"/>
            <a:chOff x="4762500" y="939800"/>
            <a:chExt cx="1955012" cy="19389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4E459D-1303-4BF2-B021-3A4F6B33D713}"/>
                </a:ext>
              </a:extLst>
            </p:cNvPr>
            <p:cNvSpPr txBox="1"/>
            <p:nvPr/>
          </p:nvSpPr>
          <p:spPr>
            <a:xfrm>
              <a:off x="4762500" y="939800"/>
              <a:ext cx="1955012" cy="193899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55" b="1" u="sng" dirty="0">
                  <a:solidFill>
                    <a:srgbClr val="0000FF"/>
                  </a:solidFill>
                  <a:latin typeface="Comic Sans MS - 24"/>
                </a:rPr>
                <a:t>3x</a:t>
              </a:r>
              <a:r>
                <a:rPr lang="en-GB" sz="3055" b="1" dirty="0">
                  <a:solidFill>
                    <a:srgbClr val="0000FF"/>
                  </a:solidFill>
                  <a:latin typeface="Comic Sans MS - 24"/>
                </a:rPr>
                <a:t> - 3  = 3</a:t>
              </a:r>
            </a:p>
            <a:p>
              <a:endParaRPr lang="en-GB" sz="3055" b="1" dirty="0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B0A51-B8E1-44FA-8656-0967E397EE99}"/>
                </a:ext>
              </a:extLst>
            </p:cNvPr>
            <p:cNvSpPr txBox="1"/>
            <p:nvPr/>
          </p:nvSpPr>
          <p:spPr>
            <a:xfrm>
              <a:off x="4851400" y="1308100"/>
              <a:ext cx="319024" cy="7078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55" b="1">
                  <a:solidFill>
                    <a:srgbClr val="0000FF"/>
                  </a:solidFill>
                  <a:latin typeface="Comic Sans MS - 24"/>
                </a:rPr>
                <a:t>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AE6097-6341-4639-8CD7-C6E3DBF017BA}"/>
              </a:ext>
            </a:extLst>
          </p:cNvPr>
          <p:cNvGrpSpPr/>
          <p:nvPr/>
        </p:nvGrpSpPr>
        <p:grpSpPr>
          <a:xfrm>
            <a:off x="5433471" y="4062272"/>
            <a:ext cx="3886933" cy="1010830"/>
            <a:chOff x="4876800" y="3200400"/>
            <a:chExt cx="1818589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0B7EAF-9C35-441D-BF35-E38F0E0D49BE}"/>
                </a:ext>
              </a:extLst>
            </p:cNvPr>
            <p:cNvSpPr txBox="1"/>
            <p:nvPr/>
          </p:nvSpPr>
          <p:spPr>
            <a:xfrm>
              <a:off x="4876800" y="3200400"/>
              <a:ext cx="1818589" cy="7078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055" b="1" dirty="0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1CEBA-7A18-4A5E-8D52-5E5712A3B038}"/>
                </a:ext>
              </a:extLst>
            </p:cNvPr>
            <p:cNvSpPr txBox="1"/>
            <p:nvPr/>
          </p:nvSpPr>
          <p:spPr>
            <a:xfrm>
              <a:off x="5152294" y="3815953"/>
              <a:ext cx="319024" cy="7078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055" b="1" dirty="0">
                <a:solidFill>
                  <a:srgbClr val="0000FF"/>
                </a:solidFill>
                <a:latin typeface="Comic Sans MS - 24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5FE821-F33E-B819-C137-FB0B5F622320}"/>
              </a:ext>
            </a:extLst>
          </p:cNvPr>
          <p:cNvCxnSpPr/>
          <p:nvPr/>
        </p:nvCxnSpPr>
        <p:spPr>
          <a:xfrm>
            <a:off x="4312274" y="342078"/>
            <a:ext cx="66515" cy="5834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10 Jan 2025 at 10:07:15">
            <a:hlinkClick r:id="" action="ppaction://media"/>
            <a:extLst>
              <a:ext uri="{FF2B5EF4-FFF2-40B4-BE49-F238E27FC236}">
                <a16:creationId xmlns:a16="http://schemas.microsoft.com/office/drawing/2014/main" id="{262EFEEE-3597-B73F-7E45-9B03CAD7E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454" y="5770017"/>
            <a:ext cx="812800" cy="812800"/>
          </a:xfrm>
          <a:prstGeom prst="rect">
            <a:avLst/>
          </a:prstGeom>
        </p:spPr>
      </p:pic>
      <p:pic>
        <p:nvPicPr>
          <p:cNvPr id="11" name="Audio Recording 10 Jan 2025 at 10:07:36">
            <a:hlinkClick r:id="" action="ppaction://media"/>
            <a:extLst>
              <a:ext uri="{FF2B5EF4-FFF2-40B4-BE49-F238E27FC236}">
                <a16:creationId xmlns:a16="http://schemas.microsoft.com/office/drawing/2014/main" id="{1E23BA9C-DCDF-6CDF-4FC5-BDB0B2D40F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7809" y="57700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ECB42-993B-3EB6-59D0-6F1D6B30B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4" y="898607"/>
            <a:ext cx="7760113" cy="1858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3E392-1B5C-FD1E-D6C8-5FEEEB25095F}"/>
              </a:ext>
            </a:extLst>
          </p:cNvPr>
          <p:cNvSpPr txBox="1"/>
          <p:nvPr/>
        </p:nvSpPr>
        <p:spPr>
          <a:xfrm>
            <a:off x="735891" y="274673"/>
            <a:ext cx="3879264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9" b="1" dirty="0">
                <a:solidFill>
                  <a:srgbClr val="0000FF"/>
                </a:solidFill>
                <a:latin typeface="Comic Sans MS - 24"/>
              </a:rPr>
              <a:t>Task - Solve the following:</a:t>
            </a:r>
          </a:p>
        </p:txBody>
      </p:sp>
      <p:pic>
        <p:nvPicPr>
          <p:cNvPr id="2" name="Audio Recording 10 Jan 2025 at 10:07:57">
            <a:hlinkClick r:id="" action="ppaction://media"/>
            <a:extLst>
              <a:ext uri="{FF2B5EF4-FFF2-40B4-BE49-F238E27FC236}">
                <a16:creationId xmlns:a16="http://schemas.microsoft.com/office/drawing/2014/main" id="{91451792-DD3D-E1AD-3B4D-719938E50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3E392-1B5C-FD1E-D6C8-5FEEEB25095F}"/>
              </a:ext>
            </a:extLst>
          </p:cNvPr>
          <p:cNvSpPr txBox="1"/>
          <p:nvPr/>
        </p:nvSpPr>
        <p:spPr>
          <a:xfrm>
            <a:off x="735891" y="274673"/>
            <a:ext cx="3879264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9" b="1" dirty="0">
                <a:solidFill>
                  <a:srgbClr val="0000FF"/>
                </a:solidFill>
                <a:latin typeface="Comic Sans MS - 24"/>
              </a:rPr>
              <a:t>Answers: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53D7A-EB99-5AE3-9862-C98F9BC0D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11" y="1354333"/>
            <a:ext cx="4452365" cy="2524462"/>
          </a:xfrm>
          <a:prstGeom prst="rect">
            <a:avLst/>
          </a:prstGeom>
        </p:spPr>
      </p:pic>
      <p:pic>
        <p:nvPicPr>
          <p:cNvPr id="2" name="Audio Recording 10 Jan 2025 at 10:08:06">
            <a:hlinkClick r:id="" action="ppaction://media"/>
            <a:extLst>
              <a:ext uri="{FF2B5EF4-FFF2-40B4-BE49-F238E27FC236}">
                <a16:creationId xmlns:a16="http://schemas.microsoft.com/office/drawing/2014/main" id="{DFC60DDC-19C2-8D12-CCE1-BEC1A5C05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705" y="57705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quations involving algebraic fractions - Corbettmaths">
            <a:hlinkClick r:id="" action="ppaction://media"/>
            <a:extLst>
              <a:ext uri="{FF2B5EF4-FFF2-40B4-BE49-F238E27FC236}">
                <a16:creationId xmlns:a16="http://schemas.microsoft.com/office/drawing/2014/main" id="{6B4CEEF0-DABF-71F6-2427-BA23161982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2043" y="1307647"/>
            <a:ext cx="7315200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D7818-005A-088E-A9C0-323A715FE157}"/>
              </a:ext>
            </a:extLst>
          </p:cNvPr>
          <p:cNvSpPr txBox="1"/>
          <p:nvPr/>
        </p:nvSpPr>
        <p:spPr>
          <a:xfrm>
            <a:off x="388257" y="333829"/>
            <a:ext cx="76689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0A2F41"/>
                </a:solidFill>
                <a:latin typeface="Comic Sans MS"/>
              </a:rPr>
              <a:t>Please watch the video below up to 1 minute 20 seconds</a:t>
            </a:r>
            <a:endParaRPr lang="en-US" dirty="0">
              <a:latin typeface="Comic Sans MS"/>
            </a:endParaRPr>
          </a:p>
        </p:txBody>
      </p:sp>
      <p:pic>
        <p:nvPicPr>
          <p:cNvPr id="4" name="Audio Recording 10 Jan 2025 at 10:08:28">
            <a:hlinkClick r:id="" action="ppaction://media"/>
            <a:extLst>
              <a:ext uri="{FF2B5EF4-FFF2-40B4-BE49-F238E27FC236}">
                <a16:creationId xmlns:a16="http://schemas.microsoft.com/office/drawing/2014/main" id="{FEB8A554-8E58-2611-BB2B-E1AA0DBFA3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643" y="57113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141F6-2994-472E-A01A-B9D7E3385EFA}"/>
              </a:ext>
            </a:extLst>
          </p:cNvPr>
          <p:cNvSpPr txBox="1"/>
          <p:nvPr/>
        </p:nvSpPr>
        <p:spPr>
          <a:xfrm>
            <a:off x="759845" y="70480"/>
            <a:ext cx="3405145" cy="19728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55" b="1" dirty="0">
                <a:solidFill>
                  <a:srgbClr val="800080"/>
                </a:solidFill>
                <a:latin typeface="Comic Sans MS - 24"/>
              </a:rPr>
              <a:t>Example – Solve:</a:t>
            </a:r>
          </a:p>
          <a:p>
            <a:endParaRPr lang="en-GB" sz="3055" b="1" dirty="0">
              <a:solidFill>
                <a:srgbClr val="800080"/>
              </a:solidFill>
              <a:latin typeface="Comic Sans MS - 24"/>
            </a:endParaRPr>
          </a:p>
          <a:p>
            <a:endParaRPr lang="en-GB" sz="3055" b="1" dirty="0">
              <a:solidFill>
                <a:srgbClr val="800080"/>
              </a:solidFill>
              <a:latin typeface="Comic Sans MS - 24"/>
            </a:endParaRPr>
          </a:p>
          <a:p>
            <a:endParaRPr lang="en-GB" sz="3055" b="1" dirty="0">
              <a:solidFill>
                <a:srgbClr val="800080"/>
              </a:solidFill>
              <a:latin typeface="Comic Sans MS - 2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C1C64-BAF2-4FBA-9B0F-A9E70DEA6054}"/>
              </a:ext>
            </a:extLst>
          </p:cNvPr>
          <p:cNvSpPr txBox="1"/>
          <p:nvPr/>
        </p:nvSpPr>
        <p:spPr>
          <a:xfrm>
            <a:off x="1076370" y="1140877"/>
            <a:ext cx="3019204" cy="10325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55" b="1" u="sng" dirty="0">
                <a:solidFill>
                  <a:srgbClr val="800080"/>
                </a:solidFill>
                <a:latin typeface="Comic Sans MS - 23"/>
              </a:rPr>
              <a:t>2x + 3</a:t>
            </a:r>
            <a:r>
              <a:rPr lang="en-GB" sz="3055" b="1" dirty="0">
                <a:solidFill>
                  <a:srgbClr val="800080"/>
                </a:solidFill>
                <a:latin typeface="Comic Sans MS - 23"/>
              </a:rPr>
              <a:t> = 12</a:t>
            </a:r>
          </a:p>
          <a:p>
            <a:r>
              <a:rPr lang="en-GB" sz="3055" b="1" dirty="0">
                <a:solidFill>
                  <a:srgbClr val="800080"/>
                </a:solidFill>
                <a:latin typeface="Comic Sans MS - 23"/>
              </a:rPr>
              <a:t>  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78BAC-6975-4238-AE9E-A62251A3B070}"/>
              </a:ext>
            </a:extLst>
          </p:cNvPr>
          <p:cNvSpPr txBox="1"/>
          <p:nvPr/>
        </p:nvSpPr>
        <p:spPr>
          <a:xfrm>
            <a:off x="4696752" y="48501"/>
            <a:ext cx="4045921" cy="19728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55" b="1" dirty="0">
                <a:solidFill>
                  <a:srgbClr val="0000FF"/>
                </a:solidFill>
                <a:latin typeface="Comic Sans MS - 24"/>
              </a:rPr>
              <a:t>Your turn – Solve:</a:t>
            </a: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56B156-381F-476C-B4B6-ACAC8CBCC44B}"/>
              </a:ext>
            </a:extLst>
          </p:cNvPr>
          <p:cNvGrpSpPr/>
          <p:nvPr/>
        </p:nvGrpSpPr>
        <p:grpSpPr>
          <a:xfrm>
            <a:off x="5406608" y="1878585"/>
            <a:ext cx="2595095" cy="965868"/>
            <a:chOff x="4762500" y="939800"/>
            <a:chExt cx="1955012" cy="8366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4E459D-1303-4BF2-B021-3A4F6B33D713}"/>
                </a:ext>
              </a:extLst>
            </p:cNvPr>
            <p:cNvSpPr txBox="1"/>
            <p:nvPr/>
          </p:nvSpPr>
          <p:spPr>
            <a:xfrm>
              <a:off x="4762500" y="939800"/>
              <a:ext cx="1955012" cy="46833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055" b="1" dirty="0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B0A51-B8E1-44FA-8656-0967E397EE99}"/>
                </a:ext>
              </a:extLst>
            </p:cNvPr>
            <p:cNvSpPr txBox="1"/>
            <p:nvPr/>
          </p:nvSpPr>
          <p:spPr>
            <a:xfrm>
              <a:off x="4851400" y="1308100"/>
              <a:ext cx="319024" cy="46833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055" b="1" dirty="0">
                <a:solidFill>
                  <a:srgbClr val="0000FF"/>
                </a:solidFill>
                <a:latin typeface="Comic Sans MS - 2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AE6097-6341-4639-8CD7-C6E3DBF017BA}"/>
              </a:ext>
            </a:extLst>
          </p:cNvPr>
          <p:cNvGrpSpPr/>
          <p:nvPr/>
        </p:nvGrpSpPr>
        <p:grpSpPr>
          <a:xfrm>
            <a:off x="5214921" y="1140877"/>
            <a:ext cx="3886933" cy="1010830"/>
            <a:chOff x="4876800" y="3200400"/>
            <a:chExt cx="1818589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0B7EAF-9C35-441D-BF35-E38F0E0D49BE}"/>
                </a:ext>
              </a:extLst>
            </p:cNvPr>
            <p:cNvSpPr txBox="1"/>
            <p:nvPr/>
          </p:nvSpPr>
          <p:spPr>
            <a:xfrm>
              <a:off x="4876800" y="3200400"/>
              <a:ext cx="1818589" cy="132343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55" b="1" u="sng" dirty="0">
                  <a:solidFill>
                    <a:srgbClr val="0000FF"/>
                  </a:solidFill>
                  <a:latin typeface="Comic Sans MS - 24"/>
                </a:rPr>
                <a:t>3x - 3</a:t>
              </a:r>
              <a:r>
                <a:rPr lang="en-GB" sz="3055" b="1" dirty="0">
                  <a:solidFill>
                    <a:srgbClr val="0000FF"/>
                  </a:solidFill>
                  <a:latin typeface="Comic Sans MS - 24"/>
                </a:rPr>
                <a:t> =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1CEBA-7A18-4A5E-8D52-5E5712A3B038}"/>
                </a:ext>
              </a:extLst>
            </p:cNvPr>
            <p:cNvSpPr txBox="1"/>
            <p:nvPr/>
          </p:nvSpPr>
          <p:spPr>
            <a:xfrm>
              <a:off x="5152294" y="3815953"/>
              <a:ext cx="319024" cy="7078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55" b="1" dirty="0">
                  <a:solidFill>
                    <a:srgbClr val="0000FF"/>
                  </a:solidFill>
                  <a:latin typeface="Comic Sans MS - 24"/>
                </a:rPr>
                <a:t>6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5FE821-F33E-B819-C137-FB0B5F622320}"/>
              </a:ext>
            </a:extLst>
          </p:cNvPr>
          <p:cNvCxnSpPr/>
          <p:nvPr/>
        </p:nvCxnSpPr>
        <p:spPr>
          <a:xfrm>
            <a:off x="4312274" y="342078"/>
            <a:ext cx="66515" cy="5834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4E9070-4086-9D98-9B71-8D29B67F1BD7}"/>
              </a:ext>
            </a:extLst>
          </p:cNvPr>
          <p:cNvSpPr txBox="1"/>
          <p:nvPr/>
        </p:nvSpPr>
        <p:spPr>
          <a:xfrm>
            <a:off x="904272" y="2474088"/>
            <a:ext cx="2640474" cy="61940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50" b="1" dirty="0">
                <a:solidFill>
                  <a:srgbClr val="800080"/>
                </a:solidFill>
                <a:latin typeface="Comic Sans MS - 23"/>
              </a:rPr>
              <a:t>     x 4     x 4</a:t>
            </a:r>
          </a:p>
          <a:p>
            <a:endParaRPr lang="en-GB" sz="3050" b="1" dirty="0">
              <a:solidFill>
                <a:srgbClr val="800080"/>
              </a:solidFill>
              <a:latin typeface="Comic Sans MS - 23"/>
            </a:endParaRPr>
          </a:p>
          <a:p>
            <a:r>
              <a:rPr lang="en-GB" sz="3050" b="1" dirty="0">
                <a:solidFill>
                  <a:srgbClr val="800080"/>
                </a:solidFill>
                <a:latin typeface="Comic Sans MS - 23"/>
              </a:rPr>
              <a:t> 2x + 3 = 48</a:t>
            </a:r>
          </a:p>
          <a:p>
            <a:r>
              <a:rPr lang="en-GB" sz="3050" b="1" dirty="0">
                <a:solidFill>
                  <a:srgbClr val="800080"/>
                </a:solidFill>
                <a:latin typeface="Comic Sans MS - 23"/>
              </a:rPr>
              <a:t>       -3      -3</a:t>
            </a:r>
          </a:p>
          <a:p>
            <a:r>
              <a:rPr lang="en-GB" sz="3050" b="1" dirty="0">
                <a:solidFill>
                  <a:srgbClr val="800080"/>
                </a:solidFill>
                <a:latin typeface="Comic Sans MS - 23"/>
              </a:rPr>
              <a:t>      2x = 45</a:t>
            </a:r>
          </a:p>
          <a:p>
            <a:r>
              <a:rPr lang="en-GB" sz="3050" b="1" dirty="0">
                <a:solidFill>
                  <a:srgbClr val="800080"/>
                </a:solidFill>
                <a:latin typeface="Comic Sans MS - 23"/>
              </a:rPr>
              <a:t>       ÷2     ÷2</a:t>
            </a:r>
          </a:p>
          <a:p>
            <a:r>
              <a:rPr lang="en-GB" sz="3050" b="1" dirty="0">
                <a:solidFill>
                  <a:srgbClr val="800080"/>
                </a:solidFill>
                <a:latin typeface="Comic Sans MS - 23"/>
              </a:rPr>
              <a:t>        x = 22.5</a:t>
            </a:r>
          </a:p>
        </p:txBody>
      </p:sp>
      <p:pic>
        <p:nvPicPr>
          <p:cNvPr id="13" name="Audio Recording 10 Jan 2025 at 10:09:33">
            <a:hlinkClick r:id="" action="ppaction://media"/>
            <a:extLst>
              <a:ext uri="{FF2B5EF4-FFF2-40B4-BE49-F238E27FC236}">
                <a16:creationId xmlns:a16="http://schemas.microsoft.com/office/drawing/2014/main" id="{E7D23AF8-2B77-F03B-FC6C-E1AFF80FE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570" y="6032723"/>
            <a:ext cx="812800" cy="812800"/>
          </a:xfrm>
          <a:prstGeom prst="rect">
            <a:avLst/>
          </a:prstGeom>
        </p:spPr>
      </p:pic>
      <p:pic>
        <p:nvPicPr>
          <p:cNvPr id="14" name="Audio Recording 10 Jan 2025 at 10:10:10">
            <a:hlinkClick r:id="" action="ppaction://media"/>
            <a:extLst>
              <a:ext uri="{FF2B5EF4-FFF2-40B4-BE49-F238E27FC236}">
                <a16:creationId xmlns:a16="http://schemas.microsoft.com/office/drawing/2014/main" id="{6F715C06-52A5-9139-8DD6-5412A46FFE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0167" y="59258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7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3E392-1B5C-FD1E-D6C8-5FEEEB25095F}"/>
              </a:ext>
            </a:extLst>
          </p:cNvPr>
          <p:cNvSpPr txBox="1"/>
          <p:nvPr/>
        </p:nvSpPr>
        <p:spPr>
          <a:xfrm>
            <a:off x="735891" y="274673"/>
            <a:ext cx="3879264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9" b="1" dirty="0">
                <a:solidFill>
                  <a:srgbClr val="0000FF"/>
                </a:solidFill>
                <a:latin typeface="Comic Sans MS - 24"/>
              </a:rPr>
              <a:t>Task - Solve the following: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0EA29-D019-F942-C9F8-518FC60A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4" y="1039050"/>
            <a:ext cx="7760113" cy="1853229"/>
          </a:xfrm>
          <a:prstGeom prst="rect">
            <a:avLst/>
          </a:prstGeom>
        </p:spPr>
      </p:pic>
      <p:pic>
        <p:nvPicPr>
          <p:cNvPr id="2" name="Audio Recording 10 Jan 2025 at 10:10:26">
            <a:hlinkClick r:id="" action="ppaction://media"/>
            <a:extLst>
              <a:ext uri="{FF2B5EF4-FFF2-40B4-BE49-F238E27FC236}">
                <a16:creationId xmlns:a16="http://schemas.microsoft.com/office/drawing/2014/main" id="{06DA5518-EF9A-D798-F025-EF40AE059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3E392-1B5C-FD1E-D6C8-5FEEEB25095F}"/>
              </a:ext>
            </a:extLst>
          </p:cNvPr>
          <p:cNvSpPr txBox="1"/>
          <p:nvPr/>
        </p:nvSpPr>
        <p:spPr>
          <a:xfrm>
            <a:off x="735891" y="274673"/>
            <a:ext cx="3879264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9" b="1" dirty="0">
                <a:solidFill>
                  <a:srgbClr val="0000FF"/>
                </a:solidFill>
                <a:latin typeface="Comic Sans MS - 24"/>
              </a:rPr>
              <a:t>Answers: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F2E81-442B-7330-1304-373E76DF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63" y="1470066"/>
            <a:ext cx="4234112" cy="2473536"/>
          </a:xfrm>
          <a:prstGeom prst="rect">
            <a:avLst/>
          </a:prstGeom>
        </p:spPr>
      </p:pic>
      <p:pic>
        <p:nvPicPr>
          <p:cNvPr id="2" name="Audio Recording 10 Jan 2025 at 10:10:36">
            <a:hlinkClick r:id="" action="ppaction://media"/>
            <a:extLst>
              <a:ext uri="{FF2B5EF4-FFF2-40B4-BE49-F238E27FC236}">
                <a16:creationId xmlns:a16="http://schemas.microsoft.com/office/drawing/2014/main" id="{C9C60EE6-51EC-C633-CC18-C9B2F963F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0938" y="948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3E392-1B5C-FD1E-D6C8-5FEEEB25095F}"/>
              </a:ext>
            </a:extLst>
          </p:cNvPr>
          <p:cNvSpPr txBox="1"/>
          <p:nvPr/>
        </p:nvSpPr>
        <p:spPr>
          <a:xfrm>
            <a:off x="735891" y="274673"/>
            <a:ext cx="3879264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9" b="1" dirty="0">
                <a:solidFill>
                  <a:srgbClr val="0000FF"/>
                </a:solidFill>
                <a:latin typeface="Comic Sans MS - 24"/>
              </a:rPr>
              <a:t>Task - Solve the following: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99922-CE76-C97B-2A4F-8B293E180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4" y="946151"/>
            <a:ext cx="7760113" cy="1763465"/>
          </a:xfrm>
          <a:prstGeom prst="rect">
            <a:avLst/>
          </a:prstGeom>
        </p:spPr>
      </p:pic>
      <p:pic>
        <p:nvPicPr>
          <p:cNvPr id="2" name="Audio Recording 10 Jan 2025 at 10:10:56">
            <a:hlinkClick r:id="" action="ppaction://media"/>
            <a:extLst>
              <a:ext uri="{FF2B5EF4-FFF2-40B4-BE49-F238E27FC236}">
                <a16:creationId xmlns:a16="http://schemas.microsoft.com/office/drawing/2014/main" id="{A32C6BE1-BB5F-5F9E-4C35-0223F58BA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3E392-1B5C-FD1E-D6C8-5FEEEB25095F}"/>
              </a:ext>
            </a:extLst>
          </p:cNvPr>
          <p:cNvSpPr txBox="1"/>
          <p:nvPr/>
        </p:nvSpPr>
        <p:spPr>
          <a:xfrm>
            <a:off x="735891" y="274673"/>
            <a:ext cx="3879264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9" b="1" dirty="0">
                <a:solidFill>
                  <a:srgbClr val="0000FF"/>
                </a:solidFill>
                <a:latin typeface="Comic Sans MS - 24"/>
              </a:rPr>
              <a:t>Answers: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44A2C-EBEE-B993-2892-E47C6E00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167" y="1547197"/>
            <a:ext cx="4285037" cy="2480811"/>
          </a:xfrm>
          <a:prstGeom prst="rect">
            <a:avLst/>
          </a:prstGeom>
        </p:spPr>
      </p:pic>
      <p:pic>
        <p:nvPicPr>
          <p:cNvPr id="2" name="Audio Recording 10 Jan 2025 at 10:11:03">
            <a:hlinkClick r:id="" action="ppaction://media"/>
            <a:extLst>
              <a:ext uri="{FF2B5EF4-FFF2-40B4-BE49-F238E27FC236}">
                <a16:creationId xmlns:a16="http://schemas.microsoft.com/office/drawing/2014/main" id="{1E5928CE-09B9-B84B-AA51-A704B6470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46" y="40280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1D250-6C44-3B33-0B78-C07D8B2C7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38" y="0"/>
            <a:ext cx="7212724" cy="6858000"/>
          </a:xfrm>
          <a:prstGeom prst="rect">
            <a:avLst/>
          </a:prstGeom>
        </p:spPr>
      </p:pic>
      <p:pic>
        <p:nvPicPr>
          <p:cNvPr id="3" name="Audio Recording 10 Jan 2025 at 09:59:25">
            <a:hlinkClick r:id="" action="ppaction://media"/>
            <a:extLst>
              <a:ext uri="{FF2B5EF4-FFF2-40B4-BE49-F238E27FC236}">
                <a16:creationId xmlns:a16="http://schemas.microsoft.com/office/drawing/2014/main" id="{A098484C-F892-339D-A59D-042342CE4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5658" y="948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E8D0E7-F4FB-4464-AFDF-3BC4442ECD4F}"/>
              </a:ext>
            </a:extLst>
          </p:cNvPr>
          <p:cNvSpPr txBox="1"/>
          <p:nvPr/>
        </p:nvSpPr>
        <p:spPr>
          <a:xfrm>
            <a:off x="779244" y="87301"/>
            <a:ext cx="11165409" cy="5155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b="1" dirty="0">
                <a:solidFill>
                  <a:srgbClr val="0000FF"/>
                </a:solidFill>
                <a:latin typeface="Comic Sans MS - 24"/>
              </a:rPr>
              <a:t>Task - Solve the following equations:</a:t>
            </a:r>
            <a:endParaRPr lang="en-GB" sz="2750" b="1" dirty="0">
              <a:solidFill>
                <a:srgbClr val="0000FF"/>
              </a:solidFill>
              <a:latin typeface="Comic Sans MS - 2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84B9C-97B5-F69A-0B03-699455898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3" y="1262094"/>
            <a:ext cx="3492051" cy="2917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5C866F-3C57-B806-7FF2-555C7B9F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855" y="1211549"/>
            <a:ext cx="3623202" cy="2967862"/>
          </a:xfrm>
          <a:prstGeom prst="rect">
            <a:avLst/>
          </a:prstGeom>
        </p:spPr>
      </p:pic>
      <p:pic>
        <p:nvPicPr>
          <p:cNvPr id="2" name="Audio Recording 10 Jan 2025 at 10:11:24">
            <a:hlinkClick r:id="" action="ppaction://media"/>
            <a:extLst>
              <a:ext uri="{FF2B5EF4-FFF2-40B4-BE49-F238E27FC236}">
                <a16:creationId xmlns:a16="http://schemas.microsoft.com/office/drawing/2014/main" id="{60FE23D8-553E-5EB2-AF4A-AB944EF70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806" y="54928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olving Equations - Corbettmaths">
            <a:hlinkClick r:id="" action="ppaction://media"/>
            <a:extLst>
              <a:ext uri="{FF2B5EF4-FFF2-40B4-BE49-F238E27FC236}">
                <a16:creationId xmlns:a16="http://schemas.microsoft.com/office/drawing/2014/main" id="{7BDEA324-4C4C-285F-7AB4-D0B37C6BF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1362075"/>
            <a:ext cx="7315200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F5198-A996-3FB7-AAFA-A7461188E159}"/>
              </a:ext>
            </a:extLst>
          </p:cNvPr>
          <p:cNvSpPr txBox="1"/>
          <p:nvPr/>
        </p:nvSpPr>
        <p:spPr>
          <a:xfrm>
            <a:off x="634678" y="248856"/>
            <a:ext cx="81929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0A2F41"/>
                </a:solidFill>
                <a:latin typeface="Comic Sans MS"/>
              </a:rPr>
              <a:t>Please watch the video below up to 5 mins 20 seconds</a:t>
            </a:r>
          </a:p>
        </p:txBody>
      </p:sp>
      <p:pic>
        <p:nvPicPr>
          <p:cNvPr id="4" name="Audio Recording 10 Jan 2025 at 09:59:42">
            <a:hlinkClick r:id="" action="ppaction://media"/>
            <a:extLst>
              <a:ext uri="{FF2B5EF4-FFF2-40B4-BE49-F238E27FC236}">
                <a16:creationId xmlns:a16="http://schemas.microsoft.com/office/drawing/2014/main" id="{7C818D72-4CE7-B0DE-E78D-BB37A7E966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522" y="271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141F6-2994-472E-A01A-B9D7E3385EFA}"/>
              </a:ext>
            </a:extLst>
          </p:cNvPr>
          <p:cNvSpPr txBox="1"/>
          <p:nvPr/>
        </p:nvSpPr>
        <p:spPr>
          <a:xfrm>
            <a:off x="759844" y="265451"/>
            <a:ext cx="3812156" cy="778674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Examples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 – Solve: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srgbClr val="7030A0"/>
              </a:solidFill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a + 3 = 10</a:t>
            </a: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    - 3     -3</a:t>
            </a: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     a = 7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endParaRPr lang="en-GB" sz="2000" b="1" dirty="0">
              <a:solidFill>
                <a:srgbClr val="7030A0"/>
              </a:solidFill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b </a:t>
            </a: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 9 = 15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    +9    +9</a:t>
            </a: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      b = 24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endParaRPr lang="en-GB" sz="2000" b="1" dirty="0">
              <a:solidFill>
                <a:srgbClr val="7030A0"/>
              </a:solidFill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3y = -15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 ÷3    </a:t>
            </a:r>
            <a:r>
              <a:rPr lang="en-GB" sz="2000" b="1" dirty="0">
                <a:solidFill>
                  <a:srgbClr val="7030A0"/>
                </a:solidFill>
                <a:ea typeface="+mn-lt"/>
                <a:cs typeface="+mn-lt"/>
              </a:rPr>
              <a:t>÷3</a:t>
            </a: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Aptos"/>
              </a:rPr>
              <a:t>    y = -5</a:t>
            </a: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endParaRPr lang="en-GB" sz="2000" b="1" dirty="0">
              <a:solidFill>
                <a:srgbClr val="7030A0"/>
              </a:solidFill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srgbClr val="7030A0"/>
                </a:solidFill>
                <a:latin typeface="Comic Sans MS - 24"/>
              </a:rPr>
              <a:t>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x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 = 10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rPr>
              <a:t> 3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x3     </a:t>
            </a:r>
            <a:r>
              <a:rPr lang="en-GB" sz="2000" b="1" err="1">
                <a:solidFill>
                  <a:srgbClr val="7030A0"/>
                </a:solidFill>
                <a:latin typeface="Comic Sans MS - 24"/>
              </a:rPr>
              <a:t>x3</a:t>
            </a:r>
            <a:endParaRPr lang="en-GB" sz="2000" b="1" i="0" u="none" strike="noStrike" kern="1200" cap="none" spc="0" normalizeH="0" baseline="0" noProof="0" dirty="0" err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r>
              <a:rPr lang="en-GB" sz="2000" b="1" dirty="0">
                <a:solidFill>
                  <a:srgbClr val="7030A0"/>
                </a:solidFill>
                <a:latin typeface="Comic Sans MS - 24"/>
              </a:rPr>
              <a:t>x = 30</a:t>
            </a: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 - 24"/>
            </a:endParaRPr>
          </a:p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 - 24"/>
            </a:endParaRPr>
          </a:p>
          <a:p>
            <a:pPr defTabSz="698419">
              <a:defRPr/>
            </a:pPr>
            <a:endParaRPr lang="en-GB" sz="2000" b="1" dirty="0">
              <a:solidFill>
                <a:srgbClr val="800080"/>
              </a:solidFill>
              <a:latin typeface="Comic Sans MS - 2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56B156-381F-476C-B4B6-ACAC8CBCC44B}"/>
              </a:ext>
            </a:extLst>
          </p:cNvPr>
          <p:cNvGrpSpPr/>
          <p:nvPr/>
        </p:nvGrpSpPr>
        <p:grpSpPr>
          <a:xfrm>
            <a:off x="4907024" y="601254"/>
            <a:ext cx="4110895" cy="9003444"/>
            <a:chOff x="4191537" y="457949"/>
            <a:chExt cx="3096938" cy="77987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4E459D-1303-4BF2-B021-3A4F6B33D713}"/>
                </a:ext>
              </a:extLst>
            </p:cNvPr>
            <p:cNvSpPr txBox="1"/>
            <p:nvPr/>
          </p:nvSpPr>
          <p:spPr>
            <a:xfrm>
              <a:off x="4762500" y="939800"/>
              <a:ext cx="1955012" cy="46833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B0A51-B8E1-44FA-8656-0967E397EE99}"/>
                </a:ext>
              </a:extLst>
            </p:cNvPr>
            <p:cNvSpPr txBox="1"/>
            <p:nvPr/>
          </p:nvSpPr>
          <p:spPr>
            <a:xfrm>
              <a:off x="4191537" y="457949"/>
              <a:ext cx="3096938" cy="77987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2219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443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6658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8877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1096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93315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553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7754" algn="l" defTabSz="764438" rtl="0" eaLnBrk="1" latinLnBrk="0" hangingPunct="1">
                <a:defRPr sz="15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55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Your turn</a:t>
              </a:r>
              <a:r>
                <a:rPr kumimoji="0" lang="en-GB" sz="3055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 – Solve:</a:t>
              </a: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3055" b="1" dirty="0">
                <a:solidFill>
                  <a:schemeClr val="accent1">
                    <a:lumMod val="50000"/>
                  </a:schemeClr>
                </a:solidFill>
                <a:latin typeface="Comic Sans MS - 24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55" b="1" dirty="0">
                  <a:solidFill>
                    <a:schemeClr val="accent1">
                      <a:lumMod val="50000"/>
                    </a:schemeClr>
                  </a:solidFill>
                  <a:latin typeface="Comic Sans MS - 24"/>
                </a:rPr>
                <a:t>a + 7 = 10</a:t>
              </a: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3055" b="1" dirty="0">
                <a:solidFill>
                  <a:schemeClr val="accent1">
                    <a:lumMod val="50000"/>
                  </a:schemeClr>
                </a:solidFill>
                <a:latin typeface="Comic Sans MS - 24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55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b </a:t>
              </a:r>
              <a:r>
                <a:rPr lang="en-GB" sz="3055" b="1" dirty="0">
                  <a:solidFill>
                    <a:schemeClr val="accent1">
                      <a:lumMod val="50000"/>
                    </a:schemeClr>
                  </a:solidFill>
                  <a:latin typeface="Comic Sans MS - 24"/>
                </a:rPr>
                <a:t>-</a:t>
              </a:r>
              <a:r>
                <a:rPr kumimoji="0" lang="en-GB" sz="3055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 9 = 8</a:t>
              </a: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55" b="1" dirty="0">
                  <a:solidFill>
                    <a:schemeClr val="accent1">
                      <a:lumMod val="50000"/>
                    </a:schemeClr>
                  </a:solidFill>
                  <a:latin typeface="Comic Sans MS - 24"/>
                </a:rPr>
                <a:t>4y</a:t>
              </a:r>
              <a:r>
                <a:rPr kumimoji="0" lang="en-GB" sz="3055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 = -24</a:t>
              </a: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3055" b="1" dirty="0">
                <a:solidFill>
                  <a:schemeClr val="accent1">
                    <a:lumMod val="50000"/>
                  </a:schemeClr>
                </a:solidFill>
                <a:latin typeface="Comic Sans MS - 24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55" b="1" u="sng" dirty="0">
                  <a:solidFill>
                    <a:schemeClr val="accent1">
                      <a:lumMod val="50000"/>
                    </a:schemeClr>
                  </a:solidFill>
                  <a:latin typeface="Comic Sans MS - 24"/>
                </a:rPr>
                <a:t> </a:t>
              </a:r>
              <a:r>
                <a:rPr kumimoji="0" lang="en-GB" sz="3055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x </a:t>
              </a:r>
              <a:r>
                <a:rPr kumimoji="0" lang="en-GB" sz="3055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 = 7</a:t>
              </a: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55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omic Sans MS - 24"/>
                  <a:ea typeface="+mn-ea"/>
                  <a:cs typeface="+mn-cs"/>
                </a:rPr>
                <a:t> 5</a:t>
              </a: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  <a:p>
              <a:pPr marL="0" marR="0" lvl="0" indent="0" algn="l" defTabSz="698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55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 - 24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E30E8F-3713-41AF-AE20-598B99A31A5A}"/>
              </a:ext>
            </a:extLst>
          </p:cNvPr>
          <p:cNvSpPr/>
          <p:nvPr/>
        </p:nvSpPr>
        <p:spPr>
          <a:xfrm>
            <a:off x="1225453" y="5648707"/>
            <a:ext cx="3880057" cy="28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98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75" b="1" i="0" u="none" strike="noStrike" kern="1200" cap="none" spc="0" normalizeH="0" baseline="0" noProof="0" dirty="0">
              <a:ln>
                <a:noFill/>
              </a:ln>
              <a:solidFill>
                <a:srgbClr val="FF6820"/>
              </a:solidFill>
              <a:effectLst/>
              <a:uLnTx/>
              <a:uFillTx/>
              <a:latin typeface="Comic Sans MS - 2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FEBEC-7F37-0E8D-50D3-0FDC1B5246E0}"/>
              </a:ext>
            </a:extLst>
          </p:cNvPr>
          <p:cNvCxnSpPr>
            <a:cxnSpLocks/>
          </p:cNvCxnSpPr>
          <p:nvPr/>
        </p:nvCxnSpPr>
        <p:spPr>
          <a:xfrm>
            <a:off x="4514254" y="70479"/>
            <a:ext cx="3274" cy="652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10 Jan 2025 at 10:01:48">
            <a:hlinkClick r:id="" action="ppaction://media"/>
            <a:extLst>
              <a:ext uri="{FF2B5EF4-FFF2-40B4-BE49-F238E27FC236}">
                <a16:creationId xmlns:a16="http://schemas.microsoft.com/office/drawing/2014/main" id="{D043AAD5-85A5-6E9B-4F3A-E7CEAF30B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81" y="6019076"/>
            <a:ext cx="812800" cy="812800"/>
          </a:xfrm>
          <a:prstGeom prst="rect">
            <a:avLst/>
          </a:prstGeom>
        </p:spPr>
      </p:pic>
      <p:pic>
        <p:nvPicPr>
          <p:cNvPr id="4" name="Audio Recording 10 Jan 2025 at 10:02:15">
            <a:hlinkClick r:id="" action="ppaction://media"/>
            <a:extLst>
              <a:ext uri="{FF2B5EF4-FFF2-40B4-BE49-F238E27FC236}">
                <a16:creationId xmlns:a16="http://schemas.microsoft.com/office/drawing/2014/main" id="{E1CD0F5B-7593-850D-979E-11D4036F06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3255" y="59762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E8D0E7-F4FB-4464-AFDF-3BC4442ECD4F}"/>
              </a:ext>
            </a:extLst>
          </p:cNvPr>
          <p:cNvSpPr txBox="1"/>
          <p:nvPr/>
        </p:nvSpPr>
        <p:spPr>
          <a:xfrm>
            <a:off x="779244" y="87301"/>
            <a:ext cx="11165409" cy="5155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b="1" dirty="0">
                <a:solidFill>
                  <a:srgbClr val="0000FF"/>
                </a:solidFill>
                <a:latin typeface="Comic Sans MS - 24"/>
              </a:rPr>
              <a:t>Task - Solve the following equations:</a:t>
            </a:r>
            <a:endParaRPr lang="en-GB" sz="2750" b="1" dirty="0">
              <a:solidFill>
                <a:srgbClr val="0000FF"/>
              </a:solidFill>
              <a:latin typeface="Comic Sans MS - 2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71FDB-1552-8982-2642-CC597B940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96" y="1083700"/>
            <a:ext cx="2830016" cy="3077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DE2F8-789C-7FE0-C303-55100F463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76" y="938505"/>
            <a:ext cx="2706339" cy="3761230"/>
          </a:xfrm>
          <a:prstGeom prst="rect">
            <a:avLst/>
          </a:prstGeom>
        </p:spPr>
      </p:pic>
      <p:pic>
        <p:nvPicPr>
          <p:cNvPr id="2" name="Audio Recording 10 Jan 2025 at 10:03:05">
            <a:hlinkClick r:id="" action="ppaction://media"/>
            <a:extLst>
              <a:ext uri="{FF2B5EF4-FFF2-40B4-BE49-F238E27FC236}">
                <a16:creationId xmlns:a16="http://schemas.microsoft.com/office/drawing/2014/main" id="{23841149-F55C-1B46-3F75-DE19E1ECBF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E8D0E7-F4FB-4464-AFDF-3BC4442ECD4F}"/>
              </a:ext>
            </a:extLst>
          </p:cNvPr>
          <p:cNvSpPr txBox="1"/>
          <p:nvPr/>
        </p:nvSpPr>
        <p:spPr>
          <a:xfrm>
            <a:off x="779244" y="87301"/>
            <a:ext cx="11165409" cy="5155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b="1" dirty="0">
                <a:solidFill>
                  <a:srgbClr val="0000FF"/>
                </a:solidFill>
                <a:latin typeface="Comic Sans MS - 24"/>
              </a:rPr>
              <a:t>Answers: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71FDB-1552-8982-2642-CC597B940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96" y="1083700"/>
            <a:ext cx="2830016" cy="3077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DE2F8-789C-7FE0-C303-55100F463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76" y="938505"/>
            <a:ext cx="2706339" cy="3761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AC034-D2C9-6A44-F76A-4355836EDCF9}"/>
              </a:ext>
            </a:extLst>
          </p:cNvPr>
          <p:cNvSpPr txBox="1"/>
          <p:nvPr/>
        </p:nvSpPr>
        <p:spPr>
          <a:xfrm>
            <a:off x="3863050" y="1164702"/>
            <a:ext cx="56426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3</a:t>
            </a:r>
          </a:p>
          <a:p>
            <a:pPr algn="l"/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AB09A-4B6D-FA6B-080A-2801EDE77B6C}"/>
              </a:ext>
            </a:extLst>
          </p:cNvPr>
          <p:cNvSpPr txBox="1"/>
          <p:nvPr/>
        </p:nvSpPr>
        <p:spPr>
          <a:xfrm>
            <a:off x="7682696" y="1085126"/>
            <a:ext cx="197251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-6</a:t>
            </a:r>
          </a:p>
          <a:p>
            <a:endParaRPr lang="en-US" dirty="0"/>
          </a:p>
          <a:p>
            <a:r>
              <a:rPr lang="en-US" dirty="0"/>
              <a:t>-13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4" name="Audio Recording 10 Jan 2025 at 10:03:19">
            <a:hlinkClick r:id="" action="ppaction://media"/>
            <a:extLst>
              <a:ext uri="{FF2B5EF4-FFF2-40B4-BE49-F238E27FC236}">
                <a16:creationId xmlns:a16="http://schemas.microsoft.com/office/drawing/2014/main" id="{0A77FF76-31C9-0A4C-5DDC-CD6627393F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741" y="4978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187B1-E581-4EF6-B072-449F357D7037}"/>
              </a:ext>
            </a:extLst>
          </p:cNvPr>
          <p:cNvSpPr txBox="1"/>
          <p:nvPr/>
        </p:nvSpPr>
        <p:spPr>
          <a:xfrm>
            <a:off x="780350" y="0"/>
            <a:ext cx="6323781" cy="6667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55" b="1" u="sng" dirty="0">
                <a:solidFill>
                  <a:srgbClr val="0000FF"/>
                </a:solidFill>
                <a:latin typeface="Comic Sans MS - 24"/>
              </a:rPr>
              <a:t>Example</a:t>
            </a:r>
            <a:r>
              <a:rPr lang="en-GB" sz="3055" b="1" dirty="0">
                <a:solidFill>
                  <a:srgbClr val="0000FF"/>
                </a:solidFill>
                <a:latin typeface="Comic Sans MS - 24"/>
              </a:rPr>
              <a:t> – Solve:</a:t>
            </a: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  <a:p>
            <a:r>
              <a:rPr lang="en-GB" sz="3055" b="1" dirty="0">
                <a:solidFill>
                  <a:srgbClr val="0000FF"/>
                </a:solidFill>
                <a:latin typeface="Comic Sans MS - 24"/>
              </a:rPr>
              <a:t>7x – 6 = 29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+ 6    + 6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7x   = 35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 ÷7      ÷7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   x = 5   </a:t>
            </a: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3x + 5 = 19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  -5      -5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  3x = 14   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  ÷3      ÷3</a:t>
            </a:r>
          </a:p>
          <a:p>
            <a:r>
              <a:rPr lang="en-GB" sz="3050" b="1" dirty="0">
                <a:solidFill>
                  <a:srgbClr val="0000FF"/>
                </a:solidFill>
                <a:latin typeface="Comic Sans MS - 24"/>
              </a:rPr>
              <a:t>        x = 14/3 or 4.666...</a:t>
            </a:r>
          </a:p>
          <a:p>
            <a:endParaRPr lang="en-GB" sz="3055" b="1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72416-727D-4621-8FA5-41E6906F36FB}"/>
              </a:ext>
            </a:extLst>
          </p:cNvPr>
          <p:cNvSpPr txBox="1"/>
          <p:nvPr/>
        </p:nvSpPr>
        <p:spPr>
          <a:xfrm>
            <a:off x="4832915" y="51854"/>
            <a:ext cx="3725936" cy="4301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55" b="1" u="sng" dirty="0">
                <a:solidFill>
                  <a:srgbClr val="00008B"/>
                </a:solidFill>
                <a:latin typeface="Comic Sans MS - 24"/>
              </a:rPr>
              <a:t>Your turn </a:t>
            </a:r>
            <a:r>
              <a:rPr lang="en-GB" sz="3055" b="1" dirty="0">
                <a:solidFill>
                  <a:srgbClr val="00008B"/>
                </a:solidFill>
                <a:latin typeface="Comic Sans MS - 24"/>
              </a:rPr>
              <a:t>– Solve:</a:t>
            </a:r>
          </a:p>
          <a:p>
            <a:r>
              <a:rPr lang="en-GB" sz="3055" b="1" dirty="0">
                <a:solidFill>
                  <a:srgbClr val="00008B"/>
                </a:solidFill>
                <a:latin typeface="Comic Sans MS - 24"/>
              </a:rPr>
              <a:t> </a:t>
            </a:r>
          </a:p>
          <a:p>
            <a:r>
              <a:rPr lang="en-GB" sz="3055" b="1" dirty="0">
                <a:solidFill>
                  <a:srgbClr val="00008B"/>
                </a:solidFill>
                <a:latin typeface="Comic Sans MS - 24"/>
              </a:rPr>
              <a:t>6x – 5 = 19</a:t>
            </a:r>
          </a:p>
          <a:p>
            <a:endParaRPr lang="en-GB" sz="3055" b="1" dirty="0">
              <a:solidFill>
                <a:srgbClr val="00008B"/>
              </a:solidFill>
              <a:latin typeface="Comic Sans MS - 24"/>
            </a:endParaRPr>
          </a:p>
          <a:p>
            <a:endParaRPr lang="en-GB" sz="3055" b="1" dirty="0">
              <a:solidFill>
                <a:srgbClr val="00008B"/>
              </a:solidFill>
              <a:latin typeface="Comic Sans MS - 24"/>
            </a:endParaRPr>
          </a:p>
          <a:p>
            <a:endParaRPr lang="en-GB" sz="3055" b="1" dirty="0">
              <a:solidFill>
                <a:srgbClr val="00008B"/>
              </a:solidFill>
              <a:latin typeface="Comic Sans MS - 24"/>
            </a:endParaRPr>
          </a:p>
          <a:p>
            <a:endParaRPr lang="en-GB" sz="3055" b="1" dirty="0">
              <a:solidFill>
                <a:srgbClr val="00008B"/>
              </a:solidFill>
              <a:latin typeface="Comic Sans MS - 24"/>
            </a:endParaRPr>
          </a:p>
          <a:p>
            <a:r>
              <a:rPr lang="en-GB" sz="3055" b="1" dirty="0">
                <a:solidFill>
                  <a:srgbClr val="00008B"/>
                </a:solidFill>
                <a:latin typeface="Comic Sans MS - 24"/>
              </a:rPr>
              <a:t>4x + 5 = 30</a:t>
            </a:r>
          </a:p>
          <a:p>
            <a:r>
              <a:rPr lang="en-GB" sz="3055" b="1" dirty="0">
                <a:solidFill>
                  <a:srgbClr val="00008B"/>
                </a:solidFill>
                <a:latin typeface="Comic Sans MS - 24"/>
              </a:rPr>
              <a:t>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40DAD-B384-41E8-8197-3CA7BC105658}"/>
              </a:ext>
            </a:extLst>
          </p:cNvPr>
          <p:cNvCxnSpPr/>
          <p:nvPr/>
        </p:nvCxnSpPr>
        <p:spPr>
          <a:xfrm>
            <a:off x="4769566" y="459714"/>
            <a:ext cx="0" cy="599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Recording 10 Jan 2025 at 10:04:38">
            <a:hlinkClick r:id="" action="ppaction://media"/>
            <a:extLst>
              <a:ext uri="{FF2B5EF4-FFF2-40B4-BE49-F238E27FC236}">
                <a16:creationId xmlns:a16="http://schemas.microsoft.com/office/drawing/2014/main" id="{D9CA4A24-8746-E3AD-9F95-9EDF61DB3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749" y="5738504"/>
            <a:ext cx="812800" cy="812800"/>
          </a:xfrm>
          <a:prstGeom prst="rect">
            <a:avLst/>
          </a:prstGeom>
        </p:spPr>
      </p:pic>
      <p:pic>
        <p:nvPicPr>
          <p:cNvPr id="5" name="Audio Recording 10 Jan 2025 at 10:05:18">
            <a:hlinkClick r:id="" action="ppaction://media"/>
            <a:extLst>
              <a:ext uri="{FF2B5EF4-FFF2-40B4-BE49-F238E27FC236}">
                <a16:creationId xmlns:a16="http://schemas.microsoft.com/office/drawing/2014/main" id="{484FF3C6-087F-9B1E-0D34-C07513EE31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1690" y="5687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E8D0E7-F4FB-4464-AFDF-3BC4442ECD4F}"/>
              </a:ext>
            </a:extLst>
          </p:cNvPr>
          <p:cNvSpPr txBox="1"/>
          <p:nvPr/>
        </p:nvSpPr>
        <p:spPr>
          <a:xfrm>
            <a:off x="779244" y="87301"/>
            <a:ext cx="11165409" cy="5155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b="1" dirty="0">
                <a:solidFill>
                  <a:srgbClr val="0000FF"/>
                </a:solidFill>
                <a:latin typeface="Comic Sans MS - 24"/>
              </a:rPr>
              <a:t>Task - Solve the following equations:</a:t>
            </a:r>
            <a:endParaRPr lang="en-GB" sz="2750" b="1" dirty="0">
              <a:solidFill>
                <a:srgbClr val="0000FF"/>
              </a:solidFill>
              <a:latin typeface="Comic Sans MS - 2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3BDF5-5039-B785-943A-46B68D50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3" y="1321644"/>
            <a:ext cx="3201047" cy="2895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0B09F-18A1-2924-6CE1-7A8D36F59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28" y="1343470"/>
            <a:ext cx="3382924" cy="2873667"/>
          </a:xfrm>
          <a:prstGeom prst="rect">
            <a:avLst/>
          </a:prstGeom>
        </p:spPr>
      </p:pic>
      <p:pic>
        <p:nvPicPr>
          <p:cNvPr id="2" name="Audio Recording 10 Jan 2025 at 10:05:39">
            <a:hlinkClick r:id="" action="ppaction://media"/>
            <a:extLst>
              <a:ext uri="{FF2B5EF4-FFF2-40B4-BE49-F238E27FC236}">
                <a16:creationId xmlns:a16="http://schemas.microsoft.com/office/drawing/2014/main" id="{A0BFB12F-BDF3-317F-3213-4D8A19DF2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E8D0E7-F4FB-4464-AFDF-3BC4442ECD4F}"/>
              </a:ext>
            </a:extLst>
          </p:cNvPr>
          <p:cNvSpPr txBox="1"/>
          <p:nvPr/>
        </p:nvSpPr>
        <p:spPr>
          <a:xfrm>
            <a:off x="779244" y="87301"/>
            <a:ext cx="11165409" cy="5155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219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443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658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877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1096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3315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553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7754" algn="l" defTabSz="764438" rtl="0" eaLnBrk="1" latinLnBrk="0" hangingPunct="1">
              <a:defRPr sz="1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b="1" dirty="0">
                <a:solidFill>
                  <a:srgbClr val="0000FF"/>
                </a:solidFill>
                <a:latin typeface="Comic Sans MS - 24"/>
              </a:rPr>
              <a:t>Answers: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3BDF5-5039-B785-943A-46B68D50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3" y="1321644"/>
            <a:ext cx="3201047" cy="2895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0B09F-18A1-2924-6CE1-7A8D36F59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28" y="1343470"/>
            <a:ext cx="3382924" cy="2873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FBAA1-FACD-70D3-820E-62999621C7EA}"/>
              </a:ext>
            </a:extLst>
          </p:cNvPr>
          <p:cNvSpPr txBox="1"/>
          <p:nvPr/>
        </p:nvSpPr>
        <p:spPr>
          <a:xfrm>
            <a:off x="4087309" y="1338322"/>
            <a:ext cx="106824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04A76-9103-FD31-56AF-9D973B167DCD}"/>
              </a:ext>
            </a:extLst>
          </p:cNvPr>
          <p:cNvSpPr txBox="1"/>
          <p:nvPr/>
        </p:nvSpPr>
        <p:spPr>
          <a:xfrm>
            <a:off x="8398879" y="1410664"/>
            <a:ext cx="83193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9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7" name="Audio Recording 10 Jan 2025 at 10:05:47">
            <a:hlinkClick r:id="" action="ppaction://media"/>
            <a:extLst>
              <a:ext uri="{FF2B5EF4-FFF2-40B4-BE49-F238E27FC236}">
                <a16:creationId xmlns:a16="http://schemas.microsoft.com/office/drawing/2014/main" id="{734724F4-DB87-5188-4D0E-3B1C068C7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0909" y="52744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381</Words>
  <Application>Microsoft Macintosh PowerPoint</Application>
  <PresentationFormat>On-screen Show (4:3)</PresentationFormat>
  <Paragraphs>155</Paragraphs>
  <Slides>20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Comic Sans MS</vt:lpstr>
      <vt:lpstr>Comic Sans MS - 23</vt:lpstr>
      <vt:lpstr>Comic Sans MS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Taylor, Abbi</cp:lastModifiedBy>
  <cp:revision>149</cp:revision>
  <dcterms:created xsi:type="dcterms:W3CDTF">2013-07-15T20:26:40Z</dcterms:created>
  <dcterms:modified xsi:type="dcterms:W3CDTF">2025-01-10T10:11:35Z</dcterms:modified>
</cp:coreProperties>
</file>