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20"/>
  </p:notesMasterIdLst>
  <p:sldIdLst>
    <p:sldId id="324" r:id="rId7"/>
    <p:sldId id="292" r:id="rId8"/>
    <p:sldId id="283" r:id="rId9"/>
    <p:sldId id="294" r:id="rId10"/>
    <p:sldId id="287" r:id="rId11"/>
    <p:sldId id="293" r:id="rId12"/>
    <p:sldId id="295" r:id="rId13"/>
    <p:sldId id="296" r:id="rId14"/>
    <p:sldId id="285" r:id="rId15"/>
    <p:sldId id="325" r:id="rId16"/>
    <p:sldId id="326" r:id="rId17"/>
    <p:sldId id="327" r:id="rId18"/>
    <p:sldId id="3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B3242-64A2-43C5-840B-392DEE908F29}" v="11" dt="2025-01-10T09:18:35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9" autoAdjust="0"/>
    <p:restoredTop sz="94660"/>
  </p:normalViewPr>
  <p:slideViewPr>
    <p:cSldViewPr snapToGrid="0">
      <p:cViewPr>
        <p:scale>
          <a:sx n="84" d="100"/>
          <a:sy n="84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05B3E-F5BD-48FE-BDC6-32A97BF79D7F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066A-4475-41B6-826F-8E7F7240CB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8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Cell recap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A066A-4475-41B6-826F-8E7F7240CB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39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Cell recap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A066A-4475-41B6-826F-8E7F7240CB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8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A066A-4475-41B6-826F-8E7F7240CB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18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Discuss examples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A066A-4475-41B6-826F-8E7F7240CB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3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Discuss examples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A066A-4475-41B6-826F-8E7F7240CB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149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Discuss examples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A066A-4475-41B6-826F-8E7F7240CB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5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DEC9-9D6D-4B28-B0F2-CCC308EAD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B4AC-152A-4A21-9905-241E9817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8EA77-187D-4686-834E-E6D8F539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21DB7-BD4E-4BA1-B37A-0B5B650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62498-9FBB-42A5-B488-D03516F6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6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7AD5-38E8-4012-A82F-9CEE0066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DFF3E-9630-4D04-8048-1F2391030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CFA6B-59A6-423B-855B-B4779A71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6F516-5D66-47C4-AFF2-6A912C6C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DDDDA-EF38-4867-AFD1-2E3EF9D4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0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2594F1-CDB8-48E0-A51C-6D45365FF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51CDA-434C-49D5-9D68-8E078B9E2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A8E5B-DA61-4ED6-8601-24B95FE8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9F425-A3A7-4A24-B1D0-FE267166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65D87-8160-432C-953A-24A96D01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39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6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70" lvl="0" indent="-41484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40" lvl="1" indent="-39791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09" lvl="2" indent="-39791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278" lvl="3" indent="-39791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848" lvl="4" indent="-39791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418" lvl="5" indent="-39791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6987" lvl="6" indent="-39791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557" lvl="7" indent="-39791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126" lvl="8" indent="-39791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62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E9B6-8945-730A-5510-80E658B7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7B41-E6CF-36DD-F133-EE2ACF166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C432-1555-FDC9-15D2-C6248AC9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720C-4BB3-183C-B07D-2AD73C0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F3B7A-60B5-03BE-252F-80607CA3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03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68CC-71D2-816C-B8ED-6381A92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0DD-2DC4-5C71-871B-DEA8B2C78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4689C-630C-14F1-AB59-7DA97C4E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F53-03F8-89D2-693F-0348FBED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461A-B659-0881-4703-B0FE2C6E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948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DB0-5CAA-8B55-BC50-CC667A04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5B2E-D561-CB82-7542-E7C24B59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716-5E77-7FEB-366D-C2688EBC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2805-8481-022E-06B7-F207E86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53D1-058E-C297-1055-1262A54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183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F07-ADFD-831E-8782-68C1CCA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8983-A70B-5916-76B6-3753986C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EF792-8660-C4A6-667D-3652D941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5BFB8-430D-375E-18B0-EC904D1E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C402-A9CE-9274-6DAE-58D067C1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8025-7DB0-48B6-F578-4FFA5CC6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009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1EAC-0F59-C5F4-2755-31C7901F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DB0F-1F85-AD6C-6385-8365AAA4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7563-274E-4880-2BDA-672ADB1C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EFD9-8B07-6538-0710-9A8C4FC2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8CA60-1AFB-8734-5D3E-23E5C07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8B35-AE1A-839A-7141-0BFCB61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FC6FF-6533-EE8E-CD60-90CFAC68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12479-A2EE-D2B6-506E-0AB57B3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21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D509-30BE-5577-C35B-0AEF0E35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6E7AD-F126-CF02-9640-97BA0EE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C5A-92C2-2EB8-0FEE-3069F00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3C5D5-4A58-A54F-40EE-4F18865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17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A376-D7B8-D1F0-DF8C-A03BED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9D488-77C9-C8B2-3D9C-A57F326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70C4-4E0C-D508-D9A2-D0805F12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30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6F172-FB81-411E-B63F-50EE5A2E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98C6-9476-4830-A146-BA878A3C3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5EE40-E2D6-4D51-9C42-28690FB5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0CAF1-D428-4B83-9B60-4B70039B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FEB9A-80B2-4439-B7FB-8FBDF598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01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2DBC-E98B-4941-6A9B-444826FF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F09D-C2E8-2F12-45B3-DE270A71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272D9-0A92-ABCD-AE39-150DD1BC3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E1A9-3E8A-E192-4A25-E311E389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9CF2-A0A3-2F1A-79C6-D05D4F6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E68F-47B9-3DF2-439F-7F150EA1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982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2463-00B1-63FF-6158-AB84E74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FBAE-294A-F1AC-9FEC-9E869B40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509D-3703-528F-4F57-4ACEEE099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3FA1-9A6F-B787-5EDD-6B1F3090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A1BF-B477-FDD0-FFA3-C0DA542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F3F1-D7A6-CA7A-355E-F5466278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231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8060-DCA9-0C6B-42E6-28F82C50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0A219-C98E-AF70-831B-E26629AC1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7965A-1E24-7FBA-5E86-860BC06E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48E7-A11B-F48B-48B0-7DDA6D86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7E47-8E2B-DCA8-48A4-F8F62B8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72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408B7-EE0A-880B-022A-F0209A602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EC2A-B13F-9529-C48E-5D9CAB4D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5E-22CD-0578-A6EF-4863890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0BD0-D8DA-5120-B5E5-196D1F59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07E4-2DBD-2199-F56E-F9917717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001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E9B6-8945-730A-5510-80E658B7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7B41-E6CF-36DD-F133-EE2ACF166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C432-1555-FDC9-15D2-C6248AC9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720C-4BB3-183C-B07D-2AD73C0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F3B7A-60B5-03BE-252F-80607CA3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42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68CC-71D2-816C-B8ED-6381A92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0DD-2DC4-5C71-871B-DEA8B2C78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4689C-630C-14F1-AB59-7DA97C4E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F53-03F8-89D2-693F-0348FBED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461A-B659-0881-4703-B0FE2C6E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62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DB0-5CAA-8B55-BC50-CC667A04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5B2E-D561-CB82-7542-E7C24B59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716-5E77-7FEB-366D-C2688EBC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2805-8481-022E-06B7-F207E86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53D1-058E-C297-1055-1262A54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144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F07-ADFD-831E-8782-68C1CCA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8983-A70B-5916-76B6-3753986C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EF792-8660-C4A6-667D-3652D941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5BFB8-430D-375E-18B0-EC904D1E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C402-A9CE-9274-6DAE-58D067C1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8025-7DB0-48B6-F578-4FFA5CC6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49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1EAC-0F59-C5F4-2755-31C7901F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DB0F-1F85-AD6C-6385-8365AAA4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7563-274E-4880-2BDA-672ADB1C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EFD9-8B07-6538-0710-9A8C4FC2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8CA60-1AFB-8734-5D3E-23E5C07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8B35-AE1A-839A-7141-0BFCB61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FC6FF-6533-EE8E-CD60-90CFAC68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12479-A2EE-D2B6-506E-0AB57B3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712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D509-30BE-5577-C35B-0AEF0E35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6E7AD-F126-CF02-9640-97BA0EE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C5A-92C2-2EB8-0FEE-3069F00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3C5D5-4A58-A54F-40EE-4F18865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00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6C11-0EFD-4C86-97E5-8BCFA3E6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6A9F7-C020-4227-AB78-AD4DF1CD8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D042C-E619-4727-B0A2-3D62C1AB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4906A-30FE-4A1B-B1CF-5C22D1EC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E30CA-FA53-4C7D-A82F-8FA8C425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83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A376-D7B8-D1F0-DF8C-A03BED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9D488-77C9-C8B2-3D9C-A57F326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70C4-4E0C-D508-D9A2-D0805F12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59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2DBC-E98B-4941-6A9B-444826FF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F09D-C2E8-2F12-45B3-DE270A71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272D9-0A92-ABCD-AE39-150DD1BC3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E1A9-3E8A-E192-4A25-E311E389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9CF2-A0A3-2F1A-79C6-D05D4F6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E68F-47B9-3DF2-439F-7F150EA1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00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2463-00B1-63FF-6158-AB84E74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FBAE-294A-F1AC-9FEC-9E869B40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509D-3703-528F-4F57-4ACEEE099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3FA1-9A6F-B787-5EDD-6B1F3090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A1BF-B477-FDD0-FFA3-C0DA542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F3F1-D7A6-CA7A-355E-F5466278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881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8060-DCA9-0C6B-42E6-28F82C50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0A219-C98E-AF70-831B-E26629AC1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7965A-1E24-7FBA-5E86-860BC06E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48E7-A11B-F48B-48B0-7DDA6D86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7E47-8E2B-DCA8-48A4-F8F62B8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78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408B7-EE0A-880B-022A-F0209A602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EC2A-B13F-9529-C48E-5D9CAB4D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5E-22CD-0578-A6EF-4863890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0BD0-D8DA-5120-B5E5-196D1F59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07E4-2DBD-2199-F56E-F9917717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0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5A49-7291-4418-9FE9-C7694CB3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2ECF0-ABE0-4A4B-BD03-F97F479AA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90CA9-9903-463C-B859-ED1E26D4E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CABE8-F3F1-43A4-8AA8-236696D6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A5E9A-98BF-4145-A0FC-CA48C6614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FABDB-E6F9-4585-B4FC-4BA0EF0A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5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4A99-885D-4C38-931A-2ED53F24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4C6D3-D221-42FD-83D4-CA63CB7B2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A4DA6-8E14-4504-B83A-E2D7F3236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C66F1-0CA8-459A-B604-674D1FF95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BEF13-E61A-468B-A3D2-D7642E3B3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491F5-054E-454F-AA7A-46FB2D31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3814E-897B-47D2-867B-328FC5A0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578EC-34C0-4FBC-B13A-C60E3233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6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A38C9-2B54-47B5-92F9-C6C418A2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0F73E-F656-4D5C-8741-030E3111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33397-2CD6-4F59-82E4-626DA864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C7630-3C97-46E1-8184-E00308C5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7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28A21-ED20-44A7-A3A1-EFAE7F9B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3385F-12CD-422A-A638-FD466F86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7C88-A611-49A1-AE32-7C44B770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2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FE51-EFD0-4CFF-8749-AE96C0EC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9FB0F-284C-48E7-A7B4-8F18745E2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9CAD9-7FF2-4E61-AA51-F5F5A9C49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77D79-947E-4B95-AB47-906CFAC93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F6E76-B8DC-4867-B55D-AF255248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5F95B-8AE4-475E-B5C9-876AC9ED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9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B97F-4E25-4E54-9767-2A51B7FF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383D3-0417-40A5-9530-389B3CBFB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FE905-544F-49AD-91D8-3C2631BBC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62A92-9C74-4467-9A82-56A0697C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8FABA-6E9F-4926-870C-E724B07FF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90D84-2729-4F85-A813-DA7F41EF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3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660BA-5C06-4930-BE89-85401890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98ECE-6DF7-4D95-8D1D-7DCC0878B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CB167-D18D-49DC-86B1-C49286A8F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178"/>
              <a:t>10/01/2025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D8A84-07AB-4753-8668-1B676ED3F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08024-4D71-4B7F-BE9F-3DFF02EC1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178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5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8C7ED-AA49-92BB-1F4E-C655E9C5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475C-38EF-AAE7-9B29-B170A825C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8963-3135-6D34-F6F5-50E5A9E8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A65F-ADC0-8983-8009-349133AA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74F54-3456-CB89-0ADF-CEBC4B8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3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8C7ED-AA49-92BB-1F4E-C655E9C5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475C-38EF-AAE7-9B29-B170A825C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8963-3135-6D34-F6F5-50E5A9E8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673C-74C6-48D5-A06D-F20CA7E84E12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A65F-ADC0-8983-8009-349133AA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74F54-3456-CB89-0ADF-CEBC4B8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7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3912-D190-86BF-EFD3-33F26907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8" y="69358"/>
            <a:ext cx="12068492" cy="625151"/>
          </a:xfrm>
        </p:spPr>
        <p:txBody>
          <a:bodyPr>
            <a:noAutofit/>
          </a:bodyPr>
          <a:lstStyle/>
          <a:p>
            <a:r>
              <a:rPr lang="en-GB" sz="3200" b="1" dirty="0"/>
              <a:t>Threshold – Entrance - </a:t>
            </a:r>
            <a:r>
              <a:rPr lang="en-GB" sz="3200" b="1" dirty="0">
                <a:solidFill>
                  <a:schemeClr val="accent2"/>
                </a:solidFill>
              </a:rPr>
              <a:t>Teacher to stand on door threshold </a:t>
            </a:r>
            <a:endParaRPr lang="en-GB" sz="32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CAC77E-569F-1F2B-5EE5-378F1E9BCEBC}"/>
              </a:ext>
            </a:extLst>
          </p:cNvPr>
          <p:cNvSpPr txBox="1">
            <a:spLocks/>
          </p:cNvSpPr>
          <p:nvPr/>
        </p:nvSpPr>
        <p:spPr>
          <a:xfrm>
            <a:off x="122480" y="2017988"/>
            <a:ext cx="4449302" cy="4259396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4000" b="1" dirty="0"/>
              <a:t>At the start of the lesson:</a:t>
            </a:r>
            <a:r>
              <a:rPr lang="en-GB" sz="4000" dirty="0"/>
              <a:t>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Greet at the classroom door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Wear your uniform with pride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Enter the classroom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Books distributed calmly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Complete your do now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Place your equipment on the desk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4000" b="1" dirty="0"/>
          </a:p>
          <a:p>
            <a:pPr>
              <a:buFont typeface="Arial" panose="020B0604020202020204" pitchFamily="34" charset="0"/>
              <a:buChar char="•"/>
            </a:pPr>
            <a:endParaRPr lang="en-GB" sz="4000" dirty="0"/>
          </a:p>
          <a:p>
            <a:endParaRPr lang="en-GB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36C43-60C6-9F2E-EF95-067612687BB1}"/>
              </a:ext>
            </a:extLst>
          </p:cNvPr>
          <p:cNvSpPr/>
          <p:nvPr/>
        </p:nvSpPr>
        <p:spPr>
          <a:xfrm>
            <a:off x="4353348" y="1917196"/>
            <a:ext cx="7388368" cy="4327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r>
              <a:rPr lang="en-GB" sz="3600" dirty="0"/>
              <a:t>Do Now:</a:t>
            </a:r>
            <a:endParaRPr lang="en-GB" sz="3600">
              <a:ea typeface="Calibri"/>
              <a:cs typeface="Calibri"/>
            </a:endParaRPr>
          </a:p>
          <a:p>
            <a:pPr marL="742950" indent="-742950">
              <a:buAutoNum type="arabicPeriod"/>
            </a:pPr>
            <a:r>
              <a:rPr lang="en-GB" sz="4000" dirty="0">
                <a:ea typeface="Calibri"/>
                <a:cs typeface="Calibri"/>
              </a:rPr>
              <a:t>State the function of the nucleus</a:t>
            </a:r>
          </a:p>
          <a:p>
            <a:pPr marL="742950" indent="-742950">
              <a:buAutoNum type="arabicPeriod"/>
            </a:pPr>
            <a:r>
              <a:rPr lang="en-GB" sz="4000" dirty="0">
                <a:ea typeface="Calibri"/>
                <a:cs typeface="Calibri"/>
              </a:rPr>
              <a:t>State the function of the cell </a:t>
            </a:r>
            <a:r>
              <a:rPr lang="en-GB" sz="4000">
                <a:ea typeface="Calibri"/>
                <a:cs typeface="Calibri"/>
              </a:rPr>
              <a:t>membrane </a:t>
            </a:r>
            <a:endParaRPr lang="en-GB" sz="4000" dirty="0">
              <a:ea typeface="Calibri"/>
              <a:cs typeface="Calibri"/>
            </a:endParaRPr>
          </a:p>
          <a:p>
            <a:pPr marL="742950" indent="-742950">
              <a:buAutoNum type="arabicPeriod"/>
            </a:pPr>
            <a:r>
              <a:rPr lang="en-GB" sz="4000" dirty="0">
                <a:ea typeface="Calibri"/>
                <a:cs typeface="Calibri"/>
              </a:rPr>
              <a:t>What is different about a </a:t>
            </a:r>
            <a:r>
              <a:rPr lang="en-GB" sz="4000">
                <a:ea typeface="Calibri"/>
                <a:cs typeface="Calibri"/>
              </a:rPr>
              <a:t>plant cell and an animal cell?</a:t>
            </a:r>
            <a:endParaRPr lang="en-GB" sz="4000" dirty="0"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endParaRPr lang="en-GB" sz="160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9A9D3-2958-023F-00D1-D67AED562C1F}"/>
              </a:ext>
            </a:extLst>
          </p:cNvPr>
          <p:cNvSpPr txBox="1"/>
          <p:nvPr/>
        </p:nvSpPr>
        <p:spPr>
          <a:xfrm>
            <a:off x="290775" y="879195"/>
            <a:ext cx="1170652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/>
              <a:t>Title: Tissues, organs and organ systems</a:t>
            </a:r>
          </a:p>
          <a:p>
            <a:r>
              <a:rPr lang="en-GB" sz="2800" b="1" dirty="0"/>
              <a:t>Date: </a:t>
            </a:r>
            <a:r>
              <a:rPr lang="en-GB" sz="2800" b="1" u="sng" dirty="0"/>
              <a:t>Friday 10</a:t>
            </a:r>
            <a:r>
              <a:rPr lang="en-GB" sz="2800" b="1" u="sng" baseline="30000" dirty="0"/>
              <a:t>th</a:t>
            </a:r>
            <a:r>
              <a:rPr lang="en-GB" sz="2800" b="1" u="sng" dirty="0"/>
              <a:t> January</a:t>
            </a:r>
            <a:endParaRPr lang="en-GB" sz="2800" b="1" u="sng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3455-1E69-AB17-60F4-B5995A99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6623" l="3797" r="97708">
                        <a14:foregroundMark x1="39828" y1="15815" x2="58023" y2="36985"/>
                        <a14:foregroundMark x1="62607" y1="22900" x2="18553" y2="36656"/>
                        <a14:foregroundMark x1="18553" y1="36656" x2="17407" y2="55437"/>
                        <a14:foregroundMark x1="37822" y1="15898" x2="10172" y2="36656"/>
                        <a14:foregroundMark x1="11390" y1="27842" x2="43195" y2="7414"/>
                        <a14:foregroundMark x1="44699" y1="8155" x2="69341" y2="22076"/>
                        <a14:foregroundMark x1="50143" y1="7825" x2="33166" y2="7578"/>
                        <a14:foregroundMark x1="11533" y1="32702" x2="12249" y2="75371"/>
                        <a14:foregroundMark x1="12249" y1="75371" x2="43195" y2="90445"/>
                        <a14:foregroundMark x1="43195" y1="90445" x2="70559" y2="78089"/>
                        <a14:foregroundMark x1="70559" y1="78089" x2="79370" y2="57249"/>
                        <a14:foregroundMark x1="47135" y1="77018" x2="63825" y2="79407"/>
                        <a14:foregroundMark x1="22636" y1="82619" x2="66834" y2="82372"/>
                        <a14:foregroundMark x1="66834" y1="82372" x2="75716" y2="74959"/>
                        <a14:foregroundMark x1="95630" y1="43657" x2="92407" y2="58402"/>
                        <a14:foregroundMark x1="95559" y1="28171" x2="76504" y2="36656"/>
                        <a14:foregroundMark x1="10172" y1="32125" x2="7521" y2="64333"/>
                        <a14:foregroundMark x1="7521" y1="64333" x2="33668" y2="91763"/>
                        <a14:foregroundMark x1="33668" y1="91763" x2="35244" y2="92010"/>
                        <a14:foregroundMark x1="32020" y1="39951" x2="39470" y2="67216"/>
                        <a14:foregroundMark x1="9241" y1="69934" x2="30372" y2="92257"/>
                        <a14:foregroundMark x1="30372" y1="92257" x2="61891" y2="87562"/>
                        <a14:foregroundMark x1="61891" y1="87562" x2="81447" y2="61120"/>
                        <a14:foregroundMark x1="11605" y1="33278" x2="4656" y2="64498"/>
                        <a14:foregroundMark x1="4656" y1="64498" x2="24069" y2="89868"/>
                        <a14:foregroundMark x1="24069" y1="89868" x2="54513" y2="89951"/>
                        <a14:foregroundMark x1="54513" y1="89951" x2="77722" y2="72323"/>
                        <a14:foregroundMark x1="49212" y1="94152" x2="61676" y2="88797"/>
                        <a14:foregroundMark x1="35745" y1="93657" x2="39685" y2="94893"/>
                        <a14:foregroundMark x1="29728" y1="72570" x2="41261" y2="72735"/>
                        <a14:foregroundMark x1="7163" y1="42669" x2="4513" y2="56013"/>
                        <a14:foregroundMark x1="4871" y1="35997" x2="3868" y2="59885"/>
                        <a14:foregroundMark x1="4370" y1="64250" x2="14112" y2="83526"/>
                        <a14:foregroundMark x1="30874" y1="63097" x2="27507" y2="84514"/>
                        <a14:foregroundMark x1="50072" y1="61862" x2="44484" y2="84514"/>
                        <a14:foregroundMark x1="63037" y1="62850" x2="55946" y2="81384"/>
                        <a14:foregroundMark x1="79799" y1="64745" x2="67479" y2="79160"/>
                        <a14:foregroundMark x1="58453" y1="65898" x2="53295" y2="79489"/>
                        <a14:foregroundMark x1="71705" y1="67628" x2="69341" y2="77348"/>
                        <a14:foregroundMark x1="53868" y1="94069" x2="72350" y2="82125"/>
                        <a14:foregroundMark x1="52579" y1="95222" x2="79799" y2="72488"/>
                        <a14:foregroundMark x1="79799" y1="72488" x2="79799" y2="72488"/>
                        <a14:foregroundMark x1="13610" y1="78171" x2="40186" y2="93328"/>
                        <a14:foregroundMark x1="40186" y1="93328" x2="75645" y2="81137"/>
                        <a14:foregroundMark x1="75645" y1="81137" x2="77436" y2="78583"/>
                        <a14:foregroundMark x1="41117" y1="94893" x2="51934" y2="95222"/>
                        <a14:foregroundMark x1="25716" y1="88303" x2="32020" y2="95305"/>
                        <a14:foregroundMark x1="17192" y1="82455" x2="26576" y2="92257"/>
                        <a14:foregroundMark x1="9957" y1="78089" x2="15473" y2="86903"/>
                        <a14:foregroundMark x1="17335" y1="87150" x2="26934" y2="94481"/>
                        <a14:foregroundMark x1="35244" y1="94646" x2="67335" y2="87891"/>
                        <a14:foregroundMark x1="67335" y1="87891" x2="71060" y2="85420"/>
                        <a14:foregroundMark x1="74212" y1="36244" x2="42407" y2="46952"/>
                        <a14:foregroundMark x1="85458" y1="33443" x2="97708" y2="30560"/>
                        <a14:foregroundMark x1="29441" y1="49753" x2="69126" y2="41845"/>
                        <a14:foregroundMark x1="69126" y1="41845" x2="69556" y2="41845"/>
                        <a14:foregroundMark x1="53868" y1="44399" x2="68195" y2="48023"/>
                        <a14:foregroundMark x1="44771" y1="46952" x2="45989" y2="59885"/>
                        <a14:foregroundMark x1="45272" y1="4119" x2="45272" y2="4119"/>
                        <a14:foregroundMark x1="45272" y1="4119" x2="43768" y2="3295"/>
                        <a14:foregroundMark x1="61032" y1="90198" x2="61032" y2="90198"/>
                        <a14:foregroundMark x1="59097" y1="94399" x2="59097" y2="94399"/>
                        <a14:foregroundMark x1="44341" y1="96623" x2="44341" y2="96623"/>
                        <a14:foregroundMark x1="35172" y1="69028" x2="35172" y2="69028"/>
                        <a14:foregroundMark x1="5444" y1="80066" x2="5444" y2="8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6094" y="775003"/>
            <a:ext cx="1220866" cy="10616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470E91-F3E1-3F47-8F9D-C51399C9E697}"/>
              </a:ext>
            </a:extLst>
          </p:cNvPr>
          <p:cNvCxnSpPr>
            <a:cxnSpLocks/>
          </p:cNvCxnSpPr>
          <p:nvPr/>
        </p:nvCxnSpPr>
        <p:spPr>
          <a:xfrm>
            <a:off x="1946607" y="6389580"/>
            <a:ext cx="0" cy="417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75FE8A-ED8A-81DE-C9F3-7F7D02930BE3}"/>
              </a:ext>
            </a:extLst>
          </p:cNvPr>
          <p:cNvCxnSpPr>
            <a:cxnSpLocks/>
          </p:cNvCxnSpPr>
          <p:nvPr/>
        </p:nvCxnSpPr>
        <p:spPr>
          <a:xfrm>
            <a:off x="5184406" y="6389580"/>
            <a:ext cx="0" cy="417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7D967EF-40F5-326E-FCF1-4BE4A6C2D4C3}"/>
              </a:ext>
            </a:extLst>
          </p:cNvPr>
          <p:cNvSpPr/>
          <p:nvPr/>
        </p:nvSpPr>
        <p:spPr>
          <a:xfrm>
            <a:off x="-230938" y="6244262"/>
            <a:ext cx="12653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 Up &amp; Focus</a:t>
            </a:r>
            <a:r>
              <a:rPr 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ighest Quality Work</a:t>
            </a:r>
            <a:r>
              <a:rPr 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nterruption Free - 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</a:t>
            </a:r>
            <a:r>
              <a:rPr lang="en-GB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eat Work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E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quipment</a:t>
            </a:r>
            <a:endParaRPr lang="en-GB" sz="6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321365-A860-5D0B-B4EF-B91731B9A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665" y="986255"/>
            <a:ext cx="863608" cy="8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201" y="16074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latin typeface="Arial"/>
                <a:cs typeface="Arial"/>
              </a:rPr>
              <a:t>Give an example of an organ in the digestive system </a:t>
            </a:r>
            <a:br>
              <a:rPr lang="en-GB" sz="4400" dirty="0">
                <a:latin typeface="Arial"/>
                <a:cs typeface="Arial"/>
              </a:rPr>
            </a:br>
            <a:br>
              <a:rPr lang="en-GB" sz="4400" dirty="0">
                <a:latin typeface="Arial"/>
                <a:cs typeface="Arial"/>
              </a:rPr>
            </a:br>
            <a:endParaRPr lang="en-GB" sz="44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88" y="2347737"/>
            <a:ext cx="10515600" cy="4351338"/>
          </a:xfrm>
        </p:spPr>
        <p:txBody>
          <a:bodyPr>
            <a:normAutofit/>
          </a:bodyPr>
          <a:lstStyle/>
          <a:p>
            <a:endParaRPr lang="en-GB" sz="3600" dirty="0">
              <a:latin typeface="Arial"/>
              <a:cs typeface="Arial"/>
            </a:endParaRPr>
          </a:p>
          <a:p>
            <a:r>
              <a:rPr lang="en-GB" sz="3600" dirty="0">
                <a:latin typeface="Arial"/>
                <a:cs typeface="Arial"/>
              </a:rPr>
              <a:t>A) Heart</a:t>
            </a:r>
          </a:p>
          <a:p>
            <a:r>
              <a:rPr lang="en-GB" sz="3600" dirty="0">
                <a:latin typeface="Arial"/>
                <a:cs typeface="Arial"/>
              </a:rPr>
              <a:t>B) Brain</a:t>
            </a:r>
          </a:p>
          <a:p>
            <a:r>
              <a:rPr lang="en-GB" sz="3600" dirty="0">
                <a:latin typeface="Arial"/>
                <a:cs typeface="Arial"/>
              </a:rPr>
              <a:t>C) Stomach</a:t>
            </a:r>
          </a:p>
          <a:p>
            <a:r>
              <a:rPr lang="en-GB" sz="3600" dirty="0">
                <a:latin typeface="Arial"/>
                <a:cs typeface="Arial"/>
              </a:rPr>
              <a:t>D) Lungs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E02B2-E68E-409F-6DFE-7C37E3F4EB31}"/>
              </a:ext>
            </a:extLst>
          </p:cNvPr>
          <p:cNvSpPr txBox="1"/>
          <p:nvPr/>
        </p:nvSpPr>
        <p:spPr>
          <a:xfrm>
            <a:off x="646471" y="169930"/>
            <a:ext cx="60984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Hinge questions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7D814D-7822-4A5A-C713-51E0AF807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9739" y="2042937"/>
            <a:ext cx="890104" cy="8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8365-E79F-2947-887A-F8C075731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44" y="386207"/>
            <a:ext cx="11172056" cy="6207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600" b="1" dirty="0"/>
              <a:t>1. What is a tissue?</a:t>
            </a: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2. Name one type of animal tissue.</a:t>
            </a:r>
          </a:p>
          <a:p>
            <a:pPr marL="0" indent="0">
              <a:buNone/>
            </a:pPr>
            <a:r>
              <a:rPr lang="en-GB" sz="1600" b="1" dirty="0"/>
              <a:t>3. What does muscle tissue do?</a:t>
            </a:r>
          </a:p>
          <a:p>
            <a:pPr marL="0" indent="0">
              <a:buNone/>
            </a:pPr>
            <a:r>
              <a:rPr lang="en-GB" sz="1600" b="1" dirty="0"/>
              <a:t>4. What does skin tissue do?</a:t>
            </a:r>
          </a:p>
          <a:p>
            <a:pPr marL="0" indent="0">
              <a:buNone/>
            </a:pPr>
            <a:r>
              <a:rPr lang="en-GB" sz="1600" b="1" dirty="0"/>
              <a:t>5. What is an organ?</a:t>
            </a:r>
          </a:p>
          <a:p>
            <a:pPr marL="0" indent="0">
              <a:buNone/>
            </a:pPr>
            <a:r>
              <a:rPr lang="en-GB" sz="1600" b="1" dirty="0"/>
              <a:t>6. Can you name an organ in the body?</a:t>
            </a:r>
          </a:p>
          <a:p>
            <a:pPr marL="0" indent="0">
              <a:buNone/>
            </a:pPr>
            <a:r>
              <a:rPr lang="en-GB" sz="1600" b="1" dirty="0"/>
              <a:t>7. What does the heart do?</a:t>
            </a:r>
          </a:p>
          <a:p>
            <a:pPr marL="0" indent="0">
              <a:buNone/>
            </a:pPr>
            <a:r>
              <a:rPr lang="en-GB" sz="1600" b="1" dirty="0"/>
              <a:t>8. What is the job of the lungs?</a:t>
            </a:r>
          </a:p>
          <a:p>
            <a:pPr marL="0" indent="0">
              <a:buNone/>
            </a:pPr>
            <a:r>
              <a:rPr lang="en-GB" sz="1600" b="1" dirty="0"/>
              <a:t>9. What does the stomach do?</a:t>
            </a:r>
          </a:p>
          <a:p>
            <a:pPr marL="0" indent="0">
              <a:buNone/>
            </a:pPr>
            <a:r>
              <a:rPr lang="en-GB" sz="1600" b="1" dirty="0"/>
              <a:t>10. What is the brain's job?</a:t>
            </a:r>
          </a:p>
          <a:p>
            <a:pPr marL="0" indent="0">
              <a:buNone/>
            </a:pPr>
            <a:r>
              <a:rPr lang="en-GB" sz="1600" b="1" dirty="0"/>
              <a:t>11. What is the job of the bones in the body?</a:t>
            </a:r>
          </a:p>
          <a:p>
            <a:pPr marL="0" indent="0">
              <a:buNone/>
            </a:pPr>
            <a:r>
              <a:rPr lang="en-GB" sz="1600" b="1" dirty="0"/>
              <a:t>12. What is an example of a plant tissue?</a:t>
            </a:r>
          </a:p>
          <a:p>
            <a:pPr marL="0" indent="0">
              <a:buNone/>
            </a:pPr>
            <a:r>
              <a:rPr lang="en-GB" sz="1600" b="1" dirty="0"/>
              <a:t>13. What do leaves do in plants?</a:t>
            </a:r>
          </a:p>
          <a:p>
            <a:pPr marL="0" indent="0">
              <a:buNone/>
            </a:pPr>
            <a:r>
              <a:rPr lang="en-GB" sz="1600" b="1" dirty="0"/>
              <a:t>14. What does the circulatory system do?</a:t>
            </a:r>
          </a:p>
          <a:p>
            <a:pPr marL="0" indent="0">
              <a:buNone/>
            </a:pPr>
            <a:r>
              <a:rPr lang="en-GB" sz="1600" b="1" dirty="0"/>
              <a:t>15. What does the digestive system do?</a:t>
            </a:r>
          </a:p>
          <a:p>
            <a:pPr marL="0" indent="0">
              <a:buNone/>
            </a:pPr>
            <a:r>
              <a:rPr lang="en-GB" sz="1600" b="1" dirty="0"/>
              <a:t>16. What is the job of the kidneys?</a:t>
            </a:r>
          </a:p>
          <a:p>
            <a:pPr marL="0" indent="0">
              <a:buNone/>
            </a:pPr>
            <a:r>
              <a:rPr lang="en-GB" sz="1600" b="1" dirty="0"/>
              <a:t>17. What does the respiratory system do?</a:t>
            </a:r>
          </a:p>
          <a:p>
            <a:pPr marL="0" indent="0">
              <a:buNone/>
            </a:pPr>
            <a:r>
              <a:rPr lang="en-GB" sz="1600" b="1" dirty="0"/>
              <a:t>18. What is an example of a connective tissue?</a:t>
            </a:r>
          </a:p>
          <a:p>
            <a:pPr marL="0" indent="0">
              <a:buNone/>
            </a:pPr>
            <a:r>
              <a:rPr lang="en-GB" sz="1600" b="1" dirty="0"/>
              <a:t>19. What does the nervous system do?</a:t>
            </a:r>
          </a:p>
          <a:p>
            <a:pPr marL="0" indent="0">
              <a:buNone/>
            </a:pPr>
            <a:r>
              <a:rPr lang="en-GB" sz="1600" b="1" dirty="0"/>
              <a:t>20. What is the job of the muscles?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23B1C5-42FD-0294-996C-2A717B320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1545" y="386207"/>
            <a:ext cx="789450" cy="7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A172B6-3042-810D-AAEE-377C3E4E1323}"/>
              </a:ext>
            </a:extLst>
          </p:cNvPr>
          <p:cNvSpPr txBox="1"/>
          <p:nvPr/>
        </p:nvSpPr>
        <p:spPr>
          <a:xfrm>
            <a:off x="225759" y="87876"/>
            <a:ext cx="1110484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1. What is a tissue?</a:t>
            </a:r>
          </a:p>
          <a:p>
            <a:r>
              <a:rPr lang="en-GB" b="1" dirty="0"/>
              <a:t>Answer:</a:t>
            </a:r>
            <a:r>
              <a:rPr lang="en-GB" dirty="0"/>
              <a:t> A tissue is a group of cells that work together to do a job.</a:t>
            </a:r>
          </a:p>
          <a:p>
            <a:r>
              <a:rPr lang="en-GB" b="1" dirty="0"/>
              <a:t>2. Name one type of animal tissue.</a:t>
            </a:r>
          </a:p>
          <a:p>
            <a:r>
              <a:rPr lang="en-GB" b="1" dirty="0"/>
              <a:t>Answer:</a:t>
            </a:r>
            <a:r>
              <a:rPr lang="en-GB" dirty="0"/>
              <a:t> Muscle tissue.</a:t>
            </a:r>
          </a:p>
          <a:p>
            <a:r>
              <a:rPr lang="en-GB" b="1" dirty="0"/>
              <a:t>3. What does muscle tissue do?</a:t>
            </a:r>
          </a:p>
          <a:p>
            <a:r>
              <a:rPr lang="en-GB" b="1" dirty="0"/>
              <a:t>Answer:</a:t>
            </a:r>
            <a:r>
              <a:rPr lang="en-GB" dirty="0"/>
              <a:t> Muscle tissue helps the body move.</a:t>
            </a:r>
          </a:p>
          <a:p>
            <a:r>
              <a:rPr lang="en-GB" b="1" dirty="0"/>
              <a:t>4. What does skin tissue do?</a:t>
            </a:r>
          </a:p>
          <a:p>
            <a:r>
              <a:rPr lang="en-GB" b="1" dirty="0"/>
              <a:t>Answer:</a:t>
            </a:r>
            <a:r>
              <a:rPr lang="en-GB" dirty="0"/>
              <a:t> Skin tissue protects the body and covers it.</a:t>
            </a:r>
          </a:p>
          <a:p>
            <a:r>
              <a:rPr lang="en-GB" b="1" dirty="0"/>
              <a:t>5. What is an organ?</a:t>
            </a:r>
          </a:p>
          <a:p>
            <a:r>
              <a:rPr lang="en-GB" b="1" dirty="0"/>
              <a:t>Answer:</a:t>
            </a:r>
            <a:r>
              <a:rPr lang="en-GB" dirty="0"/>
              <a:t> An organ is a part of the body made of different tissues that work together.</a:t>
            </a:r>
          </a:p>
          <a:p>
            <a:r>
              <a:rPr lang="en-GB" b="1" dirty="0"/>
              <a:t>6. Can you name an organ in the body?</a:t>
            </a:r>
          </a:p>
          <a:p>
            <a:r>
              <a:rPr lang="en-GB" b="1" dirty="0"/>
              <a:t>Answer:</a:t>
            </a:r>
            <a:r>
              <a:rPr lang="en-GB" dirty="0"/>
              <a:t> The heart.</a:t>
            </a:r>
          </a:p>
          <a:p>
            <a:r>
              <a:rPr lang="en-GB" b="1" dirty="0"/>
              <a:t>7. What does the heart do?</a:t>
            </a:r>
          </a:p>
          <a:p>
            <a:r>
              <a:rPr lang="en-GB" b="1" dirty="0"/>
              <a:t>Answer:</a:t>
            </a:r>
            <a:r>
              <a:rPr lang="en-GB" dirty="0"/>
              <a:t> The heart pumps blood around the body.</a:t>
            </a:r>
          </a:p>
          <a:p>
            <a:r>
              <a:rPr lang="en-GB" b="1" dirty="0"/>
              <a:t>8. What is the job of the lungs?</a:t>
            </a:r>
          </a:p>
          <a:p>
            <a:r>
              <a:rPr lang="en-GB" b="1" dirty="0"/>
              <a:t>Answer:</a:t>
            </a:r>
            <a:r>
              <a:rPr lang="en-GB" dirty="0"/>
              <a:t> The lungs help us breathe by taking in oxygen and getting rid of carbon dioxide.</a:t>
            </a:r>
          </a:p>
          <a:p>
            <a:r>
              <a:rPr lang="en-GB" b="1" dirty="0"/>
              <a:t>9. What does the stomach do?</a:t>
            </a:r>
          </a:p>
          <a:p>
            <a:r>
              <a:rPr lang="en-GB" b="1" dirty="0"/>
              <a:t>Answer:</a:t>
            </a:r>
            <a:r>
              <a:rPr lang="en-GB" dirty="0"/>
              <a:t> The stomach breaks down food.</a:t>
            </a:r>
          </a:p>
          <a:p>
            <a:r>
              <a:rPr lang="en-GB" b="1" dirty="0"/>
              <a:t>10. What is the brain's job?</a:t>
            </a:r>
          </a:p>
          <a:p>
            <a:r>
              <a:rPr lang="en-GB" b="1" dirty="0"/>
              <a:t>Answer:</a:t>
            </a:r>
            <a:r>
              <a:rPr lang="en-GB" dirty="0"/>
              <a:t> The brain controls the body and helps us think.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22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1DA66A-21EC-9429-B4EF-5F965F034E83}"/>
              </a:ext>
            </a:extLst>
          </p:cNvPr>
          <p:cNvSpPr txBox="1"/>
          <p:nvPr/>
        </p:nvSpPr>
        <p:spPr>
          <a:xfrm>
            <a:off x="266936" y="355601"/>
            <a:ext cx="879329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11. What is the job of the bones in the body?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Bones support the body and protect organs.</a:t>
            </a:r>
          </a:p>
          <a:p>
            <a:r>
              <a:rPr lang="en-GB" sz="2000" b="1" dirty="0"/>
              <a:t>12. What is an example of a plant tissue?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Leaf tissue.</a:t>
            </a:r>
          </a:p>
          <a:p>
            <a:r>
              <a:rPr lang="en-GB" sz="2000" b="1" dirty="0"/>
              <a:t>13. What do leaves do in plants?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Leaves make food for the plant using sunlight.</a:t>
            </a:r>
          </a:p>
          <a:p>
            <a:r>
              <a:rPr lang="en-GB" sz="2000" b="1" dirty="0"/>
              <a:t>14. What does the circulatory system do?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The circulatory system moves blood around the body.</a:t>
            </a:r>
          </a:p>
          <a:p>
            <a:r>
              <a:rPr lang="en-GB" sz="2000" b="1" dirty="0"/>
              <a:t>15. What does the digestive system do?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The digestive system helps break down food to give energy.</a:t>
            </a:r>
          </a:p>
          <a:p>
            <a:r>
              <a:rPr lang="en-GB" sz="2000" b="1" dirty="0"/>
              <a:t>16. What is the job of the kidneys?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The kidneys help remove waste from the body.</a:t>
            </a:r>
          </a:p>
          <a:p>
            <a:r>
              <a:rPr lang="en-GB" sz="2000" b="1" dirty="0"/>
              <a:t>17. What does the respiratory system do?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The respiratory system helps us breathe.</a:t>
            </a:r>
          </a:p>
          <a:p>
            <a:r>
              <a:rPr lang="en-GB" sz="2000" b="1" dirty="0"/>
              <a:t>18. What is an example of a connective tissue?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Bone tissue.</a:t>
            </a:r>
          </a:p>
          <a:p>
            <a:r>
              <a:rPr lang="en-GB" sz="2000" b="1" dirty="0"/>
              <a:t>19. What does the nervous system do?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The nervous system sends messages between the brain and the body.</a:t>
            </a:r>
          </a:p>
          <a:p>
            <a:r>
              <a:rPr lang="en-GB" sz="2000" b="1" dirty="0"/>
              <a:t>20. What is the job of the muscles?</a:t>
            </a:r>
          </a:p>
          <a:p>
            <a:r>
              <a:rPr lang="en-GB" sz="2000" b="1" dirty="0"/>
              <a:t>Answer:</a:t>
            </a:r>
            <a:r>
              <a:rPr lang="en-GB" sz="2000" dirty="0"/>
              <a:t> Muscles help the body move.</a:t>
            </a:r>
          </a:p>
        </p:txBody>
      </p:sp>
    </p:spTree>
    <p:extLst>
      <p:ext uri="{BB962C8B-B14F-4D97-AF65-F5344CB8AC3E}">
        <p14:creationId xmlns:p14="http://schemas.microsoft.com/office/powerpoint/2010/main" val="18356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F75246-528D-4B13-BCF6-4AAB7ECFF4A5}"/>
              </a:ext>
            </a:extLst>
          </p:cNvPr>
          <p:cNvSpPr/>
          <p:nvPr/>
        </p:nvSpPr>
        <p:spPr>
          <a:xfrm>
            <a:off x="173312" y="544131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Learning: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A1D943-23E1-56D2-646A-2203C2BF3444}"/>
              </a:ext>
            </a:extLst>
          </p:cNvPr>
          <p:cNvSpPr/>
          <p:nvPr/>
        </p:nvSpPr>
        <p:spPr>
          <a:xfrm>
            <a:off x="4276927" y="544131"/>
            <a:ext cx="3638145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Topic covers: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1C4D7D-0C43-8861-9F11-0280F9705597}"/>
              </a:ext>
            </a:extLst>
          </p:cNvPr>
          <p:cNvSpPr/>
          <p:nvPr/>
        </p:nvSpPr>
        <p:spPr>
          <a:xfrm>
            <a:off x="8380543" y="544130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learning links: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E2B200-E1D3-DE05-C49B-FBA8EA96D3FD}"/>
              </a:ext>
            </a:extLst>
          </p:cNvPr>
          <p:cNvSpPr/>
          <p:nvPr/>
        </p:nvSpPr>
        <p:spPr>
          <a:xfrm>
            <a:off x="173313" y="5141085"/>
            <a:ext cx="11845374" cy="211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5639DA-E5B9-9D12-105E-E4367BB012C2}"/>
              </a:ext>
            </a:extLst>
          </p:cNvPr>
          <p:cNvSpPr/>
          <p:nvPr/>
        </p:nvSpPr>
        <p:spPr>
          <a:xfrm>
            <a:off x="173312" y="5686368"/>
            <a:ext cx="3638145" cy="891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Careers: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8E5778D-5034-DB8E-3395-8CF55CE037C3}"/>
              </a:ext>
            </a:extLst>
          </p:cNvPr>
          <p:cNvSpPr/>
          <p:nvPr/>
        </p:nvSpPr>
        <p:spPr>
          <a:xfrm>
            <a:off x="3657600" y="3185719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310CAC-C9C7-924C-0D1C-9373D635B1DD}"/>
              </a:ext>
            </a:extLst>
          </p:cNvPr>
          <p:cNvSpPr/>
          <p:nvPr/>
        </p:nvSpPr>
        <p:spPr>
          <a:xfrm>
            <a:off x="7787782" y="3185719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669B6-95D4-2462-AC3F-E2F5A1454C8B}"/>
              </a:ext>
            </a:extLst>
          </p:cNvPr>
          <p:cNvSpPr txBox="1"/>
          <p:nvPr/>
        </p:nvSpPr>
        <p:spPr>
          <a:xfrm>
            <a:off x="643156" y="1342238"/>
            <a:ext cx="288581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KS1/2 – Identifying animals and plants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Describing the basic needs of plants and animals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Comparing the differences between things that are alive, dead of have never been living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20B1F-28AD-E141-46F9-EA10171FC52D}"/>
              </a:ext>
            </a:extLst>
          </p:cNvPr>
          <p:cNvSpPr txBox="1"/>
          <p:nvPr/>
        </p:nvSpPr>
        <p:spPr>
          <a:xfrm>
            <a:off x="4276927" y="1342238"/>
            <a:ext cx="395267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Animal and plant cells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Specialised cells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Unicellular organisms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Microscopes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Onion cell practical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Tissues, organs and organ systems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Organ dissection and transplants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C646F-FA7B-99F7-66B4-71CE9D50312F}"/>
              </a:ext>
            </a:extLst>
          </p:cNvPr>
          <p:cNvSpPr txBox="1"/>
          <p:nvPr/>
        </p:nvSpPr>
        <p:spPr>
          <a:xfrm>
            <a:off x="8671952" y="1342238"/>
            <a:ext cx="3360266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Year 9 – Recap of microscopes with deep dive into looking a cells. B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acteria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cells linking to knowledge of plant and animal cells.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KS4 – The heart and the circulatory system linking to organs and organ systems.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C76030D-81DA-5175-5FBB-23916934FF61}"/>
              </a:ext>
            </a:extLst>
          </p:cNvPr>
          <p:cNvSpPr txBox="1"/>
          <p:nvPr/>
        </p:nvSpPr>
        <p:spPr>
          <a:xfrm>
            <a:off x="173312" y="105590"/>
            <a:ext cx="54612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7: Cells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7D35E433-F08E-1872-F5C9-C537CC7A6D1D}"/>
              </a:ext>
            </a:extLst>
          </p:cNvPr>
          <p:cNvSpPr txBox="1"/>
          <p:nvPr/>
        </p:nvSpPr>
        <p:spPr>
          <a:xfrm>
            <a:off x="4037506" y="5788404"/>
            <a:ext cx="53725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Cellular biologist, microbiologist, doctor, nurse, vet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E7908E-79EF-420A-D720-6598F7901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0406" y="4037653"/>
            <a:ext cx="922919" cy="92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B4BBA4-0E35-A00F-1919-B04369C2FDF2}"/>
              </a:ext>
            </a:extLst>
          </p:cNvPr>
          <p:cNvSpPr txBox="1"/>
          <p:nvPr/>
        </p:nvSpPr>
        <p:spPr>
          <a:xfrm>
            <a:off x="1178169" y="355938"/>
            <a:ext cx="75578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Keywords:</a:t>
            </a:r>
          </a:p>
          <a:p>
            <a:endParaRPr lang="en-US" sz="3200" dirty="0"/>
          </a:p>
          <a:p>
            <a:r>
              <a:rPr lang="en-US" sz="3200" dirty="0"/>
              <a:t>Tissues:</a:t>
            </a:r>
          </a:p>
          <a:p>
            <a:endParaRPr lang="en-US" sz="3200" dirty="0"/>
          </a:p>
          <a:p>
            <a:r>
              <a:rPr lang="en-US" sz="3200" dirty="0"/>
              <a:t>Organs: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040EF1-B1FF-0D35-BBEA-C25D140E0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8407" y="465246"/>
            <a:ext cx="87180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B4BBA4-0E35-A00F-1919-B04369C2FDF2}"/>
              </a:ext>
            </a:extLst>
          </p:cNvPr>
          <p:cNvSpPr txBox="1"/>
          <p:nvPr/>
        </p:nvSpPr>
        <p:spPr>
          <a:xfrm>
            <a:off x="320040" y="355938"/>
            <a:ext cx="1116482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Multicellular organisms are </a:t>
            </a:r>
            <a:r>
              <a:rPr lang="en-US" sz="4400" dirty="0" err="1"/>
              <a:t>organised</a:t>
            </a:r>
            <a:r>
              <a:rPr lang="en-US" sz="4400" dirty="0"/>
              <a:t> into increasingly complex parts. In order, from least complex to most complex:</a:t>
            </a:r>
          </a:p>
          <a:p>
            <a:r>
              <a:rPr lang="en-US" sz="4400" dirty="0"/>
              <a:t>•	cells</a:t>
            </a:r>
          </a:p>
          <a:p>
            <a:r>
              <a:rPr lang="en-US" sz="4400" dirty="0"/>
              <a:t>•	tissues</a:t>
            </a:r>
          </a:p>
          <a:p>
            <a:r>
              <a:rPr lang="en-US" sz="4400" dirty="0"/>
              <a:t>•	organs</a:t>
            </a:r>
          </a:p>
          <a:p>
            <a:r>
              <a:rPr lang="en-US" sz="4400" dirty="0"/>
              <a:t>•	organ systems</a:t>
            </a:r>
          </a:p>
          <a:p>
            <a:r>
              <a:rPr lang="en-US" sz="4400" dirty="0"/>
              <a:t>•	organism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5F07C6-994A-6E8E-3C1A-2BF8A3BA8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5702" y="2322443"/>
            <a:ext cx="1025150" cy="10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BA3691-3F1D-B106-B4AC-287DA59E8AF9}"/>
              </a:ext>
            </a:extLst>
          </p:cNvPr>
          <p:cNvSpPr txBox="1"/>
          <p:nvPr/>
        </p:nvSpPr>
        <p:spPr>
          <a:xfrm>
            <a:off x="327894" y="570268"/>
            <a:ext cx="115362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kern="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Animal cells and plant cells can form tissues, such as muscle tissue in animals. </a:t>
            </a:r>
          </a:p>
          <a:p>
            <a:endParaRPr lang="en-GB" sz="4400" kern="0" dirty="0">
              <a:latin typeface="Trebuchet MS" panose="020B0603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4400" kern="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4400" kern="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living tissue is made from a group of cells with a similar structure and function, which all work together to do a particular job. </a:t>
            </a:r>
            <a:endParaRPr lang="en-GB" sz="4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82F844-F388-E750-EFFB-F773A3C8F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0650" y="1584107"/>
            <a:ext cx="983027" cy="9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C89A1A-7F45-5F14-00CE-D236BA4D5AD3}"/>
              </a:ext>
            </a:extLst>
          </p:cNvPr>
          <p:cNvSpPr txBox="1"/>
          <p:nvPr/>
        </p:nvSpPr>
        <p:spPr>
          <a:xfrm>
            <a:off x="671732" y="643988"/>
            <a:ext cx="106119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kern="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 organ system is made from a group of different organs, which all work together to do a particular job. </a:t>
            </a:r>
          </a:p>
          <a:p>
            <a:endParaRPr lang="en-GB" sz="4000" kern="0" dirty="0"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endParaRPr lang="en-GB" sz="4000" kern="0" dirty="0"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endParaRPr lang="en-GB" sz="4000" kern="0" dirty="0"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r>
              <a:rPr lang="en-GB" sz="4000" kern="0" dirty="0">
                <a:latin typeface="Trebuchet MS" panose="020B0603020202020204" pitchFamily="34" charset="0"/>
                <a:cs typeface="Calibri" panose="020F0502020204030204" pitchFamily="34" charset="0"/>
              </a:rPr>
              <a:t>Why do we need multiple organ systems? </a:t>
            </a:r>
            <a:endParaRPr lang="en-GB" sz="4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2D79A3-38D9-17FD-DC5E-76F14ADED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5498" y="2371771"/>
            <a:ext cx="945637" cy="94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gan systems in humans | Digestive, Circulatory, Respiratory, Nervous etc">
            <a:extLst>
              <a:ext uri="{FF2B5EF4-FFF2-40B4-BE49-F238E27FC236}">
                <a16:creationId xmlns:a16="http://schemas.microsoft.com/office/drawing/2014/main" id="{C53833E0-30E5-96BE-7375-008DD09F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6" y="443252"/>
            <a:ext cx="11494008" cy="59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AF4FD6-E49D-B4E5-4A97-E788A5318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3431" y="181271"/>
            <a:ext cx="752534" cy="7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4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C5912E-75B9-CE4F-52D2-49BA0C9C0603}"/>
              </a:ext>
            </a:extLst>
          </p:cNvPr>
          <p:cNvSpPr txBox="1"/>
          <p:nvPr/>
        </p:nvSpPr>
        <p:spPr>
          <a:xfrm>
            <a:off x="349582" y="427981"/>
            <a:ext cx="115559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kern="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Suggest why it is important that cells can communicate </a:t>
            </a:r>
            <a:endParaRPr lang="en-GB" sz="4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455B47-32CD-CAC8-8473-0F5245C5F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2536" y="1470518"/>
            <a:ext cx="701419" cy="7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914" y="13426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latin typeface="Arial"/>
                <a:cs typeface="Arial"/>
              </a:rPr>
              <a:t>Define tissue</a:t>
            </a:r>
            <a:br>
              <a:rPr lang="en-GB" sz="4400" dirty="0">
                <a:latin typeface="Arial"/>
                <a:cs typeface="Arial"/>
              </a:rPr>
            </a:br>
            <a:br>
              <a:rPr lang="en-GB" sz="4400" dirty="0">
                <a:latin typeface="Arial"/>
                <a:cs typeface="Arial"/>
              </a:rPr>
            </a:br>
            <a:endParaRPr lang="en-GB" sz="44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914" y="2083022"/>
            <a:ext cx="10515600" cy="4351338"/>
          </a:xfrm>
        </p:spPr>
        <p:txBody>
          <a:bodyPr>
            <a:normAutofit/>
          </a:bodyPr>
          <a:lstStyle/>
          <a:p>
            <a:endParaRPr lang="en-GB" sz="3600" dirty="0">
              <a:latin typeface="Arial"/>
              <a:cs typeface="Arial"/>
            </a:endParaRPr>
          </a:p>
          <a:p>
            <a:r>
              <a:rPr lang="en-GB" sz="3600" dirty="0">
                <a:latin typeface="Arial"/>
                <a:cs typeface="Arial"/>
              </a:rPr>
              <a:t>A) A few cells</a:t>
            </a:r>
          </a:p>
          <a:p>
            <a:r>
              <a:rPr lang="en-GB" sz="3600" dirty="0">
                <a:latin typeface="Arial"/>
                <a:cs typeface="Arial"/>
              </a:rPr>
              <a:t>B) A group of cells working together to do the same job</a:t>
            </a:r>
          </a:p>
          <a:p>
            <a:r>
              <a:rPr lang="en-GB" sz="3600" dirty="0">
                <a:latin typeface="Arial"/>
                <a:cs typeface="Arial"/>
              </a:rPr>
              <a:t>C) Lots of cells doing different jobs</a:t>
            </a:r>
          </a:p>
          <a:p>
            <a:r>
              <a:rPr lang="en-GB" sz="3600" dirty="0">
                <a:latin typeface="Arial"/>
                <a:cs typeface="Arial"/>
              </a:rPr>
              <a:t>D) A group of organs working together to do the same job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E02B2-E68E-409F-6DFE-7C37E3F4EB31}"/>
              </a:ext>
            </a:extLst>
          </p:cNvPr>
          <p:cNvSpPr txBox="1"/>
          <p:nvPr/>
        </p:nvSpPr>
        <p:spPr>
          <a:xfrm>
            <a:off x="646471" y="169930"/>
            <a:ext cx="60984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Hinge questions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1DDB64-36FC-ACDD-41D4-B530A49F4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1200" y="465246"/>
            <a:ext cx="818322" cy="8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9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9E7A0CD065743A777ABCB3A132B21" ma:contentTypeVersion="17" ma:contentTypeDescription="Create a new document." ma:contentTypeScope="" ma:versionID="1def9ece324483bd6801d26e951b19ca">
  <xsd:schema xmlns:xsd="http://www.w3.org/2001/XMLSchema" xmlns:xs="http://www.w3.org/2001/XMLSchema" xmlns:p="http://schemas.microsoft.com/office/2006/metadata/properties" xmlns:ns2="14138881-c390-4fa1-965b-946daa76e287" xmlns:ns3="cb1366b5-3db3-492d-af00-00269662eb53" targetNamespace="http://schemas.microsoft.com/office/2006/metadata/properties" ma:root="true" ma:fieldsID="ec6b5d1b23b3a76556c80e3bfffde045" ns2:_="" ns3:_="">
    <xsd:import namespace="14138881-c390-4fa1-965b-946daa76e287"/>
    <xsd:import namespace="cb1366b5-3db3-492d-af00-00269662e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38881-c390-4fa1-965b-946daa76e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366b5-3db3-492d-af00-00269662eb5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b580bab-c0f5-43a7-8b03-d978628e9977}" ma:internalName="TaxCatchAll" ma:showField="CatchAllData" ma:web="cb1366b5-3db3-492d-af00-00269662eb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138881-c390-4fa1-965b-946daa76e287">
      <Terms xmlns="http://schemas.microsoft.com/office/infopath/2007/PartnerControls"/>
    </lcf76f155ced4ddcb4097134ff3c332f>
    <TaxCatchAll xmlns="cb1366b5-3db3-492d-af00-00269662eb53" xsi:nil="true"/>
  </documentManagement>
</p:properties>
</file>

<file path=customXml/itemProps1.xml><?xml version="1.0" encoding="utf-8"?>
<ds:datastoreItem xmlns:ds="http://schemas.openxmlformats.org/officeDocument/2006/customXml" ds:itemID="{479A591F-6B59-4553-9D84-2883F4FEC8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631E09-2FEE-43F0-94FD-3D83DD95A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138881-c390-4fa1-965b-946daa76e287"/>
    <ds:schemaRef ds:uri="cb1366b5-3db3-492d-af00-00269662eb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3F4CD7-6AFE-4B0C-93A5-C8B8107A922F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cb1366b5-3db3-492d-af00-00269662eb53"/>
    <ds:schemaRef ds:uri="http://schemas.microsoft.com/office/2006/metadata/properties"/>
    <ds:schemaRef ds:uri="http://purl.org/dc/terms/"/>
    <ds:schemaRef ds:uri="14138881-c390-4fa1-965b-946daa76e2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1018</Words>
  <Application>Microsoft Office PowerPoint</Application>
  <PresentationFormat>Widescreen</PresentationFormat>
  <Paragraphs>150</Paragraphs>
  <Slides>13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Trebuchet MS</vt:lpstr>
      <vt:lpstr>2_Office Theme</vt:lpstr>
      <vt:lpstr>1_Office Theme</vt:lpstr>
      <vt:lpstr>Office Theme</vt:lpstr>
      <vt:lpstr>Threshold – Entrance - Teacher to stand on door threshold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Define tissue  </vt:lpstr>
      <vt:lpstr>Give an example of an organ in the digestive system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Cleator</dc:creator>
  <cp:lastModifiedBy>Katie Wainwright</cp:lastModifiedBy>
  <cp:revision>69</cp:revision>
  <dcterms:created xsi:type="dcterms:W3CDTF">2023-05-18T08:29:30Z</dcterms:created>
  <dcterms:modified xsi:type="dcterms:W3CDTF">2025-01-10T09:18:57Z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0x0101008DF9E7A0CD065743A777ABCB3A132B21</vt:lpwstr>
  </property>
  <property fmtid="{D5CDD505-2E9C-101B-9397-08002B2CF9AE}" pid="3" name="MediaServiceImageTags">
    <vt:lpwstr/>
  </property>
</Properties>
</file>