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5"/>
  </p:notesMasterIdLst>
  <p:sldIdLst>
    <p:sldId id="323" r:id="rId6"/>
    <p:sldId id="268" r:id="rId7"/>
    <p:sldId id="362" r:id="rId8"/>
    <p:sldId id="360" r:id="rId9"/>
    <p:sldId id="367" r:id="rId10"/>
    <p:sldId id="368" r:id="rId11"/>
    <p:sldId id="369" r:id="rId12"/>
    <p:sldId id="370" r:id="rId13"/>
    <p:sldId id="371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0B8E7D-2774-474E-B785-297EEB1D3BAA}" v="75" dt="2025-01-09T15:44:43.294"/>
    <p1510:client id="{D8C2C91F-932F-7A8D-A380-CCB378E254CF}" v="6" dt="2025-01-09T14:21:26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D0F9-06DB-4661-86AC-FDFAC55D853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F8AF7-BC90-4836-B63A-CFC728178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F8AF7-BC90-4836-B63A-CFC7281780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7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1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7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686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9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6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72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35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09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1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14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5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38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15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44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03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7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1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98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29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1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1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53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7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2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6" y="69358"/>
            <a:ext cx="11901224" cy="625151"/>
          </a:xfrm>
        </p:spPr>
        <p:txBody>
          <a:bodyPr>
            <a:noAutofit/>
          </a:bodyPr>
          <a:lstStyle/>
          <a:p>
            <a:r>
              <a:rPr lang="en-GB" sz="3600" b="1" dirty="0"/>
              <a:t>Threshold – Entrance - </a:t>
            </a:r>
            <a:r>
              <a:rPr lang="en-GB" sz="3600" b="1" dirty="0">
                <a:solidFill>
                  <a:srgbClr val="0070C0"/>
                </a:solidFill>
              </a:rPr>
              <a:t>Teacher to stand on door threshold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4000" b="1"/>
              <a:t>At the start of the lesson:</a:t>
            </a:r>
            <a:r>
              <a:rPr lang="en-GB" sz="4000"/>
              <a:t>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/>
              <a:t> Greet at the classroom door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/>
              <a:t> Wear your uniform with pride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/>
              <a:t> Enter the classroom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/>
              <a:t> Books distributed calmly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/>
              <a:t> Complete your do now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/>
              <a:t> Place your equipment on the desk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4000" b="1"/>
          </a:p>
          <a:p>
            <a:pPr>
              <a:buFont typeface="Arial" panose="020B0604020202020204" pitchFamily="34" charset="0"/>
              <a:buChar char="•"/>
            </a:pPr>
            <a:endParaRPr lang="en-GB" sz="4000"/>
          </a:p>
          <a:p>
            <a:endParaRPr lang="en-GB" sz="4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4678592" y="1917196"/>
            <a:ext cx="7388368" cy="4327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GB" sz="3600" dirty="0"/>
              <a:t>Do Now: </a:t>
            </a:r>
            <a:endParaRPr lang="en-GB" sz="3600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US" sz="4000" dirty="0">
                <a:ea typeface="Calibri"/>
                <a:cs typeface="Calibri"/>
              </a:rPr>
              <a:t>Explain the difference between communicable and non-communicable diseases and give examples of each.</a:t>
            </a:r>
            <a:endParaRPr lang="en-GB" sz="4000" dirty="0"/>
          </a:p>
          <a:p>
            <a:r>
              <a:rPr lang="en-GB" sz="3600" dirty="0">
                <a:ea typeface="Calibri"/>
                <a:cs typeface="Calibri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290775" y="879195"/>
            <a:ext cx="1170652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/>
              <a:t>Title: Spreading disease</a:t>
            </a:r>
          </a:p>
          <a:p>
            <a:r>
              <a:rPr lang="en-GB" sz="2800" b="1" dirty="0"/>
              <a:t>Date: </a:t>
            </a:r>
            <a:fld id="{611F2D9D-A18B-42AB-A9ED-8E62F9647B2D}" type="datetime3">
              <a:rPr lang="en-GB" sz="2800" u="sng" dirty="0"/>
              <a:t>9 January, 2025</a:t>
            </a:fld>
            <a:endParaRPr lang="en-GB" sz="28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3455-1E69-AB17-60F4-B5995A99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6094" y="775003"/>
            <a:ext cx="1220866" cy="10616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470E91-F3E1-3F47-8F9D-C51399C9E697}"/>
              </a:ext>
            </a:extLst>
          </p:cNvPr>
          <p:cNvCxnSpPr>
            <a:cxnSpLocks/>
          </p:cNvCxnSpPr>
          <p:nvPr/>
        </p:nvCxnSpPr>
        <p:spPr>
          <a:xfrm>
            <a:off x="1946607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75FE8A-ED8A-81DE-C9F3-7F7D02930BE3}"/>
              </a:ext>
            </a:extLst>
          </p:cNvPr>
          <p:cNvCxnSpPr>
            <a:cxnSpLocks/>
          </p:cNvCxnSpPr>
          <p:nvPr/>
        </p:nvCxnSpPr>
        <p:spPr>
          <a:xfrm>
            <a:off x="5184406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D967EF-40F5-326E-FCF1-4BE4A6C2D4C3}"/>
              </a:ext>
            </a:extLst>
          </p:cNvPr>
          <p:cNvSpPr/>
          <p:nvPr/>
        </p:nvSpPr>
        <p:spPr>
          <a:xfrm>
            <a:off x="-230938" y="624426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 Up &amp; Focus</a:t>
            </a:r>
            <a:r>
              <a:rPr lang="en-GB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GB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ighest Quality Work</a:t>
            </a:r>
            <a:r>
              <a:rPr lang="en-GB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nterruption Free -  </a:t>
            </a:r>
            <a:r>
              <a:rPr lang="en-GB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</a:t>
            </a:r>
            <a:r>
              <a:rPr lang="en-GB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eat Work</a:t>
            </a:r>
            <a:r>
              <a:rPr lang="en-GB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E</a:t>
            </a:r>
            <a:r>
              <a:rPr lang="en-GB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quipment</a:t>
            </a:r>
            <a:endParaRPr lang="en-GB" sz="6000" b="1" cap="none" spc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ea typeface="Calibri"/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37542-9E6F-D996-A068-D4D128FF5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9238" y="1083591"/>
            <a:ext cx="715251" cy="7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F75246-528D-4B13-BCF6-4AAB7ECFF4A5}"/>
              </a:ext>
            </a:extLst>
          </p:cNvPr>
          <p:cNvSpPr/>
          <p:nvPr/>
        </p:nvSpPr>
        <p:spPr>
          <a:xfrm>
            <a:off x="173312" y="544131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 dirty="0"/>
              <a:t>Prior Learning: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A1D943-23E1-56D2-646A-2203C2BF3444}"/>
              </a:ext>
            </a:extLst>
          </p:cNvPr>
          <p:cNvSpPr/>
          <p:nvPr/>
        </p:nvSpPr>
        <p:spPr>
          <a:xfrm>
            <a:off x="4276927" y="544131"/>
            <a:ext cx="3638145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 dirty="0"/>
              <a:t>This Topic covers: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1C4D7D-0C43-8861-9F11-0280F9705597}"/>
              </a:ext>
            </a:extLst>
          </p:cNvPr>
          <p:cNvSpPr/>
          <p:nvPr/>
        </p:nvSpPr>
        <p:spPr>
          <a:xfrm>
            <a:off x="8380543" y="544130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 dirty="0"/>
              <a:t>Future learning links: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E2B200-E1D3-DE05-C49B-FBA8EA96D3FD}"/>
              </a:ext>
            </a:extLst>
          </p:cNvPr>
          <p:cNvSpPr/>
          <p:nvPr/>
        </p:nvSpPr>
        <p:spPr>
          <a:xfrm>
            <a:off x="173313" y="5141085"/>
            <a:ext cx="8361089" cy="211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u="sng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5639DA-E5B9-9D12-105E-E4367BB012C2}"/>
              </a:ext>
            </a:extLst>
          </p:cNvPr>
          <p:cNvSpPr/>
          <p:nvPr/>
        </p:nvSpPr>
        <p:spPr>
          <a:xfrm>
            <a:off x="173312" y="5686368"/>
            <a:ext cx="3638145" cy="89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 dirty="0"/>
              <a:t>Careers: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8E5778D-5034-DB8E-3395-8CF55CE037C3}"/>
              </a:ext>
            </a:extLst>
          </p:cNvPr>
          <p:cNvSpPr/>
          <p:nvPr/>
        </p:nvSpPr>
        <p:spPr>
          <a:xfrm>
            <a:off x="3657600" y="3185719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310CAC-C9C7-924C-0D1C-9373D635B1DD}"/>
              </a:ext>
            </a:extLst>
          </p:cNvPr>
          <p:cNvSpPr/>
          <p:nvPr/>
        </p:nvSpPr>
        <p:spPr>
          <a:xfrm>
            <a:off x="7787782" y="3185719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669B6-95D4-2462-AC3F-E2F5A1454C8B}"/>
              </a:ext>
            </a:extLst>
          </p:cNvPr>
          <p:cNvSpPr txBox="1"/>
          <p:nvPr/>
        </p:nvSpPr>
        <p:spPr>
          <a:xfrm>
            <a:off x="643156" y="1342238"/>
            <a:ext cx="2885813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Year 7 – Introduction to cell structure and specialised cells</a:t>
            </a:r>
            <a:endParaRPr lang="en-GB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 Year 8 – Introduction to classification</a:t>
            </a:r>
            <a:endParaRPr lang="en-GB" sz="1600" dirty="0">
              <a:cs typeface="Calibri"/>
            </a:endParaRP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Year 9 – Specialised cells </a:t>
            </a:r>
            <a:endParaRPr lang="en-GB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C646F-FA7B-99F7-66B4-71CE9D50312F}"/>
              </a:ext>
            </a:extLst>
          </p:cNvPr>
          <p:cNvSpPr txBox="1"/>
          <p:nvPr/>
        </p:nvSpPr>
        <p:spPr>
          <a:xfrm>
            <a:off x="8917498" y="1342238"/>
            <a:ext cx="3129098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KS4 – Mitosis and meiosis using knowledge of body cells and gametes.</a:t>
            </a:r>
            <a:br>
              <a:rPr lang="en-GB" sz="1600" dirty="0"/>
            </a:br>
            <a:r>
              <a:rPr lang="en-GB" sz="1600" dirty="0"/>
              <a:t>Antibiotic resistance using understanding of pathogens</a:t>
            </a:r>
            <a:endParaRPr lang="en-GB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KS5 – Autoimmune diseases using disease knowledge to further understand variation in humans.</a:t>
            </a:r>
            <a:endParaRPr lang="en-GB" sz="1600" dirty="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3FD12E-53F4-E98A-2869-8B0D332B4973}"/>
              </a:ext>
            </a:extLst>
          </p:cNvPr>
          <p:cNvSpPr txBox="1"/>
          <p:nvPr/>
        </p:nvSpPr>
        <p:spPr>
          <a:xfrm>
            <a:off x="173312" y="105590"/>
            <a:ext cx="546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9: </a:t>
            </a:r>
            <a:r>
              <a:rPr lang="en-GB"/>
              <a:t>Health – Biology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DD2A80-DBC6-FB5E-9779-158DF798E1BA}"/>
              </a:ext>
            </a:extLst>
          </p:cNvPr>
          <p:cNvSpPr txBox="1"/>
          <p:nvPr/>
        </p:nvSpPr>
        <p:spPr>
          <a:xfrm>
            <a:off x="4051883" y="5788404"/>
            <a:ext cx="307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Tropical disease, surgeon, doctor, nurse, veterinary surgeon, zoologist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F6B9AA-9CE5-F733-598F-49AE21349632}"/>
              </a:ext>
            </a:extLst>
          </p:cNvPr>
          <p:cNvSpPr txBox="1"/>
          <p:nvPr/>
        </p:nvSpPr>
        <p:spPr>
          <a:xfrm>
            <a:off x="4597089" y="1342238"/>
            <a:ext cx="2885813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DNA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Adaptations</a:t>
            </a:r>
            <a:endParaRPr lang="en-GB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Specialised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Non-communicable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Communicable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Spreading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 panose="020F0502020204030204"/>
              </a:rPr>
              <a:t>Physical and chemical barriers</a:t>
            </a:r>
            <a:endParaRPr lang="en-GB" sz="16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Calibri" panose="020F0502020204030204"/>
              </a:rPr>
              <a:t>Vaccines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 panose="020F0502020204030204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514608-9970-6ACD-AC37-F05B25366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1699" y="4084412"/>
            <a:ext cx="984523" cy="9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303E6D-C069-713F-659B-580AD3043F04}"/>
              </a:ext>
            </a:extLst>
          </p:cNvPr>
          <p:cNvSpPr txBox="1"/>
          <p:nvPr/>
        </p:nvSpPr>
        <p:spPr>
          <a:xfrm>
            <a:off x="288581" y="325182"/>
            <a:ext cx="11584330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latin typeface="Trebuchet MS"/>
              </a:rPr>
              <a:t>Pathogens are micro-organisms that cause disease.</a:t>
            </a:r>
            <a:endParaRPr lang="en-US" sz="2800">
              <a:latin typeface="Trebuchet MS"/>
              <a:ea typeface="Calibri"/>
              <a:cs typeface="Calibri"/>
            </a:endParaRPr>
          </a:p>
          <a:p>
            <a:r>
              <a:rPr lang="en-US" sz="2800" dirty="0">
                <a:latin typeface="Trebuchet MS"/>
              </a:rPr>
              <a:t> There are 4 types of pathogens including bacteria, viruses, protists, or fungi. </a:t>
            </a:r>
          </a:p>
          <a:p>
            <a:endParaRPr lang="en-US" sz="2800" dirty="0">
              <a:latin typeface="Trebuchet MS"/>
            </a:endParaRPr>
          </a:p>
          <a:p>
            <a:r>
              <a:rPr lang="en-US" sz="2800" dirty="0">
                <a:latin typeface="Trebuchet MS"/>
              </a:rPr>
              <a:t>The diseases caused by pathogens are known as communicable diseases as they can be spread between individuals. </a:t>
            </a:r>
          </a:p>
          <a:p>
            <a:r>
              <a:rPr lang="en-US" sz="2800" dirty="0">
                <a:latin typeface="Trebuchet MS"/>
              </a:rPr>
              <a:t>Pathogens can be spread in different ways. Some pathogens can be spread through the air by coughing, sneezing and even talking (droplet infection). </a:t>
            </a:r>
          </a:p>
          <a:p>
            <a:endParaRPr lang="en-US" sz="2800" dirty="0">
              <a:latin typeface="Trebuchet MS"/>
            </a:endParaRPr>
          </a:p>
          <a:p>
            <a:r>
              <a:rPr lang="en-US" sz="2800" dirty="0">
                <a:latin typeface="Trebuchet MS"/>
              </a:rPr>
              <a:t>Diseases often spread quicker through crowded city </a:t>
            </a:r>
            <a:r>
              <a:rPr lang="en-US" sz="2800" err="1">
                <a:latin typeface="Trebuchet MS"/>
              </a:rPr>
              <a:t>centres</a:t>
            </a:r>
            <a:r>
              <a:rPr lang="en-US" sz="2800" dirty="0">
                <a:latin typeface="Trebuchet MS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4791E0-D9DE-655A-C25D-ED8DB16B1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4137" y="5408330"/>
            <a:ext cx="945254" cy="9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1C84A4-A75C-942B-C153-0F5F754F6F84}"/>
              </a:ext>
            </a:extLst>
          </p:cNvPr>
          <p:cNvSpPr txBox="1"/>
          <p:nvPr/>
        </p:nvSpPr>
        <p:spPr>
          <a:xfrm>
            <a:off x="524603" y="558738"/>
            <a:ext cx="9927877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latin typeface="Trebuchet MS"/>
              </a:rPr>
              <a:t>Pathogens can be spread in four ways:</a:t>
            </a:r>
          </a:p>
          <a:p>
            <a:endParaRPr lang="en-GB" sz="2800" dirty="0">
              <a:latin typeface="Trebuchet MS"/>
            </a:endParaRPr>
          </a:p>
          <a:p>
            <a:pPr marL="571500" indent="-571500">
              <a:buFont typeface="Arial"/>
              <a:buChar char="•"/>
            </a:pPr>
            <a:r>
              <a:rPr lang="en-GB" sz="2800" dirty="0">
                <a:latin typeface="Trebuchet MS"/>
              </a:rPr>
              <a:t>Air</a:t>
            </a:r>
          </a:p>
          <a:p>
            <a:pPr marL="571500" indent="-571500">
              <a:buFont typeface="Arial"/>
              <a:buChar char="•"/>
            </a:pP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en-GB" sz="2800" dirty="0">
                <a:latin typeface="Trebuchet MS"/>
              </a:rPr>
              <a:t>Water</a:t>
            </a:r>
          </a:p>
          <a:p>
            <a:pPr marL="571500" indent="-571500">
              <a:buFont typeface="Arial"/>
              <a:buChar char="•"/>
            </a:pP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en-GB" sz="2800" dirty="0">
                <a:latin typeface="Trebuchet MS"/>
              </a:rPr>
              <a:t>Food</a:t>
            </a:r>
          </a:p>
          <a:p>
            <a:pPr marL="571500" indent="-571500">
              <a:buFont typeface="Arial"/>
              <a:buChar char="•"/>
            </a:pP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en-GB" sz="2800" dirty="0">
                <a:latin typeface="Trebuchet MS"/>
              </a:rPr>
              <a:t>Vectors</a:t>
            </a:r>
            <a:endParaRPr lang="en-GB" sz="2800" dirty="0">
              <a:latin typeface="Trebuchet MS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4D37FA-D704-8848-7037-A5D85CD07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9168" y="1402922"/>
            <a:ext cx="591836" cy="5918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F5C756-1E12-ED55-AACA-2670117AB5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8603" y="2885426"/>
            <a:ext cx="637537" cy="6375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D06790-9C21-CBF1-7694-9B7BEEED41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300" y="4016645"/>
            <a:ext cx="789937" cy="7899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81A22-5FEC-298A-802E-5F7AB7AE01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2514" y="5300264"/>
            <a:ext cx="782345" cy="7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03A4-5686-4FE5-8D9D-9520426E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882" y="276746"/>
            <a:ext cx="3058236" cy="808582"/>
          </a:xfrm>
        </p:spPr>
        <p:txBody>
          <a:bodyPr>
            <a:normAutofit/>
          </a:bodyPr>
          <a:lstStyle/>
          <a:p>
            <a:r>
              <a:rPr lang="en-GB" sz="3600" b="1" i="1" u="sng"/>
              <a:t>Hinge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62B9-E556-42CD-B5EB-FE6529B8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11" y="1746326"/>
            <a:ext cx="1145637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b="1" dirty="0"/>
              <a:t>How is malaria spread?</a:t>
            </a:r>
          </a:p>
          <a:p>
            <a:pPr marL="0" indent="0">
              <a:buNone/>
            </a:pPr>
            <a:endParaRPr lang="en-GB" sz="4000" b="1" dirty="0"/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Air</a:t>
            </a:r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Food</a:t>
            </a:r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Water</a:t>
            </a:r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Vector</a:t>
            </a:r>
          </a:p>
          <a:p>
            <a:pPr marL="514350" indent="-514350">
              <a:buAutoNum type="alphaLcParenR"/>
            </a:pPr>
            <a:endParaRPr lang="en-GB" sz="4000" dirty="0">
              <a:cs typeface="Calibri"/>
            </a:endParaRPr>
          </a:p>
          <a:p>
            <a:pPr marL="0" indent="0">
              <a:buNone/>
            </a:pPr>
            <a:endParaRPr lang="en-GB" sz="3600" dirty="0">
              <a:cs typeface="Calibri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BE33DA-50B0-6058-EAE8-6354A978E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1163" y="1746326"/>
            <a:ext cx="816228" cy="8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03A4-5686-4FE5-8D9D-9520426E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882" y="276746"/>
            <a:ext cx="3058236" cy="808582"/>
          </a:xfrm>
        </p:spPr>
        <p:txBody>
          <a:bodyPr>
            <a:normAutofit/>
          </a:bodyPr>
          <a:lstStyle/>
          <a:p>
            <a:r>
              <a:rPr lang="en-GB" sz="3600" b="1" i="1" u="sng"/>
              <a:t>Hinge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62B9-E556-42CD-B5EB-FE6529B8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11" y="1746326"/>
            <a:ext cx="1145637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b="1" dirty="0"/>
              <a:t>How is cholera spread?</a:t>
            </a:r>
          </a:p>
          <a:p>
            <a:pPr marL="0" indent="0">
              <a:buNone/>
            </a:pPr>
            <a:endParaRPr lang="en-GB" sz="4000" b="1" dirty="0"/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Air</a:t>
            </a:r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Food</a:t>
            </a:r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Water</a:t>
            </a:r>
          </a:p>
          <a:p>
            <a:pPr marL="514350" indent="-514350">
              <a:buAutoNum type="alphaLcParenR"/>
            </a:pPr>
            <a:r>
              <a:rPr lang="en-GB" sz="4000" dirty="0">
                <a:cs typeface="Calibri"/>
              </a:rPr>
              <a:t>Vector</a:t>
            </a:r>
          </a:p>
          <a:p>
            <a:pPr marL="514350" indent="-514350">
              <a:buAutoNum type="alphaLcParenR"/>
            </a:pPr>
            <a:endParaRPr lang="en-GB" sz="4000" dirty="0">
              <a:cs typeface="Calibri"/>
            </a:endParaRPr>
          </a:p>
          <a:p>
            <a:pPr marL="0" indent="0">
              <a:buNone/>
            </a:pPr>
            <a:endParaRPr lang="en-GB" sz="3600" dirty="0">
              <a:cs typeface="Calibri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E29544-00F4-A649-4435-BF958EA18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999" y="1593925"/>
            <a:ext cx="678049" cy="6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A1ED80E-410E-B59A-1547-A4E113C3B3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4569" y="31772"/>
            <a:ext cx="11704608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What is a pathogen?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How do diseases spread through the air?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What is direct contact transmission?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How do mosquitoes spread diseases?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5. What is indirect contact transmission?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6. What is a vector in disease transmission?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7. How do contaminated water sources spread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 What is an example of a disease spread through the air?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9. What is a zoonotic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10. How can sexual contact lead to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11. How can food contamination lead to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12. What is the role of the immune system in stopping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13. How does poor hygiene contribute to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14. How can vaccination help prevent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15. What is an example of a disease spread through contaminated food?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16. How does overcrowding contribute to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17. What is the role of hygiene in controlling disease spread?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18. What is a carrier of a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19. How do antibiotics help in controlling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20. How does personal protective equipment (PPE) help prevent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63728F-A7A0-11E5-C252-4B6A8CD12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5327" y="297787"/>
            <a:ext cx="1029402" cy="10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C746710-3F65-EC7E-FBDE-2387581E35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7831" y="4748"/>
            <a:ext cx="11474570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What is a pathogen?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pathogen is a microorganism, such as bacteria, viruses, fungi, or protozoa, that causes disease in a host organism.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How do diseases spread through the air?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Diseases can spread through the air when an infected person coughs, sneezes, or talks, releasing droplets that carry pathogens, which others then inhale.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What is direct contact transmission?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Direct contact transmission occurs when an infected person physically touches another person, passing on pathogens through skin-to-skin contact or bodily fluids.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How do mosquitoes spread diseases?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Mosquitoes spread diseases by biting an infected person, then carrying the pathogen to another person through their bites, such as malaria or dengue.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5. What is indirect contact transmission?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Indirect contact transmission occurs when pathogens are passed on via surfaces or objects, such as door handles, towels, or phones, which are touched by multiple people.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6. What is a vector in disease transmission?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vector is an organism, such as a mosquito, tick, or flea, that transmits a pathogen from one host to another.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7. How do contaminated water sources spread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Contaminated water can spread disease when people drink or come into contact with water that contains pathogens, leading to diseases like cholera or dysentery.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 What is an example of a disease spread through the air?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example of a disease spread through the air is influenza (flu).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9. What is a zoonotic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zoonotic disease is a disease that can be transmitted between animals and humans, such as rabies or bird flu.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10. How can sexual contact lead to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Sexual contact can spread diseases, such as sexually transmitted infections (STIs), when pathogens are passed through bodily fluids during sexual activity.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1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E6AA3-0CBC-453D-7D0F-9D678A283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01" y="120241"/>
            <a:ext cx="11817544" cy="4351338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11. How can food contamination lead to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Disease can spread through food when it is contaminated with pathogens (like bacteria or viruses), either during preparation, handling, or consumption, causing foodborne illnesses such as food poisoning.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12. What is the role of the immune system in stopping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immune system defends the body by recognizing and attacking pathogens that enter the body, preventing them from spreading and causing illness.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13. How does poor hygiene contribute to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Poor hygiene, such as not washing hands regularly or not covering coughs or sneezes, can increase the spread of pathogens, as they can be transferred to surfaces or other people.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14. How can vaccination help prevent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Vaccination helps prevent the spread of disease by stimulating the immune system to recognize and fight specific pathogens, protecting the individual and reducing the chance of transmission to others.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15. What is an example of a disease spread through contaminated food?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example of a disease spread through contaminated food is salmonella, often caused by undercooked poultry or eggs.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16. How does overcrowding contribute to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Overcrowding can contribute to the spread of disease by increasing close contact between people, making it easier for pathogens to transfer from one person to another.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17. What is the role of hygiene in controlling disease spread?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Good hygiene practices, like handwashing, cleaning surfaces, and proper disposal of waste, help reduce the risk of pathogen transmission and control the spread of disease.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18. What is a carrier of a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carrier is an organism that carries and spreads a pathogen without showing symptoms of the disease, like a person with a mild infection or a mosquito carrying malaria.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19. How do antibiotics help in controlling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Antibiotics can help control bacterial infections by killing or inhibiting the growth of bacteria, reducing the spread of disease, but they do not work against viral infections.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20. How does personal protective equipment (PPE) help prevent the spread of disease?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Personal protective equipment (PPE), such as masks, gloves, and gowns, can prevent the spread of disease by creating a barrier between the individual and potential pathogens, especially in healthcare settings.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These questions cover various aspects of how diseases are transmitted and how the spread can be controlled, making them suitable for KS3 students.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44508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9E7A0CD065743A777ABCB3A132B21" ma:contentTypeVersion="17" ma:contentTypeDescription="Create a new document." ma:contentTypeScope="" ma:versionID="1def9ece324483bd6801d26e951b19ca">
  <xsd:schema xmlns:xsd="http://www.w3.org/2001/XMLSchema" xmlns:xs="http://www.w3.org/2001/XMLSchema" xmlns:p="http://schemas.microsoft.com/office/2006/metadata/properties" xmlns:ns2="14138881-c390-4fa1-965b-946daa76e287" xmlns:ns3="cb1366b5-3db3-492d-af00-00269662eb53" targetNamespace="http://schemas.microsoft.com/office/2006/metadata/properties" ma:root="true" ma:fieldsID="ec6b5d1b23b3a76556c80e3bfffde045" ns2:_="" ns3:_="">
    <xsd:import namespace="14138881-c390-4fa1-965b-946daa76e287"/>
    <xsd:import namespace="cb1366b5-3db3-492d-af00-00269662e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38881-c390-4fa1-965b-946daa76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366b5-3db3-492d-af00-00269662eb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b580bab-c0f5-43a7-8b03-d978628e9977}" ma:internalName="TaxCatchAll" ma:showField="CatchAllData" ma:web="cb1366b5-3db3-492d-af00-00269662e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1366b5-3db3-492d-af00-00269662eb53">
      <UserInfo>
        <DisplayName>Nicholas Cleator</DisplayName>
        <AccountId>75</AccountId>
        <AccountType/>
      </UserInfo>
    </SharedWithUsers>
    <lcf76f155ced4ddcb4097134ff3c332f xmlns="14138881-c390-4fa1-965b-946daa76e287">
      <Terms xmlns="http://schemas.microsoft.com/office/infopath/2007/PartnerControls"/>
    </lcf76f155ced4ddcb4097134ff3c332f>
    <TaxCatchAll xmlns="cb1366b5-3db3-492d-af00-00269662eb53" xsi:nil="true"/>
    <MediaLengthInSeconds xmlns="14138881-c390-4fa1-965b-946daa76e287" xsi:nil="true"/>
  </documentManagement>
</p:properties>
</file>

<file path=customXml/itemProps1.xml><?xml version="1.0" encoding="utf-8"?>
<ds:datastoreItem xmlns:ds="http://schemas.openxmlformats.org/officeDocument/2006/customXml" ds:itemID="{C2B32037-7759-4C4B-9DF8-2C6CD12702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8589F3-C8E6-41A4-A039-253FEC6040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38881-c390-4fa1-965b-946daa76e287"/>
    <ds:schemaRef ds:uri="cb1366b5-3db3-492d-af00-00269662e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782E64-3903-40A2-8DDD-ED92FB97AFCF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14138881-c390-4fa1-965b-946daa76e287"/>
    <ds:schemaRef ds:uri="http://purl.org/dc/dcmitype/"/>
    <ds:schemaRef ds:uri="http://schemas.openxmlformats.org/package/2006/metadata/core-properties"/>
    <ds:schemaRef ds:uri="cb1366b5-3db3-492d-af00-00269662eb5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1377</Words>
  <Application>Microsoft Office PowerPoint</Application>
  <PresentationFormat>Widescreen</PresentationFormat>
  <Paragraphs>135</Paragraphs>
  <Slides>9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Threshold – Entrance - Teacher to stand on door threshold </vt:lpstr>
      <vt:lpstr>PowerPoint Presentation</vt:lpstr>
      <vt:lpstr>PowerPoint Presentation</vt:lpstr>
      <vt:lpstr>PowerPoint Presentation</vt:lpstr>
      <vt:lpstr>Hinge Question</vt:lpstr>
      <vt:lpstr>Hinge Question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Ciaron McMullan</dc:creator>
  <cp:lastModifiedBy>Katie Wainwright</cp:lastModifiedBy>
  <cp:revision>48</cp:revision>
  <cp:lastPrinted>2020-10-05T06:47:06Z</cp:lastPrinted>
  <dcterms:created xsi:type="dcterms:W3CDTF">2018-10-01T19:38:39Z</dcterms:created>
  <dcterms:modified xsi:type="dcterms:W3CDTF">2025-01-09T16:44:53Z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0x0101008DF9E7A0CD065743A777ABCB3A132B21</vt:lpwstr>
  </property>
  <property fmtid="{D5CDD505-2E9C-101B-9397-08002B2CF9AE}" pid="3" name="MediaServiceImageTags">
    <vt:lpwstr/>
  </property>
  <property fmtid="{D5CDD505-2E9C-101B-9397-08002B2CF9AE}" pid="4" name="Order">
    <vt:r8>33788500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