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60" r:id="rId5"/>
    <p:sldId id="262" r:id="rId6"/>
    <p:sldId id="257" r:id="rId7"/>
    <p:sldId id="256" r:id="rId8"/>
    <p:sldId id="258" r:id="rId9"/>
    <p:sldId id="261" r:id="rId10"/>
    <p:sldId id="259" r:id="rId11"/>
    <p:sldId id="263" r:id="rId12"/>
    <p:sldId id="26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ECDFEF-3998-581A-9000-64033EF671D5}" v="1443" dt="2025-01-07T23:08:05.776"/>
    <p1510:client id="{F6548A50-F7BF-407B-56A9-0D762DEE09EC}" v="282" dt="2025-01-09T14:38:13.5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43" d="100"/>
          <a:sy n="43" d="100"/>
        </p:scale>
        <p:origin x="-720"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pPr/>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pPr/>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pPr/>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pPr/>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pPr/>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pPr/>
              <a:t>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pPr/>
              <a:t>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pPr/>
              <a:t>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pPr/>
              <a:t>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pPr/>
              <a:t>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pPr/>
              <a:t>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pPr/>
              <a:t>1/9/2025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pPr/>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D5285-0FE1-8666-000F-BD12A7AB2F56}"/>
              </a:ext>
            </a:extLst>
          </p:cNvPr>
          <p:cNvSpPr>
            <a:spLocks noGrp="1"/>
          </p:cNvSpPr>
          <p:nvPr>
            <p:ph type="title"/>
          </p:nvPr>
        </p:nvSpPr>
        <p:spPr/>
        <p:txBody>
          <a:bodyPr/>
          <a:lstStyle/>
          <a:p>
            <a:r>
              <a:rPr lang="en-US" dirty="0"/>
              <a:t>                               Do Now</a:t>
            </a:r>
          </a:p>
        </p:txBody>
      </p:sp>
      <p:sp>
        <p:nvSpPr>
          <p:cNvPr id="3" name="Content Placeholder 2">
            <a:extLst>
              <a:ext uri="{FF2B5EF4-FFF2-40B4-BE49-F238E27FC236}">
                <a16:creationId xmlns:a16="http://schemas.microsoft.com/office/drawing/2014/main" id="{5DD54AD5-9754-E08A-6EA1-BBE45DECE711}"/>
              </a:ext>
            </a:extLst>
          </p:cNvPr>
          <p:cNvSpPr>
            <a:spLocks noGrp="1"/>
          </p:cNvSpPr>
          <p:nvPr>
            <p:ph idx="1"/>
          </p:nvPr>
        </p:nvSpPr>
        <p:spPr>
          <a:xfrm>
            <a:off x="838200" y="1825625"/>
            <a:ext cx="10515600" cy="2352886"/>
          </a:xfrm>
        </p:spPr>
        <p:txBody>
          <a:bodyPr vert="horz" lIns="91440" tIns="45720" rIns="91440" bIns="45720" rtlCol="0" anchor="t">
            <a:normAutofit/>
          </a:bodyPr>
          <a:lstStyle/>
          <a:p>
            <a:pPr marL="514350" indent="-514350">
              <a:buAutoNum type="arabicPeriod"/>
            </a:pPr>
            <a:r>
              <a:rPr lang="en-US" dirty="0"/>
              <a:t>How long should a 26 year old be exercising for each day ? </a:t>
            </a:r>
          </a:p>
          <a:p>
            <a:pPr marL="514350" indent="-514350">
              <a:buAutoNum type="arabicPeriod"/>
            </a:pPr>
            <a:r>
              <a:rPr lang="en-US" dirty="0"/>
              <a:t>What are the barriers for participation? </a:t>
            </a:r>
          </a:p>
          <a:p>
            <a:pPr marL="514350" indent="-514350">
              <a:buAutoNum type="arabicPeriod"/>
            </a:pPr>
            <a:r>
              <a:rPr lang="en-US" dirty="0"/>
              <a:t>How to overcome access barrier ? </a:t>
            </a:r>
          </a:p>
          <a:p>
            <a:pPr marL="514350" indent="-514350">
              <a:buAutoNum type="arabicPeriod"/>
            </a:pPr>
            <a:r>
              <a:rPr lang="en-US" dirty="0"/>
              <a:t>How to overcome cost barrier? </a:t>
            </a:r>
          </a:p>
        </p:txBody>
      </p:sp>
      <p:sp>
        <p:nvSpPr>
          <p:cNvPr id="4" name="TextBox 3">
            <a:extLst>
              <a:ext uri="{FF2B5EF4-FFF2-40B4-BE49-F238E27FC236}">
                <a16:creationId xmlns:a16="http://schemas.microsoft.com/office/drawing/2014/main" id="{0D456A43-FB13-8669-25FC-5BCCA6A412C0}"/>
              </a:ext>
            </a:extLst>
          </p:cNvPr>
          <p:cNvSpPr txBox="1"/>
          <p:nvPr/>
        </p:nvSpPr>
        <p:spPr>
          <a:xfrm>
            <a:off x="7795890" y="564984"/>
            <a:ext cx="4001515"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u="sng" dirty="0"/>
              <a:t>Friday 10th January 2025</a:t>
            </a:r>
          </a:p>
        </p:txBody>
      </p:sp>
    </p:spTree>
    <p:extLst>
      <p:ext uri="{BB962C8B-B14F-4D97-AF65-F5344CB8AC3E}">
        <p14:creationId xmlns:p14="http://schemas.microsoft.com/office/powerpoint/2010/main" val="2222862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D5285-0FE1-8666-000F-BD12A7AB2F56}"/>
              </a:ext>
            </a:extLst>
          </p:cNvPr>
          <p:cNvSpPr>
            <a:spLocks noGrp="1"/>
          </p:cNvSpPr>
          <p:nvPr>
            <p:ph type="title"/>
          </p:nvPr>
        </p:nvSpPr>
        <p:spPr/>
        <p:txBody>
          <a:bodyPr/>
          <a:lstStyle/>
          <a:p>
            <a:r>
              <a:rPr lang="en-US" dirty="0"/>
              <a:t>                               Answers </a:t>
            </a:r>
            <a:br>
              <a:rPr lang="en-US" dirty="0"/>
            </a:br>
            <a:endParaRPr lang="en-US" dirty="0"/>
          </a:p>
        </p:txBody>
      </p:sp>
      <p:sp>
        <p:nvSpPr>
          <p:cNvPr id="3" name="Content Placeholder 2">
            <a:extLst>
              <a:ext uri="{FF2B5EF4-FFF2-40B4-BE49-F238E27FC236}">
                <a16:creationId xmlns:a16="http://schemas.microsoft.com/office/drawing/2014/main" id="{5DD54AD5-9754-E08A-6EA1-BBE45DECE711}"/>
              </a:ext>
            </a:extLst>
          </p:cNvPr>
          <p:cNvSpPr>
            <a:spLocks noGrp="1"/>
          </p:cNvSpPr>
          <p:nvPr>
            <p:ph idx="1"/>
          </p:nvPr>
        </p:nvSpPr>
        <p:spPr>
          <a:xfrm>
            <a:off x="838200" y="1034871"/>
            <a:ext cx="10501223" cy="5142092"/>
          </a:xfrm>
        </p:spPr>
        <p:txBody>
          <a:bodyPr vert="horz" lIns="91440" tIns="45720" rIns="91440" bIns="45720" rtlCol="0" anchor="t">
            <a:normAutofit fontScale="85000" lnSpcReduction="20000"/>
          </a:bodyPr>
          <a:lstStyle/>
          <a:p>
            <a:pPr marL="514350" indent="-514350">
              <a:buAutoNum type="arabicPeriod"/>
            </a:pPr>
            <a:r>
              <a:rPr lang="en-US" dirty="0"/>
              <a:t>How long should a 26 year old be exercising for each day ? </a:t>
            </a:r>
          </a:p>
          <a:p>
            <a:pPr marL="0" indent="0">
              <a:buNone/>
            </a:pPr>
            <a:r>
              <a:rPr lang="en-US" b="1" dirty="0"/>
              <a:t>150mins a week – 30 minutes x 5 days a week</a:t>
            </a:r>
          </a:p>
          <a:p>
            <a:pPr marL="0" indent="0">
              <a:buNone/>
            </a:pPr>
            <a:endParaRPr lang="en-US" b="1" dirty="0"/>
          </a:p>
          <a:p>
            <a:pPr marL="0" indent="0">
              <a:buNone/>
            </a:pPr>
            <a:r>
              <a:rPr lang="en-US" dirty="0"/>
              <a:t>2. What are the barriers for participation?</a:t>
            </a:r>
          </a:p>
          <a:p>
            <a:pPr marL="0" indent="0">
              <a:buNone/>
            </a:pPr>
            <a:r>
              <a:rPr lang="en-GB" b="1" dirty="0" err="1">
                <a:latin typeface="Calibri"/>
                <a:ea typeface="Calibri"/>
                <a:cs typeface="Calibri"/>
              </a:rPr>
              <a:t>Cost,Access,Time,Personal</a:t>
            </a:r>
            <a:r>
              <a:rPr lang="en-GB" b="1" dirty="0">
                <a:latin typeface="Calibri"/>
                <a:ea typeface="Calibri"/>
                <a:cs typeface="Calibri"/>
              </a:rPr>
              <a:t> and Cultural</a:t>
            </a:r>
            <a:endParaRPr lang="en-US" b="1" dirty="0">
              <a:latin typeface="Calibri"/>
              <a:ea typeface="Calibri"/>
              <a:cs typeface="Calibri"/>
            </a:endParaRPr>
          </a:p>
          <a:p>
            <a:pPr marL="0" indent="0">
              <a:buNone/>
            </a:pPr>
            <a:endParaRPr lang="en-US" dirty="0"/>
          </a:p>
          <a:p>
            <a:pPr marL="0" indent="0">
              <a:buNone/>
            </a:pPr>
            <a:r>
              <a:rPr lang="en-US" dirty="0"/>
              <a:t>3.How to overcome access barrier ? </a:t>
            </a:r>
          </a:p>
          <a:p>
            <a:pPr marL="0" indent="0">
              <a:spcBef>
                <a:spcPts val="0"/>
              </a:spcBef>
              <a:buNone/>
            </a:pPr>
            <a:r>
              <a:rPr lang="en-GB" b="1" dirty="0">
                <a:latin typeface="Calibri"/>
                <a:ea typeface="Calibri"/>
                <a:cs typeface="Calibri"/>
              </a:rPr>
              <a:t>Public transport discount, Cycle hire to access the facility, Free parking, Taster days, Staff training to support all types of participant and their needs, Increased range of provision of sports and physical activities, Ramps and Assistive technology.</a:t>
            </a:r>
            <a:endParaRPr lang="en-US" b="1" dirty="0">
              <a:latin typeface="Calibri"/>
              <a:ea typeface="Calibri"/>
              <a:cs typeface="Calibri"/>
            </a:endParaRPr>
          </a:p>
          <a:p>
            <a:pPr marL="0" indent="0">
              <a:buNone/>
            </a:pPr>
            <a:endParaRPr lang="en-US" b="1" dirty="0"/>
          </a:p>
          <a:p>
            <a:pPr marL="0" indent="0">
              <a:buNone/>
            </a:pPr>
            <a:r>
              <a:rPr lang="en-US" dirty="0"/>
              <a:t>4.How to overcome cost barrier? </a:t>
            </a:r>
          </a:p>
          <a:p>
            <a:pPr marL="0" indent="0">
              <a:spcBef>
                <a:spcPts val="0"/>
              </a:spcBef>
              <a:buNone/>
            </a:pPr>
            <a:r>
              <a:rPr lang="en-GB" b="1" dirty="0">
                <a:latin typeface="Calibri"/>
                <a:ea typeface="Calibri"/>
                <a:cs typeface="Calibri"/>
              </a:rPr>
              <a:t>Discounted </a:t>
            </a:r>
            <a:r>
              <a:rPr lang="en-GB" b="1" err="1">
                <a:latin typeface="Calibri"/>
                <a:ea typeface="Calibri"/>
                <a:cs typeface="Calibri"/>
              </a:rPr>
              <a:t>pricing,Hiring</a:t>
            </a:r>
            <a:r>
              <a:rPr lang="en-GB" b="1" dirty="0">
                <a:latin typeface="Calibri"/>
                <a:ea typeface="Calibri"/>
                <a:cs typeface="Calibri"/>
              </a:rPr>
              <a:t> of equipment, Free car parking</a:t>
            </a:r>
            <a:endParaRPr lang="en-US" b="1" dirty="0">
              <a:latin typeface="Calibri"/>
              <a:ea typeface="Calibri"/>
              <a:cs typeface="Calibri"/>
            </a:endParaRP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357112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A3C89F8-0D2F-47FF-B903-151248265F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81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14106DE2-65A7-99EB-A07A-40E4839929C7}"/>
              </a:ext>
            </a:extLst>
          </p:cNvPr>
          <p:cNvSpPr>
            <a:spLocks noGrp="1"/>
          </p:cNvSpPr>
          <p:nvPr>
            <p:ph type="title"/>
          </p:nvPr>
        </p:nvSpPr>
        <p:spPr>
          <a:xfrm>
            <a:off x="3880430" y="583345"/>
            <a:ext cx="7160357" cy="4164820"/>
          </a:xfrm>
        </p:spPr>
        <p:txBody>
          <a:bodyPr vert="horz" lIns="91440" tIns="45720" rIns="91440" bIns="45720" rtlCol="0" anchor="t">
            <a:normAutofit/>
          </a:bodyPr>
          <a:lstStyle/>
          <a:p>
            <a:pPr algn="r"/>
            <a:r>
              <a:rPr lang="en-US" sz="8000" kern="1200">
                <a:solidFill>
                  <a:srgbClr val="FFFFFF"/>
                </a:solidFill>
                <a:latin typeface="+mj-lt"/>
                <a:ea typeface="+mj-ea"/>
                <a:cs typeface="+mj-cs"/>
              </a:rPr>
              <a:t>Read the scenario on the following slide. </a:t>
            </a:r>
          </a:p>
        </p:txBody>
      </p:sp>
      <p:sp>
        <p:nvSpPr>
          <p:cNvPr id="10"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4359" y="583345"/>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rgbClr val="FFFFFF"/>
          </a:solidFill>
          <a:ln w="603" cap="flat">
            <a:noFill/>
            <a:prstDash val="solid"/>
            <a:miter/>
          </a:ln>
        </p:spPr>
        <p:txBody>
          <a:bodyPr rtlCol="0" anchor="ctr"/>
          <a:lstStyle/>
          <a:p>
            <a:endParaRPr lang="en-US">
              <a:solidFill>
                <a:srgbClr val="FFFFFF"/>
              </a:solidFill>
            </a:endParaRPr>
          </a:p>
        </p:txBody>
      </p:sp>
      <p:sp>
        <p:nvSpPr>
          <p:cNvPr id="12"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33139" y="812640"/>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endParaRPr lang="en-US">
              <a:solidFill>
                <a:srgbClr val="FFFFFF"/>
              </a:solidFill>
            </a:endParaRPr>
          </a:p>
        </p:txBody>
      </p:sp>
      <p:sp>
        <p:nvSpPr>
          <p:cNvPr id="14"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58819" y="1037066"/>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rgbClr val="FFFFFF"/>
          </a:solidFill>
          <a:ln w="610" cap="flat">
            <a:noFill/>
            <a:prstDash val="solid"/>
            <a:miter/>
          </a:ln>
        </p:spPr>
        <p:txBody>
          <a:bodyPr rtlCol="0" anchor="ctr"/>
          <a:lstStyle/>
          <a:p>
            <a:endParaRPr lang="en-US">
              <a:solidFill>
                <a:srgbClr val="FFFFFF"/>
              </a:solidFill>
            </a:endParaRPr>
          </a:p>
        </p:txBody>
      </p:sp>
      <p:cxnSp>
        <p:nvCxnSpPr>
          <p:cNvPr id="16" name="Straight Connector 15">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56114" y="3503032"/>
            <a:ext cx="0" cy="334609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18" name="Graphic 22">
            <a:extLst>
              <a:ext uri="{FF2B5EF4-FFF2-40B4-BE49-F238E27FC236}">
                <a16:creationId xmlns:a16="http://schemas.microsoft.com/office/drawing/2014/main" id="{508BEF50-7B1E-49A4-BC19-5F4F1D755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36425" y="5636680"/>
            <a:ext cx="151536"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rgbClr val="FFFFFF"/>
          </a:solidFill>
          <a:ln w="646" cap="flat">
            <a:noFill/>
            <a:prstDash val="solid"/>
            <a:miter/>
          </a:ln>
        </p:spPr>
        <p:txBody>
          <a:bodyPr rtlCol="0" anchor="ctr"/>
          <a:lstStyle/>
          <a:p>
            <a:endParaRPr lang="en-US">
              <a:solidFill>
                <a:srgbClr val="FFFFFF"/>
              </a:solidFill>
            </a:endParaRPr>
          </a:p>
        </p:txBody>
      </p:sp>
      <p:sp>
        <p:nvSpPr>
          <p:cNvPr id="20" name="Graphic 23">
            <a:extLst>
              <a:ext uri="{FF2B5EF4-FFF2-40B4-BE49-F238E27FC236}">
                <a16:creationId xmlns:a16="http://schemas.microsoft.com/office/drawing/2014/main" id="{3FBAD350-5664-4811-A208-657FB882D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45175" y="6096759"/>
            <a:ext cx="108625"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rgbClr val="FFFFFF"/>
          </a:solidFill>
          <a:ln w="516" cap="flat">
            <a:noFill/>
            <a:prstDash val="solid"/>
            <a:miter/>
          </a:ln>
        </p:spPr>
        <p:txBody>
          <a:bodyPr rtlCol="0" anchor="ctr"/>
          <a:lstStyle/>
          <a:p>
            <a:endParaRPr lang="en-US">
              <a:solidFill>
                <a:srgbClr val="FFFFFF"/>
              </a:solidFill>
            </a:endParaRPr>
          </a:p>
        </p:txBody>
      </p:sp>
      <p:sp>
        <p:nvSpPr>
          <p:cNvPr id="22" name="Graphic 21">
            <a:extLst>
              <a:ext uri="{FF2B5EF4-FFF2-40B4-BE49-F238E27FC236}">
                <a16:creationId xmlns:a16="http://schemas.microsoft.com/office/drawing/2014/main" id="{C39ADB8F-D187-49D7-BDCF-C1B6DC7270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54288" y="6238029"/>
            <a:ext cx="95759" cy="95759"/>
          </a:xfrm>
          <a:custGeom>
            <a:avLst/>
            <a:gdLst>
              <a:gd name="connsiteX0" fmla="*/ 95759 w 95759"/>
              <a:gd name="connsiteY0" fmla="*/ 47880 h 95759"/>
              <a:gd name="connsiteX1" fmla="*/ 47880 w 95759"/>
              <a:gd name="connsiteY1" fmla="*/ 95759 h 95759"/>
              <a:gd name="connsiteX2" fmla="*/ 0 w 95759"/>
              <a:gd name="connsiteY2" fmla="*/ 47880 h 95759"/>
              <a:gd name="connsiteX3" fmla="*/ 47880 w 95759"/>
              <a:gd name="connsiteY3" fmla="*/ 0 h 95759"/>
              <a:gd name="connsiteX4" fmla="*/ 95759 w 95759"/>
              <a:gd name="connsiteY4" fmla="*/ 47880 h 95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59" h="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rgbClr val="FFFFFF"/>
          </a:solidFill>
          <a:ln w="469" cap="flat">
            <a:noFill/>
            <a:prstDash val="solid"/>
            <a:miter/>
          </a:ln>
        </p:spPr>
        <p:txBody>
          <a:bodyPr rtlCol="0" anchor="ctr"/>
          <a:lstStyle/>
          <a:p>
            <a:endParaRPr lang="en-US">
              <a:solidFill>
                <a:srgbClr val="FFFFFF"/>
              </a:solidFill>
            </a:endParaRPr>
          </a:p>
        </p:txBody>
      </p:sp>
    </p:spTree>
    <p:extLst>
      <p:ext uri="{BB962C8B-B14F-4D97-AF65-F5344CB8AC3E}">
        <p14:creationId xmlns:p14="http://schemas.microsoft.com/office/powerpoint/2010/main" val="3075050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screenshot of a text&#10;&#10;AI-generated content may be incorrect.">
            <a:extLst>
              <a:ext uri="{FF2B5EF4-FFF2-40B4-BE49-F238E27FC236}">
                <a16:creationId xmlns:a16="http://schemas.microsoft.com/office/drawing/2014/main" id="{68FEC37E-D5E9-2509-E956-4131E35B68C4}"/>
              </a:ext>
            </a:extLst>
          </p:cNvPr>
          <p:cNvPicPr>
            <a:picLocks noChangeAspect="1"/>
          </p:cNvPicPr>
          <p:nvPr/>
        </p:nvPicPr>
        <p:blipFill>
          <a:blip r:embed="rId2" cstate="print"/>
          <a:stretch>
            <a:fillRect/>
          </a:stretch>
        </p:blipFill>
        <p:spPr>
          <a:xfrm>
            <a:off x="1967093" y="957622"/>
            <a:ext cx="8459097" cy="5604115"/>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AEB51B4-486E-1C00-0F0E-6208FBE95EC6}"/>
              </a:ext>
            </a:extLst>
          </p:cNvPr>
          <p:cNvSpPr>
            <a:spLocks noGrp="1"/>
          </p:cNvSpPr>
          <p:nvPr>
            <p:ph type="title"/>
          </p:nvPr>
        </p:nvSpPr>
        <p:spPr>
          <a:xfrm>
            <a:off x="1245072" y="1289765"/>
            <a:ext cx="3651101" cy="4270963"/>
          </a:xfrm>
        </p:spPr>
        <p:txBody>
          <a:bodyPr anchor="ctr">
            <a:normAutofit/>
          </a:bodyPr>
          <a:lstStyle/>
          <a:p>
            <a:pPr algn="ctr"/>
            <a:r>
              <a:rPr lang="en-US" sz="5600">
                <a:solidFill>
                  <a:srgbClr val="FFFFFF"/>
                </a:solidFill>
              </a:rPr>
              <a:t>Analysing Task  </a:t>
            </a: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Content Placeholder 2">
            <a:extLst>
              <a:ext uri="{FF2B5EF4-FFF2-40B4-BE49-F238E27FC236}">
                <a16:creationId xmlns:a16="http://schemas.microsoft.com/office/drawing/2014/main" id="{4D7903E1-1B7A-B0FA-F995-855B253B4FEF}"/>
              </a:ext>
            </a:extLst>
          </p:cNvPr>
          <p:cNvSpPr>
            <a:spLocks noGrp="1"/>
          </p:cNvSpPr>
          <p:nvPr>
            <p:ph idx="1"/>
          </p:nvPr>
        </p:nvSpPr>
        <p:spPr>
          <a:xfrm>
            <a:off x="6297233" y="518400"/>
            <a:ext cx="4771607" cy="5837949"/>
          </a:xfrm>
        </p:spPr>
        <p:txBody>
          <a:bodyPr vert="horz" lIns="91440" tIns="45720" rIns="91440" bIns="45720" rtlCol="0" anchor="ctr">
            <a:normAutofit/>
          </a:bodyPr>
          <a:lstStyle/>
          <a:p>
            <a:pPr marL="0" indent="0">
              <a:buNone/>
            </a:pPr>
            <a:r>
              <a:rPr lang="en-US" sz="2000" b="1" u="sng" dirty="0">
                <a:solidFill>
                  <a:schemeClr val="tx1">
                    <a:alpha val="80000"/>
                  </a:schemeClr>
                </a:solidFill>
              </a:rPr>
              <a:t>Task 1</a:t>
            </a:r>
            <a:r>
              <a:rPr lang="en-US" sz="2000" dirty="0">
                <a:solidFill>
                  <a:schemeClr val="tx1">
                    <a:alpha val="80000"/>
                  </a:schemeClr>
                </a:solidFill>
              </a:rPr>
              <a:t> -Analyse the scenario </a:t>
            </a:r>
            <a:endParaRPr lang="en-US" dirty="0">
              <a:solidFill>
                <a:schemeClr val="tx1">
                  <a:alpha val="80000"/>
                </a:schemeClr>
              </a:solidFill>
            </a:endParaRPr>
          </a:p>
          <a:p>
            <a:pPr marL="0" indent="0">
              <a:buNone/>
            </a:pPr>
            <a:r>
              <a:rPr lang="en-US" sz="2000" dirty="0">
                <a:solidFill>
                  <a:schemeClr val="tx1">
                    <a:alpha val="80000"/>
                  </a:schemeClr>
                </a:solidFill>
              </a:rPr>
              <a:t>Highlight the key points in the text. </a:t>
            </a:r>
          </a:p>
          <a:p>
            <a:pPr marL="0" indent="0">
              <a:buNone/>
            </a:pPr>
            <a:r>
              <a:rPr lang="en-US" sz="2000" dirty="0">
                <a:solidFill>
                  <a:schemeClr val="tx1">
                    <a:alpha val="80000"/>
                  </a:schemeClr>
                </a:solidFill>
              </a:rPr>
              <a:t>Answer the following in slide 9 or on some paper.</a:t>
            </a:r>
          </a:p>
          <a:p>
            <a:pPr marL="0" indent="0">
              <a:buNone/>
            </a:pPr>
            <a:r>
              <a:rPr lang="en-US" sz="2000" dirty="0">
                <a:solidFill>
                  <a:schemeClr val="tx1">
                    <a:alpha val="80000"/>
                  </a:schemeClr>
                </a:solidFill>
              </a:rPr>
              <a:t>1)What type of participant – Age, gender? </a:t>
            </a:r>
          </a:p>
          <a:p>
            <a:pPr marL="0" indent="0">
              <a:buNone/>
            </a:pPr>
            <a:r>
              <a:rPr lang="en-US" sz="2000" dirty="0">
                <a:solidFill>
                  <a:schemeClr val="tx1">
                    <a:alpha val="80000"/>
                  </a:schemeClr>
                </a:solidFill>
              </a:rPr>
              <a:t>2) Social context? What are they doing socially ? Sport? </a:t>
            </a:r>
          </a:p>
          <a:p>
            <a:pPr marL="0" indent="0">
              <a:buNone/>
            </a:pPr>
            <a:r>
              <a:rPr lang="en-US" sz="2000" dirty="0">
                <a:solidFill>
                  <a:schemeClr val="tx1">
                    <a:alpha val="80000"/>
                  </a:schemeClr>
                </a:solidFill>
              </a:rPr>
              <a:t>3) What barriers are there ? </a:t>
            </a:r>
          </a:p>
          <a:p>
            <a:pPr marL="0" indent="0">
              <a:buNone/>
            </a:pPr>
            <a:r>
              <a:rPr lang="en-US" sz="2000" dirty="0">
                <a:solidFill>
                  <a:schemeClr val="tx1">
                    <a:alpha val="80000"/>
                  </a:schemeClr>
                </a:solidFill>
              </a:rPr>
              <a:t>4) Why may they have these barriers ?</a:t>
            </a:r>
          </a:p>
          <a:p>
            <a:pPr marL="0" indent="0">
              <a:buNone/>
            </a:pPr>
            <a:endParaRPr lang="en-US" sz="2000">
              <a:solidFill>
                <a:schemeClr val="tx1">
                  <a:alpha val="80000"/>
                </a:schemeClr>
              </a:solidFill>
            </a:endParaRPr>
          </a:p>
          <a:p>
            <a:pPr marL="0" indent="0">
              <a:buNone/>
            </a:pPr>
            <a:r>
              <a:rPr lang="en-US" sz="2000" dirty="0">
                <a:solidFill>
                  <a:schemeClr val="tx1">
                    <a:alpha val="80000"/>
                  </a:schemeClr>
                </a:solidFill>
              </a:rPr>
              <a:t>Complete in full sentences. </a:t>
            </a:r>
          </a:p>
          <a:p>
            <a:pPr marL="0" indent="0">
              <a:buNone/>
            </a:pPr>
            <a:endParaRPr lang="en-US" sz="2000">
              <a:solidFill>
                <a:schemeClr val="tx1">
                  <a:alpha val="80000"/>
                </a:schemeClr>
              </a:solidFill>
            </a:endParaRPr>
          </a:p>
          <a:p>
            <a:pPr marL="0" indent="0">
              <a:buNone/>
            </a:pPr>
            <a:r>
              <a:rPr lang="en-US" sz="2000" dirty="0">
                <a:solidFill>
                  <a:schemeClr val="tx1">
                    <a:alpha val="80000"/>
                  </a:schemeClr>
                </a:solidFill>
              </a:rPr>
              <a:t>Be prepared to share with class on return.   </a:t>
            </a:r>
          </a:p>
          <a:p>
            <a:pPr marL="0" indent="0">
              <a:buNone/>
            </a:pPr>
            <a:endParaRPr lang="en-US" sz="2000">
              <a:solidFill>
                <a:schemeClr val="tx1">
                  <a:alpha val="80000"/>
                </a:schemeClr>
              </a:solidFill>
            </a:endParaRPr>
          </a:p>
          <a:p>
            <a:pPr marL="0" indent="0">
              <a:buNone/>
            </a:pPr>
            <a:endParaRPr lang="en-US" sz="2000">
              <a:solidFill>
                <a:schemeClr val="tx1">
                  <a:alpha val="80000"/>
                </a:schemeClr>
              </a:solidFill>
            </a:endParaRPr>
          </a:p>
          <a:p>
            <a:pPr marL="0" indent="0">
              <a:buNone/>
            </a:pPr>
            <a:endParaRPr lang="en-US" sz="2000">
              <a:solidFill>
                <a:schemeClr val="tx1">
                  <a:alpha val="80000"/>
                </a:schemeClr>
              </a:solidFill>
            </a:endParaRPr>
          </a:p>
          <a:p>
            <a:pPr>
              <a:buAutoNum type="arabicParenR"/>
            </a:pPr>
            <a:endParaRPr lang="en-US" sz="2000">
              <a:solidFill>
                <a:schemeClr val="tx1">
                  <a:alpha val="80000"/>
                </a:schemeClr>
              </a:solidFill>
            </a:endParaRPr>
          </a:p>
          <a:p>
            <a:pPr>
              <a:buAutoNum type="arabicParenR"/>
            </a:pPr>
            <a:endParaRPr lang="en-US" sz="2000">
              <a:solidFill>
                <a:schemeClr val="tx1">
                  <a:alpha val="80000"/>
                </a:schemeClr>
              </a:solidFill>
            </a:endParaRPr>
          </a:p>
          <a:p>
            <a:pPr>
              <a:buAutoNum type="arabicParenR"/>
            </a:pPr>
            <a:endParaRPr lang="en-US" sz="2000">
              <a:solidFill>
                <a:schemeClr val="tx1">
                  <a:alpha val="80000"/>
                </a:schemeClr>
              </a:solidFill>
            </a:endParaRPr>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4011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7F44D-0D04-7CEB-93C6-FB442B5DAD69}"/>
              </a:ext>
            </a:extLst>
          </p:cNvPr>
          <p:cNvSpPr>
            <a:spLocks noGrp="1"/>
          </p:cNvSpPr>
          <p:nvPr>
            <p:ph type="title"/>
          </p:nvPr>
        </p:nvSpPr>
        <p:spPr/>
        <p:txBody>
          <a:bodyPr/>
          <a:lstStyle/>
          <a:p>
            <a:r>
              <a:rPr lang="en-US" dirty="0"/>
              <a:t>Now discuss as a class – We will discuss this when you return to school.</a:t>
            </a:r>
          </a:p>
        </p:txBody>
      </p:sp>
      <p:pic>
        <p:nvPicPr>
          <p:cNvPr id="4" name="Picture 3" descr="Lets discuss speech bubble Royalty Free Vector Image">
            <a:extLst>
              <a:ext uri="{FF2B5EF4-FFF2-40B4-BE49-F238E27FC236}">
                <a16:creationId xmlns:a16="http://schemas.microsoft.com/office/drawing/2014/main" id="{58962A7C-8BD2-3688-BDD6-0CE1C98D2AEF}"/>
              </a:ext>
            </a:extLst>
          </p:cNvPr>
          <p:cNvPicPr>
            <a:picLocks noChangeAspect="1"/>
          </p:cNvPicPr>
          <p:nvPr/>
        </p:nvPicPr>
        <p:blipFill>
          <a:blip r:embed="rId2" cstate="print"/>
          <a:srcRect r="289" b="16129"/>
          <a:stretch/>
        </p:blipFill>
        <p:spPr>
          <a:xfrm>
            <a:off x="4551872" y="1697794"/>
            <a:ext cx="4957322" cy="3748050"/>
          </a:xfrm>
          <a:prstGeom prst="rect">
            <a:avLst/>
          </a:prstGeom>
        </p:spPr>
      </p:pic>
    </p:spTree>
    <p:extLst>
      <p:ext uri="{BB962C8B-B14F-4D97-AF65-F5344CB8AC3E}">
        <p14:creationId xmlns:p14="http://schemas.microsoft.com/office/powerpoint/2010/main" val="360734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AEB51B4-486E-1C00-0F0E-6208FBE95EC6}"/>
              </a:ext>
            </a:extLst>
          </p:cNvPr>
          <p:cNvSpPr>
            <a:spLocks noGrp="1"/>
          </p:cNvSpPr>
          <p:nvPr>
            <p:ph type="title"/>
          </p:nvPr>
        </p:nvSpPr>
        <p:spPr>
          <a:xfrm>
            <a:off x="1245072" y="1289765"/>
            <a:ext cx="3651101" cy="4270963"/>
          </a:xfrm>
        </p:spPr>
        <p:txBody>
          <a:bodyPr anchor="ctr">
            <a:normAutofit/>
          </a:bodyPr>
          <a:lstStyle/>
          <a:p>
            <a:pPr algn="ctr"/>
            <a:r>
              <a:rPr lang="en-US" sz="5200">
                <a:solidFill>
                  <a:srgbClr val="FFFFFF"/>
                </a:solidFill>
              </a:rPr>
              <a:t>Increasing Participation task </a:t>
            </a: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Content Placeholder 2">
            <a:extLst>
              <a:ext uri="{FF2B5EF4-FFF2-40B4-BE49-F238E27FC236}">
                <a16:creationId xmlns:a16="http://schemas.microsoft.com/office/drawing/2014/main" id="{4D7903E1-1B7A-B0FA-F995-855B253B4FEF}"/>
              </a:ext>
            </a:extLst>
          </p:cNvPr>
          <p:cNvSpPr>
            <a:spLocks noGrp="1"/>
          </p:cNvSpPr>
          <p:nvPr>
            <p:ph idx="1"/>
          </p:nvPr>
        </p:nvSpPr>
        <p:spPr>
          <a:xfrm>
            <a:off x="6297233" y="518400"/>
            <a:ext cx="4771607" cy="5837949"/>
          </a:xfrm>
        </p:spPr>
        <p:txBody>
          <a:bodyPr vert="horz" lIns="91440" tIns="45720" rIns="91440" bIns="45720" rtlCol="0" anchor="ctr">
            <a:normAutofit/>
          </a:bodyPr>
          <a:lstStyle/>
          <a:p>
            <a:r>
              <a:rPr lang="en-US" sz="2000" b="1" u="sng" dirty="0">
                <a:solidFill>
                  <a:schemeClr val="tx1">
                    <a:alpha val="80000"/>
                  </a:schemeClr>
                </a:solidFill>
              </a:rPr>
              <a:t>Task 2 </a:t>
            </a:r>
            <a:endParaRPr lang="en-US" sz="2000" dirty="0">
              <a:solidFill>
                <a:schemeClr val="tx1">
                  <a:alpha val="80000"/>
                </a:schemeClr>
              </a:solidFill>
            </a:endParaRPr>
          </a:p>
          <a:p>
            <a:r>
              <a:rPr lang="en-US" sz="2000" dirty="0">
                <a:solidFill>
                  <a:schemeClr val="tx1">
                    <a:alpha val="80000"/>
                  </a:schemeClr>
                </a:solidFill>
              </a:rPr>
              <a:t>How can you increase participation ? </a:t>
            </a:r>
          </a:p>
          <a:p>
            <a:r>
              <a:rPr lang="en-US" sz="2000" dirty="0">
                <a:solidFill>
                  <a:schemeClr val="tx1">
                    <a:alpha val="80000"/>
                  </a:schemeClr>
                </a:solidFill>
              </a:rPr>
              <a:t>Think of what activities they could do and why? </a:t>
            </a:r>
          </a:p>
          <a:p>
            <a:r>
              <a:rPr lang="en-US" sz="2000" dirty="0">
                <a:solidFill>
                  <a:schemeClr val="tx1">
                    <a:alpha val="80000"/>
                  </a:schemeClr>
                </a:solidFill>
              </a:rPr>
              <a:t>Take into consideration the barriers. </a:t>
            </a:r>
          </a:p>
          <a:p>
            <a:r>
              <a:rPr lang="en-US" sz="2000" dirty="0">
                <a:solidFill>
                  <a:schemeClr val="tx1">
                    <a:alpha val="80000"/>
                  </a:schemeClr>
                </a:solidFill>
              </a:rPr>
              <a:t>Think of how to overcome some of the barriers you have identified?</a:t>
            </a:r>
          </a:p>
          <a:p>
            <a:r>
              <a:rPr lang="en-US" sz="2000">
                <a:solidFill>
                  <a:schemeClr val="tx1">
                    <a:alpha val="80000"/>
                  </a:schemeClr>
                </a:solidFill>
              </a:rPr>
              <a:t>By increasing partciptation, how's  it going to affect them ?  </a:t>
            </a:r>
          </a:p>
          <a:p>
            <a:endParaRPr lang="en-US" sz="2000">
              <a:solidFill>
                <a:schemeClr val="tx1">
                  <a:alpha val="80000"/>
                </a:schemeClr>
              </a:solidFill>
            </a:endParaRPr>
          </a:p>
          <a:p>
            <a:pPr marL="0" indent="0">
              <a:buNone/>
            </a:pPr>
            <a:r>
              <a:rPr lang="en-US" sz="2000" dirty="0">
                <a:solidFill>
                  <a:schemeClr val="tx1">
                    <a:alpha val="80000"/>
                  </a:schemeClr>
                </a:solidFill>
              </a:rPr>
              <a:t>Complete this on slide 9 or on paper in full </a:t>
            </a:r>
            <a:r>
              <a:rPr lang="en-US" sz="2000">
                <a:solidFill>
                  <a:schemeClr val="tx1">
                    <a:alpha val="80000"/>
                  </a:schemeClr>
                </a:solidFill>
              </a:rPr>
              <a:t>sentences.  Please can you justify</a:t>
            </a:r>
            <a:r>
              <a:rPr lang="en-US" sz="2000" dirty="0">
                <a:solidFill>
                  <a:schemeClr val="tx1">
                    <a:alpha val="80000"/>
                  </a:schemeClr>
                </a:solidFill>
              </a:rPr>
              <a:t> why you have picked your answers. </a:t>
            </a:r>
          </a:p>
          <a:p>
            <a:pPr marL="0" indent="0">
              <a:buNone/>
            </a:pPr>
            <a:endParaRPr lang="en-US" sz="2000" dirty="0">
              <a:solidFill>
                <a:schemeClr val="tx1">
                  <a:alpha val="80000"/>
                </a:schemeClr>
              </a:solidFill>
            </a:endParaRPr>
          </a:p>
          <a:p>
            <a:pPr marL="0" indent="0">
              <a:buNone/>
            </a:pPr>
            <a:r>
              <a:rPr lang="en-US" sz="2000">
                <a:solidFill>
                  <a:srgbClr val="000000">
                    <a:alpha val="80000"/>
                  </a:srgbClr>
                </a:solidFill>
              </a:rPr>
              <a:t>Be prepared to share with the class. </a:t>
            </a:r>
            <a:endParaRPr lang="en-US" sz="2000" dirty="0">
              <a:solidFill>
                <a:srgbClr val="000000">
                  <a:alpha val="80000"/>
                </a:srgbClr>
              </a:solidFill>
            </a:endParaRPr>
          </a:p>
          <a:p>
            <a:endParaRPr lang="en-US" sz="2000">
              <a:solidFill>
                <a:schemeClr val="tx1">
                  <a:alpha val="80000"/>
                </a:schemeClr>
              </a:solidFill>
            </a:endParaRPr>
          </a:p>
          <a:p>
            <a:endParaRPr lang="en-US" sz="2000">
              <a:solidFill>
                <a:schemeClr val="tx1">
                  <a:alpha val="80000"/>
                </a:schemeClr>
              </a:solidFill>
            </a:endParaRPr>
          </a:p>
          <a:p>
            <a:endParaRPr lang="en-US" sz="2000">
              <a:solidFill>
                <a:schemeClr val="tx1">
                  <a:alpha val="80000"/>
                </a:schemeClr>
              </a:solidFill>
            </a:endParaRPr>
          </a:p>
          <a:p>
            <a:endParaRPr lang="en-US" sz="2000">
              <a:solidFill>
                <a:schemeClr val="tx1">
                  <a:alpha val="80000"/>
                </a:schemeClr>
              </a:solidFill>
            </a:endParaRPr>
          </a:p>
          <a:p>
            <a:endParaRPr lang="en-US" sz="2000">
              <a:solidFill>
                <a:srgbClr val="000000">
                  <a:alpha val="80000"/>
                </a:srgbClr>
              </a:solidFill>
            </a:endParaRPr>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60877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46C3E-B4AB-9C6E-C01D-30574D42774B}"/>
              </a:ext>
            </a:extLst>
          </p:cNvPr>
          <p:cNvSpPr>
            <a:spLocks noGrp="1"/>
          </p:cNvSpPr>
          <p:nvPr>
            <p:ph type="title"/>
          </p:nvPr>
        </p:nvSpPr>
        <p:spPr>
          <a:xfrm>
            <a:off x="838200" y="336370"/>
            <a:ext cx="10515600" cy="750469"/>
          </a:xfrm>
        </p:spPr>
        <p:txBody>
          <a:bodyPr>
            <a:normAutofit fontScale="90000"/>
          </a:bodyPr>
          <a:lstStyle/>
          <a:p>
            <a:r>
              <a:rPr lang="en-US" dirty="0"/>
              <a:t>Extensions task- </a:t>
            </a:r>
            <a:r>
              <a:rPr lang="en-US" sz="2800" dirty="0">
                <a:latin typeface="Aptos"/>
              </a:rPr>
              <a:t>Revise the following, revise the topics you feel </a:t>
            </a:r>
            <a:r>
              <a:rPr lang="en-US" sz="2800">
                <a:latin typeface="Aptos"/>
              </a:rPr>
              <a:t>less confident with. </a:t>
            </a:r>
            <a:endParaRPr lang="en-US"/>
          </a:p>
        </p:txBody>
      </p:sp>
      <p:sp>
        <p:nvSpPr>
          <p:cNvPr id="3" name="Content Placeholder 2">
            <a:extLst>
              <a:ext uri="{FF2B5EF4-FFF2-40B4-BE49-F238E27FC236}">
                <a16:creationId xmlns:a16="http://schemas.microsoft.com/office/drawing/2014/main" id="{7DA6B258-6492-3106-3EED-778C5BA210D6}"/>
              </a:ext>
            </a:extLst>
          </p:cNvPr>
          <p:cNvSpPr>
            <a:spLocks noGrp="1"/>
          </p:cNvSpPr>
          <p:nvPr>
            <p:ph idx="1"/>
          </p:nvPr>
        </p:nvSpPr>
        <p:spPr>
          <a:xfrm>
            <a:off x="277483" y="1293664"/>
            <a:ext cx="3815750" cy="5228356"/>
          </a:xfrm>
        </p:spPr>
        <p:txBody>
          <a:bodyPr vert="horz" lIns="91440" tIns="45720" rIns="91440" bIns="45720" rtlCol="0" anchor="t">
            <a:normAutofit/>
          </a:bodyPr>
          <a:lstStyle/>
          <a:p>
            <a:endParaRPr lang="en-US" dirty="0"/>
          </a:p>
          <a:p>
            <a:endParaRPr lang="en-US" dirty="0"/>
          </a:p>
          <a:p>
            <a:pPr>
              <a:buNone/>
            </a:pPr>
            <a:r>
              <a:rPr lang="en-US" sz="1400" dirty="0">
                <a:ea typeface="+mn-lt"/>
                <a:cs typeface="+mn-lt"/>
              </a:rPr>
              <a:t>Types of Sport and Physical activities </a:t>
            </a:r>
            <a:endParaRPr lang="en-US" sz="1400"/>
          </a:p>
          <a:p>
            <a:pPr>
              <a:buNone/>
            </a:pPr>
            <a:r>
              <a:rPr lang="en-US" sz="1400" dirty="0">
                <a:ea typeface="+mn-lt"/>
                <a:cs typeface="+mn-lt"/>
              </a:rPr>
              <a:t>Benefits of taking part in sport </a:t>
            </a:r>
            <a:endParaRPr lang="en-US" sz="1400"/>
          </a:p>
          <a:p>
            <a:pPr>
              <a:buNone/>
            </a:pPr>
            <a:r>
              <a:rPr lang="en-US" sz="1400" dirty="0">
                <a:ea typeface="+mn-lt"/>
                <a:cs typeface="+mn-lt"/>
              </a:rPr>
              <a:t>Outdoor adventures and benefits </a:t>
            </a:r>
            <a:endParaRPr lang="en-US" sz="1400"/>
          </a:p>
          <a:p>
            <a:pPr>
              <a:buNone/>
            </a:pPr>
            <a:r>
              <a:rPr lang="en-US" sz="1400" dirty="0">
                <a:ea typeface="+mn-lt"/>
                <a:cs typeface="+mn-lt"/>
              </a:rPr>
              <a:t>Provision of sport and physical activity </a:t>
            </a:r>
            <a:endParaRPr lang="en-US" sz="1400"/>
          </a:p>
          <a:p>
            <a:pPr>
              <a:buNone/>
            </a:pPr>
            <a:r>
              <a:rPr lang="en-US" sz="1400" dirty="0">
                <a:ea typeface="+mn-lt"/>
                <a:cs typeface="+mn-lt"/>
              </a:rPr>
              <a:t>Advantages and disadvantages of provisions </a:t>
            </a:r>
            <a:endParaRPr lang="en-US" sz="1400"/>
          </a:p>
          <a:p>
            <a:pPr>
              <a:buNone/>
            </a:pPr>
            <a:r>
              <a:rPr lang="en-US" sz="1400" dirty="0">
                <a:ea typeface="+mn-lt"/>
                <a:cs typeface="+mn-lt"/>
              </a:rPr>
              <a:t>Types of participants- age -how long each age group participates for? </a:t>
            </a:r>
            <a:endParaRPr lang="en-US" sz="1400"/>
          </a:p>
          <a:p>
            <a:pPr>
              <a:buNone/>
            </a:pPr>
            <a:r>
              <a:rPr lang="en-US" sz="1400" dirty="0">
                <a:ea typeface="+mn-lt"/>
                <a:cs typeface="+mn-lt"/>
              </a:rPr>
              <a:t>Types of participants- disability and health conditions </a:t>
            </a:r>
            <a:endParaRPr lang="en-US" sz="1400"/>
          </a:p>
          <a:p>
            <a:pPr>
              <a:buNone/>
            </a:pPr>
            <a:r>
              <a:rPr lang="en-US" sz="1400" dirty="0">
                <a:ea typeface="+mn-lt"/>
                <a:cs typeface="+mn-lt"/>
              </a:rPr>
              <a:t>Physical activity needs of participants </a:t>
            </a:r>
            <a:endParaRPr lang="en-US" sz="1400"/>
          </a:p>
          <a:p>
            <a:pPr>
              <a:buNone/>
            </a:pPr>
            <a:r>
              <a:rPr lang="en-US" sz="1400" dirty="0">
                <a:ea typeface="+mn-lt"/>
                <a:cs typeface="+mn-lt"/>
              </a:rPr>
              <a:t>Barriers for participation </a:t>
            </a:r>
            <a:endParaRPr lang="en-US" sz="1400"/>
          </a:p>
          <a:p>
            <a:pPr>
              <a:buNone/>
            </a:pPr>
            <a:r>
              <a:rPr lang="en-US" sz="1400" dirty="0">
                <a:ea typeface="+mn-lt"/>
                <a:cs typeface="+mn-lt"/>
              </a:rPr>
              <a:t>Addressing barriers for participation </a:t>
            </a:r>
            <a:endParaRPr lang="en-US" sz="1400" dirty="0"/>
          </a:p>
          <a:p>
            <a:pPr>
              <a:buNone/>
            </a:pPr>
            <a:endParaRPr lang="en-US"/>
          </a:p>
        </p:txBody>
      </p:sp>
      <p:sp>
        <p:nvSpPr>
          <p:cNvPr id="5" name="Content Placeholder 2">
            <a:extLst>
              <a:ext uri="{FF2B5EF4-FFF2-40B4-BE49-F238E27FC236}">
                <a16:creationId xmlns:a16="http://schemas.microsoft.com/office/drawing/2014/main" id="{4F62C3E0-2133-FDDF-C9FA-A9501B08DE87}"/>
              </a:ext>
            </a:extLst>
          </p:cNvPr>
          <p:cNvSpPr txBox="1">
            <a:spLocks/>
          </p:cNvSpPr>
          <p:nvPr/>
        </p:nvSpPr>
        <p:spPr>
          <a:xfrm>
            <a:off x="4196751" y="1417309"/>
            <a:ext cx="3815750" cy="5228356"/>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5400" dirty="0"/>
          </a:p>
          <a:p>
            <a:r>
              <a:rPr lang="en-US" sz="1600">
                <a:ea typeface="+mn-lt"/>
                <a:cs typeface="+mn-lt"/>
              </a:rPr>
              <a:t>Different types of clothing and equipment for sport purpose and benefits –</a:t>
            </a:r>
            <a:endParaRPr lang="en-US" sz="1600"/>
          </a:p>
          <a:p>
            <a:r>
              <a:rPr lang="en-US" sz="1600">
                <a:latin typeface="Symbol"/>
                <a:sym typeface="Symbol"/>
              </a:rPr>
              <a:t>• </a:t>
            </a:r>
            <a:r>
              <a:rPr lang="en-US" sz="1600">
                <a:ea typeface="+mn-lt"/>
                <a:cs typeface="+mn-lt"/>
              </a:rPr>
              <a:t>Clothing </a:t>
            </a:r>
            <a:endParaRPr lang="en-US" sz="1600"/>
          </a:p>
          <a:p>
            <a:r>
              <a:rPr lang="en-US" sz="1600" dirty="0">
                <a:latin typeface="Symbol"/>
                <a:sym typeface="Symbol"/>
              </a:rPr>
              <a:t>• </a:t>
            </a:r>
            <a:r>
              <a:rPr lang="en-US" sz="1600" dirty="0">
                <a:ea typeface="+mn-lt"/>
                <a:cs typeface="+mn-lt"/>
              </a:rPr>
              <a:t>Footwear </a:t>
            </a:r>
            <a:endParaRPr lang="en-US" sz="1600"/>
          </a:p>
          <a:p>
            <a:r>
              <a:rPr lang="en-US" sz="1600" dirty="0">
                <a:latin typeface="Symbol"/>
                <a:sym typeface="Symbol"/>
              </a:rPr>
              <a:t>• </a:t>
            </a:r>
            <a:r>
              <a:rPr lang="en-US" sz="1600" dirty="0">
                <a:ea typeface="+mn-lt"/>
                <a:cs typeface="+mn-lt"/>
              </a:rPr>
              <a:t>Equipment needed for specific sports</a:t>
            </a:r>
            <a:endParaRPr lang="en-US" sz="1600"/>
          </a:p>
          <a:p>
            <a:r>
              <a:rPr lang="en-US" sz="1600" dirty="0">
                <a:latin typeface="Symbol"/>
                <a:sym typeface="Symbol"/>
              </a:rPr>
              <a:t>• </a:t>
            </a:r>
            <a:r>
              <a:rPr lang="en-US" sz="1600" dirty="0">
                <a:ea typeface="+mn-lt"/>
                <a:cs typeface="+mn-lt"/>
              </a:rPr>
              <a:t>Protection and safety equipment </a:t>
            </a:r>
            <a:endParaRPr lang="en-US" sz="1600"/>
          </a:p>
          <a:p>
            <a:r>
              <a:rPr lang="en-US" sz="1600" dirty="0">
                <a:latin typeface="Symbol"/>
                <a:sym typeface="Symbol"/>
              </a:rPr>
              <a:t>• </a:t>
            </a:r>
            <a:r>
              <a:rPr lang="en-US" sz="1600" dirty="0">
                <a:ea typeface="+mn-lt"/>
                <a:cs typeface="+mn-lt"/>
              </a:rPr>
              <a:t>Equipment for disability sports- assistive technology </a:t>
            </a:r>
            <a:endParaRPr lang="en-US" sz="1600"/>
          </a:p>
          <a:p>
            <a:r>
              <a:rPr lang="en-US" sz="1600" dirty="0">
                <a:latin typeface="Symbol"/>
                <a:sym typeface="Symbol"/>
              </a:rPr>
              <a:t>• </a:t>
            </a:r>
            <a:r>
              <a:rPr lang="en-US" sz="1600" dirty="0">
                <a:ea typeface="+mn-lt"/>
                <a:cs typeface="+mn-lt"/>
              </a:rPr>
              <a:t>Facilities  </a:t>
            </a:r>
            <a:endParaRPr lang="en-US" sz="1600"/>
          </a:p>
          <a:p>
            <a:r>
              <a:rPr lang="en-US" sz="1600" dirty="0">
                <a:latin typeface="Symbol"/>
                <a:sym typeface="Symbol"/>
              </a:rPr>
              <a:t>• </a:t>
            </a:r>
            <a:r>
              <a:rPr lang="en-US" sz="1600" dirty="0">
                <a:ea typeface="+mn-lt"/>
                <a:cs typeface="+mn-lt"/>
              </a:rPr>
              <a:t>Performance analysis</a:t>
            </a:r>
            <a:endParaRPr lang="en-US" sz="1600" dirty="0"/>
          </a:p>
          <a:p>
            <a:endParaRPr lang="en-US"/>
          </a:p>
          <a:p>
            <a:pPr marL="0" indent="0">
              <a:buNone/>
            </a:pPr>
            <a:endParaRPr lang="en-US" sz="900" dirty="0"/>
          </a:p>
          <a:p>
            <a:pPr>
              <a:buFont typeface="Arial" panose="020B0604020202020204" pitchFamily="34" charset="0"/>
              <a:buNone/>
            </a:pPr>
            <a:endParaRPr lang="en-US" sz="1400" dirty="0"/>
          </a:p>
          <a:p>
            <a:pPr>
              <a:buFont typeface="Arial" panose="020B0604020202020204" pitchFamily="34" charset="0"/>
              <a:buNone/>
            </a:pPr>
            <a:endParaRPr lang="en-US"/>
          </a:p>
        </p:txBody>
      </p:sp>
      <p:sp>
        <p:nvSpPr>
          <p:cNvPr id="6" name="Content Placeholder 2">
            <a:extLst>
              <a:ext uri="{FF2B5EF4-FFF2-40B4-BE49-F238E27FC236}">
                <a16:creationId xmlns:a16="http://schemas.microsoft.com/office/drawing/2014/main" id="{7D2E56AC-242B-DC6A-3C04-3FB70E649140}"/>
              </a:ext>
            </a:extLst>
          </p:cNvPr>
          <p:cNvSpPr txBox="1">
            <a:spLocks/>
          </p:cNvSpPr>
          <p:nvPr/>
        </p:nvSpPr>
        <p:spPr>
          <a:xfrm>
            <a:off x="8006751" y="1302289"/>
            <a:ext cx="3815750" cy="5228356"/>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endParaRPr lang="en-US" sz="900" dirty="0">
              <a:ea typeface="+mn-lt"/>
              <a:cs typeface="+mn-lt"/>
            </a:endParaRPr>
          </a:p>
          <a:p>
            <a:pPr>
              <a:buNone/>
            </a:pPr>
            <a:endParaRPr lang="en-US" sz="900" dirty="0">
              <a:ea typeface="+mn-lt"/>
              <a:cs typeface="+mn-lt"/>
            </a:endParaRPr>
          </a:p>
          <a:p>
            <a:pPr>
              <a:buNone/>
            </a:pPr>
            <a:endParaRPr lang="en-US" sz="900" dirty="0">
              <a:ea typeface="+mn-lt"/>
              <a:cs typeface="+mn-lt"/>
            </a:endParaRPr>
          </a:p>
          <a:p>
            <a:pPr>
              <a:buNone/>
            </a:pPr>
            <a:endParaRPr lang="en-US" sz="1600" dirty="0">
              <a:ea typeface="+mn-lt"/>
              <a:cs typeface="+mn-lt"/>
            </a:endParaRPr>
          </a:p>
          <a:p>
            <a:pPr>
              <a:buNone/>
            </a:pPr>
            <a:r>
              <a:rPr lang="en-US" sz="1600" dirty="0">
                <a:ea typeface="+mn-lt"/>
                <a:cs typeface="+mn-lt"/>
              </a:rPr>
              <a:t>Technologies advancement, restrictions and benefits </a:t>
            </a:r>
            <a:endParaRPr lang="en-US" sz="1600"/>
          </a:p>
          <a:p>
            <a:pPr>
              <a:buNone/>
            </a:pPr>
            <a:r>
              <a:rPr lang="en-US" sz="1600" dirty="0">
                <a:latin typeface="Symbol"/>
                <a:sym typeface="Symbol"/>
              </a:rPr>
              <a:t>• </a:t>
            </a:r>
            <a:r>
              <a:rPr lang="en-US" sz="1600" dirty="0">
                <a:ea typeface="+mn-lt"/>
                <a:cs typeface="+mn-lt"/>
              </a:rPr>
              <a:t>Clothing </a:t>
            </a:r>
            <a:endParaRPr lang="en-US" sz="1600"/>
          </a:p>
          <a:p>
            <a:pPr>
              <a:buNone/>
            </a:pPr>
            <a:r>
              <a:rPr lang="en-US" sz="1600" dirty="0">
                <a:latin typeface="Symbol"/>
                <a:sym typeface="Symbol"/>
              </a:rPr>
              <a:t>• </a:t>
            </a:r>
            <a:r>
              <a:rPr lang="en-US" sz="1600" dirty="0">
                <a:ea typeface="+mn-lt"/>
                <a:cs typeface="+mn-lt"/>
              </a:rPr>
              <a:t>Footwear </a:t>
            </a:r>
            <a:endParaRPr lang="en-US" sz="1600"/>
          </a:p>
          <a:p>
            <a:pPr>
              <a:buNone/>
            </a:pPr>
            <a:r>
              <a:rPr lang="en-US" sz="1600" dirty="0">
                <a:latin typeface="Symbol"/>
                <a:sym typeface="Symbol"/>
              </a:rPr>
              <a:t>• </a:t>
            </a:r>
            <a:r>
              <a:rPr lang="en-US" sz="1600" dirty="0">
                <a:ea typeface="+mn-lt"/>
                <a:cs typeface="+mn-lt"/>
              </a:rPr>
              <a:t>Equipment needed for specific sports</a:t>
            </a:r>
            <a:endParaRPr lang="en-US" sz="1600"/>
          </a:p>
          <a:p>
            <a:pPr>
              <a:buNone/>
            </a:pPr>
            <a:r>
              <a:rPr lang="en-US" sz="1600" dirty="0">
                <a:latin typeface="Symbol"/>
                <a:sym typeface="Symbol"/>
              </a:rPr>
              <a:t>• </a:t>
            </a:r>
            <a:r>
              <a:rPr lang="en-US" sz="1600" dirty="0">
                <a:ea typeface="+mn-lt"/>
                <a:cs typeface="+mn-lt"/>
              </a:rPr>
              <a:t>Protection and safety equipment </a:t>
            </a:r>
            <a:endParaRPr lang="en-US" sz="1600"/>
          </a:p>
          <a:p>
            <a:pPr>
              <a:buNone/>
            </a:pPr>
            <a:r>
              <a:rPr lang="en-US" sz="1600" dirty="0">
                <a:latin typeface="Symbol"/>
                <a:sym typeface="Symbol"/>
              </a:rPr>
              <a:t>• </a:t>
            </a:r>
            <a:r>
              <a:rPr lang="en-US" sz="1600" dirty="0">
                <a:ea typeface="+mn-lt"/>
                <a:cs typeface="+mn-lt"/>
              </a:rPr>
              <a:t>Equipment for disability sports- assistive technology </a:t>
            </a:r>
            <a:endParaRPr lang="en-US" sz="1600"/>
          </a:p>
          <a:p>
            <a:pPr>
              <a:buNone/>
            </a:pPr>
            <a:r>
              <a:rPr lang="en-US" sz="1600" dirty="0">
                <a:latin typeface="Symbol"/>
                <a:sym typeface="Symbol"/>
              </a:rPr>
              <a:t>• </a:t>
            </a:r>
            <a:r>
              <a:rPr lang="en-US" sz="1600" dirty="0">
                <a:ea typeface="+mn-lt"/>
                <a:cs typeface="+mn-lt"/>
              </a:rPr>
              <a:t>Facilities  </a:t>
            </a:r>
            <a:endParaRPr lang="en-US" sz="1600"/>
          </a:p>
          <a:p>
            <a:pPr>
              <a:buNone/>
            </a:pPr>
            <a:r>
              <a:rPr lang="en-US" sz="1600" dirty="0">
                <a:latin typeface="Symbol"/>
                <a:sym typeface="Symbol"/>
              </a:rPr>
              <a:t>• </a:t>
            </a:r>
            <a:r>
              <a:rPr lang="en-US" sz="1600" dirty="0">
                <a:ea typeface="+mn-lt"/>
                <a:cs typeface="+mn-lt"/>
              </a:rPr>
              <a:t>Performance analysis</a:t>
            </a:r>
            <a:endParaRPr lang="en-US" sz="1600" dirty="0"/>
          </a:p>
          <a:p>
            <a:pPr marL="0" indent="0">
              <a:buNone/>
            </a:pPr>
            <a:endParaRPr lang="en-US" sz="5400" dirty="0"/>
          </a:p>
          <a:p>
            <a:endParaRPr lang="en-US" sz="1600" dirty="0">
              <a:latin typeface="Symbol"/>
              <a:sym typeface="Symbol"/>
            </a:endParaRPr>
          </a:p>
          <a:p>
            <a:endParaRPr lang="en-US"/>
          </a:p>
          <a:p>
            <a:pPr marL="0" indent="0">
              <a:buNone/>
            </a:pPr>
            <a:endParaRPr lang="en-US" sz="900" dirty="0"/>
          </a:p>
          <a:p>
            <a:pPr>
              <a:buFont typeface="Arial" panose="020B0604020202020204" pitchFamily="34" charset="0"/>
              <a:buNone/>
            </a:pPr>
            <a:endParaRPr lang="en-US" sz="1400" dirty="0"/>
          </a:p>
          <a:p>
            <a:pPr>
              <a:buFont typeface="Arial" panose="020B0604020202020204" pitchFamily="34" charset="0"/>
              <a:buNone/>
            </a:pPr>
            <a:endParaRPr lang="en-US"/>
          </a:p>
        </p:txBody>
      </p:sp>
    </p:spTree>
    <p:extLst>
      <p:ext uri="{BB962C8B-B14F-4D97-AF65-F5344CB8AC3E}">
        <p14:creationId xmlns:p14="http://schemas.microsoft.com/office/powerpoint/2010/main" val="38419331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08E1D4-2A73-1BB4-0F0B-B9C0EF941559}"/>
              </a:ext>
            </a:extLst>
          </p:cNvPr>
          <p:cNvSpPr>
            <a:spLocks noGrp="1"/>
          </p:cNvSpPr>
          <p:nvPr>
            <p:ph type="title"/>
          </p:nvPr>
        </p:nvSpPr>
        <p:spPr/>
        <p:txBody>
          <a:bodyPr/>
          <a:lstStyle/>
          <a:p>
            <a:r>
              <a:rPr lang="en-US" dirty="0"/>
              <a:t>Answering slide </a:t>
            </a:r>
          </a:p>
        </p:txBody>
      </p:sp>
      <p:sp>
        <p:nvSpPr>
          <p:cNvPr id="3" name="Content Placeholder 2">
            <a:extLst>
              <a:ext uri="{FF2B5EF4-FFF2-40B4-BE49-F238E27FC236}">
                <a16:creationId xmlns:a16="http://schemas.microsoft.com/office/drawing/2014/main" id="{6389CE36-6934-A97E-CD7C-DBF32409BB20}"/>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1565195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DF9E7A0CD065743A777ABCB3A132B21" ma:contentTypeVersion="17" ma:contentTypeDescription="Create a new document." ma:contentTypeScope="" ma:versionID="3fdac59faf4369c42cd516e4f08ac128">
  <xsd:schema xmlns:xsd="http://www.w3.org/2001/XMLSchema" xmlns:xs="http://www.w3.org/2001/XMLSchema" xmlns:p="http://schemas.microsoft.com/office/2006/metadata/properties" xmlns:ns2="14138881-c390-4fa1-965b-946daa76e287" xmlns:ns3="cb1366b5-3db3-492d-af00-00269662eb53" targetNamespace="http://schemas.microsoft.com/office/2006/metadata/properties" ma:root="true" ma:fieldsID="69ccc182a83f368027738fe04de82a50" ns2:_="" ns3:_="">
    <xsd:import namespace="14138881-c390-4fa1-965b-946daa76e287"/>
    <xsd:import namespace="cb1366b5-3db3-492d-af00-00269662eb5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2:lcf76f155ced4ddcb4097134ff3c332f" minOccurs="0"/>
                <xsd:element ref="ns3:TaxCatchAll"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ServiceObjectDetectorVersions" minOccurs="0"/>
                <xsd:element ref="ns2:MediaServiceOCR"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138881-c390-4fa1-965b-946daa76e28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afc6e421-0895-41c1-badf-596bff0fe74d"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OCR" ma:index="23" nillable="true" ma:displayName="Extracted Text" ma:internalName="MediaServiceOCR" ma:readOnly="true">
      <xsd:simpleType>
        <xsd:restriction base="dms:Note">
          <xsd:maxLength value="255"/>
        </xsd:restriction>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b1366b5-3db3-492d-af00-00269662eb53"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71e8bada-6b00-444a-9c3b-db7954dc3872}" ma:internalName="TaxCatchAll" ma:showField="CatchAllData" ma:web="cb1366b5-3db3-492d-af00-00269662eb53">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14138881-c390-4fa1-965b-946daa76e287">
      <Terms xmlns="http://schemas.microsoft.com/office/infopath/2007/PartnerControls"/>
    </lcf76f155ced4ddcb4097134ff3c332f>
    <TaxCatchAll xmlns="cb1366b5-3db3-492d-af00-00269662eb5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6DA0C5E-648A-4F4B-A325-DEC5EAA069F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4138881-c390-4fa1-965b-946daa76e287"/>
    <ds:schemaRef ds:uri="cb1366b5-3db3-492d-af00-00269662eb5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44EDB60-9DD2-4D20-82B5-37E42372AC22}">
  <ds:schemaRefs>
    <ds:schemaRef ds:uri="http://schemas.microsoft.com/office/2006/metadata/properties"/>
    <ds:schemaRef ds:uri="http://schemas.microsoft.com/office/infopath/2007/PartnerControls"/>
    <ds:schemaRef ds:uri="14138881-c390-4fa1-965b-946daa76e287"/>
    <ds:schemaRef ds:uri="cb1366b5-3db3-492d-af00-00269662eb53"/>
  </ds:schemaRefs>
</ds:datastoreItem>
</file>

<file path=customXml/itemProps3.xml><?xml version="1.0" encoding="utf-8"?>
<ds:datastoreItem xmlns:ds="http://schemas.openxmlformats.org/officeDocument/2006/customXml" ds:itemID="{594D1AE6-A1B8-4DE4-888B-045AE4FA9B4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104</Words>
  <Application>Microsoft Office PowerPoint</Application>
  <PresentationFormat>Widescreen</PresentationFormat>
  <Paragraphs>92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                               Do Now</vt:lpstr>
      <vt:lpstr>                               Answers  </vt:lpstr>
      <vt:lpstr>Read the scenario on the following slide. </vt:lpstr>
      <vt:lpstr>PowerPoint Presentation</vt:lpstr>
      <vt:lpstr>Analysing Task  </vt:lpstr>
      <vt:lpstr>Now discuss as a class – We will discuss this when you return to school.</vt:lpstr>
      <vt:lpstr>Increasing Participation task </vt:lpstr>
      <vt:lpstr>Extensions task- Revise the following, revise the topics you feel less confident with. </vt:lpstr>
      <vt:lpstr>Answering slide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Do Now</dc:title>
  <dc:creator/>
  <cp:lastModifiedBy>ste1984</cp:lastModifiedBy>
  <cp:revision>383</cp:revision>
  <dcterms:created xsi:type="dcterms:W3CDTF">2025-01-07T17:42:48Z</dcterms:created>
  <dcterms:modified xsi:type="dcterms:W3CDTF">2025-01-09T14:45:23Z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0x0101008DF9E7A0CD065743A777ABCB3A132B21</vt:lpwstr>
  </property>
  <property fmtid="{D5CDD505-2E9C-101B-9397-08002B2CF9AE}" pid="3" name="MediaServiceImageTags">
    <vt:lpwstr/>
  </property>
</Properties>
</file>