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</p:sldMasterIdLst>
  <p:notesMasterIdLst>
    <p:notesMasterId r:id="rId31"/>
  </p:notesMasterIdLst>
  <p:sldIdLst>
    <p:sldId id="686" r:id="rId5"/>
    <p:sldId id="694" r:id="rId6"/>
    <p:sldId id="257" r:id="rId7"/>
    <p:sldId id="411" r:id="rId8"/>
    <p:sldId id="298" r:id="rId9"/>
    <p:sldId id="695" r:id="rId10"/>
    <p:sldId id="696" r:id="rId11"/>
    <p:sldId id="697" r:id="rId12"/>
    <p:sldId id="699" r:id="rId13"/>
    <p:sldId id="698" r:id="rId14"/>
    <p:sldId id="339" r:id="rId15"/>
    <p:sldId id="689" r:id="rId16"/>
    <p:sldId id="341" r:id="rId17"/>
    <p:sldId id="692" r:id="rId18"/>
    <p:sldId id="700" r:id="rId19"/>
    <p:sldId id="690" r:id="rId20"/>
    <p:sldId id="708" r:id="rId21"/>
    <p:sldId id="374" r:id="rId22"/>
    <p:sldId id="702" r:id="rId23"/>
    <p:sldId id="703" r:id="rId24"/>
    <p:sldId id="709" r:id="rId25"/>
    <p:sldId id="704" r:id="rId26"/>
    <p:sldId id="705" r:id="rId27"/>
    <p:sldId id="710" r:id="rId28"/>
    <p:sldId id="343" r:id="rId29"/>
    <p:sldId id="6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Hawtin" initials="AH" lastIdx="1" clrIdx="0">
    <p:extLst>
      <p:ext uri="{19B8F6BF-5375-455C-9EA6-DF929625EA0E}">
        <p15:presenceInfo xmlns:p15="http://schemas.microsoft.com/office/powerpoint/2012/main" userId="8eb023c44b08eb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EDEEEE"/>
    <a:srgbClr val="891111"/>
    <a:srgbClr val="92D050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005" autoAdjust="0"/>
  </p:normalViewPr>
  <p:slideViewPr>
    <p:cSldViewPr snapToGrid="0">
      <p:cViewPr varScale="1">
        <p:scale>
          <a:sx n="106" d="100"/>
          <a:sy n="106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914FD-375D-49B5-90E4-24475DD074C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D26D6-5343-45FC-8139-72B194F74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2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2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81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8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1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4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3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1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8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3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4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3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8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1779443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YcE_D78fGE" TargetMode="External"/><Relationship Id="rId2" Type="http://schemas.openxmlformats.org/officeDocument/2006/relationships/hyperlink" Target="https://corbettmaths.com/wp-content/uploads/2019/04/Solving-Inequaliti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bettmaths.com/wp-content/uploads/2019/04/Solving-Inequalities-Answer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1779437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AC12-6D4E-453E-820E-F5E7E130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Retrieval – Do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4616D-01F5-CED5-9F48-93E3729C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64" y="1127419"/>
            <a:ext cx="6152676" cy="54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1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195E-567B-6E33-7F96-F615C15A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9AB33-5BB4-C3FB-D4EB-78BE7A36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53" y="0"/>
            <a:ext cx="983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257" y="173361"/>
            <a:ext cx="9034818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5235B35C-0687-4A2F-9BC0-E0029D5FA9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02257" y="1147940"/>
              <a:ext cx="9034818" cy="5582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409">
                      <a:extLst>
                        <a:ext uri="{9D8B030D-6E8A-4147-A177-3AD203B41FA5}">
                          <a16:colId xmlns:a16="http://schemas.microsoft.com/office/drawing/2014/main" val="1653215957"/>
                        </a:ext>
                      </a:extLst>
                    </a:gridCol>
                    <a:gridCol w="4517409">
                      <a:extLst>
                        <a:ext uri="{9D8B030D-6E8A-4147-A177-3AD203B41FA5}">
                          <a16:colId xmlns:a16="http://schemas.microsoft.com/office/drawing/2014/main" val="1541348108"/>
                        </a:ext>
                      </a:extLst>
                    </a:gridCol>
                  </a:tblGrid>
                  <a:tr h="2791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3(2x - 3) &gt; 9</a:t>
                          </a:r>
                        </a:p>
                        <a:p>
                          <a:pPr algn="ctr"/>
                          <a:endParaRPr lang="en-GB" sz="48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2(2x + 3)</a:t>
                          </a: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2954266"/>
                      </a:ext>
                    </a:extLst>
                  </a:tr>
                  <a:tr h="2791075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+ 2 &lt; 3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≤ 3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6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5235B35C-0687-4A2F-9BC0-E0029D5FA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81487"/>
                  </p:ext>
                </p:extLst>
              </p:nvPr>
            </p:nvGraphicFramePr>
            <p:xfrm>
              <a:off x="2702257" y="1147940"/>
              <a:ext cx="9034818" cy="5582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409">
                      <a:extLst>
                        <a:ext uri="{9D8B030D-6E8A-4147-A177-3AD203B41FA5}">
                          <a16:colId xmlns:a16="http://schemas.microsoft.com/office/drawing/2014/main" val="1653215957"/>
                        </a:ext>
                      </a:extLst>
                    </a:gridCol>
                    <a:gridCol w="4517409">
                      <a:extLst>
                        <a:ext uri="{9D8B030D-6E8A-4147-A177-3AD203B41FA5}">
                          <a16:colId xmlns:a16="http://schemas.microsoft.com/office/drawing/2014/main" val="1541348108"/>
                        </a:ext>
                      </a:extLst>
                    </a:gridCol>
                  </a:tblGrid>
                  <a:tr h="2791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3(2x - 3) &gt; 9</a:t>
                          </a:r>
                        </a:p>
                        <a:p>
                          <a:pPr algn="ctr"/>
                          <a:endParaRPr lang="en-GB" sz="48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2(2x + 3)</a:t>
                          </a: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2954266"/>
                      </a:ext>
                    </a:extLst>
                  </a:tr>
                  <a:tr h="279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5" t="-103057" r="-100135" b="-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70" t="-103057" r="-270" b="-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64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774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257" y="173361"/>
            <a:ext cx="9034818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5235B35C-0687-4A2F-9BC0-E0029D5FA9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02257" y="1147940"/>
              <a:ext cx="9034818" cy="5582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409">
                      <a:extLst>
                        <a:ext uri="{9D8B030D-6E8A-4147-A177-3AD203B41FA5}">
                          <a16:colId xmlns:a16="http://schemas.microsoft.com/office/drawing/2014/main" val="1653215957"/>
                        </a:ext>
                      </a:extLst>
                    </a:gridCol>
                    <a:gridCol w="4517409">
                      <a:extLst>
                        <a:ext uri="{9D8B030D-6E8A-4147-A177-3AD203B41FA5}">
                          <a16:colId xmlns:a16="http://schemas.microsoft.com/office/drawing/2014/main" val="1541348108"/>
                        </a:ext>
                      </a:extLst>
                    </a:gridCol>
                  </a:tblGrid>
                  <a:tr h="2791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3(2x - 3) &gt; 9</a:t>
                          </a:r>
                        </a:p>
                        <a:p>
                          <a:pPr algn="ctr"/>
                          <a:endParaRPr lang="en-GB" sz="48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6x - 9 &gt; 9</a:t>
                          </a: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6x &gt; 18</a:t>
                          </a: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&gt;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2(2x + 3)</a:t>
                          </a: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4x - 6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 ≤ 4x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≤ x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≥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2954266"/>
                      </a:ext>
                    </a:extLst>
                  </a:tr>
                  <a:tr h="2791075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+ 2 &lt; 3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&lt; 1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&lt;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 ≤ 3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≤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 ≤ x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≥ 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6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5235B35C-0687-4A2F-9BC0-E0029D5FA9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02257" y="1147940"/>
              <a:ext cx="9034818" cy="5582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409">
                      <a:extLst>
                        <a:ext uri="{9D8B030D-6E8A-4147-A177-3AD203B41FA5}">
                          <a16:colId xmlns:a16="http://schemas.microsoft.com/office/drawing/2014/main" val="1653215957"/>
                        </a:ext>
                      </a:extLst>
                    </a:gridCol>
                    <a:gridCol w="4517409">
                      <a:extLst>
                        <a:ext uri="{9D8B030D-6E8A-4147-A177-3AD203B41FA5}">
                          <a16:colId xmlns:a16="http://schemas.microsoft.com/office/drawing/2014/main" val="1541348108"/>
                        </a:ext>
                      </a:extLst>
                    </a:gridCol>
                  </a:tblGrid>
                  <a:tr h="2791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3(2x - 3) &gt; 9</a:t>
                          </a:r>
                        </a:p>
                        <a:p>
                          <a:pPr algn="ctr"/>
                          <a:endParaRPr lang="en-GB" sz="4800" b="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6x - 9 &gt; 9</a:t>
                          </a: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6x &gt; 18</a:t>
                          </a:r>
                        </a:p>
                        <a:p>
                          <a:pPr algn="ctr"/>
                          <a:r>
                            <a:rPr lang="en-GB" sz="3200" b="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&gt;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2(2x + 3)</a:t>
                          </a: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≤ 4x - 6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 ≤ 4x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≤ x</a:t>
                          </a:r>
                        </a:p>
                        <a:p>
                          <a:pPr algn="ctr"/>
                          <a:r>
                            <a:rPr lang="en-GB" sz="3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≥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2954266"/>
                      </a:ext>
                    </a:extLst>
                  </a:tr>
                  <a:tr h="279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5" t="-103057" r="-100135" b="-5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70" t="-103057" r="-270" b="-50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64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311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Fluency Skills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F180A4-8A0C-422C-81DB-2736D7471C2E}"/>
                  </a:ext>
                </a:extLst>
              </p:cNvPr>
              <p:cNvSpPr/>
              <p:nvPr/>
            </p:nvSpPr>
            <p:spPr>
              <a:xfrm>
                <a:off x="2782456" y="1613055"/>
                <a:ext cx="3777968" cy="4520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&lt; 5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4(3x - 2) &lt; 28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&gt; 7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9x - 6 &gt; 48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46 ≤ 2(3  + 2x)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- 7 &lt; 2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&lt; 5(4 + 3x)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58 &gt; 8x + 6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F180A4-8A0C-422C-81DB-2736D7471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6" y="1613055"/>
                <a:ext cx="3777968" cy="4520468"/>
              </a:xfrm>
              <a:prstGeom prst="rect">
                <a:avLst/>
              </a:prstGeom>
              <a:blipFill>
                <a:blip r:embed="rId2"/>
                <a:stretch>
                  <a:fillRect l="-3710" t="-675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E20291-2421-4CA0-AE6D-17A9B1A1B237}"/>
                  </a:ext>
                </a:extLst>
              </p:cNvPr>
              <p:cNvSpPr/>
              <p:nvPr/>
            </p:nvSpPr>
            <p:spPr>
              <a:xfrm>
                <a:off x="7159080" y="1593492"/>
                <a:ext cx="4097515" cy="479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9.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+ 6 ≥ 8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10.  9 &gt; 5x - 11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11.  2(4f + 6) ≤ 28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 ≤ 7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13.  35 &gt; 5x - 5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  2 ≥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  33 ≥ 3(2 + 3t)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16.  -2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+ 6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E20291-2421-4CA0-AE6D-17A9B1A1B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80" y="1593492"/>
                <a:ext cx="4097515" cy="4791889"/>
              </a:xfrm>
              <a:prstGeom prst="rect">
                <a:avLst/>
              </a:prstGeom>
              <a:blipFill>
                <a:blip r:embed="rId3"/>
                <a:stretch>
                  <a:fillRect l="-3715" t="-636" b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/>
                <a:cs typeface="Arial"/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F180A4-8A0C-422C-81DB-2736D7471C2E}"/>
                  </a:ext>
                </a:extLst>
              </p:cNvPr>
              <p:cNvSpPr/>
              <p:nvPr/>
            </p:nvSpPr>
            <p:spPr>
              <a:xfrm>
                <a:off x="2782456" y="1613055"/>
                <a:ext cx="3777968" cy="4520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&lt; 5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4(3x - 2) &lt; 28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GB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&gt; 7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9x - 6 &gt; 48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46 ≤ 2(3  + 2x)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- 7 &lt; 2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50 &lt; 5(4 + 3x)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58 &gt; 8x + 6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F180A4-8A0C-422C-81DB-2736D7471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6" y="1613055"/>
                <a:ext cx="3777968" cy="4520468"/>
              </a:xfrm>
              <a:prstGeom prst="rect">
                <a:avLst/>
              </a:prstGeom>
              <a:blipFill>
                <a:blip r:embed="rId2"/>
                <a:stretch>
                  <a:fillRect l="-3710" t="-675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B45015E-E631-4404-B5EC-EDD46238115F}"/>
              </a:ext>
            </a:extLst>
          </p:cNvPr>
          <p:cNvSpPr/>
          <p:nvPr/>
        </p:nvSpPr>
        <p:spPr>
          <a:xfrm>
            <a:off x="6000784" y="1613055"/>
            <a:ext cx="1597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&lt; 4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&lt; 3</a:t>
            </a:r>
          </a:p>
          <a:p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&gt; 4</a:t>
            </a:r>
          </a:p>
          <a:p>
            <a:pPr>
              <a:defRPr/>
            </a:pP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&gt; 6</a:t>
            </a:r>
          </a:p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≥10</a:t>
            </a:r>
          </a:p>
          <a:p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&lt; 54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&gt; 2</a:t>
            </a:r>
            <a:endParaRPr lang="en-GB" sz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&lt; </a:t>
            </a:r>
            <a:r>
              <a:rPr lang="en-GB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E20291-2421-4CA0-AE6D-17A9B1A1B237}"/>
                  </a:ext>
                </a:extLst>
              </p:cNvPr>
              <p:cNvSpPr/>
              <p:nvPr/>
            </p:nvSpPr>
            <p:spPr>
              <a:xfrm>
                <a:off x="7159080" y="1593492"/>
                <a:ext cx="4097515" cy="479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9.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+ 6 ≥ 8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10.  9 &gt; 5x - 11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11.  2(4f + 6) ≤ 28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 ≤ 7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13.  35 &gt; 5x - 5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14.  2 ≥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15.  33 ≥ 3(2 + 3t)</a:t>
                </a:r>
              </a:p>
              <a:p>
                <a:pPr>
                  <a:defRPr/>
                </a:pPr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16.  -2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+ 6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E20291-2421-4CA0-AE6D-17A9B1A1B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80" y="1593492"/>
                <a:ext cx="4097515" cy="4791889"/>
              </a:xfrm>
              <a:prstGeom prst="rect">
                <a:avLst/>
              </a:prstGeom>
              <a:blipFill>
                <a:blip r:embed="rId3"/>
                <a:stretch>
                  <a:fillRect l="-3715" t="-636" b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35A3272-3A74-4DBE-8424-80E0125CBDB4}"/>
              </a:ext>
            </a:extLst>
          </p:cNvPr>
          <p:cNvSpPr/>
          <p:nvPr/>
        </p:nvSpPr>
        <p:spPr>
          <a:xfrm>
            <a:off x="10477538" y="1613055"/>
            <a:ext cx="159789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≥ 10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&lt; 4</a:t>
            </a:r>
          </a:p>
          <a:p>
            <a:pPr>
              <a:defRPr/>
            </a:pPr>
            <a:endParaRPr lang="en-GB" sz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≤ 2</a:t>
            </a:r>
          </a:p>
          <a:p>
            <a:pPr>
              <a:defRPr/>
            </a:pPr>
            <a:endParaRPr lang="en-GB" sz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≤ 36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&lt; 8</a:t>
            </a:r>
          </a:p>
          <a:p>
            <a:pPr>
              <a:defRPr/>
            </a:pPr>
            <a:endParaRPr lang="en-GB" sz="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≤ </a:t>
            </a:r>
            <a:r>
              <a:rPr lang="en-GB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>
              <a:defRPr/>
            </a:pP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≤ 3</a:t>
            </a:r>
          </a:p>
          <a:p>
            <a:pPr>
              <a:defRPr/>
            </a:pPr>
            <a:endParaRPr lang="en-GB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&gt; </a:t>
            </a:r>
            <a:r>
              <a:rPr lang="en-GB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86609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5CC59-646E-A4BB-EFFA-9557AECDB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7C42-4E0C-F475-D6E5-8A03442D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Part 2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DF99E8D-3240-1F90-A52F-A5830473D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46383"/>
              </p:ext>
            </p:extLst>
          </p:nvPr>
        </p:nvGraphicFramePr>
        <p:xfrm>
          <a:off x="1801640" y="1616765"/>
          <a:ext cx="10147106" cy="469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106">
                  <a:extLst>
                    <a:ext uri="{9D8B030D-6E8A-4147-A177-3AD203B41FA5}">
                      <a16:colId xmlns:a16="http://schemas.microsoft.com/office/drawing/2014/main" val="467806761"/>
                    </a:ext>
                  </a:extLst>
                </a:gridCol>
              </a:tblGrid>
              <a:tr h="4696112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hlinkClick r:id="rId2"/>
                        </a:rPr>
                        <a:t>Aut10.3.4 - Show solutions to inequalities on a number line on Vimeo</a:t>
                      </a:r>
                      <a:endParaRPr lang="en-GB" sz="3200" dirty="0"/>
                    </a:p>
                    <a:p>
                      <a:pPr algn="l"/>
                      <a:endParaRPr lang="en-GB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link above to watch the video and complete the questions on the following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5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9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I Do / We Do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44002" y="1794643"/>
            <a:ext cx="87909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means  “is less than”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means “is less than or equal to”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means “is greater than”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means ”is greater than or equal to”</a:t>
            </a:r>
          </a:p>
        </p:txBody>
      </p:sp>
      <p:sp>
        <p:nvSpPr>
          <p:cNvPr id="16" name="Oval 15"/>
          <p:cNvSpPr/>
          <p:nvPr/>
        </p:nvSpPr>
        <p:spPr>
          <a:xfrm>
            <a:off x="2418390" y="4720763"/>
            <a:ext cx="487914" cy="421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18390" y="1865745"/>
            <a:ext cx="487914" cy="4219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18390" y="3769090"/>
            <a:ext cx="487914" cy="4219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18390" y="2817417"/>
            <a:ext cx="487914" cy="421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/>
              <p:nvPr/>
            </p:nvSpPr>
            <p:spPr>
              <a:xfrm>
                <a:off x="2191512" y="579869"/>
                <a:ext cx="8203111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/>
                  <a:t>Solve 7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103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Find three values of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for which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/>
                  <a:t> 4 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does the symbol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800" dirty="0"/>
                  <a:t> mean?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True or False?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“When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800" dirty="0"/>
                  <a:t> 19, 19 is the greatest solution.”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579869"/>
                <a:ext cx="8203111" cy="6555641"/>
              </a:xfrm>
              <a:prstGeom prst="rect">
                <a:avLst/>
              </a:prstGeom>
              <a:blipFill>
                <a:blip r:embed="rId3"/>
                <a:stretch>
                  <a:fillRect l="-1561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67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/>
              <p:nvPr/>
            </p:nvSpPr>
            <p:spPr>
              <a:xfrm>
                <a:off x="2191512" y="579869"/>
                <a:ext cx="8203111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/>
                  <a:t>Solve 7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/>
                  <a:t> 103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Find three values of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for which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/>
                  <a:t> 4 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does the symbol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800" dirty="0"/>
                  <a:t> mean?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True or False?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“When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800" dirty="0"/>
                  <a:t> 19, 19 is the greatest solution.”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579869"/>
                <a:ext cx="8203111" cy="6555641"/>
              </a:xfrm>
              <a:prstGeom prst="rect">
                <a:avLst/>
              </a:prstGeom>
              <a:blipFill>
                <a:blip r:embed="rId4"/>
                <a:stretch>
                  <a:fillRect l="-1561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30073-6F31-4368-BB2A-392E8BFCC2CC}"/>
                  </a:ext>
                </a:extLst>
              </p:cNvPr>
              <p:cNvSpPr txBox="1"/>
              <p:nvPr/>
            </p:nvSpPr>
            <p:spPr>
              <a:xfrm>
                <a:off x="4022104" y="1168924"/>
                <a:ext cx="2073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13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330073-6F31-4368-BB2A-392E8BFCC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04" y="1168924"/>
                <a:ext cx="2073897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557A7D-B742-4D6C-B795-D71D71E22674}"/>
              </a:ext>
            </a:extLst>
          </p:cNvPr>
          <p:cNvSpPr txBox="1"/>
          <p:nvPr/>
        </p:nvSpPr>
        <p:spPr>
          <a:xfrm>
            <a:off x="3105476" y="3807573"/>
            <a:ext cx="43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Greater than or equal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52A04-EC31-45EA-B662-93A372DFBF1A}"/>
              </a:ext>
            </a:extLst>
          </p:cNvPr>
          <p:cNvSpPr txBox="1"/>
          <p:nvPr/>
        </p:nvSpPr>
        <p:spPr>
          <a:xfrm>
            <a:off x="3105476" y="5748606"/>
            <a:ext cx="43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7149-24F1-4925-A854-219847FB2F13}"/>
              </a:ext>
            </a:extLst>
          </p:cNvPr>
          <p:cNvSpPr txBox="1"/>
          <p:nvPr/>
        </p:nvSpPr>
        <p:spPr>
          <a:xfrm>
            <a:off x="3105476" y="2281201"/>
            <a:ext cx="437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Any solutions greater than 4</a:t>
            </a:r>
          </a:p>
          <a:p>
            <a:pPr algn="l"/>
            <a:r>
              <a:rPr lang="en-GB" sz="2800" dirty="0">
                <a:solidFill>
                  <a:srgbClr val="0070C0"/>
                </a:solidFill>
              </a:rPr>
              <a:t>4 is NOT a 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9EC0-6155-BB5C-270C-CE50ECE9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0F478-A162-71C0-C059-00F32A8B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47" y="0"/>
            <a:ext cx="979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AB4CC-2126-57F9-681D-0271B9DB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4E6B-C5A4-D69C-D754-454FAE26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Retrieval – Do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64A7B-5693-E363-98BC-A1582E7D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906" y="1108522"/>
            <a:ext cx="6914174" cy="56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E864-36B6-43B9-5FE1-33C8D915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B20701-E619-55D1-802B-85D1614C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77" y="0"/>
            <a:ext cx="9594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EBB8-B5E6-F67A-BA5B-FC31B3A2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7CE665-ECC3-A927-0F42-CE8EEA203ABA}"/>
              </a:ext>
            </a:extLst>
          </p:cNvPr>
          <p:cNvSpPr txBox="1"/>
          <p:nvPr/>
        </p:nvSpPr>
        <p:spPr>
          <a:xfrm>
            <a:off x="1637973" y="391612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11355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01995-3B21-52B2-914E-4213D1BF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E13B0-53FD-69FB-6C01-505E90D9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90" y="0"/>
            <a:ext cx="9599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613A-375B-5457-6A8B-E082A6CEF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9FB3C-C106-9F47-163B-266A8F55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8" y="0"/>
            <a:ext cx="9714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5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7EB5-45A1-FB84-DAAA-9EA5B1AE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151C-FF51-A3F0-62AF-CBCCEDC35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Link to an additional worksheet that contains both practice and problem solving questions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Additional questions:    </a:t>
            </a:r>
            <a:r>
              <a:rPr lang="en-GB" dirty="0">
                <a:hlinkClick r:id="rId2"/>
              </a:rPr>
              <a:t>Solving Inequalities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Additional video for students who want a different explanation: </a:t>
            </a:r>
            <a:r>
              <a:rPr lang="en-GB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https://youtu.be/-YcE_D78fGE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Answers: </a:t>
            </a:r>
            <a:r>
              <a:rPr lang="en-GB" dirty="0">
                <a:hlinkClick r:id="rId4"/>
              </a:rPr>
              <a:t>Microsoft Word - Solving Inequalities Answers.docx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5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Exit Question(s)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CEABC-8169-4508-889C-B7772500C5BD}"/>
              </a:ext>
            </a:extLst>
          </p:cNvPr>
          <p:cNvSpPr txBox="1"/>
          <p:nvPr/>
        </p:nvSpPr>
        <p:spPr>
          <a:xfrm>
            <a:off x="3117741" y="5529761"/>
            <a:ext cx="81122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</a:t>
            </a:r>
            <a:r>
              <a:rPr lang="en-GB" sz="36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inequalities (K341-3) </a:t>
            </a: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3600" b="0" strike="noStrike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drfrostmaths.com </a:t>
            </a: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practice</a:t>
            </a:r>
            <a:endParaRPr lang="en-GB" sz="3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/>
              <p:nvPr/>
            </p:nvSpPr>
            <p:spPr>
              <a:xfrm>
                <a:off x="3441203" y="1448754"/>
                <a:ext cx="7788798" cy="304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Tx/>
                  <a:buAutoNum type="arabicPeriod"/>
                </a:pPr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GB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&lt; 7</a:t>
                </a:r>
              </a:p>
              <a:p>
                <a:pPr marL="514350" indent="-514350">
                  <a:buAutoNum type="arabicPeriod"/>
                </a:pP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eriod"/>
                </a:pP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Show on a number line the solution of:    21 &gt; 3(2x - 5)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03" y="1448754"/>
                <a:ext cx="7788798" cy="3043205"/>
              </a:xfrm>
              <a:prstGeom prst="rect">
                <a:avLst/>
              </a:prstGeom>
              <a:blipFill>
                <a:blip r:embed="rId3"/>
                <a:stretch>
                  <a:fillRect l="-2193" t="-1403" b="-6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79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53876-4C52-42EC-BBE8-485E79E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Exit Question(s)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/>
              <p:nvPr/>
            </p:nvSpPr>
            <p:spPr>
              <a:xfrm>
                <a:off x="6356633" y="1448754"/>
                <a:ext cx="5264632" cy="415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GB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4</a:t>
                </a:r>
              </a:p>
              <a:p>
                <a:r>
                  <a:rPr lang="en-GB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&lt; 8</a:t>
                </a:r>
              </a:p>
              <a:p>
                <a:endParaRPr lang="en-GB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6x - 15 &lt; 21</a:t>
                </a:r>
              </a:p>
              <a:p>
                <a:r>
                  <a:rPr lang="en-GB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6x &lt; 36      x &lt; 6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33" y="1448754"/>
                <a:ext cx="5264632" cy="4151201"/>
              </a:xfrm>
              <a:prstGeom prst="rect">
                <a:avLst/>
              </a:prstGeom>
              <a:blipFill>
                <a:blip r:embed="rId2"/>
                <a:stretch>
                  <a:fillRect l="-3592" t="-1028" b="-4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/>
              <p:nvPr/>
            </p:nvSpPr>
            <p:spPr>
              <a:xfrm>
                <a:off x="3441203" y="1448754"/>
                <a:ext cx="7788798" cy="304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Tx/>
                  <a:buAutoNum type="arabicPeriod"/>
                </a:pPr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GB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&lt; 7</a:t>
                </a:r>
              </a:p>
              <a:p>
                <a:pPr marL="514350" indent="-514350">
                  <a:buAutoNum type="arabicPeriod"/>
                </a:pP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eriod"/>
                </a:pPr>
                <a:endParaRPr lang="en-GB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Show on a number line the solution of:    21 &gt; 3(2x - 5)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47004-4E7F-46EB-B62F-BFF112DA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03" y="1448754"/>
                <a:ext cx="7788798" cy="3043205"/>
              </a:xfrm>
              <a:prstGeom prst="rect">
                <a:avLst/>
              </a:prstGeom>
              <a:blipFill>
                <a:blip r:embed="rId3"/>
                <a:stretch>
                  <a:fillRect l="-2193" t="-1403" b="-6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404B01F-243E-4478-98C5-D1C974355166}"/>
              </a:ext>
            </a:extLst>
          </p:cNvPr>
          <p:cNvGrpSpPr/>
          <p:nvPr/>
        </p:nvGrpSpPr>
        <p:grpSpPr>
          <a:xfrm>
            <a:off x="2643664" y="4455675"/>
            <a:ext cx="3535524" cy="953571"/>
            <a:chOff x="10189684" y="1280050"/>
            <a:chExt cx="3535524" cy="9535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CAD5CB-161A-4065-B4AF-8F14B38C1B9A}"/>
                </a:ext>
              </a:extLst>
            </p:cNvPr>
            <p:cNvGrpSpPr/>
            <p:nvPr/>
          </p:nvGrpSpPr>
          <p:grpSpPr>
            <a:xfrm>
              <a:off x="10189684" y="1584333"/>
              <a:ext cx="3535524" cy="649288"/>
              <a:chOff x="7102764" y="2989712"/>
              <a:chExt cx="3535524" cy="649288"/>
            </a:xfrm>
          </p:grpSpPr>
          <p:sp>
            <p:nvSpPr>
              <p:cNvPr id="68" name="Line 5">
                <a:extLst>
                  <a:ext uri="{FF2B5EF4-FFF2-40B4-BE49-F238E27FC236}">
                    <a16:creationId xmlns:a16="http://schemas.microsoft.com/office/drawing/2014/main" id="{063187BD-D5F8-49D4-9AA3-F540E40FE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2764" y="3103418"/>
                <a:ext cx="3535524" cy="105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14">
                <a:extLst>
                  <a:ext uri="{FF2B5EF4-FFF2-40B4-BE49-F238E27FC236}">
                    <a16:creationId xmlns:a16="http://schemas.microsoft.com/office/drawing/2014/main" id="{350CDD1A-A96C-44F4-8DFB-E1140DCA9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4266" y="2989712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15">
                <a:extLst>
                  <a:ext uri="{FF2B5EF4-FFF2-40B4-BE49-F238E27FC236}">
                    <a16:creationId xmlns:a16="http://schemas.microsoft.com/office/drawing/2014/main" id="{FFA339EC-8359-4260-8780-C9AB588D5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6440" y="2995665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16">
                <a:extLst>
                  <a:ext uri="{FF2B5EF4-FFF2-40B4-BE49-F238E27FC236}">
                    <a16:creationId xmlns:a16="http://schemas.microsoft.com/office/drawing/2014/main" id="{DD0EFEEC-F33B-4E5B-A311-D30712391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2065" y="2989712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Line 17">
                <a:extLst>
                  <a:ext uri="{FF2B5EF4-FFF2-40B4-BE49-F238E27FC236}">
                    <a16:creationId xmlns:a16="http://schemas.microsoft.com/office/drawing/2014/main" id="{A011A92D-4A3A-4B09-8CDE-E0CA517BD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5965" y="2989712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Line 18">
                <a:extLst>
                  <a:ext uri="{FF2B5EF4-FFF2-40B4-BE49-F238E27FC236}">
                    <a16:creationId xmlns:a16="http://schemas.microsoft.com/office/drawing/2014/main" id="{A2801501-7BFF-4544-8CF5-EB60C512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8139" y="2989712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Line 19">
                <a:extLst>
                  <a:ext uri="{FF2B5EF4-FFF2-40B4-BE49-F238E27FC236}">
                    <a16:creationId xmlns:a16="http://schemas.microsoft.com/office/drawing/2014/main" id="{86EBB382-1147-434E-B80B-2C272FCCF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62038" y="2989712"/>
                <a:ext cx="0" cy="2321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21">
                <a:extLst>
                  <a:ext uri="{FF2B5EF4-FFF2-40B4-BE49-F238E27FC236}">
                    <a16:creationId xmlns:a16="http://schemas.microsoft.com/office/drawing/2014/main" id="{76185F7E-3A99-453A-B8FA-2CE3D1244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0088" y="325323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Text Box 22">
                <a:extLst>
                  <a:ext uri="{FF2B5EF4-FFF2-40B4-BE49-F238E27FC236}">
                    <a16:creationId xmlns:a16="http://schemas.microsoft.com/office/drawing/2014/main" id="{13FAA035-BD82-4BD5-9C0E-F84DDE2C7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7138" y="326593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7" name="Text Box 23">
                <a:extLst>
                  <a:ext uri="{FF2B5EF4-FFF2-40B4-BE49-F238E27FC236}">
                    <a16:creationId xmlns:a16="http://schemas.microsoft.com/office/drawing/2014/main" id="{3841A8DE-5D14-468A-989F-EBE43F0CA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6888" y="327228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8" name="Text Box 24">
                <a:extLst>
                  <a:ext uri="{FF2B5EF4-FFF2-40B4-BE49-F238E27FC236}">
                    <a16:creationId xmlns:a16="http://schemas.microsoft.com/office/drawing/2014/main" id="{57E64D87-B539-400C-80A7-AD9E57319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5688" y="327228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9" name="Text Box 25">
                <a:extLst>
                  <a:ext uri="{FF2B5EF4-FFF2-40B4-BE49-F238E27FC236}">
                    <a16:creationId xmlns:a16="http://schemas.microsoft.com/office/drawing/2014/main" id="{C6677C33-CAE7-4E9F-B163-C3B1BC8E7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8138" y="327228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0" name="Text Box 26">
                <a:extLst>
                  <a:ext uri="{FF2B5EF4-FFF2-40B4-BE49-F238E27FC236}">
                    <a16:creationId xmlns:a16="http://schemas.microsoft.com/office/drawing/2014/main" id="{525B45BF-7023-4401-A598-D22D7F409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03288" y="3265937"/>
                <a:ext cx="419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92FEF87D-06A7-4728-B45D-66CA44C8B9D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0762584" y="1280050"/>
              <a:ext cx="2021357" cy="185593"/>
              <a:chOff x="3177" y="1498"/>
              <a:chExt cx="2161" cy="98"/>
            </a:xfrm>
          </p:grpSpPr>
          <p:sp>
            <p:nvSpPr>
              <p:cNvPr id="66" name="Oval 35">
                <a:extLst>
                  <a:ext uri="{FF2B5EF4-FFF2-40B4-BE49-F238E27FC236}">
                    <a16:creationId xmlns:a16="http://schemas.microsoft.com/office/drawing/2014/main" id="{04B85D3C-A7AA-45FE-881E-78A09509E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" y="1498"/>
                <a:ext cx="217" cy="9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36">
                <a:extLst>
                  <a:ext uri="{FF2B5EF4-FFF2-40B4-BE49-F238E27FC236}">
                    <a16:creationId xmlns:a16="http://schemas.microsoft.com/office/drawing/2014/main" id="{6E86AF75-2565-4553-B623-0641BEA24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546"/>
                <a:ext cx="1944" cy="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3E4354C-22B3-402E-97FB-EFAADFD3ED81}"/>
              </a:ext>
            </a:extLst>
          </p:cNvPr>
          <p:cNvSpPr txBox="1"/>
          <p:nvPr/>
        </p:nvSpPr>
        <p:spPr>
          <a:xfrm>
            <a:off x="3117741" y="5529761"/>
            <a:ext cx="81122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</a:t>
            </a:r>
            <a:r>
              <a:rPr lang="en-GB" sz="36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inequalities (K341-3) </a:t>
            </a: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3600" b="0" strike="noStrike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drfrostmaths.com </a:t>
            </a:r>
            <a:r>
              <a:rPr lang="en-GB" sz="36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practice</a:t>
            </a:r>
            <a:endParaRPr lang="en-GB" sz="3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1326" y="3141193"/>
            <a:ext cx="9066442" cy="1388534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>
                <a:latin typeface="Arial"/>
                <a:cs typeface="Arial"/>
              </a:rPr>
              <a:t>Solving and representing Inequalities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E6C331D-7CB5-4D4C-AF73-F460A48C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5913" y="5472878"/>
            <a:ext cx="5931855" cy="365125"/>
          </a:xfrm>
        </p:spPr>
        <p:txBody>
          <a:bodyPr/>
          <a:lstStyle/>
          <a:p>
            <a:fld id="{F6DD538A-9918-4A7D-81B4-806550E90D2F}" type="datetime3"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8 January 2025</a:t>
            </a:fld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D04AB9-091F-4C88-A073-DBD5F28C5B11}"/>
              </a:ext>
            </a:extLst>
          </p:cNvPr>
          <p:cNvSpPr txBox="1">
            <a:spLocks/>
          </p:cNvSpPr>
          <p:nvPr/>
        </p:nvSpPr>
        <p:spPr>
          <a:xfrm>
            <a:off x="2431327" y="61249"/>
            <a:ext cx="9066442" cy="2102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dirty="0">
                <a:latin typeface="Arial"/>
                <a:cs typeface="Arial"/>
              </a:rPr>
              <a:t>Unit 9: Equations &amp; Inequalities</a:t>
            </a:r>
          </a:p>
        </p:txBody>
      </p:sp>
    </p:spTree>
    <p:extLst>
      <p:ext uri="{BB962C8B-B14F-4D97-AF65-F5344CB8AC3E}">
        <p14:creationId xmlns:p14="http://schemas.microsoft.com/office/powerpoint/2010/main" val="390501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AC12-6D4E-453E-820E-F5E7E130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2" y="147145"/>
            <a:ext cx="10018713" cy="110884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  <a:cs typeface="Arial"/>
              </a:rPr>
              <a:t>Retrieval – Do Now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3307BB30-E887-415D-8DDF-C644AA75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10115"/>
              </p:ext>
            </p:extLst>
          </p:nvPr>
        </p:nvGraphicFramePr>
        <p:xfrm>
          <a:off x="1801640" y="1616765"/>
          <a:ext cx="10147106" cy="469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106">
                  <a:extLst>
                    <a:ext uri="{9D8B030D-6E8A-4147-A177-3AD203B41FA5}">
                      <a16:colId xmlns:a16="http://schemas.microsoft.com/office/drawing/2014/main" val="467806761"/>
                    </a:ext>
                  </a:extLst>
                </a:gridCol>
              </a:tblGrid>
              <a:tr h="4696112">
                <a:tc>
                  <a:txBody>
                    <a:bodyPr/>
                    <a:lstStyle/>
                    <a:p>
                      <a:pPr algn="l"/>
                      <a:r>
                        <a:rPr lang="en-GB" sz="3200" dirty="0">
                          <a:hlinkClick r:id="rId2"/>
                        </a:rPr>
                        <a:t>Aut10.3.3 - Form and solve one step and two step inequalities on Vimeo</a:t>
                      </a:r>
                      <a:endParaRPr lang="en-GB" sz="3200" dirty="0"/>
                    </a:p>
                    <a:p>
                      <a:pPr algn="l"/>
                      <a:endParaRPr lang="en-GB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link above to watch the video and complete the questions on the following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52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6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/>
              <p:nvPr/>
            </p:nvSpPr>
            <p:spPr>
              <a:xfrm>
                <a:off x="2191512" y="579868"/>
                <a:ext cx="777673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/>
                  <a:t>Solve 5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True or False?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3) Match each symbol to the correct definition.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635B69-EA86-41BB-9F0B-E11B397B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2" y="579868"/>
                <a:ext cx="7776738" cy="3970318"/>
              </a:xfrm>
              <a:prstGeom prst="rect">
                <a:avLst/>
              </a:prstGeom>
              <a:blipFill>
                <a:blip r:embed="rId3"/>
                <a:stretch>
                  <a:fillRect l="-1647" t="-1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CDB03-73D0-41E8-8498-9EF7E571316B}"/>
              </a:ext>
            </a:extLst>
          </p:cNvPr>
          <p:cNvGrpSpPr/>
          <p:nvPr/>
        </p:nvGrpSpPr>
        <p:grpSpPr>
          <a:xfrm>
            <a:off x="2974833" y="3825719"/>
            <a:ext cx="1227275" cy="523220"/>
            <a:chOff x="667511" y="3851603"/>
            <a:chExt cx="1227275" cy="5232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536B84-9D59-4806-9363-B4F9170E22C4}"/>
                </a:ext>
              </a:extLst>
            </p:cNvPr>
            <p:cNvSpPr/>
            <p:nvPr/>
          </p:nvSpPr>
          <p:spPr>
            <a:xfrm>
              <a:off x="838986" y="3851603"/>
              <a:ext cx="886119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13634D4-889E-41C0-856F-32AEECB0D130}"/>
                    </a:ext>
                  </a:extLst>
                </p:cNvPr>
                <p:cNvSpPr txBox="1"/>
                <p:nvPr/>
              </p:nvSpPr>
              <p:spPr>
                <a:xfrm>
                  <a:off x="667511" y="3851603"/>
                  <a:ext cx="122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13634D4-889E-41C0-856F-32AEECB0D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11" y="3851603"/>
                  <a:ext cx="1227275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6D2E09-EC66-4BE9-83DD-4F8436D55070}"/>
              </a:ext>
            </a:extLst>
          </p:cNvPr>
          <p:cNvGrpSpPr/>
          <p:nvPr/>
        </p:nvGrpSpPr>
        <p:grpSpPr>
          <a:xfrm>
            <a:off x="2983570" y="5742128"/>
            <a:ext cx="1227276" cy="557532"/>
            <a:chOff x="667512" y="4412449"/>
            <a:chExt cx="1227276" cy="5575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7D6B3D-CD67-4FC7-AD5F-46DE8FA5700A}"/>
                </a:ext>
              </a:extLst>
            </p:cNvPr>
            <p:cNvSpPr/>
            <p:nvPr/>
          </p:nvSpPr>
          <p:spPr>
            <a:xfrm>
              <a:off x="838986" y="4446761"/>
              <a:ext cx="886119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E31697-1912-422F-A4CE-7F12AED84AE9}"/>
                    </a:ext>
                  </a:extLst>
                </p:cNvPr>
                <p:cNvSpPr txBox="1"/>
                <p:nvPr/>
              </p:nvSpPr>
              <p:spPr>
                <a:xfrm>
                  <a:off x="667512" y="4412449"/>
                  <a:ext cx="12272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E31697-1912-422F-A4CE-7F12AED84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12" y="4412449"/>
                  <a:ext cx="122727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1AEF00-DE17-4721-9B59-3EF5D29632A2}"/>
              </a:ext>
            </a:extLst>
          </p:cNvPr>
          <p:cNvGrpSpPr/>
          <p:nvPr/>
        </p:nvGrpSpPr>
        <p:grpSpPr>
          <a:xfrm>
            <a:off x="3020537" y="4451446"/>
            <a:ext cx="1135866" cy="523220"/>
            <a:chOff x="713215" y="5041919"/>
            <a:chExt cx="1135866" cy="5232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B788FED-BCD6-43EC-A075-C811191B9A0C}"/>
                </a:ext>
              </a:extLst>
            </p:cNvPr>
            <p:cNvSpPr/>
            <p:nvPr/>
          </p:nvSpPr>
          <p:spPr>
            <a:xfrm>
              <a:off x="838986" y="5041919"/>
              <a:ext cx="886119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9D08E0C-5B4E-4303-AB76-8B232EC673EE}"/>
                    </a:ext>
                  </a:extLst>
                </p:cNvPr>
                <p:cNvSpPr txBox="1"/>
                <p:nvPr/>
              </p:nvSpPr>
              <p:spPr>
                <a:xfrm flipH="1">
                  <a:off x="713215" y="5068292"/>
                  <a:ext cx="1135866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9D08E0C-5B4E-4303-AB76-8B232EC67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13215" y="5068292"/>
                  <a:ext cx="1135866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3DC1DB-F7D5-4D3C-9D61-0B06BA88DE3A}"/>
              </a:ext>
            </a:extLst>
          </p:cNvPr>
          <p:cNvGrpSpPr/>
          <p:nvPr/>
        </p:nvGrpSpPr>
        <p:grpSpPr>
          <a:xfrm>
            <a:off x="3029275" y="5098713"/>
            <a:ext cx="1135866" cy="523220"/>
            <a:chOff x="713215" y="5637077"/>
            <a:chExt cx="1135866" cy="5232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9EF9D6C-249E-4988-AB55-CA11009FC59A}"/>
                </a:ext>
              </a:extLst>
            </p:cNvPr>
            <p:cNvSpPr/>
            <p:nvPr/>
          </p:nvSpPr>
          <p:spPr>
            <a:xfrm>
              <a:off x="838986" y="5637077"/>
              <a:ext cx="886119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A293736-5DCA-4EB3-AB7F-0D0FD0AD376F}"/>
                    </a:ext>
                  </a:extLst>
                </p:cNvPr>
                <p:cNvSpPr txBox="1"/>
                <p:nvPr/>
              </p:nvSpPr>
              <p:spPr>
                <a:xfrm flipH="1">
                  <a:off x="713215" y="5663450"/>
                  <a:ext cx="1135866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A293736-5DCA-4EB3-AB7F-0D0FD0AD3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13215" y="5663450"/>
                  <a:ext cx="113586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CAA525-E4F4-448C-B2C0-2339ACCAF1B7}"/>
              </a:ext>
            </a:extLst>
          </p:cNvPr>
          <p:cNvGrpSpPr/>
          <p:nvPr/>
        </p:nvGrpSpPr>
        <p:grpSpPr>
          <a:xfrm>
            <a:off x="5487561" y="3825719"/>
            <a:ext cx="3474191" cy="523220"/>
            <a:chOff x="4170947" y="3424428"/>
            <a:chExt cx="3474191" cy="5232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44BCB0-F268-4F35-A784-8A73DC6F1B70}"/>
                </a:ext>
              </a:extLst>
            </p:cNvPr>
            <p:cNvSpPr/>
            <p:nvPr/>
          </p:nvSpPr>
          <p:spPr>
            <a:xfrm>
              <a:off x="4170947" y="3424428"/>
              <a:ext cx="347419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E68CB9-2185-4C1F-A453-029E97BF29B1}"/>
                </a:ext>
              </a:extLst>
            </p:cNvPr>
            <p:cNvSpPr txBox="1"/>
            <p:nvPr/>
          </p:nvSpPr>
          <p:spPr>
            <a:xfrm flipH="1">
              <a:off x="4330188" y="3470594"/>
              <a:ext cx="318595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dirty="0"/>
                <a:t>Less than or equal to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8EB38B-1A95-411D-A95F-EACCAF114B3C}"/>
              </a:ext>
            </a:extLst>
          </p:cNvPr>
          <p:cNvGrpSpPr/>
          <p:nvPr/>
        </p:nvGrpSpPr>
        <p:grpSpPr>
          <a:xfrm>
            <a:off x="5480252" y="4451446"/>
            <a:ext cx="3680359" cy="523220"/>
            <a:chOff x="4352173" y="4146587"/>
            <a:chExt cx="3680359" cy="52322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D33DC17-9CE8-4A49-960F-5E6A5D164E96}"/>
                </a:ext>
              </a:extLst>
            </p:cNvPr>
            <p:cNvSpPr/>
            <p:nvPr/>
          </p:nvSpPr>
          <p:spPr>
            <a:xfrm>
              <a:off x="4352173" y="4146587"/>
              <a:ext cx="3680359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96F87E-AE03-43DE-97B7-87DEBC0A95E2}"/>
                </a:ext>
              </a:extLst>
            </p:cNvPr>
            <p:cNvSpPr txBox="1"/>
            <p:nvPr/>
          </p:nvSpPr>
          <p:spPr>
            <a:xfrm flipH="1">
              <a:off x="4355184" y="4217375"/>
              <a:ext cx="367734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dirty="0"/>
                <a:t>Greater than or equal to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916208-2F38-40DD-86E7-143F4BC9CE64}"/>
              </a:ext>
            </a:extLst>
          </p:cNvPr>
          <p:cNvGrpSpPr/>
          <p:nvPr/>
        </p:nvGrpSpPr>
        <p:grpSpPr>
          <a:xfrm>
            <a:off x="4751866" y="5117214"/>
            <a:ext cx="3677348" cy="523220"/>
            <a:chOff x="3810034" y="4868746"/>
            <a:chExt cx="3677348" cy="5232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CFA1673-94B1-4B70-8EE3-36048BD31712}"/>
                </a:ext>
              </a:extLst>
            </p:cNvPr>
            <p:cNvSpPr/>
            <p:nvPr/>
          </p:nvSpPr>
          <p:spPr>
            <a:xfrm>
              <a:off x="4533399" y="4868746"/>
              <a:ext cx="2308827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EFE1EA-A6A3-49DE-A46B-AE96555C7BE4}"/>
                </a:ext>
              </a:extLst>
            </p:cNvPr>
            <p:cNvSpPr txBox="1"/>
            <p:nvPr/>
          </p:nvSpPr>
          <p:spPr>
            <a:xfrm flipH="1">
              <a:off x="3810034" y="4907529"/>
              <a:ext cx="367734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dirty="0"/>
                <a:t>Greater than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822A69-BB86-4B15-867F-A664046BAB4D}"/>
              </a:ext>
            </a:extLst>
          </p:cNvPr>
          <p:cNvGrpSpPr/>
          <p:nvPr/>
        </p:nvGrpSpPr>
        <p:grpSpPr>
          <a:xfrm>
            <a:off x="4670164" y="5742128"/>
            <a:ext cx="3677348" cy="523220"/>
            <a:chOff x="3551513" y="5631065"/>
            <a:chExt cx="3677348" cy="5232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481B0F2-1452-4DF4-B154-20531C53A11E}"/>
                </a:ext>
              </a:extLst>
            </p:cNvPr>
            <p:cNvSpPr/>
            <p:nvPr/>
          </p:nvSpPr>
          <p:spPr>
            <a:xfrm>
              <a:off x="4355184" y="5631065"/>
              <a:ext cx="2308827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834771-B6BA-4DCD-8562-803879F170E8}"/>
                </a:ext>
              </a:extLst>
            </p:cNvPr>
            <p:cNvSpPr txBox="1"/>
            <p:nvPr/>
          </p:nvSpPr>
          <p:spPr>
            <a:xfrm flipH="1">
              <a:off x="3551513" y="5661994"/>
              <a:ext cx="367734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dirty="0"/>
                <a:t>Less than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C0B0F-139B-9FCA-7D17-30DB336B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92" y="0"/>
            <a:ext cx="974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B751-7B6B-3C17-1925-27A73D96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6E423-0CA7-C3D4-098A-5217244C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7" y="0"/>
            <a:ext cx="979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EF7A-6425-FD7A-1C41-2120736F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AF553-ECEC-BF2A-F797-787E936593BB}"/>
              </a:ext>
            </a:extLst>
          </p:cNvPr>
          <p:cNvSpPr txBox="1"/>
          <p:nvPr/>
        </p:nvSpPr>
        <p:spPr>
          <a:xfrm>
            <a:off x="1637973" y="391612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03826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7CAA6-3A82-AF4C-81D1-3A2262511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F3308-B337-0B30-6084-E3D10EE5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79" y="0"/>
            <a:ext cx="983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74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5.4|15.8|1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9E7A0CD065743A777ABCB3A132B21" ma:contentTypeVersion="14" ma:contentTypeDescription="Create a new document." ma:contentTypeScope="" ma:versionID="7c865f3a965c56644e87e50a3ff7521e">
  <xsd:schema xmlns:xsd="http://www.w3.org/2001/XMLSchema" xmlns:xs="http://www.w3.org/2001/XMLSchema" xmlns:p="http://schemas.microsoft.com/office/2006/metadata/properties" xmlns:ns2="14138881-c390-4fa1-965b-946daa76e287" xmlns:ns3="cb1366b5-3db3-492d-af00-00269662eb53" targetNamespace="http://schemas.microsoft.com/office/2006/metadata/properties" ma:root="true" ma:fieldsID="a68e8eb64fdb4f9c87911fdc759e93f3" ns2:_="" ns3:_="">
    <xsd:import namespace="14138881-c390-4fa1-965b-946daa76e287"/>
    <xsd:import namespace="cb1366b5-3db3-492d-af00-00269662e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8881-c390-4fa1-965b-946daa76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366b5-3db3-492d-af00-00269662eb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6c3c28-2bb4-477a-9ec5-0e5c12f5bdf8}" ma:internalName="TaxCatchAll" ma:showField="CatchAllData" ma:web="cb1366b5-3db3-492d-af00-00269662e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38881-c390-4fa1-965b-946daa76e287">
      <Terms xmlns="http://schemas.microsoft.com/office/infopath/2007/PartnerControls"/>
    </lcf76f155ced4ddcb4097134ff3c332f>
    <TaxCatchAll xmlns="cb1366b5-3db3-492d-af00-00269662eb53"/>
  </documentManagement>
</p:properties>
</file>

<file path=customXml/itemProps1.xml><?xml version="1.0" encoding="utf-8"?>
<ds:datastoreItem xmlns:ds="http://schemas.openxmlformats.org/officeDocument/2006/customXml" ds:itemID="{96167B01-C248-4FD1-873B-7FE4895FB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57194-F1C4-4F9B-ADCC-204C8F12C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38881-c390-4fa1-965b-946daa76e287"/>
    <ds:schemaRef ds:uri="cb1366b5-3db3-492d-af00-00269662e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9181B1-1176-4B01-AE24-99E2A3A05EC4}">
  <ds:schemaRefs>
    <ds:schemaRef ds:uri="http://schemas.microsoft.com/office/2006/documentManagement/types"/>
    <ds:schemaRef ds:uri="http://purl.org/dc/elements/1.1/"/>
    <ds:schemaRef ds:uri="cb1366b5-3db3-492d-af00-00269662eb53"/>
    <ds:schemaRef ds:uri="http://schemas.openxmlformats.org/package/2006/metadata/core-properties"/>
    <ds:schemaRef ds:uri="http://schemas.microsoft.com/office/2006/metadata/properties"/>
    <ds:schemaRef ds:uri="14138881-c390-4fa1-965b-946daa76e287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787</Words>
  <Application>Microsoft Office PowerPoint</Application>
  <PresentationFormat>Widescreen</PresentationFormat>
  <Paragraphs>195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Parallax</vt:lpstr>
      <vt:lpstr>Retrieval – Do Now</vt:lpstr>
      <vt:lpstr>Retrieval – Do Now</vt:lpstr>
      <vt:lpstr>PowerPoint Presentation</vt:lpstr>
      <vt:lpstr>Retrieval – 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 ANSWERS</vt:lpstr>
      <vt:lpstr>Fluency Skills</vt:lpstr>
      <vt:lpstr>ANSWERS</vt:lpstr>
      <vt:lpstr>Part 2</vt:lpstr>
      <vt:lpstr>I Do / We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Practice</vt:lpstr>
      <vt:lpstr>Exit Question(s)</vt:lpstr>
      <vt:lpstr>Exit Question(s)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Hawtin</dc:creator>
  <cp:lastModifiedBy>Caroline Gibson-Glynn</cp:lastModifiedBy>
  <cp:revision>427</cp:revision>
  <dcterms:created xsi:type="dcterms:W3CDTF">2020-08-25T14:08:15Z</dcterms:created>
  <dcterms:modified xsi:type="dcterms:W3CDTF">2025-01-08T17:05:07Z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0x0101008DF9E7A0CD065743A777ABCB3A132B21</vt:lpwstr>
  </property>
</Properties>
</file>