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22" r:id="rId3"/>
    <p:sldId id="1261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59" r:id="rId16"/>
    <p:sldId id="661" r:id="rId17"/>
    <p:sldId id="1262" r:id="rId18"/>
    <p:sldId id="1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6926-F6AD-4AC4-A228-4B7C1B9558A6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19811-D235-4880-A9BB-02AE1B2F6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9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DFCF42A-FDA6-4571-9654-95D21C746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8B9E32E-0FDB-4356-B8F5-EAA566CD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D9A7B52-F05D-4D0C-98F5-04EB53BE0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BBF698-588F-4B62-943E-9225808D2CF3}" type="slidenum">
              <a:rPr lang="en-GB" altLang="en-US" sz="1200" b="0">
                <a:latin typeface="Times New Roman" panose="02020603050405020304" pitchFamily="18" charset="0"/>
              </a:rPr>
              <a:pPr/>
              <a:t>2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2783059-B473-4376-9B9B-6F1445CCD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708E81A-E9BC-48EA-A9C1-55DD83A3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BFDD58E-F70E-4BFE-A89C-A59070535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ACAC42-3B36-418F-8631-895058AEC769}" type="slidenum">
              <a:rPr lang="en-GB" altLang="en-US" sz="1200" b="0">
                <a:latin typeface="Times New Roman" panose="02020603050405020304" pitchFamily="18" charset="0"/>
              </a:rPr>
              <a:pPr/>
              <a:t>3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0FEFEC7C-22C7-4C3E-A5D2-9DBEB0A47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A3DEE86-C13F-4B25-8F4C-F087A901A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A658D16-5791-429C-863B-D2CF14730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1EE87F-BEB8-4FCF-AB26-B2654C9B45A2}" type="slidenum">
              <a:rPr lang="en-GB" altLang="en-US" sz="1200" b="0">
                <a:latin typeface="Times New Roman" panose="02020603050405020304" pitchFamily="18" charset="0"/>
              </a:rPr>
              <a:pPr/>
              <a:t>15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166A-8C96-4B39-9B1E-010F0481B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BACD4-1CDE-4554-886F-89CBE59AD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4BD6-D76E-464C-8955-699976AD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4237-AF7E-4073-8330-66D69DF8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29973-F91E-475F-A536-580D6565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1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5C61-5F13-4D2F-9A46-0756FE4C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AD19C-78DB-4C47-AA94-6575FCDD5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4BB2-3577-45E7-A0C4-136BD6E1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4CE16-4293-48C6-9A10-E6D7AF43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F6CCD-8EDD-4576-B3F4-F38CC38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A2285-962A-495D-A722-B336D07D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CA83A-D9FD-4D4B-A8A4-DE0C5BC2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1748-1B2B-4C25-ADF6-C4B6CE6F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CE1A-CB1E-4122-9F5E-3E65CB2F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9C85-A1F7-49C1-A2AE-12864AE8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0491-D5DB-4A27-8CBB-854A2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A014-64D0-4F80-9B7D-932D9EEAC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10C9-4B4F-4603-AF31-CC0C4006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72E76-B7D9-4D37-8A3E-B2D6BE01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6D31-2277-48AB-B9AC-DB3D12AD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0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90A-56EF-4F9B-BE18-DB9171AC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D421-3CE5-4A67-96CD-BE99091B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5CBB-4042-4606-9431-4059D8D9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E33D-D4D6-4EFF-9C20-2F570D93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D452-D058-4BEF-B149-B1994D96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A1C6-E950-4B44-B8AD-0A5990AA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D912-6EA8-4676-A748-1981E4C43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84A67-8F89-440A-AE8A-F686E53E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36193-6B5C-42EE-B382-A97C31D1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C1A0C-F3FF-4B1E-91FE-A39C1A6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819DF-43F9-4D7C-BA10-23DFB4D5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70E6-1E8A-4FAE-A758-65F06A9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A09DE-D51F-44C4-9394-7C41851C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4874-BE7C-475C-A4E7-34F39523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7A13-17DE-4C39-B5C5-339C7D12B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9C72A-2064-4DD4-AAEA-0B6F3B8C4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B68BE-B883-4482-8F6E-9687B44B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FCAFC-BA25-420C-9BFB-F0EE71C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E04E4-BB65-4426-98BB-56BB51F0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488A-0D8C-4849-8427-CA352832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1372A-3561-45C2-B9E1-F1B33DE2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EB4EA-A115-426C-B0F4-F0CDAA28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025E-0DEE-483F-910C-3C1E38B3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AC2E87-3CDE-40F3-8363-89B6CEC7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5E686-2A97-449E-BB9C-129C0FA9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E122F-3CBD-4EC6-8DB6-AF79FF6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4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3125-5A0F-4DEE-B59F-6BD381E8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D43F-F1E8-41CA-8AE1-D0E23655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DB4E3-5356-49F5-AB36-59EC4C9E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64972-D86A-4E3B-8023-037139D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272F-F20F-4D2E-886B-FC428E5D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D84B1-A06F-4FF1-8BAD-A0EB6D44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F6AB-8124-4272-BA6C-8A57A969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A24C4-F177-4066-9F5A-B2BE975EF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110F5-E4AF-487B-BE2F-F61D298F0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0738-E52B-424C-BA5F-5F159A44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E1AD2-E550-452C-AE10-974CA28F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E925C-5C12-4F39-896E-68B44551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B4747-CB9B-4D00-AFA9-BB916F8C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CBBAB-3B09-40A2-898F-A44AE0A6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EA4C-B8F4-4637-9422-C08A06B75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0882-DF5C-439A-9BE1-4147FDFCBEF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B220-9D33-49C4-9946-52D39AD37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F3B2-6613-4A26-806A-CDDB161F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5ED0-0347-470F-933B-41757D081C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DED39-2A33-429D-8A33-F2393DFB02DC}"/>
              </a:ext>
            </a:extLst>
          </p:cNvPr>
          <p:cNvSpPr/>
          <p:nvPr userDrawn="1"/>
        </p:nvSpPr>
        <p:spPr>
          <a:xfrm>
            <a:off x="304800" y="256309"/>
            <a:ext cx="11575473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5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pixnio.com/sport/bodybuilding/exercise-sport-equipmen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14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s-eMUvpZa-g" TargetMode="Externa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2E34BA-50A5-47D6-A6C1-26000BD61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799" b="77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0358-5E29-49E0-AEFC-AB13CA238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5400" b="1" dirty="0"/>
              <a:t>BTEC Sport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B9413-5EFD-4DDD-BD67-CC140AE67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GB" sz="3200" dirty="0"/>
              <a:t>LEVEL 3 – Unit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09C09BEF-5128-A0EC-D92F-D50E026F6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5975" y="3228975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14F2C9F1-934C-4206-A122-3F8325B5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1" y="857250"/>
            <a:ext cx="8286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</a:rPr>
              <a:t>There are three energy systems that regenerate ATP: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0" dirty="0">
                <a:latin typeface="Calibri" panose="020F0502020204030204" pitchFamily="34" charset="0"/>
              </a:rPr>
              <a:t> The ATP-PC (</a:t>
            </a:r>
            <a:r>
              <a:rPr lang="en-GB" altLang="en-US" b="0" dirty="0" err="1">
                <a:latin typeface="Calibri" panose="020F0502020204030204" pitchFamily="34" charset="0"/>
              </a:rPr>
              <a:t>alactic</a:t>
            </a:r>
            <a:r>
              <a:rPr lang="en-GB" altLang="en-US" b="0" dirty="0">
                <a:latin typeface="Calibri" panose="020F0502020204030204" pitchFamily="34" charset="0"/>
              </a:rPr>
              <a:t>)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0" dirty="0">
                <a:latin typeface="Calibri" panose="020F0502020204030204" pitchFamily="34" charset="0"/>
              </a:rPr>
              <a:t> The lactate (anaerobic) system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0" dirty="0">
                <a:latin typeface="Calibri" panose="020F0502020204030204" pitchFamily="34" charset="0"/>
              </a:rPr>
              <a:t> The aerobic system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63B83-9396-4DC6-B2F0-0B99698E3293}"/>
              </a:ext>
            </a:extLst>
          </p:cNvPr>
          <p:cNvSpPr/>
          <p:nvPr/>
        </p:nvSpPr>
        <p:spPr>
          <a:xfrm>
            <a:off x="606388" y="3074803"/>
            <a:ext cx="38592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Each energy system is suited to a particular type of exercise depending on the intensity and duration and whether oxygen is present. </a:t>
            </a: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2309E374-BCD9-4FB8-8372-10B3868B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Energy systems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E5BB5F97-C0DC-4A71-9E60-525E7D6A1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r="26260"/>
          <a:stretch>
            <a:fillRect/>
          </a:stretch>
        </p:blipFill>
        <p:spPr bwMode="auto">
          <a:xfrm>
            <a:off x="4774019" y="2379785"/>
            <a:ext cx="6717248" cy="37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9DD0C52F-2837-2666-6FBE-0FB52238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8315" y="5025118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4F51F9E-FA56-4ADD-B018-11B9E192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844551"/>
            <a:ext cx="1095550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Depleted ATP stores trigger the release of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kinase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which causes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phosphocreatine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(PC) to be broken down </a:t>
            </a:r>
            <a:r>
              <a:rPr lang="en-GB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anaerobically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altLang="en-US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Rectangle 15">
            <a:extLst>
              <a:ext uri="{FF2B5EF4-FFF2-40B4-BE49-F238E27FC236}">
                <a16:creationId xmlns:a16="http://schemas.microsoft.com/office/drawing/2014/main" id="{2DB75A50-E025-48C8-ADC0-76A360871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ATP-PC (alactic) system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5B226-819E-4A87-B905-AEDC394D1A25}"/>
              </a:ext>
            </a:extLst>
          </p:cNvPr>
          <p:cNvSpPr/>
          <p:nvPr/>
        </p:nvSpPr>
        <p:spPr>
          <a:xfrm>
            <a:off x="7252518" y="1803070"/>
            <a:ext cx="40100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Phosphocreatine is an energy-rich chemical produced naturally by the body. This compound found in the sarcoplasm of the muscles.</a:t>
            </a:r>
          </a:p>
        </p:txBody>
      </p:sp>
      <p:pic>
        <p:nvPicPr>
          <p:cNvPr id="18437" name="Picture 2" descr="E:\PICTURES\young-man-swimming-the-butterfly-stroke.jpg">
            <a:extLst>
              <a:ext uri="{FF2B5EF4-FFF2-40B4-BE49-F238E27FC236}">
                <a16:creationId xmlns:a16="http://schemas.microsoft.com/office/drawing/2014/main" id="{111CD019-10EE-4725-9A28-3319C1531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1" y="1705996"/>
            <a:ext cx="5888680" cy="441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Image result for Phosphocreatine">
            <a:extLst>
              <a:ext uri="{FF2B5EF4-FFF2-40B4-BE49-F238E27FC236}">
                <a16:creationId xmlns:a16="http://schemas.microsoft.com/office/drawing/2014/main" id="{6E9E16DC-F399-484A-9C77-44775B04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89" y="2977300"/>
            <a:ext cx="3949280" cy="29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1249A023-6C10-5659-551D-A57BF9D3A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2743" y="5466710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975160D-B175-4A6F-94BA-8BF5E9CE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2" y="913039"/>
            <a:ext cx="10965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 err="1">
                <a:latin typeface="Calibri" panose="020F0502020204030204" pitchFamily="34" charset="0"/>
              </a:rPr>
              <a:t>Phosphocreatine’s</a:t>
            </a:r>
            <a:r>
              <a:rPr lang="en-GB" altLang="en-US" b="0" dirty="0">
                <a:latin typeface="Calibri" panose="020F0502020204030204" pitchFamily="34" charset="0"/>
              </a:rPr>
              <a:t> (PC) rapid availability is important for providing contractions of high power, such as in the 100 m or in a short burst of intense activity during a longer game </a:t>
            </a:r>
            <a:r>
              <a:rPr lang="en-GB" altLang="en-US" b="0" i="1" dirty="0">
                <a:latin typeface="Calibri" panose="020F0502020204030204" pitchFamily="34" charset="0"/>
              </a:rPr>
              <a:t>(e.g. a fast break in basketball)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111A88C-A0C8-4E9C-891C-051A16715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22" y="2687852"/>
            <a:ext cx="551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</a:rPr>
              <a:t>However, there is only enough PC to last for up to </a:t>
            </a:r>
            <a:r>
              <a:rPr lang="en-GB" altLang="en-US" dirty="0">
                <a:latin typeface="Calibri" panose="020F0502020204030204" pitchFamily="34" charset="0"/>
              </a:rPr>
              <a:t>10 seconds </a:t>
            </a:r>
            <a:r>
              <a:rPr lang="en-GB" altLang="en-US" b="0" dirty="0">
                <a:latin typeface="Calibri" panose="020F0502020204030204" pitchFamily="34" charset="0"/>
              </a:rPr>
              <a:t>and it can only be replenished when the intensity of the activity is sub-maximal. </a:t>
            </a:r>
          </a:p>
        </p:txBody>
      </p:sp>
      <p:pic>
        <p:nvPicPr>
          <p:cNvPr id="19460" name="Picture 2" descr="E:\PICTURES\doc4972a3ca23cec837962429.jpg">
            <a:extLst>
              <a:ext uri="{FF2B5EF4-FFF2-40B4-BE49-F238E27FC236}">
                <a16:creationId xmlns:a16="http://schemas.microsoft.com/office/drawing/2014/main" id="{006202A7-CE6C-40E5-A526-77B01B1D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1263" b="6677"/>
          <a:stretch>
            <a:fillRect/>
          </a:stretch>
        </p:blipFill>
        <p:spPr bwMode="auto">
          <a:xfrm>
            <a:off x="7421525" y="1814252"/>
            <a:ext cx="4139613" cy="438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id="{DBC01576-A68A-4D6F-9517-0B52D177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ATP-PC (alactic) system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425B3FEC-6B53-BDE3-C675-6BE0BBA02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9491" y="5006277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4">
            <a:extLst>
              <a:ext uri="{FF2B5EF4-FFF2-40B4-BE49-F238E27FC236}">
                <a16:creationId xmlns:a16="http://schemas.microsoft.com/office/drawing/2014/main" id="{96DF01A3-C9FD-4E74-97B5-C8D1D55EEAB2}"/>
              </a:ext>
            </a:extLst>
          </p:cNvPr>
          <p:cNvGrpSpPr>
            <a:grpSpLocks/>
          </p:cNvGrpSpPr>
          <p:nvPr/>
        </p:nvGrpSpPr>
        <p:grpSpPr bwMode="auto">
          <a:xfrm>
            <a:off x="862433" y="1016001"/>
            <a:ext cx="7818437" cy="5522913"/>
            <a:chOff x="606" y="429"/>
            <a:chExt cx="4925" cy="3479"/>
          </a:xfrm>
        </p:grpSpPr>
        <p:sp>
          <p:nvSpPr>
            <p:cNvPr id="20489" name="Line 2">
              <a:extLst>
                <a:ext uri="{FF2B5EF4-FFF2-40B4-BE49-F238E27FC236}">
                  <a16:creationId xmlns:a16="http://schemas.microsoft.com/office/drawing/2014/main" id="{85304645-6562-4592-981A-793D1B9F2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" y="1042"/>
              <a:ext cx="9" cy="25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0" name="Line 3">
              <a:extLst>
                <a:ext uri="{FF2B5EF4-FFF2-40B4-BE49-F238E27FC236}">
                  <a16:creationId xmlns:a16="http://schemas.microsoft.com/office/drawing/2014/main" id="{1D2DAB83-1867-4B4E-B83E-A9421A1EA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" y="3612"/>
              <a:ext cx="4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Text Box 5">
              <a:extLst>
                <a:ext uri="{FF2B5EF4-FFF2-40B4-BE49-F238E27FC236}">
                  <a16:creationId xmlns:a16="http://schemas.microsoft.com/office/drawing/2014/main" id="{7D24EFA9-A463-41FC-B9FB-5075C3CDB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879" y="1914"/>
              <a:ext cx="32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CONCENTRATION OF ATP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2" name="Line 6">
              <a:extLst>
                <a:ext uri="{FF2B5EF4-FFF2-40B4-BE49-F238E27FC236}">
                  <a16:creationId xmlns:a16="http://schemas.microsoft.com/office/drawing/2014/main" id="{17795E80-7366-4456-B7B5-5C212B68A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4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Line 7">
              <a:extLst>
                <a:ext uri="{FF2B5EF4-FFF2-40B4-BE49-F238E27FC236}">
                  <a16:creationId xmlns:a16="http://schemas.microsoft.com/office/drawing/2014/main" id="{F263CEE3-74CF-4C9A-83CD-D9051E2B2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6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4" name="Line 8">
              <a:extLst>
                <a:ext uri="{FF2B5EF4-FFF2-40B4-BE49-F238E27FC236}">
                  <a16:creationId xmlns:a16="http://schemas.microsoft.com/office/drawing/2014/main" id="{74351A95-0275-4EF5-B783-6F4978D73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74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Line 9">
              <a:extLst>
                <a:ext uri="{FF2B5EF4-FFF2-40B4-BE49-F238E27FC236}">
                  <a16:creationId xmlns:a16="http://schemas.microsoft.com/office/drawing/2014/main" id="{BD9DD362-F04F-4EBE-9572-D30546B41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81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6" name="Text Box 10">
              <a:extLst>
                <a:ext uri="{FF2B5EF4-FFF2-40B4-BE49-F238E27FC236}">
                  <a16:creationId xmlns:a16="http://schemas.microsoft.com/office/drawing/2014/main" id="{CFDDA9F1-78E5-485A-BC20-6156EB425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" y="3475"/>
              <a:ext cx="5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7" name="Text Box 11">
              <a:extLst>
                <a:ext uri="{FF2B5EF4-FFF2-40B4-BE49-F238E27FC236}">
                  <a16:creationId xmlns:a16="http://schemas.microsoft.com/office/drawing/2014/main" id="{42260C32-0109-44EF-8DFD-3D55855C6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657"/>
              <a:ext cx="7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8" name="Text Box 12">
              <a:extLst>
                <a:ext uri="{FF2B5EF4-FFF2-40B4-BE49-F238E27FC236}">
                  <a16:creationId xmlns:a16="http://schemas.microsoft.com/office/drawing/2014/main" id="{DF172714-7288-4AED-8F7C-CDB183C0D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3657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99" name="Text Box 13">
              <a:extLst>
                <a:ext uri="{FF2B5EF4-FFF2-40B4-BE49-F238E27FC236}">
                  <a16:creationId xmlns:a16="http://schemas.microsoft.com/office/drawing/2014/main" id="{C2926F98-127B-48E5-9613-4B5CAFD5B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3657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0" name="Text Box 14">
              <a:extLst>
                <a:ext uri="{FF2B5EF4-FFF2-40B4-BE49-F238E27FC236}">
                  <a16:creationId xmlns:a16="http://schemas.microsoft.com/office/drawing/2014/main" id="{3B0D6677-8680-46AC-BFE8-952795C4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" y="365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HRS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483" name="Line 22">
            <a:extLst>
              <a:ext uri="{FF2B5EF4-FFF2-40B4-BE49-F238E27FC236}">
                <a16:creationId xmlns:a16="http://schemas.microsoft.com/office/drawing/2014/main" id="{E44F0D09-A9A8-405D-9C40-967C15627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557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F073ABF6-0D75-4D78-9F7C-483F4F784E60}"/>
              </a:ext>
            </a:extLst>
          </p:cNvPr>
          <p:cNvSpPr>
            <a:spLocks/>
          </p:cNvSpPr>
          <p:nvPr/>
        </p:nvSpPr>
        <p:spPr bwMode="auto">
          <a:xfrm>
            <a:off x="1489494" y="2589214"/>
            <a:ext cx="2808288" cy="3348037"/>
          </a:xfrm>
          <a:custGeom>
            <a:avLst/>
            <a:gdLst>
              <a:gd name="T0" fmla="*/ 0 w 1769"/>
              <a:gd name="T1" fmla="*/ 2147483646 h 2109"/>
              <a:gd name="T2" fmla="*/ 2147483646 w 1769"/>
              <a:gd name="T3" fmla="*/ 2147483646 h 2109"/>
              <a:gd name="T4" fmla="*/ 2147483646 w 1769"/>
              <a:gd name="T5" fmla="*/ 2147483646 h 2109"/>
              <a:gd name="T6" fmla="*/ 2147483646 w 1769"/>
              <a:gd name="T7" fmla="*/ 2147483646 h 2109"/>
              <a:gd name="T8" fmla="*/ 2147483646 w 1769"/>
              <a:gd name="T9" fmla="*/ 2147483646 h 2109"/>
              <a:gd name="T10" fmla="*/ 2147483646 w 1769"/>
              <a:gd name="T11" fmla="*/ 2147483646 h 2109"/>
              <a:gd name="T12" fmla="*/ 2147483646 w 1769"/>
              <a:gd name="T13" fmla="*/ 2147483646 h 2109"/>
              <a:gd name="T14" fmla="*/ 2147483646 w 1769"/>
              <a:gd name="T15" fmla="*/ 2147483646 h 2109"/>
              <a:gd name="T16" fmla="*/ 2147483646 w 1769"/>
              <a:gd name="T17" fmla="*/ 2147483646 h 2109"/>
              <a:gd name="T18" fmla="*/ 2147483646 w 1769"/>
              <a:gd name="T19" fmla="*/ 2147483646 h 2109"/>
              <a:gd name="T20" fmla="*/ 2147483646 w 1769"/>
              <a:gd name="T21" fmla="*/ 2147483646 h 2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69"/>
              <a:gd name="T34" fmla="*/ 0 h 2109"/>
              <a:gd name="T35" fmla="*/ 1769 w 1769"/>
              <a:gd name="T36" fmla="*/ 2109 h 2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69" h="2109">
                <a:moveTo>
                  <a:pt x="0" y="2042"/>
                </a:moveTo>
                <a:cubicBezTo>
                  <a:pt x="18" y="2057"/>
                  <a:pt x="37" y="2072"/>
                  <a:pt x="90" y="1996"/>
                </a:cubicBezTo>
                <a:cubicBezTo>
                  <a:pt x="143" y="1920"/>
                  <a:pt x="256" y="1732"/>
                  <a:pt x="317" y="1588"/>
                </a:cubicBezTo>
                <a:cubicBezTo>
                  <a:pt x="378" y="1444"/>
                  <a:pt x="408" y="1316"/>
                  <a:pt x="453" y="1135"/>
                </a:cubicBezTo>
                <a:cubicBezTo>
                  <a:pt x="498" y="954"/>
                  <a:pt x="544" y="665"/>
                  <a:pt x="589" y="499"/>
                </a:cubicBezTo>
                <a:cubicBezTo>
                  <a:pt x="634" y="333"/>
                  <a:pt x="664" y="205"/>
                  <a:pt x="725" y="137"/>
                </a:cubicBezTo>
                <a:cubicBezTo>
                  <a:pt x="786" y="69"/>
                  <a:pt x="876" y="0"/>
                  <a:pt x="952" y="91"/>
                </a:cubicBezTo>
                <a:cubicBezTo>
                  <a:pt x="1028" y="182"/>
                  <a:pt x="1103" y="462"/>
                  <a:pt x="1179" y="681"/>
                </a:cubicBezTo>
                <a:cubicBezTo>
                  <a:pt x="1255" y="900"/>
                  <a:pt x="1330" y="1188"/>
                  <a:pt x="1406" y="1407"/>
                </a:cubicBezTo>
                <a:cubicBezTo>
                  <a:pt x="1482" y="1626"/>
                  <a:pt x="1573" y="1883"/>
                  <a:pt x="1633" y="1996"/>
                </a:cubicBezTo>
                <a:cubicBezTo>
                  <a:pt x="1693" y="2109"/>
                  <a:pt x="1746" y="2072"/>
                  <a:pt x="1769" y="2087"/>
                </a:cubicBezTo>
              </a:path>
            </a:pathLst>
          </a:custGeom>
          <a:noFill/>
          <a:ln w="508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1845CCFC-A1F9-4A45-8F3F-E362416E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95" y="3470276"/>
            <a:ext cx="128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ATP-PC SYSTEM</a:t>
            </a:r>
            <a:endParaRPr lang="en-US" altLang="en-US" sz="20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6" name="Picture 3" descr="E:\PICTURES\runners.bmp">
            <a:extLst>
              <a:ext uri="{FF2B5EF4-FFF2-40B4-BE49-F238E27FC236}">
                <a16:creationId xmlns:a16="http://schemas.microsoft.com/office/drawing/2014/main" id="{54250BE5-1655-4E6C-AEEF-24DB1AEA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86" y="1621485"/>
            <a:ext cx="2858146" cy="45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5">
            <a:extLst>
              <a:ext uri="{FF2B5EF4-FFF2-40B4-BE49-F238E27FC236}">
                <a16:creationId xmlns:a16="http://schemas.microsoft.com/office/drawing/2014/main" id="{B0B6DB20-FF76-4D8C-B788-61298008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814388"/>
            <a:ext cx="1096614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ATP-PC system energy production peaks at 3-5 seconds and </a:t>
            </a:r>
            <a:r>
              <a:rPr lang="en-GB" alt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can be shown on a graph similar to the one below. </a:t>
            </a:r>
          </a:p>
        </p:txBody>
      </p:sp>
      <p:sp>
        <p:nvSpPr>
          <p:cNvPr id="20488" name="Rectangle 15">
            <a:extLst>
              <a:ext uri="{FF2B5EF4-FFF2-40B4-BE49-F238E27FC236}">
                <a16:creationId xmlns:a16="http://schemas.microsoft.com/office/drawing/2014/main" id="{B22217D2-B725-4B01-9A34-84C22368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ATP-PC (alactic) system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84B4C-866F-4D77-95A3-553E82ACF98A}"/>
              </a:ext>
            </a:extLst>
          </p:cNvPr>
          <p:cNvSpPr/>
          <p:nvPr/>
        </p:nvSpPr>
        <p:spPr>
          <a:xfrm>
            <a:off x="598904" y="4162425"/>
            <a:ext cx="45472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breaking down of PC to release energy is a coupled reaction.</a:t>
            </a: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D9316512-048D-4717-9C42-2355A1E5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830264"/>
            <a:ext cx="109980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For every one molecule of PC broken down there is enough energy released to create one molecule of ATP.</a:t>
            </a:r>
          </a:p>
          <a:p>
            <a:endParaRPr lang="en-GB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This is not very efficient system but it does have the advantage of not producing by-products and its use is important in delaying the onset of the lactic anaerobic system. </a:t>
            </a:r>
          </a:p>
        </p:txBody>
      </p:sp>
      <p:pic>
        <p:nvPicPr>
          <p:cNvPr id="21508" name="Picture 3" descr="E:\PICTURES\319027040.jpg">
            <a:extLst>
              <a:ext uri="{FF2B5EF4-FFF2-40B4-BE49-F238E27FC236}">
                <a16:creationId xmlns:a16="http://schemas.microsoft.com/office/drawing/2014/main" id="{14B4CB69-1FA1-4B1C-834F-AAC6503E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/>
          <a:stretch>
            <a:fillRect/>
          </a:stretch>
        </p:blipFill>
        <p:spPr bwMode="auto">
          <a:xfrm>
            <a:off x="5359600" y="2813576"/>
            <a:ext cx="5148968" cy="33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5">
            <a:extLst>
              <a:ext uri="{FF2B5EF4-FFF2-40B4-BE49-F238E27FC236}">
                <a16:creationId xmlns:a16="http://schemas.microsoft.com/office/drawing/2014/main" id="{05EF145C-7F45-4C93-948F-087CCC70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ATP-PC (alactic) system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9B9742F8-73CE-E14E-275D-BE5E4F1A7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507" y="3265815"/>
            <a:ext cx="400050" cy="400050"/>
          </a:xfrm>
          <a:prstGeom prst="rect">
            <a:avLst/>
          </a:prstGeom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5413C192-C175-2F34-5257-00867923E4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2579" y="5439613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5FE6D0B5-C23A-43DF-B1C3-534437184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97" y="798513"/>
            <a:ext cx="109780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 questions</a:t>
            </a: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Abi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a competitive sprinter who regularly competes in 100m and 200m races. Some of her rivals are using a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supplement to enhance their performance.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Abi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also decides to use a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supplement. Figure 1 shows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Abi’s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200m personal best sprint times before and after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supplementation.</a:t>
            </a:r>
          </a:p>
          <a:p>
            <a:endParaRPr lang="en-GB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Explain why increasing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creatine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stores may have an impact on 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Abi’s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sprint time.											(3)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873C0DFC-B71F-4632-A18C-FBB314A6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6" y="214313"/>
            <a:ext cx="200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GB" sz="3200">
                <a:solidFill>
                  <a:srgbClr val="0000FF"/>
                </a:solidFill>
                <a:latin typeface="Calibri" panose="020F0502020204030204" pitchFamily="34" charset="0"/>
              </a:rPr>
              <a:t>Practise it!</a:t>
            </a:r>
            <a:endParaRPr lang="en-US" altLang="en-GB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8132" name="Picture 1">
            <a:extLst>
              <a:ext uri="{FF2B5EF4-FFF2-40B4-BE49-F238E27FC236}">
                <a16:creationId xmlns:a16="http://schemas.microsoft.com/office/drawing/2014/main" id="{5530AA6E-B258-4302-859A-E1E25DB5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t="34505" r="36993" b="43700"/>
          <a:stretch>
            <a:fillRect/>
          </a:stretch>
        </p:blipFill>
        <p:spPr bwMode="auto">
          <a:xfrm>
            <a:off x="3034597" y="3510218"/>
            <a:ext cx="44862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555049D-65F8-4D05-871A-46C1705C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97" y="836614"/>
            <a:ext cx="109567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Marks Scheme: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1. Storage of Phosphocreatine (PC) is limited, thus limiting the capacity of the PC system (1) PC system only lasts for around 8-10 seconds and the 200m lasts longer (1) PC supplementation increases the capacity of the ATP-PC system (1)</a:t>
            </a: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905999DA-6315-4633-8218-0A644E4A9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6" y="214313"/>
            <a:ext cx="200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GB" sz="3200">
                <a:solidFill>
                  <a:srgbClr val="0000FF"/>
                </a:solidFill>
                <a:latin typeface="Calibri" panose="020F0502020204030204" pitchFamily="34" charset="0"/>
              </a:rPr>
              <a:t>Practise it!</a:t>
            </a:r>
            <a:endParaRPr lang="en-US" altLang="en-GB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3D9B-0402-519E-BC13-C1F84AAD4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0" y="388496"/>
            <a:ext cx="8128000" cy="3204664"/>
          </a:xfrm>
          <a:prstGeom prst="rect">
            <a:avLst/>
          </a:prstGeom>
        </p:spPr>
      </p:pic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58F99D33-84C6-F00A-AE2B-8B252BD24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71321" y="4227530"/>
            <a:ext cx="400050" cy="400050"/>
          </a:xfrm>
          <a:prstGeom prst="rect">
            <a:avLst/>
          </a:prstGeom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45A7155A-6F16-F3DE-9372-0E48EE2E93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5950" y="4315453"/>
            <a:ext cx="400050" cy="400050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91C0706D-8D79-1FCD-CBC6-59567A9E4A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9612" y="4227530"/>
            <a:ext cx="400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4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94" name="Text Box 4">
            <a:extLst>
              <a:ext uri="{FF2B5EF4-FFF2-40B4-BE49-F238E27FC236}">
                <a16:creationId xmlns:a16="http://schemas.microsoft.com/office/drawing/2014/main" id="{B00EA3BD-2622-4E8A-8436-FE5B2771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" y="731519"/>
            <a:ext cx="2845191" cy="323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1 - Anatomy and Physiology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Rectangle 10">
            <a:extLst>
              <a:ext uri="{FF2B5EF4-FFF2-40B4-BE49-F238E27FC236}">
                <a16:creationId xmlns:a16="http://schemas.microsoft.com/office/drawing/2014/main" id="{F6E61D67-44A8-4D20-B333-D977D399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709" y="686862"/>
            <a:ext cx="7037591" cy="54751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US" altLang="en-US" sz="1800" b="0" dirty="0">
                <a:latin typeface="+mn-lt"/>
                <a:cs typeface="+mn-cs"/>
              </a:rPr>
              <a:t>AO1 – Demonstrate knowledge of body systems, structures, functions, characteristics, definitions and other additional factors affecting each body system.</a:t>
            </a:r>
            <a:br>
              <a:rPr lang="en-US" altLang="en-US" sz="1800" b="0" dirty="0">
                <a:latin typeface="+mn-lt"/>
                <a:cs typeface="+mn-cs"/>
              </a:rPr>
            </a:br>
            <a:endParaRPr lang="en-US" altLang="en-US" sz="1800" b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r>
              <a:rPr lang="en-US" altLang="en-US" sz="1800" b="0" dirty="0">
                <a:latin typeface="+mn-lt"/>
                <a:cs typeface="+mn-cs"/>
              </a:rPr>
              <a:t>AO2 – Demonstrate understanding of each body system, the short- and long-term effects of sport and exercise on each system and additional factors that can affect body systems in relation to exercise and sporting performance.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br>
              <a:rPr lang="en-US" altLang="en-US" sz="1800" b="0" dirty="0">
                <a:latin typeface="+mn-lt"/>
                <a:cs typeface="+mn-cs"/>
              </a:rPr>
            </a:br>
            <a:r>
              <a:rPr lang="en-US" altLang="en-US" sz="1800" b="0" dirty="0">
                <a:latin typeface="+mn-lt"/>
                <a:cs typeface="+mn-cs"/>
              </a:rPr>
              <a:t>AO3 – </a:t>
            </a:r>
            <a:r>
              <a:rPr lang="en-US" altLang="en-US" sz="1800" b="0" dirty="0" err="1">
                <a:latin typeface="+mn-lt"/>
                <a:cs typeface="+mn-cs"/>
              </a:rPr>
              <a:t>Analyse</a:t>
            </a:r>
            <a:r>
              <a:rPr lang="en-US" altLang="en-US" sz="1800" b="0" dirty="0">
                <a:latin typeface="+mn-lt"/>
                <a:cs typeface="+mn-cs"/>
              </a:rPr>
              <a:t> exercise and sports movements, how the body responds to short-term and long-term exercise and other additional factors affecting each body system.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br>
              <a:rPr lang="en-US" altLang="en-US" sz="1800" b="0" dirty="0">
                <a:latin typeface="+mn-lt"/>
                <a:cs typeface="+mn-cs"/>
              </a:rPr>
            </a:br>
            <a:r>
              <a:rPr lang="en-US" altLang="en-US" sz="1800" b="0" dirty="0">
                <a:latin typeface="+mn-lt"/>
                <a:cs typeface="+mn-cs"/>
              </a:rPr>
              <a:t>AO4 – Evaluate how body systems are used and how they interrelate in order to carry out exercise and sporting movements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0000"/>
            </a:pPr>
            <a:br>
              <a:rPr lang="en-US" altLang="en-US" sz="1800" b="0" dirty="0">
                <a:latin typeface="+mn-lt"/>
                <a:cs typeface="+mn-cs"/>
              </a:rPr>
            </a:br>
            <a:r>
              <a:rPr lang="en-US" altLang="en-US" sz="1800" b="0" dirty="0">
                <a:latin typeface="+mn-lt"/>
                <a:cs typeface="+mn-cs"/>
              </a:rPr>
              <a:t>AO5 – Make connections between body systems in response to short-term and long-term exercise and sport participation. Make connections between muscular and all other systems, cardiovascular and respiratory systems, energy and cardiovascular systems.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8A7E2976-AB3C-47A2-8BE7-8C2B4678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731519"/>
            <a:ext cx="2845191" cy="32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Aim E – The effect of exercise &amp; sports performance on the energy system</a:t>
            </a:r>
            <a:endParaRPr lang="en-US" altLang="en-US" sz="3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753543D6-AA1C-4AB3-A0A8-9CDEC306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709" y="686862"/>
            <a:ext cx="7037591" cy="54751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E1 – To understand the role of adenosine triphosphate (ATP) for muscle contraction during exercise.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E2 – To be able to describe the ATP-PC (</a:t>
            </a:r>
            <a:r>
              <a:rPr lang="en-GB" alt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alactic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) system in exercise and sports performance.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E3 – To understand the lactate system in exercise and sports performance.</a:t>
            </a: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E4 – To identify the components of the aerobic system in exercise.</a:t>
            </a: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E5 + E6 – To understand the adaptations and additional factors of the energy system in response to exercise.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>
            <a:extLst>
              <a:ext uri="{FF2B5EF4-FFF2-40B4-BE49-F238E27FC236}">
                <a16:creationId xmlns:a16="http://schemas.microsoft.com/office/drawing/2014/main" id="{194D3FEF-F30D-4756-B71E-3ADD274E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rgbClr val="0000FF"/>
                </a:solidFill>
                <a:latin typeface="Calibri" panose="020F0502020204030204" pitchFamily="34" charset="0"/>
              </a:rPr>
              <a:t>Energy for exercise</a:t>
            </a:r>
            <a:endParaRPr lang="en-US" altLang="en-US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Action Button: End 1">
            <a:hlinkClick r:id="rId5" highlightClick="1"/>
            <a:extLst>
              <a:ext uri="{FF2B5EF4-FFF2-40B4-BE49-F238E27FC236}">
                <a16:creationId xmlns:a16="http://schemas.microsoft.com/office/drawing/2014/main" id="{E9A59D02-2C09-4370-939A-A5593A06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24" y="5858020"/>
            <a:ext cx="931863" cy="539750"/>
          </a:xfrm>
          <a:prstGeom prst="actionButtonE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264885A-5E7C-4CB9-9F6B-B7BE3ED7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722" y="5895444"/>
            <a:ext cx="780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How does the body continually provide energy for exercise?</a:t>
            </a:r>
          </a:p>
        </p:txBody>
      </p:sp>
      <p:pic>
        <p:nvPicPr>
          <p:cNvPr id="11270" name="Picture 4" descr="E:\PICTURES\7180bf0ed2413775e1d9cc9288b1e9f9-getty-tennis-atp-esp-del_potro.jpg">
            <a:extLst>
              <a:ext uri="{FF2B5EF4-FFF2-40B4-BE49-F238E27FC236}">
                <a16:creationId xmlns:a16="http://schemas.microsoft.com/office/drawing/2014/main" id="{5B555892-170B-4F09-A994-CBE8E320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54" y="988091"/>
            <a:ext cx="6683839" cy="4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DBC58BBA-0432-64CA-5EA6-D9F80F96E8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5975" y="3228975"/>
            <a:ext cx="400050" cy="400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9C529637-04CE-4584-99D7-4A0E925A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70" y="928688"/>
            <a:ext cx="10953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altLang="en-US" b="0" dirty="0">
                <a:latin typeface="Calibri" panose="020F0502020204030204" pitchFamily="34" charset="0"/>
              </a:rPr>
              <a:t>We need a constant supply of energy so that we can perform everyday tasks. The more exercise we do the more energy is required. </a:t>
            </a: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70E4163E-86D8-4580-8635-57D16B0F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Energy for exercise</a:t>
            </a:r>
            <a:endParaRPr lang="en-US" altLang="en-US" sz="3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619AC78-CBA8-4644-AB14-63FE1A0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2492376"/>
            <a:ext cx="41187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</a:rPr>
              <a:t>The </a:t>
            </a:r>
            <a:r>
              <a:rPr lang="en-GB" altLang="en-US" dirty="0">
                <a:latin typeface="Calibri" panose="020F0502020204030204" pitchFamily="34" charset="0"/>
              </a:rPr>
              <a:t>intensity</a:t>
            </a:r>
            <a:r>
              <a:rPr lang="en-GB" altLang="en-US" b="0" dirty="0">
                <a:latin typeface="Calibri" panose="020F0502020204030204" pitchFamily="34" charset="0"/>
              </a:rPr>
              <a:t> and </a:t>
            </a:r>
            <a:r>
              <a:rPr lang="en-GB" altLang="en-US" dirty="0">
                <a:latin typeface="Calibri" panose="020F0502020204030204" pitchFamily="34" charset="0"/>
              </a:rPr>
              <a:t>duration</a:t>
            </a:r>
            <a:r>
              <a:rPr lang="en-GB" altLang="en-US" b="0" dirty="0">
                <a:latin typeface="Calibri" panose="020F0502020204030204" pitchFamily="34" charset="0"/>
              </a:rPr>
              <a:t> of an activity play an important role in the way in which energy is provided. </a:t>
            </a:r>
          </a:p>
        </p:txBody>
      </p:sp>
      <p:pic>
        <p:nvPicPr>
          <p:cNvPr id="12293" name="Picture 6" descr="E:\PICTURES\Demi%20Yorke%20Sprint%20Start.jpg">
            <a:extLst>
              <a:ext uri="{FF2B5EF4-FFF2-40B4-BE49-F238E27FC236}">
                <a16:creationId xmlns:a16="http://schemas.microsoft.com/office/drawing/2014/main" id="{5B1039DE-73BF-4DBE-B5FB-CBB1D15A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13" y="1746027"/>
            <a:ext cx="6587538" cy="43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21309165-A06B-6B0F-90BF-10B3D1DD11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0392" y="4698547"/>
            <a:ext cx="400050" cy="400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EFB2200C-ECDC-48EE-AA76-3B95C2318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1" y="1060451"/>
            <a:ext cx="109661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Adenosine </a:t>
            </a:r>
            <a:r>
              <a:rPr lang="en-GB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Triphosphate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(ATP) </a:t>
            </a:r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is the usable form of energy in the body. </a:t>
            </a:r>
          </a:p>
          <a:p>
            <a:endParaRPr lang="en-GB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energy from foods that we eat, such as carbohydrates, has to be converted into ATP before the potential energy in them can be used.</a:t>
            </a:r>
          </a:p>
        </p:txBody>
      </p:sp>
      <p:grpSp>
        <p:nvGrpSpPr>
          <p:cNvPr id="13315" name="Group 1">
            <a:extLst>
              <a:ext uri="{FF2B5EF4-FFF2-40B4-BE49-F238E27FC236}">
                <a16:creationId xmlns:a16="http://schemas.microsoft.com/office/drawing/2014/main" id="{CD7249B4-E57C-4C8A-BBBA-CFEC164A1C5D}"/>
              </a:ext>
            </a:extLst>
          </p:cNvPr>
          <p:cNvGrpSpPr>
            <a:grpSpLocks/>
          </p:cNvGrpSpPr>
          <p:nvPr/>
        </p:nvGrpSpPr>
        <p:grpSpPr bwMode="auto">
          <a:xfrm>
            <a:off x="5446481" y="3018750"/>
            <a:ext cx="4214813" cy="2300287"/>
            <a:chOff x="4139952" y="3643313"/>
            <a:chExt cx="4214812" cy="23002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9D5B1B-1858-4EAC-94FD-D858CD9CD45E}"/>
                </a:ext>
              </a:extLst>
            </p:cNvPr>
            <p:cNvSpPr txBox="1"/>
            <p:nvPr/>
          </p:nvSpPr>
          <p:spPr>
            <a:xfrm>
              <a:off x="4139952" y="3643313"/>
              <a:ext cx="421481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Adenosine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FFF5EB-1431-4770-8764-E3E86174F6CC}"/>
                </a:ext>
              </a:extLst>
            </p:cNvPr>
            <p:cNvSpPr txBox="1"/>
            <p:nvPr/>
          </p:nvSpPr>
          <p:spPr>
            <a:xfrm>
              <a:off x="4198690" y="5340350"/>
              <a:ext cx="642937" cy="584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A0E7F9-FE8D-452B-A5F9-51C0B159844B}"/>
                </a:ext>
              </a:extLst>
            </p:cNvPr>
            <p:cNvSpPr txBox="1"/>
            <p:nvPr/>
          </p:nvSpPr>
          <p:spPr>
            <a:xfrm>
              <a:off x="5919540" y="5357813"/>
              <a:ext cx="642937" cy="5857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01144-BBA5-4BE2-A6A4-8D6FA64F3111}"/>
                </a:ext>
              </a:extLst>
            </p:cNvPr>
            <p:cNvSpPr txBox="1"/>
            <p:nvPr/>
          </p:nvSpPr>
          <p:spPr>
            <a:xfrm>
              <a:off x="7711826" y="5357813"/>
              <a:ext cx="642938" cy="5857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13322" name="Straight Connector 9">
              <a:extLst>
                <a:ext uri="{FF2B5EF4-FFF2-40B4-BE49-F238E27FC236}">
                  <a16:creationId xmlns:a16="http://schemas.microsoft.com/office/drawing/2014/main" id="{50A67BA1-7F90-4DAF-B1A6-A01C1D6473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26433" y="4714081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Straight Connector 11">
              <a:extLst>
                <a:ext uri="{FF2B5EF4-FFF2-40B4-BE49-F238E27FC236}">
                  <a16:creationId xmlns:a16="http://schemas.microsoft.com/office/drawing/2014/main" id="{3E47AFCE-C5A4-46E8-95B1-8966DFE3C9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640933" y="4714081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Straight Connector 12">
              <a:extLst>
                <a:ext uri="{FF2B5EF4-FFF2-40B4-BE49-F238E27FC236}">
                  <a16:creationId xmlns:a16="http://schemas.microsoft.com/office/drawing/2014/main" id="{2D939E2E-2F57-463F-958A-17B883E03F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26871" y="4714081"/>
              <a:ext cx="1143000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60066-A68C-432E-B4D9-6C52E4C38F31}"/>
              </a:ext>
            </a:extLst>
          </p:cNvPr>
          <p:cNvSpPr/>
          <p:nvPr/>
        </p:nvSpPr>
        <p:spPr>
          <a:xfrm>
            <a:off x="605027" y="2899003"/>
            <a:ext cx="27860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ATP molecule consists of adenosine and 3 Phosphates </a:t>
            </a:r>
          </a:p>
        </p:txBody>
      </p:sp>
      <p:sp>
        <p:nvSpPr>
          <p:cNvPr id="13317" name="Rectangle 15">
            <a:extLst>
              <a:ext uri="{FF2B5EF4-FFF2-40B4-BE49-F238E27FC236}">
                <a16:creationId xmlns:a16="http://schemas.microsoft.com/office/drawing/2014/main" id="{48C87C2B-A665-4CD9-9F9F-174AED3F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The role of ATP in exercise</a:t>
            </a: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60D37084-FA92-5040-DB37-50C58FC6F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4969" y="4899937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D2BE2D8-2242-4BE0-89AB-EF81C1B5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1" y="908050"/>
            <a:ext cx="1095551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</a:rPr>
              <a:t>Energy is released from ATP by breaking down the bonds that hold this compound together.</a:t>
            </a:r>
          </a:p>
        </p:txBody>
      </p:sp>
      <p:grpSp>
        <p:nvGrpSpPr>
          <p:cNvPr id="14339" name="Group 4">
            <a:extLst>
              <a:ext uri="{FF2B5EF4-FFF2-40B4-BE49-F238E27FC236}">
                <a16:creationId xmlns:a16="http://schemas.microsoft.com/office/drawing/2014/main" id="{21C57274-AAF9-40DA-ADB1-C94787844399}"/>
              </a:ext>
            </a:extLst>
          </p:cNvPr>
          <p:cNvGrpSpPr>
            <a:grpSpLocks/>
          </p:cNvGrpSpPr>
          <p:nvPr/>
        </p:nvGrpSpPr>
        <p:grpSpPr bwMode="auto">
          <a:xfrm>
            <a:off x="6897039" y="2082469"/>
            <a:ext cx="4387850" cy="2300287"/>
            <a:chOff x="4345393" y="2496864"/>
            <a:chExt cx="4387957" cy="23002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7E765F-E68E-4CDF-BB1D-DCC355E256A4}"/>
                </a:ext>
              </a:extLst>
            </p:cNvPr>
            <p:cNvSpPr txBox="1"/>
            <p:nvPr/>
          </p:nvSpPr>
          <p:spPr>
            <a:xfrm>
              <a:off x="4345393" y="2496864"/>
              <a:ext cx="421491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Adenosine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437E0B-4E46-4841-9E8F-0E21D0E96015}"/>
                </a:ext>
              </a:extLst>
            </p:cNvPr>
            <p:cNvSpPr txBox="1"/>
            <p:nvPr/>
          </p:nvSpPr>
          <p:spPr>
            <a:xfrm>
              <a:off x="4404131" y="4193902"/>
              <a:ext cx="642954" cy="584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F03731-2D09-4810-9C63-4317AC1E64D0}"/>
                </a:ext>
              </a:extLst>
            </p:cNvPr>
            <p:cNvSpPr txBox="1"/>
            <p:nvPr/>
          </p:nvSpPr>
          <p:spPr>
            <a:xfrm>
              <a:off x="6125023" y="4211365"/>
              <a:ext cx="642954" cy="5857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220F18-6F13-4675-B124-21613AEF7E8C}"/>
                </a:ext>
              </a:extLst>
            </p:cNvPr>
            <p:cNvSpPr txBox="1"/>
            <p:nvPr/>
          </p:nvSpPr>
          <p:spPr>
            <a:xfrm>
              <a:off x="7876079" y="4211365"/>
              <a:ext cx="642953" cy="5857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14349" name="Straight Connector 9">
              <a:extLst>
                <a:ext uri="{FF2B5EF4-FFF2-40B4-BE49-F238E27FC236}">
                  <a16:creationId xmlns:a16="http://schemas.microsoft.com/office/drawing/2014/main" id="{5AC75ACA-A0DF-4458-9876-407A6DAA2A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31874" y="3567633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Straight Connector 11">
              <a:extLst>
                <a:ext uri="{FF2B5EF4-FFF2-40B4-BE49-F238E27FC236}">
                  <a16:creationId xmlns:a16="http://schemas.microsoft.com/office/drawing/2014/main" id="{6EE9EAF8-DA67-411B-BAA0-7997C45D46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71914" y="3567633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1" name="Explosion 1 15">
              <a:extLst>
                <a:ext uri="{FF2B5EF4-FFF2-40B4-BE49-F238E27FC236}">
                  <a16:creationId xmlns:a16="http://schemas.microsoft.com/office/drawing/2014/main" id="{CDEC4B58-C0E3-4FF2-8084-6D13745D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787" y="3068364"/>
              <a:ext cx="1071563" cy="1000125"/>
            </a:xfrm>
            <a:prstGeom prst="irregularSeal1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0" name="TextBox 16">
            <a:extLst>
              <a:ext uri="{FF2B5EF4-FFF2-40B4-BE49-F238E27FC236}">
                <a16:creationId xmlns:a16="http://schemas.microsoft.com/office/drawing/2014/main" id="{D6976095-B14D-459C-92FF-5A2CE97A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349" y="2906381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C076D-E8C4-4673-9514-11A1EF46014D}"/>
              </a:ext>
            </a:extLst>
          </p:cNvPr>
          <p:cNvSpPr/>
          <p:nvPr/>
        </p:nvSpPr>
        <p:spPr>
          <a:xfrm>
            <a:off x="611806" y="1943344"/>
            <a:ext cx="366077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</a:rPr>
              <a:t>Enzymes are used to break down ATP. </a:t>
            </a:r>
          </a:p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</a:rPr>
              <a:t>ATP-</a:t>
            </a:r>
            <a:r>
              <a:rPr lang="en-GB" dirty="0" err="1">
                <a:latin typeface="Calibri" panose="020F0502020204030204" pitchFamily="34" charset="0"/>
              </a:rPr>
              <a:t>ase</a:t>
            </a:r>
            <a:r>
              <a:rPr lang="en-GB" dirty="0">
                <a:latin typeface="Calibri" panose="020F0502020204030204" pitchFamily="34" charset="0"/>
              </a:rPr>
              <a:t> is the enzyme used to break down ATP into ADP (adenosine </a:t>
            </a:r>
            <a:r>
              <a:rPr lang="en-GB" dirty="0" err="1">
                <a:latin typeface="Calibri" panose="020F0502020204030204" pitchFamily="34" charset="0"/>
              </a:rPr>
              <a:t>diphosphate</a:t>
            </a:r>
            <a:r>
              <a:rPr lang="en-GB" dirty="0">
                <a:latin typeface="Calibri" panose="020F0502020204030204" pitchFamily="34" charset="0"/>
              </a:rPr>
              <a:t>) and a single phosphate.</a:t>
            </a: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507FA239-B854-43EE-A559-778D9F8E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18" y="4776788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>
                <a:latin typeface="Calibri" panose="020F0502020204030204" pitchFamily="34" charset="0"/>
              </a:rPr>
              <a:t>This type of reaction is an exothermic reaction.</a:t>
            </a:r>
          </a:p>
        </p:txBody>
      </p:sp>
      <p:sp>
        <p:nvSpPr>
          <p:cNvPr id="14343" name="Rectangle 2">
            <a:extLst>
              <a:ext uri="{FF2B5EF4-FFF2-40B4-BE49-F238E27FC236}">
                <a16:creationId xmlns:a16="http://schemas.microsoft.com/office/drawing/2014/main" id="{C36B7E5C-BCF3-427B-B342-1DFB7137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70" y="5699224"/>
            <a:ext cx="8137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CC99"/>
                </a:solidFill>
                <a:latin typeface="Calibri" panose="020F0502020204030204" pitchFamily="34" charset="0"/>
              </a:rPr>
              <a:t>Think. Pair. Share – What is meant by an exothermic reaction?</a:t>
            </a:r>
          </a:p>
        </p:txBody>
      </p:sp>
      <p:sp>
        <p:nvSpPr>
          <p:cNvPr id="14344" name="Rectangle 15">
            <a:extLst>
              <a:ext uri="{FF2B5EF4-FFF2-40B4-BE49-F238E27FC236}">
                <a16:creationId xmlns:a16="http://schemas.microsoft.com/office/drawing/2014/main" id="{AE002E81-5654-448B-B7A8-70E09CB4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The role of ATP in exercise</a:t>
            </a: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91F4514B-4A7F-B8A3-6541-D35A5AE108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9802" y="2875393"/>
            <a:ext cx="400050" cy="400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1C08B594-5CE9-4438-9EA0-CEA78A577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1" y="908050"/>
            <a:ext cx="10955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b="0" dirty="0">
                <a:solidFill>
                  <a:schemeClr val="dk1"/>
                </a:solidFill>
                <a:latin typeface="Calibri" panose="020F0502020204030204" pitchFamily="34" charset="0"/>
                <a:cs typeface="+mn-cs"/>
              </a:rPr>
              <a:t>ATP within muscle fibres are used up very quickly (2-3 seconds) and therefore needs to be replenished (resynthesized) immediately.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6C4BA-7F70-4404-B72B-CA83ADAA1850}"/>
              </a:ext>
            </a:extLst>
          </p:cNvPr>
          <p:cNvSpPr txBox="1"/>
          <p:nvPr/>
        </p:nvSpPr>
        <p:spPr>
          <a:xfrm>
            <a:off x="7296600" y="2125236"/>
            <a:ext cx="42148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F18AB-7DDB-4EFB-9BC0-9EAA8C3E65CE}"/>
              </a:ext>
            </a:extLst>
          </p:cNvPr>
          <p:cNvSpPr txBox="1"/>
          <p:nvPr/>
        </p:nvSpPr>
        <p:spPr>
          <a:xfrm>
            <a:off x="7355337" y="3822273"/>
            <a:ext cx="642938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417D7-18F4-4852-BE40-78DCD25FCF5F}"/>
              </a:ext>
            </a:extLst>
          </p:cNvPr>
          <p:cNvSpPr txBox="1"/>
          <p:nvPr/>
        </p:nvSpPr>
        <p:spPr>
          <a:xfrm>
            <a:off x="9076187" y="3839737"/>
            <a:ext cx="642938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92006-5C61-45EE-86C9-68B3DBED5FBE}"/>
              </a:ext>
            </a:extLst>
          </p:cNvPr>
          <p:cNvSpPr txBox="1"/>
          <p:nvPr/>
        </p:nvSpPr>
        <p:spPr>
          <a:xfrm>
            <a:off x="10827201" y="3839737"/>
            <a:ext cx="642937" cy="585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cxnSp>
        <p:nvCxnSpPr>
          <p:cNvPr id="15367" name="Straight Connector 9">
            <a:extLst>
              <a:ext uri="{FF2B5EF4-FFF2-40B4-BE49-F238E27FC236}">
                <a16:creationId xmlns:a16="http://schemas.microsoft.com/office/drawing/2014/main" id="{FFF9FE91-8F99-4A80-AEA6-E85EC0A1F2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83081" y="3196004"/>
            <a:ext cx="1143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1">
            <a:extLst>
              <a:ext uri="{FF2B5EF4-FFF2-40B4-BE49-F238E27FC236}">
                <a16:creationId xmlns:a16="http://schemas.microsoft.com/office/drawing/2014/main" id="{8A8D7C75-2921-4392-B388-E9E06723A6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822981" y="3196004"/>
            <a:ext cx="1143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B4BD824-87ED-4BC4-8DB3-3C041E4C2A74}"/>
              </a:ext>
            </a:extLst>
          </p:cNvPr>
          <p:cNvSpPr/>
          <p:nvPr/>
        </p:nvSpPr>
        <p:spPr>
          <a:xfrm>
            <a:off x="601173" y="2113719"/>
            <a:ext cx="55019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</a:rPr>
              <a:t>For ATP to be rebuilt an endothermic reaction has to occur. This is a chemical reaction which absorbs energy. </a:t>
            </a:r>
          </a:p>
        </p:txBody>
      </p:sp>
      <p:sp>
        <p:nvSpPr>
          <p:cNvPr id="15370" name="Rectangle 2">
            <a:extLst>
              <a:ext uri="{FF2B5EF4-FFF2-40B4-BE49-F238E27FC236}">
                <a16:creationId xmlns:a16="http://schemas.microsoft.com/office/drawing/2014/main" id="{338D97B9-D29F-460D-A8B6-C860179B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4957530"/>
            <a:ext cx="10998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dirty="0" err="1">
                <a:latin typeface="Calibri" panose="020F0502020204030204" pitchFamily="34" charset="0"/>
              </a:rPr>
              <a:t>Resynthesis</a:t>
            </a:r>
            <a:r>
              <a:rPr lang="en-GB" altLang="en-US" b="0" dirty="0">
                <a:latin typeface="Calibri" panose="020F0502020204030204" pitchFamily="34" charset="0"/>
              </a:rPr>
              <a:t> of ATP is done through the joining of ADP and a single phosphate. This energy regeneration is only possible through one of three energy systems.   </a:t>
            </a:r>
          </a:p>
        </p:txBody>
      </p:sp>
      <p:cxnSp>
        <p:nvCxnSpPr>
          <p:cNvPr id="15371" name="Straight Connector 15">
            <a:extLst>
              <a:ext uri="{FF2B5EF4-FFF2-40B4-BE49-F238E27FC236}">
                <a16:creationId xmlns:a16="http://schemas.microsoft.com/office/drawing/2014/main" id="{D55AF5A4-F052-49F2-AC3B-8A57447B33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588281" y="3191242"/>
            <a:ext cx="11430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Rectangle 15">
            <a:extLst>
              <a:ext uri="{FF2B5EF4-FFF2-40B4-BE49-F238E27FC236}">
                <a16:creationId xmlns:a16="http://schemas.microsoft.com/office/drawing/2014/main" id="{EE433F3C-1DF7-4A4E-B873-825FCD5AF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The role of ATP in exercise</a:t>
            </a: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55F35338-2AC7-617C-85F0-92E14CE61B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975" y="3228975"/>
            <a:ext cx="400050" cy="400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4">
            <a:extLst>
              <a:ext uri="{FF2B5EF4-FFF2-40B4-BE49-F238E27FC236}">
                <a16:creationId xmlns:a16="http://schemas.microsoft.com/office/drawing/2014/main" id="{7C293E71-6B5C-44DF-A799-BB88ACC8D7A1}"/>
              </a:ext>
            </a:extLst>
          </p:cNvPr>
          <p:cNvGrpSpPr>
            <a:grpSpLocks/>
          </p:cNvGrpSpPr>
          <p:nvPr/>
        </p:nvGrpSpPr>
        <p:grpSpPr bwMode="auto">
          <a:xfrm>
            <a:off x="862433" y="1016001"/>
            <a:ext cx="7818437" cy="5522913"/>
            <a:chOff x="606" y="429"/>
            <a:chExt cx="4925" cy="3479"/>
          </a:xfrm>
        </p:grpSpPr>
        <p:sp>
          <p:nvSpPr>
            <p:cNvPr id="16393" name="Line 2">
              <a:extLst>
                <a:ext uri="{FF2B5EF4-FFF2-40B4-BE49-F238E27FC236}">
                  <a16:creationId xmlns:a16="http://schemas.microsoft.com/office/drawing/2014/main" id="{8BAA5D9C-6C87-4E14-8E52-262F1CFA5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" y="906"/>
              <a:ext cx="9" cy="27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4" name="Line 3">
              <a:extLst>
                <a:ext uri="{FF2B5EF4-FFF2-40B4-BE49-F238E27FC236}">
                  <a16:creationId xmlns:a16="http://schemas.microsoft.com/office/drawing/2014/main" id="{FC5D2F04-FF80-4966-95B0-B426B4EC0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" y="3612"/>
              <a:ext cx="4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5" name="Text Box 5">
              <a:extLst>
                <a:ext uri="{FF2B5EF4-FFF2-40B4-BE49-F238E27FC236}">
                  <a16:creationId xmlns:a16="http://schemas.microsoft.com/office/drawing/2014/main" id="{4EF68593-8BE0-4527-ADCF-BCE7C88A4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879" y="1914"/>
              <a:ext cx="32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CONCENTRATION OF ATP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6" name="Line 6">
              <a:extLst>
                <a:ext uri="{FF2B5EF4-FFF2-40B4-BE49-F238E27FC236}">
                  <a16:creationId xmlns:a16="http://schemas.microsoft.com/office/drawing/2014/main" id="{F572DC63-217D-44F5-AC01-0512C4A4C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4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7" name="Line 7">
              <a:extLst>
                <a:ext uri="{FF2B5EF4-FFF2-40B4-BE49-F238E27FC236}">
                  <a16:creationId xmlns:a16="http://schemas.microsoft.com/office/drawing/2014/main" id="{223AA0B0-4CA9-4672-A9F2-F41DBE756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6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8" name="Line 8">
              <a:extLst>
                <a:ext uri="{FF2B5EF4-FFF2-40B4-BE49-F238E27FC236}">
                  <a16:creationId xmlns:a16="http://schemas.microsoft.com/office/drawing/2014/main" id="{D710796D-E0A3-4844-BF7E-D07C0F99F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74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Line 9">
              <a:extLst>
                <a:ext uri="{FF2B5EF4-FFF2-40B4-BE49-F238E27FC236}">
                  <a16:creationId xmlns:a16="http://schemas.microsoft.com/office/drawing/2014/main" id="{DC195138-D542-4533-A5FB-C7CE29367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81" y="352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Text Box 10">
              <a:extLst>
                <a:ext uri="{FF2B5EF4-FFF2-40B4-BE49-F238E27FC236}">
                  <a16:creationId xmlns:a16="http://schemas.microsoft.com/office/drawing/2014/main" id="{016AE527-F3BB-4068-AEF8-FFF963701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" y="3475"/>
              <a:ext cx="5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1" name="Text Box 11">
              <a:extLst>
                <a:ext uri="{FF2B5EF4-FFF2-40B4-BE49-F238E27FC236}">
                  <a16:creationId xmlns:a16="http://schemas.microsoft.com/office/drawing/2014/main" id="{6172390A-729A-420B-9499-AF1B5E058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657"/>
              <a:ext cx="7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2" name="Text Box 12">
              <a:extLst>
                <a:ext uri="{FF2B5EF4-FFF2-40B4-BE49-F238E27FC236}">
                  <a16:creationId xmlns:a16="http://schemas.microsoft.com/office/drawing/2014/main" id="{E92DC301-3F61-46DA-B208-60842A764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3657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3" name="Text Box 13">
              <a:extLst>
                <a:ext uri="{FF2B5EF4-FFF2-40B4-BE49-F238E27FC236}">
                  <a16:creationId xmlns:a16="http://schemas.microsoft.com/office/drawing/2014/main" id="{2C697530-166F-484D-951C-7DFB8D1E9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3657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 SECS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4" name="Text Box 14">
              <a:extLst>
                <a:ext uri="{FF2B5EF4-FFF2-40B4-BE49-F238E27FC236}">
                  <a16:creationId xmlns:a16="http://schemas.microsoft.com/office/drawing/2014/main" id="{F1BADF92-4579-489A-90AB-3B55EB98A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" y="365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HRS</a:t>
              </a:r>
              <a:endPara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378" name="Freeform 18">
            <a:extLst>
              <a:ext uri="{FF2B5EF4-FFF2-40B4-BE49-F238E27FC236}">
                <a16:creationId xmlns:a16="http://schemas.microsoft.com/office/drawing/2014/main" id="{F3430674-BB3E-4E39-8CB3-5629239C1021}"/>
              </a:ext>
            </a:extLst>
          </p:cNvPr>
          <p:cNvSpPr>
            <a:spLocks/>
          </p:cNvSpPr>
          <p:nvPr/>
        </p:nvSpPr>
        <p:spPr bwMode="auto">
          <a:xfrm>
            <a:off x="1446632" y="2060576"/>
            <a:ext cx="1511300" cy="3813175"/>
          </a:xfrm>
          <a:custGeom>
            <a:avLst/>
            <a:gdLst>
              <a:gd name="T0" fmla="*/ 0 w 952"/>
              <a:gd name="T1" fmla="*/ 0 h 2525"/>
              <a:gd name="T2" fmla="*/ 2147483646 w 952"/>
              <a:gd name="T3" fmla="*/ 2147483646 h 2525"/>
              <a:gd name="T4" fmla="*/ 2147483646 w 952"/>
              <a:gd name="T5" fmla="*/ 2147483646 h 2525"/>
              <a:gd name="T6" fmla="*/ 2147483646 w 952"/>
              <a:gd name="T7" fmla="*/ 2147483646 h 2525"/>
              <a:gd name="T8" fmla="*/ 2147483646 w 952"/>
              <a:gd name="T9" fmla="*/ 2147483646 h 2525"/>
              <a:gd name="T10" fmla="*/ 2147483646 w 952"/>
              <a:gd name="T11" fmla="*/ 2147483646 h 25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2"/>
              <a:gd name="T19" fmla="*/ 0 h 2525"/>
              <a:gd name="T20" fmla="*/ 952 w 952"/>
              <a:gd name="T21" fmla="*/ 2525 h 25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2" h="2525">
                <a:moveTo>
                  <a:pt x="0" y="0"/>
                </a:moveTo>
                <a:cubicBezTo>
                  <a:pt x="56" y="11"/>
                  <a:pt x="113" y="22"/>
                  <a:pt x="181" y="136"/>
                </a:cubicBezTo>
                <a:cubicBezTo>
                  <a:pt x="249" y="250"/>
                  <a:pt x="325" y="409"/>
                  <a:pt x="408" y="681"/>
                </a:cubicBezTo>
                <a:cubicBezTo>
                  <a:pt x="491" y="953"/>
                  <a:pt x="604" y="1482"/>
                  <a:pt x="680" y="1769"/>
                </a:cubicBezTo>
                <a:cubicBezTo>
                  <a:pt x="756" y="2056"/>
                  <a:pt x="817" y="2283"/>
                  <a:pt x="862" y="2404"/>
                </a:cubicBezTo>
                <a:cubicBezTo>
                  <a:pt x="907" y="2525"/>
                  <a:pt x="937" y="2480"/>
                  <a:pt x="952" y="2495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Line 22">
            <a:extLst>
              <a:ext uri="{FF2B5EF4-FFF2-40B4-BE49-F238E27FC236}">
                <a16:creationId xmlns:a16="http://schemas.microsoft.com/office/drawing/2014/main" id="{056F99F0-EC6F-4F16-B1D2-B84589353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557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01" name="Text Box 41">
            <a:extLst>
              <a:ext uri="{FF2B5EF4-FFF2-40B4-BE49-F238E27FC236}">
                <a16:creationId xmlns:a16="http://schemas.microsoft.com/office/drawing/2014/main" id="{C3138AA9-2518-457C-BA0B-E5E82B7E7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45" y="2257426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ATP STORE</a:t>
            </a:r>
            <a:endParaRPr lang="en-US" altLang="en-US" sz="2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44471C5-41CD-4A18-A1FA-913B95FE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3" y="833438"/>
            <a:ext cx="1096614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b="0" dirty="0">
                <a:solidFill>
                  <a:schemeClr val="dk1"/>
                </a:solidFill>
                <a:latin typeface="Calibri" panose="020F0502020204030204" pitchFamily="34" charset="0"/>
                <a:cs typeface="+mn-cs"/>
              </a:rPr>
              <a:t>ATP can provide several powerful contractions lasting only 2-3 seconds. This can be shown on a graph similar to the one below. </a:t>
            </a:r>
          </a:p>
        </p:txBody>
      </p:sp>
      <p:pic>
        <p:nvPicPr>
          <p:cNvPr id="16391" name="Picture 2" descr="E:\PICTURES\sp20070825t1a11.jpg">
            <a:extLst>
              <a:ext uri="{FF2B5EF4-FFF2-40B4-BE49-F238E27FC236}">
                <a16:creationId xmlns:a16="http://schemas.microsoft.com/office/drawing/2014/main" id="{6BE19243-0296-414C-9910-78850649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59" y="1615557"/>
            <a:ext cx="3711928" cy="38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5">
            <a:extLst>
              <a:ext uri="{FF2B5EF4-FFF2-40B4-BE49-F238E27FC236}">
                <a16:creationId xmlns:a16="http://schemas.microsoft.com/office/drawing/2014/main" id="{44019532-7537-442F-A572-C5CA3D4AA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82" y="260350"/>
            <a:ext cx="864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0000FF"/>
                </a:solidFill>
                <a:latin typeface="Calibri" panose="020F0502020204030204" pitchFamily="34" charset="0"/>
              </a:rPr>
              <a:t>The role of ATP in exercise</a:t>
            </a: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DD7A6832-9E17-5325-022E-0B7545D7F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975" y="3228975"/>
            <a:ext cx="40005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4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2580</Words>
  <Application>Microsoft Office PowerPoint</Application>
  <PresentationFormat>Widescreen</PresentationFormat>
  <Paragraphs>242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BTEC 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Martins</dc:creator>
  <cp:lastModifiedBy>John Barrett</cp:lastModifiedBy>
  <cp:revision>28</cp:revision>
  <dcterms:created xsi:type="dcterms:W3CDTF">2021-01-28T13:14:20Z</dcterms:created>
  <dcterms:modified xsi:type="dcterms:W3CDTF">2025-01-09T14:57:49Z</dcterms:modified>
</cp:coreProperties>
</file>