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1059" r:id="rId2"/>
    <p:sldId id="258" r:id="rId3"/>
    <p:sldId id="632" r:id="rId4"/>
    <p:sldId id="910" r:id="rId5"/>
    <p:sldId id="639" r:id="rId6"/>
    <p:sldId id="642" r:id="rId7"/>
    <p:sldId id="634" r:id="rId8"/>
    <p:sldId id="800" r:id="rId9"/>
    <p:sldId id="635" r:id="rId10"/>
    <p:sldId id="636" r:id="rId11"/>
    <p:sldId id="640" r:id="rId12"/>
    <p:sldId id="643" r:id="rId13"/>
    <p:sldId id="894" r:id="rId14"/>
    <p:sldId id="637" r:id="rId15"/>
    <p:sldId id="644" r:id="rId16"/>
    <p:sldId id="6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61378-0F02-62E9-8B72-1D2600D55B72}" v="1" dt="2024-11-27T07:22:23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EC0C6-B490-4E16-BDCE-17E0587F35C8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4FFD7-552E-4CC4-A075-FE12C0D84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29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4AEF-93BC-4043-9220-B0A23145965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53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4AEF-93BC-4043-9220-B0A23145965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29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4AEF-93BC-4043-9220-B0A23145965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846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D3098-64BC-4D5E-9ADD-AEE4846A63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303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4AEF-93BC-4043-9220-B0A23145965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262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4AEF-93BC-4043-9220-B0A23145965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433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4AEF-93BC-4043-9220-B0A23145965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1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4AEF-93BC-4043-9220-B0A23145965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88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4AEF-93BC-4043-9220-B0A23145965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853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4AEF-93BC-4043-9220-B0A23145965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781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4AEF-93BC-4043-9220-B0A23145965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47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4AEF-93BC-4043-9220-B0A23145965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24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4AEF-93BC-4043-9220-B0A23145965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493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4AEF-93BC-4043-9220-B0A23145965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03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4AEF-93BC-4043-9220-B0A23145965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50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C3D0B-6ECE-2EC1-4912-26C36A176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A42F1-0DCA-D32F-0DB7-1E5793C7B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33AF5-B1D1-F578-B0FE-65B2B7899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BE13-DD66-4829-8402-B9E27C9AC3B3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09DF1-99AD-C5BA-79E6-57A9EF2E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F6704-E146-1291-A426-C3391A8E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FA68-C01A-42BE-84AE-4938F97E0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839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9A7E2-A1FE-BCE9-0A0E-5EBD31E84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726B1-A8AB-D250-5C5A-0A7702FBD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046CE-17B4-AB1C-C8AA-2FAD39B64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BE13-DD66-4829-8402-B9E27C9AC3B3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7CB57-5130-248C-BDC2-64CB1BD3E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2367F-C447-4C43-0FB1-965D86A2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FA68-C01A-42BE-84AE-4938F97E0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132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035A4E-74DE-8274-FD5E-0FFC59F42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E23134-DFD4-BB6F-8103-695672296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90C5F-7EA2-FE93-54AD-B1A57D714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BE13-DD66-4829-8402-B9E27C9AC3B3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9EE55-7A54-3FFE-F7B0-4916297E2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9E146-A700-2D7D-B2C5-33EAB6659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FA68-C01A-42BE-84AE-4938F97E0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70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B081A-CB60-AFEA-BC1B-9B08B413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0CE70-9942-99F5-B146-2C36E31EE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BAEDB-B1C4-CA92-9E5E-45708E2CE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BE13-DD66-4829-8402-B9E27C9AC3B3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49FF6-0DDC-F449-5242-9C1D7A9DC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E5B10-1CD6-1116-239B-04AAE1F2A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FA68-C01A-42BE-84AE-4938F97E0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8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A415-FFB3-8C94-B9D6-E5C9B6CA6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4F521-03B8-5556-5180-88AB70455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DFF9F-BC7E-7095-6E71-38205E771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BE13-DD66-4829-8402-B9E27C9AC3B3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06A0A-4FED-6792-F2A5-CC633C85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EE34C-11FC-9455-8A05-8D329CC27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FA68-C01A-42BE-84AE-4938F97E0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44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A1957-40F5-C5B7-B1DF-1AB70E3D4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2F09F-AF37-5057-1E37-A32E257E7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4125D-0977-2B0D-8215-212FC5578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15D44-566D-3999-4A6F-3EA0E63B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BE13-DD66-4829-8402-B9E27C9AC3B3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98AE3-D7FD-4CC7-6341-AAD9B0EB8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2BC47-7815-BE3F-B3ED-A8332318C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FA68-C01A-42BE-84AE-4938F97E0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67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5D369-16C1-C307-A49B-9B0073BF1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88042-93BF-8910-7DDC-F11DD7A6C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64A7D-D987-A90F-2823-7667A7BA3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5BAE9-B29B-CEA3-9DF3-3DAF74325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6DF605-65B1-920F-49D1-5835558A4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A49263-5B45-DC22-7941-E0DA4FBCE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BE13-DD66-4829-8402-B9E27C9AC3B3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C3C8D0-A15D-436C-6F6C-113CDB76C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27C19A-0CB5-95DC-559A-5D3E7CD0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FA68-C01A-42BE-84AE-4938F97E0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22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5E82F-845C-802A-575A-BDEA30B81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5BF967-9F21-2609-90B4-0F84D5B10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BE13-DD66-4829-8402-B9E27C9AC3B3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95581-5579-D1C1-CD1A-EB8BB1B7D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5B4EE-EE12-26AF-FB38-2AFF048C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FA68-C01A-42BE-84AE-4938F97E0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723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8B6EB7-AEC4-0B2C-E0AE-522A46655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BE13-DD66-4829-8402-B9E27C9AC3B3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5C5E2-AEA4-D424-D698-F3A76E401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59DC1-B3D6-7B01-9048-6C48D841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FA68-C01A-42BE-84AE-4938F97E0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41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34BB-02E9-FB0C-D593-1D5C630F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6C93E-D59C-7C84-61EF-AED39B705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7EAF5-21FE-ECF6-8DDF-6A635061D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EC003-0855-EB5D-3970-E59AB4D44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BE13-DD66-4829-8402-B9E27C9AC3B3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43D20-68FA-809B-DCDB-EAAA1CBE2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9A4C5-AB58-A1BE-FD07-223F44A09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FA68-C01A-42BE-84AE-4938F97E0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691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F2F32-CB93-A7D0-4280-D1B9CBB8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D08832-108A-6D40-58C1-9AD4442D70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ECECC-DC32-756E-29FB-441AF6F41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AE614-D000-E402-999A-A4B51061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BE13-DD66-4829-8402-B9E27C9AC3B3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DE100-9759-4F3F-E4D8-3E0B9557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3E3D5-B028-99D1-19C6-07BD03BF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FA68-C01A-42BE-84AE-4938F97E0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F309E1-BDA5-CA23-D414-D2FAAD4F0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B0C16-230B-D5D2-8B5D-67CB7506C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02945-D0EB-8934-788E-7F33A7703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93BE13-DD66-4829-8402-B9E27C9AC3B3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64E99-6264-573B-913E-A1DA3FC4E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38C4E-AC1C-5A24-C056-B138B7F0A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66FA68-C01A-42BE-84AE-4938F97E0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A3D4A18C-CF2B-4727-AB8C-5B2B9378210F}"/>
              </a:ext>
            </a:extLst>
          </p:cNvPr>
          <p:cNvSpPr/>
          <p:nvPr/>
        </p:nvSpPr>
        <p:spPr>
          <a:xfrm>
            <a:off x="138692" y="1289700"/>
            <a:ext cx="11914615" cy="5484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3600" b="1" u="sng" dirty="0">
                <a:solidFill>
                  <a:schemeClr val="tx1"/>
                </a:solidFill>
              </a:rPr>
              <a:t>Write out the following and correct / punctuate:</a:t>
            </a:r>
          </a:p>
          <a:p>
            <a:pPr>
              <a:defRPr/>
            </a:pPr>
            <a:endParaRPr lang="en-GB" sz="3600" b="1" u="sng" dirty="0">
              <a:solidFill>
                <a:schemeClr val="tx1"/>
              </a:solidFill>
            </a:endParaRPr>
          </a:p>
          <a:p>
            <a:pPr marL="742950" indent="-742950">
              <a:buAutoNum type="arabicPeriod"/>
              <a:defRPr/>
            </a:pPr>
            <a:r>
              <a:rPr lang="en-GB" sz="3200" b="1" dirty="0">
                <a:solidFill>
                  <a:schemeClr val="tx1"/>
                </a:solidFill>
              </a:rPr>
              <a:t>When you arrive at the party make sure you take </a:t>
            </a:r>
            <a:r>
              <a:rPr lang="en-GB" sz="3200" b="1" dirty="0" err="1">
                <a:solidFill>
                  <a:schemeClr val="tx1"/>
                </a:solidFill>
              </a:rPr>
              <a:t>alot</a:t>
            </a:r>
            <a:r>
              <a:rPr lang="en-GB" sz="3200" b="1" dirty="0">
                <a:solidFill>
                  <a:schemeClr val="tx1"/>
                </a:solidFill>
              </a:rPr>
              <a:t> of photo’s. </a:t>
            </a:r>
          </a:p>
          <a:p>
            <a:pPr marL="742950" indent="-742950">
              <a:buAutoNum type="arabicPeriod"/>
              <a:defRPr/>
            </a:pPr>
            <a:r>
              <a:rPr lang="en-GB" sz="3200" b="1" dirty="0">
                <a:solidFill>
                  <a:schemeClr val="tx1"/>
                </a:solidFill>
              </a:rPr>
              <a:t>The party was great it was better than we expected. </a:t>
            </a:r>
          </a:p>
          <a:p>
            <a:pPr marL="742950" indent="-742950">
              <a:buAutoNum type="arabicPeriod"/>
              <a:defRPr/>
            </a:pPr>
            <a:r>
              <a:rPr lang="en-GB" sz="3200" b="1" dirty="0">
                <a:solidFill>
                  <a:schemeClr val="tx1"/>
                </a:solidFill>
              </a:rPr>
              <a:t>Their are always lot’s of people at party’s. </a:t>
            </a:r>
          </a:p>
          <a:p>
            <a:pPr marL="742950" indent="-742950">
              <a:buAutoNum type="arabicPeriod"/>
              <a:defRPr/>
            </a:pPr>
            <a:r>
              <a:rPr lang="en-GB" sz="3200" b="1" dirty="0">
                <a:solidFill>
                  <a:schemeClr val="tx1"/>
                </a:solidFill>
              </a:rPr>
              <a:t>If you want to have you’re party their you need to look at they’re prices. </a:t>
            </a:r>
          </a:p>
          <a:p>
            <a:pPr marL="742950" indent="-742950">
              <a:buAutoNum type="arabicPeriod"/>
              <a:defRPr/>
            </a:pPr>
            <a:r>
              <a:rPr lang="en-GB" sz="3200" b="1" dirty="0" err="1">
                <a:solidFill>
                  <a:schemeClr val="tx1"/>
                </a:solidFill>
              </a:rPr>
              <a:t>Im</a:t>
            </a:r>
            <a:r>
              <a:rPr lang="en-GB" sz="3200" b="1" dirty="0">
                <a:solidFill>
                  <a:schemeClr val="tx1"/>
                </a:solidFill>
              </a:rPr>
              <a:t> going to have my party in Liverpool it is the best place for a party. </a:t>
            </a:r>
          </a:p>
        </p:txBody>
      </p:sp>
      <p:pic>
        <p:nvPicPr>
          <p:cNvPr id="6" name="Google Shape;97;p14">
            <a:extLst>
              <a:ext uri="{FF2B5EF4-FFF2-40B4-BE49-F238E27FC236}">
                <a16:creationId xmlns:a16="http://schemas.microsoft.com/office/drawing/2014/main" id="{D33623AC-DD85-1144-9819-F8D381D1915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058" b="25171"/>
          <a:stretch/>
        </p:blipFill>
        <p:spPr>
          <a:xfrm>
            <a:off x="11134766" y="31534"/>
            <a:ext cx="1062254" cy="10590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0161D4EB-6D80-46AA-9F8E-560576D1DDF7}"/>
              </a:ext>
            </a:extLst>
          </p:cNvPr>
          <p:cNvSpPr/>
          <p:nvPr/>
        </p:nvSpPr>
        <p:spPr>
          <a:xfrm>
            <a:off x="29903" y="45028"/>
            <a:ext cx="6066097" cy="1059079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 dirty="0">
                <a:solidFill>
                  <a:schemeClr val="tx1"/>
                </a:solidFill>
              </a:rPr>
              <a:t>Learning outcomes:</a:t>
            </a:r>
            <a:endParaRPr lang="en-GB" sz="800" b="1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chemeClr val="tx1"/>
                </a:solidFill>
              </a:rPr>
              <a:t>To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b="1" dirty="0">
                <a:solidFill>
                  <a:schemeClr val="tx1"/>
                </a:solidFill>
              </a:rPr>
              <a:t>know</a:t>
            </a:r>
            <a:r>
              <a:rPr lang="en-GB" sz="1600" dirty="0">
                <a:solidFill>
                  <a:schemeClr val="tx1"/>
                </a:solidFill>
              </a:rPr>
              <a:t> how to approach component 2 writing questions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chemeClr val="tx1"/>
                </a:solidFill>
              </a:rPr>
              <a:t>To be able </a:t>
            </a:r>
            <a:r>
              <a:rPr lang="en-GB" sz="1600" dirty="0">
                <a:solidFill>
                  <a:schemeClr val="tx1"/>
                </a:solidFill>
              </a:rPr>
              <a:t>explain what you must include in component 2 answers (writing section)</a:t>
            </a: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FEB8B7F5-52F4-4559-99D3-2D94032757E4}"/>
              </a:ext>
            </a:extLst>
          </p:cNvPr>
          <p:cNvSpPr/>
          <p:nvPr/>
        </p:nvSpPr>
        <p:spPr>
          <a:xfrm>
            <a:off x="6232610" y="83588"/>
            <a:ext cx="4872253" cy="1020519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GB" sz="2000" b="1" u="sng" dirty="0">
                <a:solidFill>
                  <a:schemeClr val="tx1"/>
                </a:solidFill>
              </a:rPr>
              <a:t>10</a:t>
            </a:r>
            <a:r>
              <a:rPr lang="en-GB" sz="2000" b="1" u="sng" baseline="30000" dirty="0">
                <a:solidFill>
                  <a:schemeClr val="tx1"/>
                </a:solidFill>
              </a:rPr>
              <a:t>th</a:t>
            </a:r>
            <a:r>
              <a:rPr lang="en-GB" sz="2000" b="1" u="sng" dirty="0">
                <a:solidFill>
                  <a:schemeClr val="tx1"/>
                </a:solidFill>
              </a:rPr>
              <a:t> January 2025</a:t>
            </a:r>
          </a:p>
          <a:p>
            <a:pPr algn="ctr" eaLnBrk="0" hangingPunct="0">
              <a:defRPr/>
            </a:pPr>
            <a:r>
              <a:rPr lang="en-GB" sz="2000" b="1" u="sng" dirty="0">
                <a:solidFill>
                  <a:schemeClr val="tx1"/>
                </a:solidFill>
              </a:rPr>
              <a:t>Component 2 Writing</a:t>
            </a:r>
          </a:p>
        </p:txBody>
      </p:sp>
    </p:spTree>
    <p:extLst>
      <p:ext uri="{BB962C8B-B14F-4D97-AF65-F5344CB8AC3E}">
        <p14:creationId xmlns:p14="http://schemas.microsoft.com/office/powerpoint/2010/main" val="1620658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5D4F1-E781-4C8C-9E22-A08489C55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172"/>
          <a:stretch/>
        </p:blipFill>
        <p:spPr>
          <a:xfrm>
            <a:off x="10914690" y="-45310"/>
            <a:ext cx="1270046" cy="1124302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98A99C2-44B4-484B-BA9F-2DF8BD2735D3}"/>
              </a:ext>
            </a:extLst>
          </p:cNvPr>
          <p:cNvSpPr/>
          <p:nvPr/>
        </p:nvSpPr>
        <p:spPr>
          <a:xfrm>
            <a:off x="29903" y="45028"/>
            <a:ext cx="6066097" cy="1059079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600" b="1">
                <a:solidFill>
                  <a:schemeClr val="tx1"/>
                </a:solidFill>
              </a:rPr>
              <a:t>Learning outcomes:</a:t>
            </a:r>
            <a:endParaRPr lang="en-GB" sz="900" b="1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b="1">
                <a:solidFill>
                  <a:schemeClr val="tx1"/>
                </a:solidFill>
              </a:rPr>
              <a:t>know</a:t>
            </a:r>
            <a:r>
              <a:rPr lang="en-GB" sz="1600">
                <a:solidFill>
                  <a:schemeClr val="tx1"/>
                </a:solidFill>
              </a:rPr>
              <a:t> how to approach component 2 reading questions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 be able </a:t>
            </a:r>
            <a:r>
              <a:rPr lang="en-GB" sz="1600">
                <a:solidFill>
                  <a:schemeClr val="tx1"/>
                </a:solidFill>
              </a:rPr>
              <a:t>explain what you must include in component 2 answers (reading section)</a:t>
            </a:r>
          </a:p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AAC15-35B5-7797-4D68-AE44C625B1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1" t="46456" r="30390" b="34368"/>
          <a:stretch/>
        </p:blipFill>
        <p:spPr>
          <a:xfrm>
            <a:off x="842963" y="1543051"/>
            <a:ext cx="10183253" cy="27717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C411CB-05A4-E538-6726-5A1B1AD7AF9E}"/>
              </a:ext>
            </a:extLst>
          </p:cNvPr>
          <p:cNvSpPr txBox="1"/>
          <p:nvPr/>
        </p:nvSpPr>
        <p:spPr>
          <a:xfrm>
            <a:off x="1461160" y="4437786"/>
            <a:ext cx="891728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Annotate your extract. </a:t>
            </a:r>
          </a:p>
          <a:p>
            <a:endParaRPr lang="en-GB" dirty="0"/>
          </a:p>
          <a:p>
            <a:r>
              <a:rPr lang="en-GB" dirty="0"/>
              <a:t>Find 8 pieces of evidence (quotes) </a:t>
            </a:r>
            <a:r>
              <a:rPr lang="en-GB" b="1" u="sng" dirty="0"/>
              <a:t>from THE FIRST 3 PARAGRAPHS </a:t>
            </a:r>
            <a:r>
              <a:rPr lang="en-GB" dirty="0"/>
              <a:t>that give the impression they will not be found alive. </a:t>
            </a:r>
          </a:p>
          <a:p>
            <a:endParaRPr lang="en-GB" dirty="0"/>
          </a:p>
          <a:p>
            <a:r>
              <a:rPr lang="en-GB" dirty="0"/>
              <a:t>Find 2 pieces of evidence that maybe give the impression that they will survive.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4CF417-BBBF-8506-5C73-BA3780B5FC1B}"/>
              </a:ext>
            </a:extLst>
          </p:cNvPr>
          <p:cNvSpPr txBox="1"/>
          <p:nvPr/>
        </p:nvSpPr>
        <p:spPr>
          <a:xfrm>
            <a:off x="262855" y="1175714"/>
            <a:ext cx="209445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Evaluation Question</a:t>
            </a:r>
          </a:p>
        </p:txBody>
      </p:sp>
    </p:spTree>
    <p:extLst>
      <p:ext uri="{BB962C8B-B14F-4D97-AF65-F5344CB8AC3E}">
        <p14:creationId xmlns:p14="http://schemas.microsoft.com/office/powerpoint/2010/main" val="1992590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5D4F1-E781-4C8C-9E22-A08489C55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172"/>
          <a:stretch/>
        </p:blipFill>
        <p:spPr>
          <a:xfrm>
            <a:off x="10914690" y="-45310"/>
            <a:ext cx="1270046" cy="1124302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98A99C2-44B4-484B-BA9F-2DF8BD2735D3}"/>
              </a:ext>
            </a:extLst>
          </p:cNvPr>
          <p:cNvSpPr/>
          <p:nvPr/>
        </p:nvSpPr>
        <p:spPr>
          <a:xfrm>
            <a:off x="29903" y="45028"/>
            <a:ext cx="6066097" cy="1059079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 dirty="0">
                <a:solidFill>
                  <a:schemeClr val="tx1"/>
                </a:solidFill>
              </a:rPr>
              <a:t>Monday </a:t>
            </a:r>
            <a:r>
              <a:rPr lang="en-GB" sz="1600" b="1">
                <a:solidFill>
                  <a:schemeClr val="tx1"/>
                </a:solidFill>
              </a:rPr>
              <a:t>9</a:t>
            </a:r>
            <a:r>
              <a:rPr lang="en-GB" sz="1600" b="1" baseline="30000">
                <a:solidFill>
                  <a:schemeClr val="tx1"/>
                </a:solidFill>
              </a:rPr>
              <a:t>th</a:t>
            </a:r>
            <a:r>
              <a:rPr lang="en-GB" sz="1600" b="1">
                <a:solidFill>
                  <a:schemeClr val="tx1"/>
                </a:solidFill>
              </a:rPr>
              <a:t> December 2024</a:t>
            </a:r>
            <a:endParaRPr lang="en-GB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69214-C776-6047-DD3B-42DED96DE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64" t="32176" r="30391" b="25612"/>
          <a:stretch/>
        </p:blipFill>
        <p:spPr>
          <a:xfrm>
            <a:off x="1822090" y="1291905"/>
            <a:ext cx="8547820" cy="55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4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5D4F1-E781-4C8C-9E22-A08489C55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172"/>
          <a:stretch/>
        </p:blipFill>
        <p:spPr>
          <a:xfrm>
            <a:off x="10914690" y="-45310"/>
            <a:ext cx="1270046" cy="1124302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98A99C2-44B4-484B-BA9F-2DF8BD2735D3}"/>
              </a:ext>
            </a:extLst>
          </p:cNvPr>
          <p:cNvSpPr/>
          <p:nvPr/>
        </p:nvSpPr>
        <p:spPr>
          <a:xfrm>
            <a:off x="29903" y="45028"/>
            <a:ext cx="6066097" cy="1059079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600" b="1">
                <a:solidFill>
                  <a:schemeClr val="tx1"/>
                </a:solidFill>
              </a:rPr>
              <a:t>Learning outcomes:</a:t>
            </a:r>
            <a:endParaRPr lang="en-GB" sz="900" b="1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b="1">
                <a:solidFill>
                  <a:schemeClr val="tx1"/>
                </a:solidFill>
              </a:rPr>
              <a:t>know</a:t>
            </a:r>
            <a:r>
              <a:rPr lang="en-GB" sz="1600">
                <a:solidFill>
                  <a:schemeClr val="tx1"/>
                </a:solidFill>
              </a:rPr>
              <a:t> how to approach component 2 reading questions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 be able </a:t>
            </a:r>
            <a:r>
              <a:rPr lang="en-GB" sz="1600">
                <a:solidFill>
                  <a:schemeClr val="tx1"/>
                </a:solidFill>
              </a:rPr>
              <a:t>explain what you must include in component 2 answers (reading section)</a:t>
            </a:r>
          </a:p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B42A5-66B3-C305-0E1B-09F04891D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5" t="21926" r="65456" b="17645"/>
          <a:stretch/>
        </p:blipFill>
        <p:spPr>
          <a:xfrm>
            <a:off x="3137483" y="1235246"/>
            <a:ext cx="5763236" cy="5411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F4A25E-B113-DA5E-18CD-EA35CAAF7D39}"/>
              </a:ext>
            </a:extLst>
          </p:cNvPr>
          <p:cNvSpPr txBox="1"/>
          <p:nvPr/>
        </p:nvSpPr>
        <p:spPr>
          <a:xfrm>
            <a:off x="10050011" y="5972961"/>
            <a:ext cx="17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9/10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7C4B4-E186-8409-6EFD-8CE8202B01D1}"/>
              </a:ext>
            </a:extLst>
          </p:cNvPr>
          <p:cNvSpPr txBox="1"/>
          <p:nvPr/>
        </p:nvSpPr>
        <p:spPr>
          <a:xfrm>
            <a:off x="388691" y="2449585"/>
            <a:ext cx="20720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Example Response</a:t>
            </a:r>
          </a:p>
        </p:txBody>
      </p:sp>
    </p:spTree>
    <p:extLst>
      <p:ext uri="{BB962C8B-B14F-4D97-AF65-F5344CB8AC3E}">
        <p14:creationId xmlns:p14="http://schemas.microsoft.com/office/powerpoint/2010/main" val="106130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DB315-84FA-B506-00AA-DB35BEEE2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2" y="408373"/>
            <a:ext cx="10714608" cy="612559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3000" dirty="0"/>
              <a:t>I agree that the writer gives the impression the accident is so serious the men would not be found alive. Firstly, the writer describes the </a:t>
            </a:r>
            <a:r>
              <a:rPr lang="en-GB" sz="3000" dirty="0">
                <a:highlight>
                  <a:srgbClr val="FFFF00"/>
                </a:highlight>
              </a:rPr>
              <a:t>“enormous weight” </a:t>
            </a:r>
            <a:r>
              <a:rPr lang="en-GB" sz="3000" dirty="0"/>
              <a:t>that fell on the miners meaning there is a large amount of earth on top of them to escape from. Secondly, it mentions that “</a:t>
            </a:r>
            <a:r>
              <a:rPr lang="en-GB" sz="3000" dirty="0">
                <a:highlight>
                  <a:srgbClr val="FFFF00"/>
                </a:highlight>
              </a:rPr>
              <a:t>all hope of escape was cut off” </a:t>
            </a:r>
            <a:r>
              <a:rPr lang="en-GB" sz="3000" dirty="0"/>
              <a:t>meaning they have no way out. Also the writer tells us </a:t>
            </a:r>
            <a:r>
              <a:rPr lang="en-GB" sz="3000" dirty="0">
                <a:highlight>
                  <a:srgbClr val="FFFF00"/>
                </a:highlight>
              </a:rPr>
              <a:t>“the men’s light extinguished” </a:t>
            </a:r>
            <a:r>
              <a:rPr lang="en-GB" sz="3000" dirty="0"/>
              <a:t>meaning it is dark and therefore the men might not be able to be seen. Next, the writer uses the adjective </a:t>
            </a:r>
            <a:r>
              <a:rPr lang="en-GB" sz="3000" dirty="0">
                <a:highlight>
                  <a:srgbClr val="FFFF00"/>
                </a:highlight>
              </a:rPr>
              <a:t>“violent” </a:t>
            </a:r>
            <a:r>
              <a:rPr lang="en-GB" sz="3000" dirty="0"/>
              <a:t>to describe the </a:t>
            </a:r>
            <a:r>
              <a:rPr lang="en-GB" sz="3000" dirty="0">
                <a:highlight>
                  <a:srgbClr val="FFFF00"/>
                </a:highlight>
              </a:rPr>
              <a:t>“blast” </a:t>
            </a:r>
            <a:r>
              <a:rPr lang="en-GB" sz="3000" dirty="0"/>
              <a:t>suggesting the explosion was very powerful and dangerous.  </a:t>
            </a:r>
            <a:r>
              <a:rPr lang="en-GB" sz="3000" b="1" dirty="0"/>
              <a:t>As well as this, the writer details that “</a:t>
            </a:r>
            <a:r>
              <a:rPr lang="en-GB" sz="3000" b="1" dirty="0">
                <a:highlight>
                  <a:srgbClr val="FFFF00"/>
                </a:highlight>
              </a:rPr>
              <a:t>thousands” </a:t>
            </a:r>
            <a:r>
              <a:rPr lang="en-GB" sz="3000" b="1" dirty="0"/>
              <a:t>of “</a:t>
            </a:r>
            <a:r>
              <a:rPr lang="en-GB" sz="3000" b="1" dirty="0">
                <a:highlight>
                  <a:srgbClr val="FFFF00"/>
                </a:highlight>
              </a:rPr>
              <a:t>fathers, mothers, wives and children” </a:t>
            </a:r>
            <a:r>
              <a:rPr lang="en-GB" sz="3000" b="1" dirty="0"/>
              <a:t>went to the scene showing that the miners’ families were convinced the men would die. Moreover, it says that the men were “</a:t>
            </a:r>
            <a:r>
              <a:rPr lang="en-GB" sz="3000" b="1" dirty="0">
                <a:highlight>
                  <a:srgbClr val="FFFF00"/>
                </a:highlight>
              </a:rPr>
              <a:t>without food or fresh air” </a:t>
            </a:r>
            <a:r>
              <a:rPr lang="en-GB" sz="3000" b="1" dirty="0"/>
              <a:t>meaning they would soon starve or suffocate to death. Additionally, the writer suggests that the men only have one chance of getting out </a:t>
            </a:r>
            <a:r>
              <a:rPr lang="en-GB" sz="3000" b="1" dirty="0">
                <a:highlight>
                  <a:srgbClr val="FFFF00"/>
                </a:highlight>
              </a:rPr>
              <a:t>“only hope” </a:t>
            </a:r>
            <a:r>
              <a:rPr lang="en-GB" sz="3000" b="1" dirty="0"/>
              <a:t>meaning there is little chance they will live. This chance involves digging through “</a:t>
            </a:r>
            <a:r>
              <a:rPr lang="en-GB" sz="3000" b="1" dirty="0">
                <a:highlight>
                  <a:srgbClr val="FFFF00"/>
                </a:highlight>
              </a:rPr>
              <a:t>100 yards of solid coal</a:t>
            </a:r>
            <a:r>
              <a:rPr lang="en-GB" sz="3000" b="1" dirty="0"/>
              <a:t>” which seems an impossible task as the word “solid” makes the ground seem impenetrable. Finally, it says that the rescuers work with </a:t>
            </a:r>
            <a:r>
              <a:rPr lang="en-GB" sz="3000" b="1" dirty="0">
                <a:highlight>
                  <a:srgbClr val="FFFF00"/>
                </a:highlight>
              </a:rPr>
              <a:t>“increasing desperation”</a:t>
            </a:r>
            <a:r>
              <a:rPr lang="en-GB" sz="3000" b="1" dirty="0"/>
              <a:t> showing urgency because they think the men are close to death. </a:t>
            </a:r>
          </a:p>
        </p:txBody>
      </p:sp>
    </p:spTree>
    <p:extLst>
      <p:ext uri="{BB962C8B-B14F-4D97-AF65-F5344CB8AC3E}">
        <p14:creationId xmlns:p14="http://schemas.microsoft.com/office/powerpoint/2010/main" val="3965307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5D4F1-E781-4C8C-9E22-A08489C55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172"/>
          <a:stretch/>
        </p:blipFill>
        <p:spPr>
          <a:xfrm>
            <a:off x="10914690" y="-45310"/>
            <a:ext cx="1270046" cy="1124302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98A99C2-44B4-484B-BA9F-2DF8BD2735D3}"/>
              </a:ext>
            </a:extLst>
          </p:cNvPr>
          <p:cNvSpPr/>
          <p:nvPr/>
        </p:nvSpPr>
        <p:spPr>
          <a:xfrm>
            <a:off x="29903" y="45028"/>
            <a:ext cx="6066097" cy="1059079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600" b="1">
                <a:solidFill>
                  <a:schemeClr val="tx1"/>
                </a:solidFill>
              </a:rPr>
              <a:t>Learning outcomes:</a:t>
            </a:r>
            <a:endParaRPr lang="en-GB" sz="900" b="1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b="1">
                <a:solidFill>
                  <a:schemeClr val="tx1"/>
                </a:solidFill>
              </a:rPr>
              <a:t>know</a:t>
            </a:r>
            <a:r>
              <a:rPr lang="en-GB" sz="1600">
                <a:solidFill>
                  <a:schemeClr val="tx1"/>
                </a:solidFill>
              </a:rPr>
              <a:t> how to approach component 2 reading questions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 be able </a:t>
            </a:r>
            <a:r>
              <a:rPr lang="en-GB" sz="1600">
                <a:solidFill>
                  <a:schemeClr val="tx1"/>
                </a:solidFill>
              </a:rPr>
              <a:t>explain what you must include in component 2 answers (reading section)</a:t>
            </a:r>
          </a:p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8A5D3-6C64-AC64-72F6-BBD5F741AA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17" t="41662" r="31397" b="52085"/>
          <a:stretch/>
        </p:blipFill>
        <p:spPr>
          <a:xfrm>
            <a:off x="142876" y="1849356"/>
            <a:ext cx="11684673" cy="105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8E4D8-05AA-1FDB-184D-59106AEE60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16" t="35201" r="30859" b="34576"/>
          <a:stretch/>
        </p:blipFill>
        <p:spPr>
          <a:xfrm>
            <a:off x="1919287" y="2904519"/>
            <a:ext cx="7839076" cy="37390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7C6C30-0BD2-F1AC-0B88-B68188162B33}"/>
              </a:ext>
            </a:extLst>
          </p:cNvPr>
          <p:cNvSpPr txBox="1"/>
          <p:nvPr/>
        </p:nvSpPr>
        <p:spPr>
          <a:xfrm>
            <a:off x="363524" y="1292065"/>
            <a:ext cx="20720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Synthesis Question</a:t>
            </a:r>
          </a:p>
        </p:txBody>
      </p:sp>
    </p:spTree>
    <p:extLst>
      <p:ext uri="{BB962C8B-B14F-4D97-AF65-F5344CB8AC3E}">
        <p14:creationId xmlns:p14="http://schemas.microsoft.com/office/powerpoint/2010/main" val="55325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5D4F1-E781-4C8C-9E22-A08489C55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172"/>
          <a:stretch/>
        </p:blipFill>
        <p:spPr>
          <a:xfrm>
            <a:off x="10914690" y="-45310"/>
            <a:ext cx="1270046" cy="1124302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98A99C2-44B4-484B-BA9F-2DF8BD2735D3}"/>
              </a:ext>
            </a:extLst>
          </p:cNvPr>
          <p:cNvSpPr/>
          <p:nvPr/>
        </p:nvSpPr>
        <p:spPr>
          <a:xfrm>
            <a:off x="29903" y="45028"/>
            <a:ext cx="6066097" cy="1059079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600" b="1">
                <a:solidFill>
                  <a:schemeClr val="tx1"/>
                </a:solidFill>
              </a:rPr>
              <a:t>Learning outcomes:</a:t>
            </a:r>
            <a:endParaRPr lang="en-GB" sz="900" b="1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b="1">
                <a:solidFill>
                  <a:schemeClr val="tx1"/>
                </a:solidFill>
              </a:rPr>
              <a:t>know</a:t>
            </a:r>
            <a:r>
              <a:rPr lang="en-GB" sz="1600">
                <a:solidFill>
                  <a:schemeClr val="tx1"/>
                </a:solidFill>
              </a:rPr>
              <a:t> how to approach component 2 reading questions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 be able </a:t>
            </a:r>
            <a:r>
              <a:rPr lang="en-GB" sz="1600">
                <a:solidFill>
                  <a:schemeClr val="tx1"/>
                </a:solidFill>
              </a:rPr>
              <a:t>explain what you must include in component 2 answers (reading section)</a:t>
            </a:r>
          </a:p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8A5D3-6C64-AC64-72F6-BBD5F741AA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17" t="41662" r="31397" b="52085"/>
          <a:stretch/>
        </p:blipFill>
        <p:spPr>
          <a:xfrm>
            <a:off x="142876" y="1849356"/>
            <a:ext cx="11684673" cy="1059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7B5071-4F35-FEEB-42EB-13D935D19C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50" t="48900" r="65252" b="30366"/>
          <a:stretch/>
        </p:blipFill>
        <p:spPr>
          <a:xfrm>
            <a:off x="998290" y="2908435"/>
            <a:ext cx="10558182" cy="3207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E3B854-8985-8701-138E-16E3F15E840B}"/>
              </a:ext>
            </a:extLst>
          </p:cNvPr>
          <p:cNvSpPr txBox="1"/>
          <p:nvPr/>
        </p:nvSpPr>
        <p:spPr>
          <a:xfrm>
            <a:off x="10016455" y="5989739"/>
            <a:ext cx="167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4/4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5DC67C-3705-99F3-AF79-89A94E944E2E}"/>
              </a:ext>
            </a:extLst>
          </p:cNvPr>
          <p:cNvSpPr txBox="1"/>
          <p:nvPr/>
        </p:nvSpPr>
        <p:spPr>
          <a:xfrm>
            <a:off x="279634" y="1279508"/>
            <a:ext cx="20720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Example Response</a:t>
            </a:r>
          </a:p>
        </p:txBody>
      </p:sp>
    </p:spTree>
    <p:extLst>
      <p:ext uri="{BB962C8B-B14F-4D97-AF65-F5344CB8AC3E}">
        <p14:creationId xmlns:p14="http://schemas.microsoft.com/office/powerpoint/2010/main" val="3609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5D4F1-E781-4C8C-9E22-A08489C55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172"/>
          <a:stretch/>
        </p:blipFill>
        <p:spPr>
          <a:xfrm>
            <a:off x="10914690" y="-45310"/>
            <a:ext cx="1270046" cy="1124302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98A99C2-44B4-484B-BA9F-2DF8BD2735D3}"/>
              </a:ext>
            </a:extLst>
          </p:cNvPr>
          <p:cNvSpPr/>
          <p:nvPr/>
        </p:nvSpPr>
        <p:spPr>
          <a:xfrm>
            <a:off x="29903" y="45028"/>
            <a:ext cx="6066097" cy="1059079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 dirty="0">
                <a:solidFill>
                  <a:schemeClr val="tx1"/>
                </a:solidFill>
              </a:rPr>
              <a:t>Tuesday </a:t>
            </a:r>
            <a:r>
              <a:rPr lang="en-GB" sz="1600" b="1">
                <a:solidFill>
                  <a:schemeClr val="tx1"/>
                </a:solidFill>
              </a:rPr>
              <a:t>10</a:t>
            </a:r>
            <a:r>
              <a:rPr lang="en-GB" sz="1600" b="1" baseline="30000">
                <a:solidFill>
                  <a:schemeClr val="tx1"/>
                </a:solidFill>
              </a:rPr>
              <a:t>th</a:t>
            </a:r>
            <a:r>
              <a:rPr lang="en-GB" sz="1600" b="1">
                <a:solidFill>
                  <a:schemeClr val="tx1"/>
                </a:solidFill>
              </a:rPr>
              <a:t> December</a:t>
            </a:r>
            <a:endParaRPr lang="en-GB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C7A3E-1CA1-FA17-4B2F-341A47699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11" t="47081" r="29922" b="33325"/>
          <a:stretch/>
        </p:blipFill>
        <p:spPr>
          <a:xfrm>
            <a:off x="688291" y="1259005"/>
            <a:ext cx="10677171" cy="28432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FF59BE-9343-4A98-0584-FED159F391D2}"/>
              </a:ext>
            </a:extLst>
          </p:cNvPr>
          <p:cNvSpPr txBox="1"/>
          <p:nvPr/>
        </p:nvSpPr>
        <p:spPr>
          <a:xfrm>
            <a:off x="2139193" y="4639112"/>
            <a:ext cx="757525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Annotate your extract. </a:t>
            </a:r>
          </a:p>
          <a:p>
            <a:endParaRPr lang="en-GB"/>
          </a:p>
          <a:p>
            <a:r>
              <a:rPr lang="en-GB"/>
              <a:t>In each text highlight four pieces of information that shows what happened </a:t>
            </a:r>
            <a:r>
              <a:rPr lang="en-GB" b="1" u="sng"/>
              <a:t>ON THE DAY </a:t>
            </a:r>
            <a:r>
              <a:rPr lang="en-GB"/>
              <a:t>they were rescued.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B9659-1285-21D1-9B9A-C4C62E566FBE}"/>
              </a:ext>
            </a:extLst>
          </p:cNvPr>
          <p:cNvSpPr txBox="1"/>
          <p:nvPr/>
        </p:nvSpPr>
        <p:spPr>
          <a:xfrm>
            <a:off x="6613322" y="833893"/>
            <a:ext cx="279912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Comparison Question</a:t>
            </a:r>
          </a:p>
        </p:txBody>
      </p:sp>
    </p:spTree>
    <p:extLst>
      <p:ext uri="{BB962C8B-B14F-4D97-AF65-F5344CB8AC3E}">
        <p14:creationId xmlns:p14="http://schemas.microsoft.com/office/powerpoint/2010/main" val="371210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5D4F1-E781-4C8C-9E22-A08489C55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172"/>
          <a:stretch/>
        </p:blipFill>
        <p:spPr>
          <a:xfrm>
            <a:off x="10914690" y="-45310"/>
            <a:ext cx="1270046" cy="1124302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98A99C2-44B4-484B-BA9F-2DF8BD2735D3}"/>
              </a:ext>
            </a:extLst>
          </p:cNvPr>
          <p:cNvSpPr/>
          <p:nvPr/>
        </p:nvSpPr>
        <p:spPr>
          <a:xfrm>
            <a:off x="29903" y="45028"/>
            <a:ext cx="6066097" cy="1059079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600" b="1" dirty="0">
                <a:solidFill>
                  <a:schemeClr val="tx1"/>
                </a:solidFill>
              </a:rPr>
              <a:t>Learning outcomes:</a:t>
            </a:r>
            <a:endParaRPr lang="en-GB" sz="900" b="1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chemeClr val="tx1"/>
                </a:solidFill>
              </a:rPr>
              <a:t>To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b="1" dirty="0">
                <a:solidFill>
                  <a:schemeClr val="tx1"/>
                </a:solidFill>
              </a:rPr>
              <a:t>know</a:t>
            </a:r>
            <a:r>
              <a:rPr lang="en-GB" sz="1600" dirty="0">
                <a:solidFill>
                  <a:schemeClr val="tx1"/>
                </a:solidFill>
              </a:rPr>
              <a:t> how to approach component 2 reading questions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chemeClr val="tx1"/>
                </a:solidFill>
              </a:rPr>
              <a:t>To be able </a:t>
            </a:r>
            <a:r>
              <a:rPr lang="en-GB" sz="1600" dirty="0">
                <a:solidFill>
                  <a:schemeClr val="tx1"/>
                </a:solidFill>
              </a:rPr>
              <a:t>explain what you must include in component 2 answers (reading section)</a:t>
            </a:r>
          </a:p>
          <a:p>
            <a:pPr>
              <a:defRPr/>
            </a:pPr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42879-8292-9D7D-485C-C9BD19B34D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08" t="18109" r="28516" b="4561"/>
          <a:stretch/>
        </p:blipFill>
        <p:spPr>
          <a:xfrm>
            <a:off x="3445668" y="1271589"/>
            <a:ext cx="5300663" cy="5300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1695EB-4253-D706-3375-AF877987312B}"/>
              </a:ext>
            </a:extLst>
          </p:cNvPr>
          <p:cNvSpPr txBox="1"/>
          <p:nvPr/>
        </p:nvSpPr>
        <p:spPr>
          <a:xfrm>
            <a:off x="388690" y="1627464"/>
            <a:ext cx="2072081" cy="3693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Look at questions 1 a / b / c</a:t>
            </a:r>
          </a:p>
          <a:p>
            <a:endParaRPr lang="en-GB" dirty="0"/>
          </a:p>
          <a:p>
            <a:r>
              <a:rPr lang="en-GB" dirty="0"/>
              <a:t>Read first text and highlight answers when / if you see them. </a:t>
            </a:r>
          </a:p>
          <a:p>
            <a:endParaRPr lang="en-GB" dirty="0"/>
          </a:p>
          <a:p>
            <a:r>
              <a:rPr lang="en-GB" dirty="0"/>
              <a:t>If you don’t see them on the read, 30 seconds at the end to scan for that information. </a:t>
            </a:r>
          </a:p>
        </p:txBody>
      </p:sp>
    </p:spTree>
    <p:extLst>
      <p:ext uri="{BB962C8B-B14F-4D97-AF65-F5344CB8AC3E}">
        <p14:creationId xmlns:p14="http://schemas.microsoft.com/office/powerpoint/2010/main" val="344235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5D4F1-E781-4C8C-9E22-A08489C55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172"/>
          <a:stretch/>
        </p:blipFill>
        <p:spPr>
          <a:xfrm>
            <a:off x="10914690" y="-45310"/>
            <a:ext cx="1270046" cy="1124302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98A99C2-44B4-484B-BA9F-2DF8BD2735D3}"/>
              </a:ext>
            </a:extLst>
          </p:cNvPr>
          <p:cNvSpPr/>
          <p:nvPr/>
        </p:nvSpPr>
        <p:spPr>
          <a:xfrm>
            <a:off x="29903" y="45028"/>
            <a:ext cx="6066097" cy="1059079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600" b="1">
                <a:solidFill>
                  <a:schemeClr val="tx1"/>
                </a:solidFill>
              </a:rPr>
              <a:t>Learning outcomes:</a:t>
            </a:r>
            <a:endParaRPr lang="en-GB" sz="900" b="1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b="1">
                <a:solidFill>
                  <a:schemeClr val="tx1"/>
                </a:solidFill>
              </a:rPr>
              <a:t>know</a:t>
            </a:r>
            <a:r>
              <a:rPr lang="en-GB" sz="1600">
                <a:solidFill>
                  <a:schemeClr val="tx1"/>
                </a:solidFill>
              </a:rPr>
              <a:t> how to approach component 2 reading questions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 be able </a:t>
            </a:r>
            <a:r>
              <a:rPr lang="en-GB" sz="1600">
                <a:solidFill>
                  <a:schemeClr val="tx1"/>
                </a:solidFill>
              </a:rPr>
              <a:t>explain what you must include in component 2 answers (reading section)</a:t>
            </a:r>
          </a:p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D1CB3-633A-DE5F-138A-17F7272A72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63" t="33847" r="30390" b="56019"/>
          <a:stretch/>
        </p:blipFill>
        <p:spPr>
          <a:xfrm>
            <a:off x="771199" y="1511301"/>
            <a:ext cx="9886316" cy="1412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4EDAB-26CA-1948-EDA2-DCF7F658D2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000" t="46166" r="38007" b="27973"/>
          <a:stretch/>
        </p:blipFill>
        <p:spPr>
          <a:xfrm>
            <a:off x="2436846" y="3436506"/>
            <a:ext cx="6555022" cy="2905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5343E8-00D7-EAE7-4F6A-BA0B0D92FBA0}"/>
              </a:ext>
            </a:extLst>
          </p:cNvPr>
          <p:cNvSpPr txBox="1"/>
          <p:nvPr/>
        </p:nvSpPr>
        <p:spPr>
          <a:xfrm>
            <a:off x="262855" y="1175714"/>
            <a:ext cx="325213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Select and Retrieve Question</a:t>
            </a:r>
          </a:p>
        </p:txBody>
      </p:sp>
      <p:pic>
        <p:nvPicPr>
          <p:cNvPr id="2" name="EHG recording">
            <a:hlinkClick r:id="" action="ppaction://media"/>
            <a:extLst>
              <a:ext uri="{FF2B5EF4-FFF2-40B4-BE49-F238E27FC236}">
                <a16:creationId xmlns:a16="http://schemas.microsoft.com/office/drawing/2014/main" id="{09469E75-E317-66C6-40C3-29EF60221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6313" y="655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3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3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5D4F1-E781-4C8C-9E22-A08489C55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172"/>
          <a:stretch/>
        </p:blipFill>
        <p:spPr>
          <a:xfrm>
            <a:off x="10914690" y="-45310"/>
            <a:ext cx="1270046" cy="1124302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98A99C2-44B4-484B-BA9F-2DF8BD2735D3}"/>
              </a:ext>
            </a:extLst>
          </p:cNvPr>
          <p:cNvSpPr/>
          <p:nvPr/>
        </p:nvSpPr>
        <p:spPr>
          <a:xfrm>
            <a:off x="29903" y="45028"/>
            <a:ext cx="6066097" cy="1059079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600" b="1">
                <a:solidFill>
                  <a:schemeClr val="tx1"/>
                </a:solidFill>
              </a:rPr>
              <a:t>Learning outcomes:</a:t>
            </a:r>
            <a:endParaRPr lang="en-GB" sz="900" b="1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b="1">
                <a:solidFill>
                  <a:schemeClr val="tx1"/>
                </a:solidFill>
              </a:rPr>
              <a:t>know</a:t>
            </a:r>
            <a:r>
              <a:rPr lang="en-GB" sz="1600">
                <a:solidFill>
                  <a:schemeClr val="tx1"/>
                </a:solidFill>
              </a:rPr>
              <a:t> how to approach component 2 reading questions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 be able </a:t>
            </a:r>
            <a:r>
              <a:rPr lang="en-GB" sz="1600">
                <a:solidFill>
                  <a:schemeClr val="tx1"/>
                </a:solidFill>
              </a:rPr>
              <a:t>explain what you must include in component 2 answers (reading section)</a:t>
            </a:r>
          </a:p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4E6CE-28FD-8427-269A-5A37E055A1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28" t="43543" r="29922" b="41310"/>
          <a:stretch/>
        </p:blipFill>
        <p:spPr>
          <a:xfrm>
            <a:off x="248195" y="1871663"/>
            <a:ext cx="11695610" cy="2414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AD09B8-668C-EB57-4F4B-FC0F44CF0A45}"/>
              </a:ext>
            </a:extLst>
          </p:cNvPr>
          <p:cNvSpPr txBox="1"/>
          <p:nvPr/>
        </p:nvSpPr>
        <p:spPr>
          <a:xfrm>
            <a:off x="2139193" y="4639112"/>
            <a:ext cx="757525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Annotate your extract. </a:t>
            </a:r>
          </a:p>
          <a:p>
            <a:endParaRPr lang="en-GB"/>
          </a:p>
          <a:p>
            <a:r>
              <a:rPr lang="en-GB"/>
              <a:t>Find 10 individual pieces of evidence that shows it was ‘hard’ for the trapped miners and annotate from that evidence what the quote shows.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00CA3A-909D-777D-C1C2-F8EEACA30E1B}"/>
              </a:ext>
            </a:extLst>
          </p:cNvPr>
          <p:cNvSpPr txBox="1"/>
          <p:nvPr/>
        </p:nvSpPr>
        <p:spPr>
          <a:xfrm>
            <a:off x="363524" y="1292065"/>
            <a:ext cx="20720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Analysis Question</a:t>
            </a:r>
          </a:p>
        </p:txBody>
      </p:sp>
    </p:spTree>
    <p:extLst>
      <p:ext uri="{BB962C8B-B14F-4D97-AF65-F5344CB8AC3E}">
        <p14:creationId xmlns:p14="http://schemas.microsoft.com/office/powerpoint/2010/main" val="703605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5D4F1-E781-4C8C-9E22-A08489C55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172"/>
          <a:stretch/>
        </p:blipFill>
        <p:spPr>
          <a:xfrm>
            <a:off x="10914690" y="-45310"/>
            <a:ext cx="1270046" cy="1124302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98A99C2-44B4-484B-BA9F-2DF8BD2735D3}"/>
              </a:ext>
            </a:extLst>
          </p:cNvPr>
          <p:cNvSpPr/>
          <p:nvPr/>
        </p:nvSpPr>
        <p:spPr>
          <a:xfrm>
            <a:off x="29904" y="45028"/>
            <a:ext cx="2851408" cy="2083810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600" b="1">
                <a:solidFill>
                  <a:schemeClr val="tx1"/>
                </a:solidFill>
              </a:rPr>
              <a:t>Learning outcomes:</a:t>
            </a:r>
            <a:endParaRPr lang="en-GB" sz="900" b="1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b="1">
                <a:solidFill>
                  <a:schemeClr val="tx1"/>
                </a:solidFill>
              </a:rPr>
              <a:t>know</a:t>
            </a:r>
            <a:r>
              <a:rPr lang="en-GB" sz="1600">
                <a:solidFill>
                  <a:schemeClr val="tx1"/>
                </a:solidFill>
              </a:rPr>
              <a:t> how to approach component 2 reading questions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 be able </a:t>
            </a:r>
            <a:r>
              <a:rPr lang="en-GB" sz="1600">
                <a:solidFill>
                  <a:schemeClr val="tx1"/>
                </a:solidFill>
              </a:rPr>
              <a:t>explain what you must include in component 2 answers (reading section)</a:t>
            </a:r>
          </a:p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AF96C-14B6-E2D7-F565-21824C014F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44" t="24369" r="29687" b="17893"/>
          <a:stretch/>
        </p:blipFill>
        <p:spPr>
          <a:xfrm>
            <a:off x="3109912" y="304007"/>
            <a:ext cx="7365231" cy="629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97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5D4F1-E781-4C8C-9E22-A08489C55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172"/>
          <a:stretch/>
        </p:blipFill>
        <p:spPr>
          <a:xfrm>
            <a:off x="10914690" y="-45310"/>
            <a:ext cx="1270046" cy="1124302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98A99C2-44B4-484B-BA9F-2DF8BD2735D3}"/>
              </a:ext>
            </a:extLst>
          </p:cNvPr>
          <p:cNvSpPr/>
          <p:nvPr/>
        </p:nvSpPr>
        <p:spPr>
          <a:xfrm>
            <a:off x="29904" y="45028"/>
            <a:ext cx="2851408" cy="2083810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600" b="1">
                <a:solidFill>
                  <a:schemeClr val="tx1"/>
                </a:solidFill>
              </a:rPr>
              <a:t>Learning outcomes:</a:t>
            </a:r>
            <a:endParaRPr lang="en-GB" sz="900" b="1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b="1">
                <a:solidFill>
                  <a:schemeClr val="tx1"/>
                </a:solidFill>
              </a:rPr>
              <a:t>know</a:t>
            </a:r>
            <a:r>
              <a:rPr lang="en-GB" sz="1600">
                <a:solidFill>
                  <a:schemeClr val="tx1"/>
                </a:solidFill>
              </a:rPr>
              <a:t> how to approach component 2 reading questions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 be able </a:t>
            </a:r>
            <a:r>
              <a:rPr lang="en-GB" sz="1600">
                <a:solidFill>
                  <a:schemeClr val="tx1"/>
                </a:solidFill>
              </a:rPr>
              <a:t>explain what you must include in component 2 answers (reading section)</a:t>
            </a:r>
          </a:p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D9843-5D8E-7A09-8EB7-832C3EE11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4" t="27690" r="64908" b="8349"/>
          <a:stretch/>
        </p:blipFill>
        <p:spPr>
          <a:xfrm>
            <a:off x="3238149" y="756841"/>
            <a:ext cx="6493079" cy="5914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69378F-9ED5-B974-9D1D-EB90945E8FED}"/>
              </a:ext>
            </a:extLst>
          </p:cNvPr>
          <p:cNvSpPr txBox="1"/>
          <p:nvPr/>
        </p:nvSpPr>
        <p:spPr>
          <a:xfrm>
            <a:off x="10276514" y="6201718"/>
            <a:ext cx="1702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8/10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EFEC4E-1532-6A0C-3E5C-0E7F13C93277}"/>
              </a:ext>
            </a:extLst>
          </p:cNvPr>
          <p:cNvSpPr txBox="1"/>
          <p:nvPr/>
        </p:nvSpPr>
        <p:spPr>
          <a:xfrm>
            <a:off x="388691" y="2449585"/>
            <a:ext cx="20720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Example Response</a:t>
            </a:r>
          </a:p>
        </p:txBody>
      </p:sp>
    </p:spTree>
    <p:extLst>
      <p:ext uri="{BB962C8B-B14F-4D97-AF65-F5344CB8AC3E}">
        <p14:creationId xmlns:p14="http://schemas.microsoft.com/office/powerpoint/2010/main" val="351928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5D4F1-E781-4C8C-9E22-A08489C55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172"/>
          <a:stretch/>
        </p:blipFill>
        <p:spPr>
          <a:xfrm>
            <a:off x="10914690" y="-45310"/>
            <a:ext cx="1270046" cy="1124302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98A99C2-44B4-484B-BA9F-2DF8BD2735D3}"/>
              </a:ext>
            </a:extLst>
          </p:cNvPr>
          <p:cNvSpPr/>
          <p:nvPr/>
        </p:nvSpPr>
        <p:spPr>
          <a:xfrm>
            <a:off x="29903" y="45028"/>
            <a:ext cx="6066097" cy="1059079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600" b="1">
                <a:solidFill>
                  <a:schemeClr val="tx1"/>
                </a:solidFill>
              </a:rPr>
              <a:t>Learning outcomes:</a:t>
            </a:r>
            <a:endParaRPr lang="en-GB" sz="900" b="1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b="1">
                <a:solidFill>
                  <a:schemeClr val="tx1"/>
                </a:solidFill>
              </a:rPr>
              <a:t>know</a:t>
            </a:r>
            <a:r>
              <a:rPr lang="en-GB" sz="1600">
                <a:solidFill>
                  <a:schemeClr val="tx1"/>
                </a:solidFill>
              </a:rPr>
              <a:t> how to approach component 2 reading questions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 be able </a:t>
            </a:r>
            <a:r>
              <a:rPr lang="en-GB" sz="1600">
                <a:solidFill>
                  <a:schemeClr val="tx1"/>
                </a:solidFill>
              </a:rPr>
              <a:t>explain what you must include in component 2 answers (reading section)</a:t>
            </a:r>
          </a:p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C5845-58ED-6D4F-035E-3C3301A0E5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91" t="14150" r="28047" b="4978"/>
          <a:stretch/>
        </p:blipFill>
        <p:spPr>
          <a:xfrm>
            <a:off x="3886199" y="1269422"/>
            <a:ext cx="5372101" cy="5543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CFB74B-83D5-3918-1FE5-C100F4878CB2}"/>
              </a:ext>
            </a:extLst>
          </p:cNvPr>
          <p:cNvSpPr txBox="1"/>
          <p:nvPr/>
        </p:nvSpPr>
        <p:spPr>
          <a:xfrm>
            <a:off x="388690" y="1627464"/>
            <a:ext cx="2072081" cy="3693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Look at questions 3 a / b / c</a:t>
            </a:r>
          </a:p>
          <a:p>
            <a:endParaRPr lang="en-GB"/>
          </a:p>
          <a:p>
            <a:r>
              <a:rPr lang="en-GB"/>
              <a:t>Read second text and highlight answers when / if you see them. </a:t>
            </a:r>
          </a:p>
          <a:p>
            <a:endParaRPr lang="en-GB"/>
          </a:p>
          <a:p>
            <a:r>
              <a:rPr lang="en-GB"/>
              <a:t>If you don’t see them on the read, 30 seconds at the end to scan for that information. </a:t>
            </a:r>
          </a:p>
        </p:txBody>
      </p:sp>
    </p:spTree>
    <p:extLst>
      <p:ext uri="{BB962C8B-B14F-4D97-AF65-F5344CB8AC3E}">
        <p14:creationId xmlns:p14="http://schemas.microsoft.com/office/powerpoint/2010/main" val="2181487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310" y="1269647"/>
            <a:ext cx="9773575" cy="1090188"/>
          </a:xfrm>
          <a:solidFill>
            <a:srgbClr val="00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/>
              <a:t>Task: Write out sentence and add in the correct punctuation (comma, semi colon or colon?)</a:t>
            </a:r>
            <a:endParaRPr lang="en-GB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310" y="2606860"/>
            <a:ext cx="11170704" cy="435133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/>
              <a:t>This music festival must not go ahead it will ruin the beautiful countryside where it takes place. </a:t>
            </a:r>
          </a:p>
          <a:p>
            <a:pPr marL="514350" indent="-514350">
              <a:buAutoNum type="arabicPeriod"/>
            </a:pPr>
            <a:r>
              <a:rPr lang="en-US"/>
              <a:t>The people who attend this festival will be nothing but troublemakers rule breakers and criminals. </a:t>
            </a:r>
          </a:p>
          <a:p>
            <a:pPr marL="514350" indent="-514350">
              <a:buAutoNum type="arabicPeriod"/>
            </a:pPr>
            <a:r>
              <a:rPr lang="en-US"/>
              <a:t>If the council do not stop this festival I will organize a protest! </a:t>
            </a:r>
          </a:p>
          <a:p>
            <a:pPr marL="514350" indent="-514350">
              <a:buAutoNum type="arabicPeriod"/>
            </a:pPr>
            <a:r>
              <a:rPr lang="en-US"/>
              <a:t>A festival similar to this took place in a </a:t>
            </a:r>
            <a:r>
              <a:rPr lang="en-US" err="1"/>
              <a:t>neighbouring</a:t>
            </a:r>
            <a:r>
              <a:rPr lang="en-US"/>
              <a:t> county and it was found that three types of pollution increased noise plastic and harmful gases. </a:t>
            </a:r>
          </a:p>
          <a:p>
            <a:pPr marL="514350" indent="-514350">
              <a:buAutoNum type="arabicPeriod"/>
            </a:pPr>
            <a:r>
              <a:rPr lang="en-US"/>
              <a:t>Although I do think that young people in this area need more to do a music festival is not the answer it will cause too much damage and destruction to the local area. </a:t>
            </a:r>
          </a:p>
          <a:p>
            <a:pPr marL="514350" indent="-514350">
              <a:buAutoNum type="arabicPeriod"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F76C3-2A41-463C-950B-321065CC62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172"/>
          <a:stretch/>
        </p:blipFill>
        <p:spPr>
          <a:xfrm>
            <a:off x="10914689" y="33938"/>
            <a:ext cx="1270046" cy="1124302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A8ACEB83-5ECB-4575-C5AF-E79DA37DE5A0}"/>
              </a:ext>
            </a:extLst>
          </p:cNvPr>
          <p:cNvSpPr/>
          <p:nvPr/>
        </p:nvSpPr>
        <p:spPr>
          <a:xfrm>
            <a:off x="7060524" y="126510"/>
            <a:ext cx="3451895" cy="89611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hangingPunct="0">
              <a:defRPr/>
            </a:pPr>
            <a:fld id="{74384C77-45F9-4AD3-93AB-4B0295325AC6}" type="datetime2">
              <a:rPr lang="en-GB" sz="2000" b="1" u="sng" smtClean="0">
                <a:solidFill>
                  <a:schemeClr val="tx1"/>
                </a:solidFill>
              </a:rPr>
              <a:t>Thursday, 09 January 2025</a:t>
            </a:fld>
            <a:r>
              <a:rPr lang="en-GB" sz="2000" b="1" u="sng">
                <a:solidFill>
                  <a:schemeClr val="tx1"/>
                </a:solidFill>
              </a:rPr>
              <a:t> </a:t>
            </a:r>
            <a:r>
              <a:rPr lang="en-GB" sz="500" b="1" u="sng">
                <a:solidFill>
                  <a:schemeClr val="tx1"/>
                </a:solidFill>
              </a:rPr>
              <a:t> </a:t>
            </a:r>
          </a:p>
          <a:p>
            <a:pPr algn="ctr" eaLnBrk="0" hangingPunct="0">
              <a:defRPr/>
            </a:pPr>
            <a:r>
              <a:rPr lang="en-GB" sz="2000" b="1" u="sng">
                <a:solidFill>
                  <a:schemeClr val="tx1"/>
                </a:solidFill>
              </a:rPr>
              <a:t>Component 2 Reading</a:t>
            </a:r>
            <a:endParaRPr lang="en-GB" sz="2000" u="sng">
              <a:solidFill>
                <a:schemeClr val="tx1"/>
              </a:solidFill>
            </a:endParaRP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DB3ABA18-2D43-23C3-61D6-552F79DA0ED7}"/>
              </a:ext>
            </a:extLst>
          </p:cNvPr>
          <p:cNvSpPr/>
          <p:nvPr/>
        </p:nvSpPr>
        <p:spPr>
          <a:xfrm>
            <a:off x="29903" y="45028"/>
            <a:ext cx="6066097" cy="1059079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600" b="1">
                <a:solidFill>
                  <a:schemeClr val="tx1"/>
                </a:solidFill>
              </a:rPr>
              <a:t>Learning outcomes:</a:t>
            </a:r>
            <a:endParaRPr lang="en-GB" sz="900" b="1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b="1">
                <a:solidFill>
                  <a:schemeClr val="tx1"/>
                </a:solidFill>
              </a:rPr>
              <a:t>know</a:t>
            </a:r>
            <a:r>
              <a:rPr lang="en-GB" sz="1600">
                <a:solidFill>
                  <a:schemeClr val="tx1"/>
                </a:solidFill>
              </a:rPr>
              <a:t> how to approach component 2 reading questions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 be able </a:t>
            </a:r>
            <a:r>
              <a:rPr lang="en-GB" sz="1600">
                <a:solidFill>
                  <a:schemeClr val="tx1"/>
                </a:solidFill>
              </a:rPr>
              <a:t>explain what you must include in component 2 answers (reading section)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n-GB" sz="1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7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5D4F1-E781-4C8C-9E22-A08489C55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172"/>
          <a:stretch/>
        </p:blipFill>
        <p:spPr>
          <a:xfrm>
            <a:off x="10914690" y="-45310"/>
            <a:ext cx="1270046" cy="1124302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98A99C2-44B4-484B-BA9F-2DF8BD2735D3}"/>
              </a:ext>
            </a:extLst>
          </p:cNvPr>
          <p:cNvSpPr/>
          <p:nvPr/>
        </p:nvSpPr>
        <p:spPr>
          <a:xfrm>
            <a:off x="29903" y="45028"/>
            <a:ext cx="6066097" cy="1059079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600" b="1">
                <a:solidFill>
                  <a:schemeClr val="tx1"/>
                </a:solidFill>
              </a:rPr>
              <a:t>Learning outcomes:</a:t>
            </a:r>
            <a:endParaRPr lang="en-GB" sz="900" b="1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b="1">
                <a:solidFill>
                  <a:schemeClr val="tx1"/>
                </a:solidFill>
              </a:rPr>
              <a:t>know</a:t>
            </a:r>
            <a:r>
              <a:rPr lang="en-GB" sz="1600">
                <a:solidFill>
                  <a:schemeClr val="tx1"/>
                </a:solidFill>
              </a:rPr>
              <a:t> how to approach component 2 reading questions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600" b="1">
                <a:solidFill>
                  <a:schemeClr val="tx1"/>
                </a:solidFill>
              </a:rPr>
              <a:t>To be able </a:t>
            </a:r>
            <a:r>
              <a:rPr lang="en-GB" sz="1600">
                <a:solidFill>
                  <a:schemeClr val="tx1"/>
                </a:solidFill>
              </a:rPr>
              <a:t>explain what you must include in component 2 answers (reading section)</a:t>
            </a:r>
          </a:p>
          <a:p>
            <a:pPr>
              <a:defRPr/>
            </a:pPr>
            <a:endParaRPr lang="en-GB" sz="16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95793-6EF1-4E66-4244-13ECD8A73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59" t="31033" r="29219" b="52565"/>
          <a:stretch/>
        </p:blipFill>
        <p:spPr>
          <a:xfrm>
            <a:off x="573451" y="1271588"/>
            <a:ext cx="10976262" cy="2386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D5435C-E91D-C8C6-A6D7-54DCC2E808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45" t="55187" r="30335" b="28480"/>
          <a:stretch/>
        </p:blipFill>
        <p:spPr>
          <a:xfrm>
            <a:off x="1288256" y="4113878"/>
            <a:ext cx="9957012" cy="2386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1B9C1-B787-C9A9-322D-7BD50F867F9C}"/>
              </a:ext>
            </a:extLst>
          </p:cNvPr>
          <p:cNvSpPr txBox="1"/>
          <p:nvPr/>
        </p:nvSpPr>
        <p:spPr>
          <a:xfrm>
            <a:off x="145409" y="1191053"/>
            <a:ext cx="325213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Select and Retrieve Question</a:t>
            </a:r>
          </a:p>
        </p:txBody>
      </p:sp>
    </p:spTree>
    <p:extLst>
      <p:ext uri="{BB962C8B-B14F-4D97-AF65-F5344CB8AC3E}">
        <p14:creationId xmlns:p14="http://schemas.microsoft.com/office/powerpoint/2010/main" val="132375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1078</Words>
  <Application>Microsoft Office PowerPoint</Application>
  <PresentationFormat>Widescreen</PresentationFormat>
  <Paragraphs>119</Paragraphs>
  <Slides>16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Task: Write out sentence and add in the correct punctuation (comma, semi colon or colon?)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Claire Platt</dc:creator>
  <cp:lastModifiedBy>E.Harding</cp:lastModifiedBy>
  <cp:revision>7</cp:revision>
  <dcterms:created xsi:type="dcterms:W3CDTF">2024-11-27T07:17:01Z</dcterms:created>
  <dcterms:modified xsi:type="dcterms:W3CDTF">2025-01-09T14:24:39Z</dcterms:modified>
</cp:coreProperties>
</file>