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 id="2147483648" r:id="rId6"/>
  </p:sldMasterIdLst>
  <p:sldIdLst>
    <p:sldId id="257" r:id="rId7"/>
    <p:sldId id="258" r:id="rId8"/>
    <p:sldId id="256" r:id="rId9"/>
    <p:sldId id="259" r:id="rId10"/>
    <p:sldId id="260" r:id="rId11"/>
    <p:sldId id="261" r:id="rId12"/>
    <p:sldId id="272" r:id="rId13"/>
    <p:sldId id="271" r:id="rId14"/>
    <p:sldId id="262" r:id="rId15"/>
    <p:sldId id="263" r:id="rId16"/>
    <p:sldId id="264" r:id="rId17"/>
    <p:sldId id="270" r:id="rId18"/>
    <p:sldId id="268" r:id="rId19"/>
    <p:sldId id="265" r:id="rId20"/>
    <p:sldId id="269" r:id="rId21"/>
    <p:sldId id="266" r:id="rId22"/>
    <p:sldId id="267" r:id="rId23"/>
    <p:sldId id="277" r:id="rId24"/>
    <p:sldId id="276" r:id="rId25"/>
    <p:sldId id="275" r:id="rId26"/>
    <p:sldId id="274" r:id="rId27"/>
    <p:sldId id="273" r:id="rId28"/>
    <p:sldId id="278" r:id="rId29"/>
    <p:sldId id="2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B20FB2-8E6B-2523-98C9-3D89053775D2}" v="11" dt="2021-11-25T15:09:20.228"/>
    <p1510:client id="{22B703DB-0F01-312C-17F3-2A8FD277BD13}" v="1924" dt="2021-11-05T15:30:52.362"/>
    <p1510:client id="{530BD780-BCAF-5967-161F-74E73DA29AC6}" v="30" dt="2021-11-12T09:36:16.712"/>
    <p1510:client id="{5CA20A6F-C7ED-BB56-21F2-87D3C6965071}" v="19" dt="2021-11-25T14:17:22.749"/>
    <p1510:client id="{B865ED88-DEE9-D40C-68D4-F20E24D1D1C0}" v="37" dt="2021-11-17T16:46:00.721"/>
    <p1510:client id="{FBB11A4C-0199-DC1C-7447-D2C6E1E30C5C}" v="5" dt="2021-11-26T12:29:47.0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3" d="100"/>
          <a:sy n="83" d="100"/>
        </p:scale>
        <p:origin x="4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microsoft.com/office/2015/10/relationships/revisionInfo" Target="revisionInfo.xml"/><Relationship Id="rId8"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fld id="{846CE7D5-CF57-46EF-B807-FDD0502418D4}"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fld id="{846CE7D5-CF57-46EF-B807-FDD0502418D4}" type="datetimeFigureOut">
              <a:rPr lang="en-GB" smtClean="0"/>
              <a:t>08/01/2025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GB" smtClean="0"/>
              <a:t>08/01/2025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08/01/2025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08/01/2025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08/01/2025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8AED9-5328-43E6-AFD1-2A33999800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8C56325-DC96-4078-ACE4-EF591D1AF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45070CC-41F7-408A-AF00-AFEF2E39C488}"/>
              </a:ext>
            </a:extLst>
          </p:cNvPr>
          <p:cNvSpPr>
            <a:spLocks noGrp="1"/>
          </p:cNvSpPr>
          <p:nvPr>
            <p:ph type="dt" sz="half" idx="10"/>
          </p:nvPr>
        </p:nvSpPr>
        <p:spPr/>
        <p:txBody>
          <a:bodyPr/>
          <a:lstStyle/>
          <a:p>
            <a:fld id="{770BFABD-3669-4667-A187-7D648A7B3863}" type="datetimeFigureOut">
              <a:rPr lang="en-GB" smtClean="0"/>
              <a:t>08/01/2025</a:t>
            </a:fld>
            <a:endParaRPr lang="en-GB"/>
          </a:p>
        </p:txBody>
      </p:sp>
      <p:sp>
        <p:nvSpPr>
          <p:cNvPr id="5" name="Footer Placeholder 4">
            <a:extLst>
              <a:ext uri="{FF2B5EF4-FFF2-40B4-BE49-F238E27FC236}">
                <a16:creationId xmlns:a16="http://schemas.microsoft.com/office/drawing/2014/main" id="{438572A8-BFA5-4B59-9F59-FC413903FD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B78021-37D8-446D-891E-05EAF2DE7D1D}"/>
              </a:ext>
            </a:extLst>
          </p:cNvPr>
          <p:cNvSpPr>
            <a:spLocks noGrp="1"/>
          </p:cNvSpPr>
          <p:nvPr>
            <p:ph type="sldNum" sz="quarter" idx="12"/>
          </p:nvPr>
        </p:nvSpPr>
        <p:spPr/>
        <p:txBody>
          <a:bodyPr/>
          <a:lstStyle/>
          <a:p>
            <a:fld id="{109FC987-A1B7-4406-B67D-3585BA364139}" type="slidenum">
              <a:rPr lang="en-GB" smtClean="0"/>
              <a:t>‹#›</a:t>
            </a:fld>
            <a:endParaRPr lang="en-GB"/>
          </a:p>
        </p:txBody>
      </p:sp>
    </p:spTree>
    <p:extLst>
      <p:ext uri="{BB962C8B-B14F-4D97-AF65-F5344CB8AC3E}">
        <p14:creationId xmlns:p14="http://schemas.microsoft.com/office/powerpoint/2010/main" val="391893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DA0EA-0A03-4502-916F-25E8FB4990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85149D-5CE3-4638-B73B-A30CAB47B4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453CFE1-EC48-4BB9-B173-64CD0DEC6C1B}"/>
              </a:ext>
            </a:extLst>
          </p:cNvPr>
          <p:cNvSpPr>
            <a:spLocks noGrp="1"/>
          </p:cNvSpPr>
          <p:nvPr>
            <p:ph type="dt" sz="half" idx="10"/>
          </p:nvPr>
        </p:nvSpPr>
        <p:spPr/>
        <p:txBody>
          <a:bodyPr/>
          <a:lstStyle/>
          <a:p>
            <a:fld id="{770BFABD-3669-4667-A187-7D648A7B3863}" type="datetimeFigureOut">
              <a:rPr lang="en-GB" smtClean="0"/>
              <a:t>08/01/2025</a:t>
            </a:fld>
            <a:endParaRPr lang="en-GB"/>
          </a:p>
        </p:txBody>
      </p:sp>
      <p:sp>
        <p:nvSpPr>
          <p:cNvPr id="5" name="Footer Placeholder 4">
            <a:extLst>
              <a:ext uri="{FF2B5EF4-FFF2-40B4-BE49-F238E27FC236}">
                <a16:creationId xmlns:a16="http://schemas.microsoft.com/office/drawing/2014/main" id="{B6782CBF-87F7-4E98-A6EA-5FCE8FAA34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01D15D-C7B1-4BAB-9E1C-45165A7AF2E5}"/>
              </a:ext>
            </a:extLst>
          </p:cNvPr>
          <p:cNvSpPr>
            <a:spLocks noGrp="1"/>
          </p:cNvSpPr>
          <p:nvPr>
            <p:ph type="sldNum" sz="quarter" idx="12"/>
          </p:nvPr>
        </p:nvSpPr>
        <p:spPr/>
        <p:txBody>
          <a:bodyPr/>
          <a:lstStyle/>
          <a:p>
            <a:fld id="{109FC987-A1B7-4406-B67D-3585BA364139}" type="slidenum">
              <a:rPr lang="en-GB" smtClean="0"/>
              <a:t>‹#›</a:t>
            </a:fld>
            <a:endParaRPr lang="en-GB"/>
          </a:p>
        </p:txBody>
      </p:sp>
    </p:spTree>
    <p:extLst>
      <p:ext uri="{BB962C8B-B14F-4D97-AF65-F5344CB8AC3E}">
        <p14:creationId xmlns:p14="http://schemas.microsoft.com/office/powerpoint/2010/main" val="3146090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1F6C4-7432-4EA0-B89E-3BDD3BE321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5D5C9E5-9190-4437-B896-4A1B516255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ED1A95-1C66-43ED-8FBB-2C41B8130177}"/>
              </a:ext>
            </a:extLst>
          </p:cNvPr>
          <p:cNvSpPr>
            <a:spLocks noGrp="1"/>
          </p:cNvSpPr>
          <p:nvPr>
            <p:ph type="dt" sz="half" idx="10"/>
          </p:nvPr>
        </p:nvSpPr>
        <p:spPr/>
        <p:txBody>
          <a:bodyPr/>
          <a:lstStyle/>
          <a:p>
            <a:fld id="{770BFABD-3669-4667-A187-7D648A7B3863}" type="datetimeFigureOut">
              <a:rPr lang="en-GB" smtClean="0"/>
              <a:t>08/01/2025</a:t>
            </a:fld>
            <a:endParaRPr lang="en-GB"/>
          </a:p>
        </p:txBody>
      </p:sp>
      <p:sp>
        <p:nvSpPr>
          <p:cNvPr id="5" name="Footer Placeholder 4">
            <a:extLst>
              <a:ext uri="{FF2B5EF4-FFF2-40B4-BE49-F238E27FC236}">
                <a16:creationId xmlns:a16="http://schemas.microsoft.com/office/drawing/2014/main" id="{A6B8340D-971A-47B8-927A-33AB0677EA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8BEC7E-BE93-437D-B8BD-EF1EFD1AB7D1}"/>
              </a:ext>
            </a:extLst>
          </p:cNvPr>
          <p:cNvSpPr>
            <a:spLocks noGrp="1"/>
          </p:cNvSpPr>
          <p:nvPr>
            <p:ph type="sldNum" sz="quarter" idx="12"/>
          </p:nvPr>
        </p:nvSpPr>
        <p:spPr/>
        <p:txBody>
          <a:bodyPr/>
          <a:lstStyle/>
          <a:p>
            <a:fld id="{109FC987-A1B7-4406-B67D-3585BA364139}" type="slidenum">
              <a:rPr lang="en-GB" smtClean="0"/>
              <a:t>‹#›</a:t>
            </a:fld>
            <a:endParaRPr lang="en-GB"/>
          </a:p>
        </p:txBody>
      </p:sp>
    </p:spTree>
    <p:extLst>
      <p:ext uri="{BB962C8B-B14F-4D97-AF65-F5344CB8AC3E}">
        <p14:creationId xmlns:p14="http://schemas.microsoft.com/office/powerpoint/2010/main" val="24086108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24A8A-6C21-472D-BFAB-2C3730DDAAA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E0F40B-8454-49F1-B5F8-BBEBED3E44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DB0DB9-4473-4D46-892A-EAA7907E0A0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70F073E-26B6-43B1-84EF-FAA0694A2836}"/>
              </a:ext>
            </a:extLst>
          </p:cNvPr>
          <p:cNvSpPr>
            <a:spLocks noGrp="1"/>
          </p:cNvSpPr>
          <p:nvPr>
            <p:ph type="dt" sz="half" idx="10"/>
          </p:nvPr>
        </p:nvSpPr>
        <p:spPr/>
        <p:txBody>
          <a:bodyPr/>
          <a:lstStyle/>
          <a:p>
            <a:fld id="{770BFABD-3669-4667-A187-7D648A7B3863}" type="datetimeFigureOut">
              <a:rPr lang="en-GB" smtClean="0"/>
              <a:t>08/01/2025</a:t>
            </a:fld>
            <a:endParaRPr lang="en-GB"/>
          </a:p>
        </p:txBody>
      </p:sp>
      <p:sp>
        <p:nvSpPr>
          <p:cNvPr id="6" name="Footer Placeholder 5">
            <a:extLst>
              <a:ext uri="{FF2B5EF4-FFF2-40B4-BE49-F238E27FC236}">
                <a16:creationId xmlns:a16="http://schemas.microsoft.com/office/drawing/2014/main" id="{E7F0823C-BBF8-40D3-AB0F-BD0D9278D3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3F0B7DD-9098-480C-AF79-F80CEC5897DE}"/>
              </a:ext>
            </a:extLst>
          </p:cNvPr>
          <p:cNvSpPr>
            <a:spLocks noGrp="1"/>
          </p:cNvSpPr>
          <p:nvPr>
            <p:ph type="sldNum" sz="quarter" idx="12"/>
          </p:nvPr>
        </p:nvSpPr>
        <p:spPr/>
        <p:txBody>
          <a:bodyPr/>
          <a:lstStyle/>
          <a:p>
            <a:fld id="{109FC987-A1B7-4406-B67D-3585BA364139}" type="slidenum">
              <a:rPr lang="en-GB" smtClean="0"/>
              <a:t>‹#›</a:t>
            </a:fld>
            <a:endParaRPr lang="en-GB"/>
          </a:p>
        </p:txBody>
      </p:sp>
    </p:spTree>
    <p:extLst>
      <p:ext uri="{BB962C8B-B14F-4D97-AF65-F5344CB8AC3E}">
        <p14:creationId xmlns:p14="http://schemas.microsoft.com/office/powerpoint/2010/main" val="3883544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8AC89-9B68-4242-BADC-8E2AFDFF9D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1DB22A-3DA5-4AEA-B821-728FFA5E98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35666D4-3EF6-437B-B4AE-41BC56E3B2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C83F7C2-16D1-4E68-93D8-293D77A146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FE6434-4DAC-4B78-8907-76ED61A5988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A88C218-331F-4EBD-A99D-3D7D96822F47}"/>
              </a:ext>
            </a:extLst>
          </p:cNvPr>
          <p:cNvSpPr>
            <a:spLocks noGrp="1"/>
          </p:cNvSpPr>
          <p:nvPr>
            <p:ph type="dt" sz="half" idx="10"/>
          </p:nvPr>
        </p:nvSpPr>
        <p:spPr/>
        <p:txBody>
          <a:bodyPr/>
          <a:lstStyle/>
          <a:p>
            <a:fld id="{770BFABD-3669-4667-A187-7D648A7B3863}" type="datetimeFigureOut">
              <a:rPr lang="en-GB" smtClean="0"/>
              <a:t>08/01/2025</a:t>
            </a:fld>
            <a:endParaRPr lang="en-GB"/>
          </a:p>
        </p:txBody>
      </p:sp>
      <p:sp>
        <p:nvSpPr>
          <p:cNvPr id="8" name="Footer Placeholder 7">
            <a:extLst>
              <a:ext uri="{FF2B5EF4-FFF2-40B4-BE49-F238E27FC236}">
                <a16:creationId xmlns:a16="http://schemas.microsoft.com/office/drawing/2014/main" id="{912A5C72-7F19-4E7C-A45E-B7FD8275B8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DA697CD-F58C-47F4-8438-844C4ECDB7CF}"/>
              </a:ext>
            </a:extLst>
          </p:cNvPr>
          <p:cNvSpPr>
            <a:spLocks noGrp="1"/>
          </p:cNvSpPr>
          <p:nvPr>
            <p:ph type="sldNum" sz="quarter" idx="12"/>
          </p:nvPr>
        </p:nvSpPr>
        <p:spPr/>
        <p:txBody>
          <a:bodyPr/>
          <a:lstStyle/>
          <a:p>
            <a:fld id="{109FC987-A1B7-4406-B67D-3585BA364139}" type="slidenum">
              <a:rPr lang="en-GB" smtClean="0"/>
              <a:t>‹#›</a:t>
            </a:fld>
            <a:endParaRPr lang="en-GB"/>
          </a:p>
        </p:txBody>
      </p:sp>
    </p:spTree>
    <p:extLst>
      <p:ext uri="{BB962C8B-B14F-4D97-AF65-F5344CB8AC3E}">
        <p14:creationId xmlns:p14="http://schemas.microsoft.com/office/powerpoint/2010/main" val="7864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9296-7A6E-4013-ADD3-411BDBBA13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0208565-DF6D-494E-9A8A-E41981555BD5}"/>
              </a:ext>
            </a:extLst>
          </p:cNvPr>
          <p:cNvSpPr>
            <a:spLocks noGrp="1"/>
          </p:cNvSpPr>
          <p:nvPr>
            <p:ph type="dt" sz="half" idx="10"/>
          </p:nvPr>
        </p:nvSpPr>
        <p:spPr/>
        <p:txBody>
          <a:bodyPr/>
          <a:lstStyle/>
          <a:p>
            <a:fld id="{770BFABD-3669-4667-A187-7D648A7B3863}" type="datetimeFigureOut">
              <a:rPr lang="en-GB" smtClean="0"/>
              <a:t>08/01/2025</a:t>
            </a:fld>
            <a:endParaRPr lang="en-GB"/>
          </a:p>
        </p:txBody>
      </p:sp>
      <p:sp>
        <p:nvSpPr>
          <p:cNvPr id="4" name="Footer Placeholder 3">
            <a:extLst>
              <a:ext uri="{FF2B5EF4-FFF2-40B4-BE49-F238E27FC236}">
                <a16:creationId xmlns:a16="http://schemas.microsoft.com/office/drawing/2014/main" id="{4F0211D7-22AA-44A9-B760-EDCDAB84747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7CA5E66-7431-4214-9BBF-B3D21CECA35D}"/>
              </a:ext>
            </a:extLst>
          </p:cNvPr>
          <p:cNvSpPr>
            <a:spLocks noGrp="1"/>
          </p:cNvSpPr>
          <p:nvPr>
            <p:ph type="sldNum" sz="quarter" idx="12"/>
          </p:nvPr>
        </p:nvSpPr>
        <p:spPr/>
        <p:txBody>
          <a:bodyPr/>
          <a:lstStyle/>
          <a:p>
            <a:fld id="{109FC987-A1B7-4406-B67D-3585BA364139}" type="slidenum">
              <a:rPr lang="en-GB" smtClean="0"/>
              <a:t>‹#›</a:t>
            </a:fld>
            <a:endParaRPr lang="en-GB"/>
          </a:p>
        </p:txBody>
      </p:sp>
    </p:spTree>
    <p:extLst>
      <p:ext uri="{BB962C8B-B14F-4D97-AF65-F5344CB8AC3E}">
        <p14:creationId xmlns:p14="http://schemas.microsoft.com/office/powerpoint/2010/main" val="36412651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6ED63C-5D38-4F1A-A175-47B95167C556}"/>
              </a:ext>
            </a:extLst>
          </p:cNvPr>
          <p:cNvSpPr>
            <a:spLocks noGrp="1"/>
          </p:cNvSpPr>
          <p:nvPr>
            <p:ph type="dt" sz="half" idx="10"/>
          </p:nvPr>
        </p:nvSpPr>
        <p:spPr/>
        <p:txBody>
          <a:bodyPr/>
          <a:lstStyle/>
          <a:p>
            <a:fld id="{770BFABD-3669-4667-A187-7D648A7B3863}" type="datetimeFigureOut">
              <a:rPr lang="en-GB" smtClean="0"/>
              <a:t>08/01/2025</a:t>
            </a:fld>
            <a:endParaRPr lang="en-GB"/>
          </a:p>
        </p:txBody>
      </p:sp>
      <p:sp>
        <p:nvSpPr>
          <p:cNvPr id="3" name="Footer Placeholder 2">
            <a:extLst>
              <a:ext uri="{FF2B5EF4-FFF2-40B4-BE49-F238E27FC236}">
                <a16:creationId xmlns:a16="http://schemas.microsoft.com/office/drawing/2014/main" id="{DCFB94A1-6CE1-4F77-86A0-FD21E6F32D5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75AE6D-08E3-426D-BDF6-F19D2798F4E7}"/>
              </a:ext>
            </a:extLst>
          </p:cNvPr>
          <p:cNvSpPr>
            <a:spLocks noGrp="1"/>
          </p:cNvSpPr>
          <p:nvPr>
            <p:ph type="sldNum" sz="quarter" idx="12"/>
          </p:nvPr>
        </p:nvSpPr>
        <p:spPr/>
        <p:txBody>
          <a:bodyPr/>
          <a:lstStyle/>
          <a:p>
            <a:fld id="{109FC987-A1B7-4406-B67D-3585BA364139}" type="slidenum">
              <a:rPr lang="en-GB" smtClean="0"/>
              <a:t>‹#›</a:t>
            </a:fld>
            <a:endParaRPr lang="en-GB"/>
          </a:p>
        </p:txBody>
      </p:sp>
    </p:spTree>
    <p:extLst>
      <p:ext uri="{BB962C8B-B14F-4D97-AF65-F5344CB8AC3E}">
        <p14:creationId xmlns:p14="http://schemas.microsoft.com/office/powerpoint/2010/main" val="74605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165A-E4CA-493F-B345-B726F79F9A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273F58A-E330-4159-849E-8FADE09C34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CC44B7-4155-4FE4-919A-284690991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91A45A4-8955-4838-B289-81546EE55195}"/>
              </a:ext>
            </a:extLst>
          </p:cNvPr>
          <p:cNvSpPr>
            <a:spLocks noGrp="1"/>
          </p:cNvSpPr>
          <p:nvPr>
            <p:ph type="dt" sz="half" idx="10"/>
          </p:nvPr>
        </p:nvSpPr>
        <p:spPr/>
        <p:txBody>
          <a:bodyPr/>
          <a:lstStyle/>
          <a:p>
            <a:fld id="{770BFABD-3669-4667-A187-7D648A7B3863}" type="datetimeFigureOut">
              <a:rPr lang="en-GB" smtClean="0"/>
              <a:t>08/01/2025</a:t>
            </a:fld>
            <a:endParaRPr lang="en-GB"/>
          </a:p>
        </p:txBody>
      </p:sp>
      <p:sp>
        <p:nvSpPr>
          <p:cNvPr id="6" name="Footer Placeholder 5">
            <a:extLst>
              <a:ext uri="{FF2B5EF4-FFF2-40B4-BE49-F238E27FC236}">
                <a16:creationId xmlns:a16="http://schemas.microsoft.com/office/drawing/2014/main" id="{C9F59342-CDBC-49E6-93C1-30B8DF1CFC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8A6C12-AE15-4BC5-AE1D-078FD994BF0C}"/>
              </a:ext>
            </a:extLst>
          </p:cNvPr>
          <p:cNvSpPr>
            <a:spLocks noGrp="1"/>
          </p:cNvSpPr>
          <p:nvPr>
            <p:ph type="sldNum" sz="quarter" idx="12"/>
          </p:nvPr>
        </p:nvSpPr>
        <p:spPr/>
        <p:txBody>
          <a:bodyPr/>
          <a:lstStyle/>
          <a:p>
            <a:fld id="{109FC987-A1B7-4406-B67D-3585BA364139}" type="slidenum">
              <a:rPr lang="en-GB" smtClean="0"/>
              <a:t>‹#›</a:t>
            </a:fld>
            <a:endParaRPr lang="en-GB"/>
          </a:p>
        </p:txBody>
      </p:sp>
    </p:spTree>
    <p:extLst>
      <p:ext uri="{BB962C8B-B14F-4D97-AF65-F5344CB8AC3E}">
        <p14:creationId xmlns:p14="http://schemas.microsoft.com/office/powerpoint/2010/main" val="2667745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C17DF-11C7-4FD5-A035-2ADB4DA74A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51B1928-9CA7-4BC4-8EFF-02ADCD353C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1160CF-88A3-46DB-B435-94CC1D02D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F8CA00-3337-4F21-83A2-67A2E34D49B4}"/>
              </a:ext>
            </a:extLst>
          </p:cNvPr>
          <p:cNvSpPr>
            <a:spLocks noGrp="1"/>
          </p:cNvSpPr>
          <p:nvPr>
            <p:ph type="dt" sz="half" idx="10"/>
          </p:nvPr>
        </p:nvSpPr>
        <p:spPr/>
        <p:txBody>
          <a:bodyPr/>
          <a:lstStyle/>
          <a:p>
            <a:fld id="{770BFABD-3669-4667-A187-7D648A7B3863}" type="datetimeFigureOut">
              <a:rPr lang="en-GB" smtClean="0"/>
              <a:t>08/01/2025</a:t>
            </a:fld>
            <a:endParaRPr lang="en-GB"/>
          </a:p>
        </p:txBody>
      </p:sp>
      <p:sp>
        <p:nvSpPr>
          <p:cNvPr id="6" name="Footer Placeholder 5">
            <a:extLst>
              <a:ext uri="{FF2B5EF4-FFF2-40B4-BE49-F238E27FC236}">
                <a16:creationId xmlns:a16="http://schemas.microsoft.com/office/drawing/2014/main" id="{1EF41312-1126-4F0B-AF09-707ABCD6C3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0CFB08-AA4C-4021-BF42-61E0ACF07252}"/>
              </a:ext>
            </a:extLst>
          </p:cNvPr>
          <p:cNvSpPr>
            <a:spLocks noGrp="1"/>
          </p:cNvSpPr>
          <p:nvPr>
            <p:ph type="sldNum" sz="quarter" idx="12"/>
          </p:nvPr>
        </p:nvSpPr>
        <p:spPr/>
        <p:txBody>
          <a:bodyPr/>
          <a:lstStyle/>
          <a:p>
            <a:fld id="{109FC987-A1B7-4406-B67D-3585BA364139}" type="slidenum">
              <a:rPr lang="en-GB" smtClean="0"/>
              <a:t>‹#›</a:t>
            </a:fld>
            <a:endParaRPr lang="en-GB"/>
          </a:p>
        </p:txBody>
      </p:sp>
    </p:spTree>
    <p:extLst>
      <p:ext uri="{BB962C8B-B14F-4D97-AF65-F5344CB8AC3E}">
        <p14:creationId xmlns:p14="http://schemas.microsoft.com/office/powerpoint/2010/main" val="1465882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A92F-2B37-4003-96C7-376435FE668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709FAE-819C-4977-B66A-05BA14A8E5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D43A369-3E90-41D1-B3B2-476B43A852DE}"/>
              </a:ext>
            </a:extLst>
          </p:cNvPr>
          <p:cNvSpPr>
            <a:spLocks noGrp="1"/>
          </p:cNvSpPr>
          <p:nvPr>
            <p:ph type="dt" sz="half" idx="10"/>
          </p:nvPr>
        </p:nvSpPr>
        <p:spPr/>
        <p:txBody>
          <a:bodyPr/>
          <a:lstStyle/>
          <a:p>
            <a:fld id="{770BFABD-3669-4667-A187-7D648A7B3863}" type="datetimeFigureOut">
              <a:rPr lang="en-GB" smtClean="0"/>
              <a:t>08/01/2025</a:t>
            </a:fld>
            <a:endParaRPr lang="en-GB"/>
          </a:p>
        </p:txBody>
      </p:sp>
      <p:sp>
        <p:nvSpPr>
          <p:cNvPr id="5" name="Footer Placeholder 4">
            <a:extLst>
              <a:ext uri="{FF2B5EF4-FFF2-40B4-BE49-F238E27FC236}">
                <a16:creationId xmlns:a16="http://schemas.microsoft.com/office/drawing/2014/main" id="{C8A19980-416E-422C-AA63-FF1D4D2B71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EB9437-3899-479B-9ED5-9D2E61EF7324}"/>
              </a:ext>
            </a:extLst>
          </p:cNvPr>
          <p:cNvSpPr>
            <a:spLocks noGrp="1"/>
          </p:cNvSpPr>
          <p:nvPr>
            <p:ph type="sldNum" sz="quarter" idx="12"/>
          </p:nvPr>
        </p:nvSpPr>
        <p:spPr/>
        <p:txBody>
          <a:bodyPr/>
          <a:lstStyle/>
          <a:p>
            <a:fld id="{109FC987-A1B7-4406-B67D-3585BA364139}" type="slidenum">
              <a:rPr lang="en-GB" smtClean="0"/>
              <a:t>‹#›</a:t>
            </a:fld>
            <a:endParaRPr lang="en-GB"/>
          </a:p>
        </p:txBody>
      </p:sp>
    </p:spTree>
    <p:extLst>
      <p:ext uri="{BB962C8B-B14F-4D97-AF65-F5344CB8AC3E}">
        <p14:creationId xmlns:p14="http://schemas.microsoft.com/office/powerpoint/2010/main" val="1198824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F84D3F-707B-4B2D-9D23-3FFB74EAFF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3E70EC1-6A5E-4298-978F-B823ABF675C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6BED08-9634-42A1-8401-E6DA743E8DF7}"/>
              </a:ext>
            </a:extLst>
          </p:cNvPr>
          <p:cNvSpPr>
            <a:spLocks noGrp="1"/>
          </p:cNvSpPr>
          <p:nvPr>
            <p:ph type="dt" sz="half" idx="10"/>
          </p:nvPr>
        </p:nvSpPr>
        <p:spPr/>
        <p:txBody>
          <a:bodyPr/>
          <a:lstStyle/>
          <a:p>
            <a:fld id="{770BFABD-3669-4667-A187-7D648A7B3863}" type="datetimeFigureOut">
              <a:rPr lang="en-GB" smtClean="0"/>
              <a:t>08/01/2025</a:t>
            </a:fld>
            <a:endParaRPr lang="en-GB"/>
          </a:p>
        </p:txBody>
      </p:sp>
      <p:sp>
        <p:nvSpPr>
          <p:cNvPr id="5" name="Footer Placeholder 4">
            <a:extLst>
              <a:ext uri="{FF2B5EF4-FFF2-40B4-BE49-F238E27FC236}">
                <a16:creationId xmlns:a16="http://schemas.microsoft.com/office/drawing/2014/main" id="{F227D41A-8D29-4360-8562-498A603A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EC7999-4985-4BF5-BA35-62D1EC30D524}"/>
              </a:ext>
            </a:extLst>
          </p:cNvPr>
          <p:cNvSpPr>
            <a:spLocks noGrp="1"/>
          </p:cNvSpPr>
          <p:nvPr>
            <p:ph type="sldNum" sz="quarter" idx="12"/>
          </p:nvPr>
        </p:nvSpPr>
        <p:spPr/>
        <p:txBody>
          <a:bodyPr/>
          <a:lstStyle/>
          <a:p>
            <a:fld id="{109FC987-A1B7-4406-B67D-3585BA364139}" type="slidenum">
              <a:rPr lang="en-GB" smtClean="0"/>
              <a:t>‹#›</a:t>
            </a:fld>
            <a:endParaRPr lang="en-GB"/>
          </a:p>
        </p:txBody>
      </p:sp>
    </p:spTree>
    <p:extLst>
      <p:ext uri="{BB962C8B-B14F-4D97-AF65-F5344CB8AC3E}">
        <p14:creationId xmlns:p14="http://schemas.microsoft.com/office/powerpoint/2010/main" val="1624451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08/01/2025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111D0-637C-4B6A-B01C-F178FC6447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BD7ADF9-C6D6-4837-9106-98C34D24F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ED8822-BB46-46C3-8455-3D2371B8F8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BFABD-3669-4667-A187-7D648A7B3863}" type="datetimeFigureOut">
              <a:rPr lang="en-GB" smtClean="0"/>
              <a:t>08/01/2025</a:t>
            </a:fld>
            <a:endParaRPr lang="en-GB"/>
          </a:p>
        </p:txBody>
      </p:sp>
      <p:sp>
        <p:nvSpPr>
          <p:cNvPr id="5" name="Footer Placeholder 4">
            <a:extLst>
              <a:ext uri="{FF2B5EF4-FFF2-40B4-BE49-F238E27FC236}">
                <a16:creationId xmlns:a16="http://schemas.microsoft.com/office/drawing/2014/main" id="{A05D9E60-23E7-4005-9917-6E0A3D4E11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49CE30B-B907-4D50-BD76-CD85B56B26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9FC987-A1B7-4406-B67D-3585BA364139}" type="slidenum">
              <a:rPr lang="en-GB" smtClean="0"/>
              <a:t>‹#›</a:t>
            </a:fld>
            <a:endParaRPr lang="en-GB"/>
          </a:p>
        </p:txBody>
      </p:sp>
    </p:spTree>
    <p:extLst>
      <p:ext uri="{BB962C8B-B14F-4D97-AF65-F5344CB8AC3E}">
        <p14:creationId xmlns:p14="http://schemas.microsoft.com/office/powerpoint/2010/main" val="1415416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55556" y="4549143"/>
            <a:ext cx="4284417" cy="1663496"/>
          </a:xfrm>
        </p:spPr>
        <p:txBody>
          <a:bodyPr anchor="t">
            <a:normAutofit/>
          </a:bodyPr>
          <a:lstStyle/>
          <a:p>
            <a:pPr algn="l"/>
            <a:r>
              <a:rPr lang="en-GB" sz="4800">
                <a:solidFill>
                  <a:schemeClr val="bg1"/>
                </a:solidFill>
                <a:cs typeface="Calibri Light"/>
              </a:rPr>
              <a:t>Creative Media Production</a:t>
            </a:r>
            <a:endParaRPr lang="en-GB" sz="4800">
              <a:solidFill>
                <a:schemeClr val="bg1"/>
              </a:solidFill>
            </a:endParaRPr>
          </a:p>
        </p:txBody>
      </p:sp>
      <p:sp>
        <p:nvSpPr>
          <p:cNvPr id="11" name="Rectangle 10">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739465" y="4752794"/>
            <a:ext cx="4549717" cy="1476113"/>
          </a:xfrm>
        </p:spPr>
        <p:txBody>
          <a:bodyPr vert="horz" lIns="91440" tIns="45720" rIns="91440" bIns="45720" rtlCol="0" anchor="t">
            <a:normAutofit fontScale="92500" lnSpcReduction="20000"/>
          </a:bodyPr>
          <a:lstStyle/>
          <a:p>
            <a:pPr algn="l"/>
            <a:r>
              <a:rPr lang="en-GB" sz="3200" b="1" dirty="0">
                <a:cs typeface="Calibri"/>
              </a:rPr>
              <a:t>Answering the Longer Questions RECORDED INSTRUCTIONS ON NEXT SLIDE</a:t>
            </a:r>
          </a:p>
          <a:p>
            <a:pPr algn="l"/>
            <a:endParaRPr lang="en-US" b="1" dirty="0"/>
          </a:p>
        </p:txBody>
      </p:sp>
      <p:pic>
        <p:nvPicPr>
          <p:cNvPr id="4" name="Picture 4" descr="A picture containing text&#10;&#10;Description automatically generated">
            <a:extLst>
              <a:ext uri="{FF2B5EF4-FFF2-40B4-BE49-F238E27FC236}">
                <a16:creationId xmlns:a16="http://schemas.microsoft.com/office/drawing/2014/main" id="{834A14B1-5552-48CF-AC94-93BCC99EBA0D}"/>
              </a:ext>
            </a:extLst>
          </p:cNvPr>
          <p:cNvPicPr>
            <a:picLocks noChangeAspect="1"/>
          </p:cNvPicPr>
          <p:nvPr/>
        </p:nvPicPr>
        <p:blipFill rotWithShape="1">
          <a:blip r:embed="rId2"/>
          <a:srcRect t="7298" r="-2" b="8041"/>
          <a:stretch/>
        </p:blipFill>
        <p:spPr>
          <a:xfrm>
            <a:off x="1155556" y="637762"/>
            <a:ext cx="9889765" cy="3579308"/>
          </a:xfrm>
          <a:prstGeom prst="rect">
            <a:avLst/>
          </a:prstGeom>
        </p:spPr>
      </p:pic>
      <p:sp>
        <p:nvSpPr>
          <p:cNvPr id="13" name="Rectangle 12">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420" y="4549143"/>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6820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5773A-230E-4643-8325-7A46ABCDF2ED}"/>
              </a:ext>
            </a:extLst>
          </p:cNvPr>
          <p:cNvSpPr>
            <a:spLocks noGrp="1"/>
          </p:cNvSpPr>
          <p:nvPr>
            <p:ph type="title"/>
          </p:nvPr>
        </p:nvSpPr>
        <p:spPr/>
        <p:txBody>
          <a:bodyPr/>
          <a:lstStyle/>
          <a:p>
            <a:r>
              <a:rPr lang="en-US" b="1" dirty="0">
                <a:cs typeface="Calibri Light"/>
              </a:rPr>
              <a:t>TEA – what the examiners look for</a:t>
            </a:r>
            <a:endParaRPr lang="en-US" b="1" dirty="0"/>
          </a:p>
        </p:txBody>
      </p:sp>
      <p:sp>
        <p:nvSpPr>
          <p:cNvPr id="3" name="Content Placeholder 2">
            <a:extLst>
              <a:ext uri="{FF2B5EF4-FFF2-40B4-BE49-F238E27FC236}">
                <a16:creationId xmlns:a16="http://schemas.microsoft.com/office/drawing/2014/main" id="{53A20AE5-163F-444A-BA01-452A30B5BC85}"/>
              </a:ext>
            </a:extLst>
          </p:cNvPr>
          <p:cNvSpPr>
            <a:spLocks noGrp="1"/>
          </p:cNvSpPr>
          <p:nvPr>
            <p:ph idx="1"/>
          </p:nvPr>
        </p:nvSpPr>
        <p:spPr>
          <a:xfrm>
            <a:off x="838200" y="1825625"/>
            <a:ext cx="6001110" cy="4351338"/>
          </a:xfrm>
        </p:spPr>
        <p:txBody>
          <a:bodyPr vert="horz" lIns="91440" tIns="45720" rIns="91440" bIns="45720" rtlCol="0" anchor="t">
            <a:normAutofit/>
          </a:bodyPr>
          <a:lstStyle/>
          <a:p>
            <a:r>
              <a:rPr lang="en-US" sz="3600" b="1" u="sng" dirty="0">
                <a:cs typeface="Calibri"/>
              </a:rPr>
              <a:t>T</a:t>
            </a:r>
            <a:r>
              <a:rPr lang="en-US" sz="3600" b="1" dirty="0">
                <a:cs typeface="Calibri"/>
              </a:rPr>
              <a:t>erminology</a:t>
            </a:r>
            <a:r>
              <a:rPr lang="en-US" sz="3600">
                <a:cs typeface="Calibri"/>
              </a:rPr>
              <a:t> (including </a:t>
            </a:r>
            <a:r>
              <a:rPr lang="en-US" sz="3600" b="1" u="sng">
                <a:cs typeface="Calibri"/>
              </a:rPr>
              <a:t>T</a:t>
            </a:r>
            <a:r>
              <a:rPr lang="en-US" sz="3600" b="1">
                <a:cs typeface="Calibri"/>
              </a:rPr>
              <a:t>heories</a:t>
            </a:r>
            <a:r>
              <a:rPr lang="en-US" sz="3600">
                <a:cs typeface="Calibri"/>
              </a:rPr>
              <a:t>)– accurate and </a:t>
            </a:r>
            <a:r>
              <a:rPr lang="en-US" sz="3600" dirty="0">
                <a:cs typeface="Calibri"/>
              </a:rPr>
              <a:t>detailed</a:t>
            </a:r>
          </a:p>
          <a:p>
            <a:r>
              <a:rPr lang="en-US" sz="3600" b="1" u="sng" dirty="0">
                <a:cs typeface="Calibri"/>
              </a:rPr>
              <a:t>E</a:t>
            </a:r>
            <a:r>
              <a:rPr lang="en-US" sz="3600" b="1" dirty="0">
                <a:cs typeface="Calibri"/>
              </a:rPr>
              <a:t>xamples </a:t>
            </a:r>
            <a:r>
              <a:rPr lang="en-US" sz="3600" dirty="0">
                <a:cs typeface="Calibri"/>
              </a:rPr>
              <a:t>– a range, including alternatives, fully detailed</a:t>
            </a:r>
          </a:p>
          <a:p>
            <a:r>
              <a:rPr lang="en-US" sz="3600" b="1" u="sng" dirty="0">
                <a:cs typeface="Calibri"/>
              </a:rPr>
              <a:t>A</a:t>
            </a:r>
            <a:r>
              <a:rPr lang="en-US" sz="3600" b="1" dirty="0">
                <a:cs typeface="Calibri"/>
              </a:rPr>
              <a:t>nalysis </a:t>
            </a:r>
            <a:r>
              <a:rPr lang="en-US" sz="3600" dirty="0">
                <a:cs typeface="Calibri"/>
              </a:rPr>
              <a:t>– breaking down media languages, and effects</a:t>
            </a:r>
          </a:p>
        </p:txBody>
      </p:sp>
      <p:pic>
        <p:nvPicPr>
          <p:cNvPr id="13" name="Picture 13">
            <a:extLst>
              <a:ext uri="{FF2B5EF4-FFF2-40B4-BE49-F238E27FC236}">
                <a16:creationId xmlns:a16="http://schemas.microsoft.com/office/drawing/2014/main" id="{759BAC18-6CFE-4077-AC21-0950F4B8E526}"/>
              </a:ext>
            </a:extLst>
          </p:cNvPr>
          <p:cNvPicPr>
            <a:picLocks noChangeAspect="1"/>
          </p:cNvPicPr>
          <p:nvPr/>
        </p:nvPicPr>
        <p:blipFill>
          <a:blip r:embed="rId2"/>
          <a:stretch>
            <a:fillRect/>
          </a:stretch>
        </p:blipFill>
        <p:spPr>
          <a:xfrm>
            <a:off x="6866627" y="1961454"/>
            <a:ext cx="4511615" cy="4530979"/>
          </a:xfrm>
          <a:prstGeom prst="rect">
            <a:avLst/>
          </a:prstGeom>
        </p:spPr>
      </p:pic>
    </p:spTree>
    <p:extLst>
      <p:ext uri="{BB962C8B-B14F-4D97-AF65-F5344CB8AC3E}">
        <p14:creationId xmlns:p14="http://schemas.microsoft.com/office/powerpoint/2010/main" val="2286149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CBB26D8-4E45-4712-AEBC-656715A3226B}"/>
              </a:ext>
            </a:extLst>
          </p:cNvPr>
          <p:cNvPicPr>
            <a:picLocks noChangeAspect="1"/>
          </p:cNvPicPr>
          <p:nvPr/>
        </p:nvPicPr>
        <p:blipFill rotWithShape="1">
          <a:blip r:embed="rId2"/>
          <a:srcRect t="6446" b="1404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7935757" y="1492271"/>
            <a:ext cx="4024569" cy="3645602"/>
          </a:xfrm>
        </p:spPr>
        <p:txBody>
          <a:bodyPr>
            <a:normAutofit/>
          </a:bodyPr>
          <a:lstStyle/>
          <a:p>
            <a:r>
              <a:rPr lang="en-US" sz="4000" b="1">
                <a:cs typeface="Calibri Light"/>
              </a:rPr>
              <a:t>20 Mark Questions &amp; </a:t>
            </a:r>
            <a:r>
              <a:rPr lang="en-US" sz="4000" b="1" dirty="0">
                <a:cs typeface="Calibri Light"/>
              </a:rPr>
              <a:t>Answers</a:t>
            </a:r>
            <a:endParaRPr lang="en-US" sz="4000" b="1" dirty="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892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A33F7-CD5C-49FF-8C6B-87D02D36DE17}"/>
              </a:ext>
            </a:extLst>
          </p:cNvPr>
          <p:cNvSpPr>
            <a:spLocks noGrp="1"/>
          </p:cNvSpPr>
          <p:nvPr>
            <p:ph type="title"/>
          </p:nvPr>
        </p:nvSpPr>
        <p:spPr/>
        <p:txBody>
          <a:bodyPr/>
          <a:lstStyle/>
          <a:p>
            <a:r>
              <a:rPr lang="en-US">
                <a:cs typeface="Calibri Light"/>
              </a:rPr>
              <a:t>Example 20 mark question</a:t>
            </a:r>
            <a:endParaRPr lang="en-US"/>
          </a:p>
        </p:txBody>
      </p:sp>
      <p:sp>
        <p:nvSpPr>
          <p:cNvPr id="3" name="Content Placeholder 2">
            <a:extLst>
              <a:ext uri="{FF2B5EF4-FFF2-40B4-BE49-F238E27FC236}">
                <a16:creationId xmlns:a16="http://schemas.microsoft.com/office/drawing/2014/main" id="{BD135BBA-F114-4151-924D-01BE65D7D496}"/>
              </a:ext>
            </a:extLst>
          </p:cNvPr>
          <p:cNvSpPr>
            <a:spLocks noGrp="1"/>
          </p:cNvSpPr>
          <p:nvPr>
            <p:ph idx="1"/>
          </p:nvPr>
        </p:nvSpPr>
        <p:spPr/>
        <p:txBody>
          <a:bodyPr vert="horz" lIns="91440" tIns="45720" rIns="91440" bIns="45720" rtlCol="0" anchor="t">
            <a:normAutofit/>
          </a:bodyPr>
          <a:lstStyle/>
          <a:p>
            <a:pPr marL="0" indent="0">
              <a:buNone/>
            </a:pPr>
            <a:r>
              <a:rPr lang="en-US" sz="4000">
                <a:ea typeface="+mn-lt"/>
                <a:cs typeface="+mn-lt"/>
              </a:rPr>
              <a:t>The media is often said to offer ‘a window on the world’. </a:t>
            </a:r>
            <a:endParaRPr lang="en-US" sz="3200">
              <a:ea typeface="+mn-lt"/>
              <a:cs typeface="+mn-lt"/>
            </a:endParaRPr>
          </a:p>
          <a:p>
            <a:pPr marL="0" indent="0">
              <a:buNone/>
            </a:pPr>
            <a:r>
              <a:rPr lang="en-US" sz="4000">
                <a:ea typeface="+mn-lt"/>
                <a:cs typeface="+mn-lt"/>
              </a:rPr>
              <a:t>Evaluate how media texts represent reality using example(s) from media texts you have studied (20) </a:t>
            </a:r>
            <a:endParaRPr lang="en-US" sz="3200">
              <a:cs typeface="Calibri" panose="020F0502020204030204"/>
            </a:endParaRPr>
          </a:p>
          <a:p>
            <a:endParaRPr lang="en-US" dirty="0">
              <a:cs typeface="Calibri"/>
            </a:endParaRPr>
          </a:p>
        </p:txBody>
      </p:sp>
    </p:spTree>
    <p:extLst>
      <p:ext uri="{BB962C8B-B14F-4D97-AF65-F5344CB8AC3E}">
        <p14:creationId xmlns:p14="http://schemas.microsoft.com/office/powerpoint/2010/main" val="2016359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7C82-2FE6-4108-9DF9-B7EA2AADE7F2}"/>
              </a:ext>
            </a:extLst>
          </p:cNvPr>
          <p:cNvSpPr>
            <a:spLocks noGrp="1"/>
          </p:cNvSpPr>
          <p:nvPr>
            <p:ph type="title"/>
          </p:nvPr>
        </p:nvSpPr>
        <p:spPr/>
        <p:txBody>
          <a:bodyPr>
            <a:normAutofit fontScale="90000"/>
          </a:bodyPr>
          <a:lstStyle/>
          <a:p>
            <a:r>
              <a:rPr lang="en-US" b="1" dirty="0">
                <a:cs typeface="Calibri Light"/>
              </a:rPr>
              <a:t>Initial Planning </a:t>
            </a:r>
            <a:r>
              <a:rPr lang="en-US" dirty="0">
                <a:cs typeface="Calibri Light"/>
              </a:rPr>
              <a:t> </a:t>
            </a:r>
            <a:br>
              <a:rPr lang="en-US" dirty="0">
                <a:cs typeface="Calibri Light"/>
              </a:rPr>
            </a:br>
            <a:r>
              <a:rPr lang="en-US" dirty="0">
                <a:cs typeface="Calibri Light"/>
              </a:rPr>
              <a:t>10 mark Question = 5 mins / 20 mark = 10 mins</a:t>
            </a:r>
            <a:endParaRPr lang="en-US" dirty="0"/>
          </a:p>
        </p:txBody>
      </p:sp>
      <p:sp>
        <p:nvSpPr>
          <p:cNvPr id="3" name="Content Placeholder 2">
            <a:extLst>
              <a:ext uri="{FF2B5EF4-FFF2-40B4-BE49-F238E27FC236}">
                <a16:creationId xmlns:a16="http://schemas.microsoft.com/office/drawing/2014/main" id="{B536556E-8D26-4D3D-9F4C-9A2621210211}"/>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cs typeface="Calibri" panose="020F0502020204030204"/>
              </a:rPr>
              <a:t>Pick out the key words in the question</a:t>
            </a:r>
            <a:endParaRPr lang="en-US" dirty="0"/>
          </a:p>
          <a:p>
            <a:pPr marL="514350" indent="-514350">
              <a:buAutoNum type="arabicPeriod"/>
            </a:pPr>
            <a:r>
              <a:rPr lang="en-US" dirty="0">
                <a:cs typeface="Calibri" panose="020F0502020204030204"/>
              </a:rPr>
              <a:t>Consider appropriate case studies (texts)</a:t>
            </a:r>
          </a:p>
          <a:p>
            <a:pPr marL="514350" indent="-514350">
              <a:buAutoNum type="arabicPeriod"/>
            </a:pPr>
            <a:r>
              <a:rPr lang="en-US" dirty="0">
                <a:cs typeface="Calibri" panose="020F0502020204030204"/>
              </a:rPr>
              <a:t>Consider appropriate Theorists</a:t>
            </a:r>
          </a:p>
          <a:p>
            <a:pPr marL="514350" indent="-514350">
              <a:buAutoNum type="arabicPeriod"/>
            </a:pPr>
            <a:r>
              <a:rPr lang="en-US" dirty="0">
                <a:cs typeface="Calibri" panose="020F0502020204030204"/>
              </a:rPr>
              <a:t>*New: consider competing arguments</a:t>
            </a:r>
          </a:p>
          <a:p>
            <a:pPr marL="514350" indent="-514350">
              <a:buAutoNum type="arabicPeriod"/>
            </a:pPr>
            <a:r>
              <a:rPr lang="en-US" dirty="0">
                <a:cs typeface="Calibri" panose="020F0502020204030204"/>
              </a:rPr>
              <a:t>*New: plan your evaluative comments (see the next slide)</a:t>
            </a:r>
          </a:p>
          <a:p>
            <a:pPr marL="514350" indent="-514350">
              <a:buAutoNum type="arabicPeriod"/>
            </a:pPr>
            <a:r>
              <a:rPr lang="en-US" dirty="0">
                <a:cs typeface="Calibri" panose="020F0502020204030204"/>
              </a:rPr>
              <a:t>Make rough notes – no particular order</a:t>
            </a:r>
          </a:p>
          <a:p>
            <a:pPr marL="514350" indent="-514350">
              <a:buAutoNum type="arabicPeriod"/>
            </a:pPr>
            <a:r>
              <a:rPr lang="en-US" dirty="0">
                <a:cs typeface="Calibri" panose="020F0502020204030204"/>
              </a:rPr>
              <a:t>Put the work in order and plan your paragraphs</a:t>
            </a:r>
          </a:p>
          <a:p>
            <a:pPr marL="514350" indent="-514350">
              <a:buAutoNum type="arabicPeriod"/>
            </a:pPr>
            <a:r>
              <a:rPr lang="en-US" dirty="0">
                <a:cs typeface="Calibri" panose="020F0502020204030204"/>
              </a:rPr>
              <a:t>Introduction &amp; conclusion</a:t>
            </a:r>
          </a:p>
          <a:p>
            <a:pPr marL="0" indent="0">
              <a:buNone/>
            </a:pPr>
            <a:endParaRPr lang="en-US" dirty="0">
              <a:cs typeface="Calibri" panose="020F0502020204030204"/>
            </a:endParaRPr>
          </a:p>
        </p:txBody>
      </p:sp>
    </p:spTree>
    <p:extLst>
      <p:ext uri="{BB962C8B-B14F-4D97-AF65-F5344CB8AC3E}">
        <p14:creationId xmlns:p14="http://schemas.microsoft.com/office/powerpoint/2010/main" val="377475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638E-3FD2-444D-8FDC-366E772BD5DC}"/>
              </a:ext>
            </a:extLst>
          </p:cNvPr>
          <p:cNvSpPr>
            <a:spLocks noGrp="1"/>
          </p:cNvSpPr>
          <p:nvPr>
            <p:ph type="title"/>
          </p:nvPr>
        </p:nvSpPr>
        <p:spPr/>
        <p:txBody>
          <a:bodyPr/>
          <a:lstStyle/>
          <a:p>
            <a:r>
              <a:rPr lang="en-US">
                <a:cs typeface="Calibri Light"/>
              </a:rPr>
              <a:t>Required Content (spot the difference)</a:t>
            </a:r>
            <a:endParaRPr lang="en-US" dirty="0">
              <a:cs typeface="Calibri Light"/>
            </a:endParaRPr>
          </a:p>
        </p:txBody>
      </p:sp>
      <p:sp>
        <p:nvSpPr>
          <p:cNvPr id="3" name="Content Placeholder 2">
            <a:extLst>
              <a:ext uri="{FF2B5EF4-FFF2-40B4-BE49-F238E27FC236}">
                <a16:creationId xmlns:a16="http://schemas.microsoft.com/office/drawing/2014/main" id="{505B3AA1-A92E-4265-B400-E8566FEB25E8}"/>
              </a:ext>
            </a:extLst>
          </p:cNvPr>
          <p:cNvSpPr>
            <a:spLocks noGrp="1"/>
          </p:cNvSpPr>
          <p:nvPr>
            <p:ph idx="1"/>
          </p:nvPr>
        </p:nvSpPr>
        <p:spPr/>
        <p:txBody>
          <a:bodyPr vert="horz" lIns="91440" tIns="45720" rIns="91440" bIns="45720" rtlCol="0" anchor="t">
            <a:normAutofit/>
          </a:bodyPr>
          <a:lstStyle/>
          <a:p>
            <a:r>
              <a:rPr lang="en-US">
                <a:cs typeface="Calibri"/>
              </a:rPr>
              <a:t>Terminology – </a:t>
            </a:r>
            <a:r>
              <a:rPr lang="en-GB" b="1">
                <a:ea typeface="+mn-lt"/>
                <a:cs typeface="+mn-lt"/>
              </a:rPr>
              <a:t>Fluent, confident and accurate  </a:t>
            </a:r>
          </a:p>
          <a:p>
            <a:r>
              <a:rPr lang="en-GB">
                <a:cs typeface="Calibri"/>
              </a:rPr>
              <a:t>Theorists</a:t>
            </a:r>
            <a:r>
              <a:rPr lang="en-GB" b="1">
                <a:cs typeface="Calibri"/>
              </a:rPr>
              <a:t> - </a:t>
            </a:r>
            <a:r>
              <a:rPr lang="en-GB" b="1">
                <a:ea typeface="+mn-lt"/>
                <a:cs typeface="+mn-lt"/>
              </a:rPr>
              <a:t>Accurate and thorough knowledge and understanding </a:t>
            </a:r>
            <a:endParaRPr lang="en-GB" b="1" dirty="0">
              <a:ea typeface="+mn-lt"/>
              <a:cs typeface="+mn-lt"/>
            </a:endParaRPr>
          </a:p>
          <a:p>
            <a:r>
              <a:rPr lang="en-GB" b="1" i="1">
                <a:cs typeface="Calibri"/>
              </a:rPr>
              <a:t>Reasoning (*new) - </a:t>
            </a:r>
            <a:r>
              <a:rPr lang="en-GB" b="1" i="1">
                <a:ea typeface="+mn-lt"/>
                <a:cs typeface="+mn-lt"/>
              </a:rPr>
              <a:t>Developed reasoning throughout</a:t>
            </a:r>
            <a:endParaRPr lang="en-GB" b="1" i="1" dirty="0">
              <a:cs typeface="Calibri"/>
            </a:endParaRPr>
          </a:p>
          <a:p>
            <a:r>
              <a:rPr lang="en-GB">
                <a:ea typeface="+mn-lt"/>
                <a:cs typeface="+mn-lt"/>
              </a:rPr>
              <a:t>Textual references / examples</a:t>
            </a:r>
            <a:r>
              <a:rPr lang="en-GB" b="1">
                <a:ea typeface="+mn-lt"/>
                <a:cs typeface="+mn-lt"/>
              </a:rPr>
              <a:t> - Detailed</a:t>
            </a:r>
            <a:endParaRPr lang="en-GB" b="1" dirty="0">
              <a:ea typeface="+mn-lt"/>
              <a:cs typeface="+mn-lt"/>
            </a:endParaRPr>
          </a:p>
          <a:p>
            <a:r>
              <a:rPr lang="en-GB">
                <a:ea typeface="+mn-lt"/>
                <a:cs typeface="+mn-lt"/>
              </a:rPr>
              <a:t>Specific topic</a:t>
            </a:r>
            <a:r>
              <a:rPr lang="en-GB" b="1">
                <a:ea typeface="+mn-lt"/>
                <a:cs typeface="+mn-lt"/>
              </a:rPr>
              <a:t> - </a:t>
            </a:r>
            <a:r>
              <a:rPr lang="en-GB" b="1" i="1">
                <a:ea typeface="+mn-lt"/>
                <a:cs typeface="+mn-lt"/>
              </a:rPr>
              <a:t>Sophisticated (*new) analysis </a:t>
            </a:r>
            <a:endParaRPr lang="en-GB" b="1" i="1" dirty="0">
              <a:cs typeface="Calibri"/>
            </a:endParaRPr>
          </a:p>
          <a:p>
            <a:r>
              <a:rPr lang="en-GB" b="1" i="1">
                <a:ea typeface="+mn-lt"/>
                <a:cs typeface="+mn-lt"/>
              </a:rPr>
              <a:t>Competing debates, ideas &amp; theories (*new)</a:t>
            </a:r>
            <a:endParaRPr lang="en-GB" b="1" i="1" dirty="0">
              <a:ea typeface="+mn-lt"/>
              <a:cs typeface="+mn-lt"/>
            </a:endParaRPr>
          </a:p>
          <a:p>
            <a:pPr lvl="1"/>
            <a:r>
              <a:rPr lang="en-GB" b="1" i="1">
                <a:ea typeface="+mn-lt"/>
                <a:cs typeface="+mn-lt"/>
              </a:rPr>
              <a:t>Consideration is given to competing factors</a:t>
            </a:r>
          </a:p>
          <a:p>
            <a:pPr lvl="1"/>
            <a:r>
              <a:rPr lang="en-GB" b="1" i="1">
                <a:ea typeface="+mn-lt"/>
                <a:cs typeface="+mn-lt"/>
              </a:rPr>
              <a:t>a balanced response</a:t>
            </a:r>
          </a:p>
          <a:p>
            <a:pPr lvl="1"/>
            <a:r>
              <a:rPr lang="en-GB" b="1" i="1">
                <a:ea typeface="+mn-lt"/>
                <a:cs typeface="+mn-lt"/>
              </a:rPr>
              <a:t>leading to an effective conclusion</a:t>
            </a:r>
            <a:endParaRPr lang="en-GB" b="1" i="1">
              <a:cs typeface="Calibri"/>
            </a:endParaRPr>
          </a:p>
          <a:p>
            <a:endParaRPr lang="en-GB" b="1" i="1" dirty="0">
              <a:cs typeface="Calibri"/>
            </a:endParaRPr>
          </a:p>
          <a:p>
            <a:endParaRPr lang="en-GB" b="1" dirty="0">
              <a:cs typeface="Calibri"/>
            </a:endParaRPr>
          </a:p>
          <a:p>
            <a:endParaRPr lang="en-GB" b="1" dirty="0">
              <a:cs typeface="Calibri"/>
            </a:endParaRPr>
          </a:p>
          <a:p>
            <a:endParaRPr lang="en-GB" b="1" dirty="0">
              <a:cs typeface="Calibri"/>
            </a:endParaRPr>
          </a:p>
          <a:p>
            <a:endParaRPr lang="en-GB" b="1" dirty="0">
              <a:cs typeface="Calibri"/>
            </a:endParaRPr>
          </a:p>
        </p:txBody>
      </p:sp>
    </p:spTree>
    <p:extLst>
      <p:ext uri="{BB962C8B-B14F-4D97-AF65-F5344CB8AC3E}">
        <p14:creationId xmlns:p14="http://schemas.microsoft.com/office/powerpoint/2010/main" val="995538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28424-F7B9-446B-99EC-195358A285E8}"/>
              </a:ext>
            </a:extLst>
          </p:cNvPr>
          <p:cNvSpPr>
            <a:spLocks noGrp="1"/>
          </p:cNvSpPr>
          <p:nvPr>
            <p:ph type="title"/>
          </p:nvPr>
        </p:nvSpPr>
        <p:spPr/>
        <p:txBody>
          <a:bodyPr/>
          <a:lstStyle/>
          <a:p>
            <a:r>
              <a:rPr lang="en-US">
                <a:cs typeface="Calibri Light"/>
              </a:rPr>
              <a:t>Evaluation – beyond a 10 mark question</a:t>
            </a:r>
            <a:endParaRPr lang="en-US"/>
          </a:p>
        </p:txBody>
      </p:sp>
      <p:sp>
        <p:nvSpPr>
          <p:cNvPr id="3" name="Content Placeholder 2">
            <a:extLst>
              <a:ext uri="{FF2B5EF4-FFF2-40B4-BE49-F238E27FC236}">
                <a16:creationId xmlns:a16="http://schemas.microsoft.com/office/drawing/2014/main" id="{1312E302-D8A5-4FA5-849C-52441F00930C}"/>
              </a:ext>
            </a:extLst>
          </p:cNvPr>
          <p:cNvSpPr>
            <a:spLocks noGrp="1"/>
          </p:cNvSpPr>
          <p:nvPr>
            <p:ph idx="1"/>
          </p:nvPr>
        </p:nvSpPr>
        <p:spPr/>
        <p:txBody>
          <a:bodyPr vert="horz" lIns="91440" tIns="45720" rIns="91440" bIns="45720" rtlCol="0" anchor="t">
            <a:normAutofit/>
          </a:bodyPr>
          <a:lstStyle/>
          <a:p>
            <a:r>
              <a:rPr lang="en-GB">
                <a:ea typeface="+mn-lt"/>
                <a:cs typeface="+mn-lt"/>
              </a:rPr>
              <a:t>Meaning: to place a </a:t>
            </a:r>
            <a:r>
              <a:rPr lang="en-GB" b="1">
                <a:ea typeface="+mn-lt"/>
                <a:cs typeface="+mn-lt"/>
              </a:rPr>
              <a:t>value judgement</a:t>
            </a:r>
            <a:r>
              <a:rPr lang="en-GB">
                <a:ea typeface="+mn-lt"/>
                <a:cs typeface="+mn-lt"/>
              </a:rPr>
              <a:t> on something – to closely analyse the </a:t>
            </a:r>
            <a:r>
              <a:rPr lang="en-GB" b="1">
                <a:ea typeface="+mn-lt"/>
                <a:cs typeface="+mn-lt"/>
              </a:rPr>
              <a:t>effectiveness</a:t>
            </a:r>
            <a:r>
              <a:rPr lang="en-GB">
                <a:ea typeface="+mn-lt"/>
                <a:cs typeface="+mn-lt"/>
              </a:rPr>
              <a:t> of something </a:t>
            </a:r>
            <a:endParaRPr lang="en-US">
              <a:ea typeface="+mn-lt"/>
              <a:cs typeface="+mn-lt"/>
            </a:endParaRPr>
          </a:p>
        </p:txBody>
      </p:sp>
    </p:spTree>
    <p:extLst>
      <p:ext uri="{BB962C8B-B14F-4D97-AF65-F5344CB8AC3E}">
        <p14:creationId xmlns:p14="http://schemas.microsoft.com/office/powerpoint/2010/main" val="577459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743A12ED-1829-49AB-A0BA-583943216E0A}"/>
              </a:ext>
            </a:extLst>
          </p:cNvPr>
          <p:cNvGraphicFramePr>
            <a:graphicFrameLocks noGrp="1"/>
          </p:cNvGraphicFramePr>
          <p:nvPr>
            <p:extLst>
              <p:ext uri="{D42A27DB-BD31-4B8C-83A1-F6EECF244321}">
                <p14:modId xmlns:p14="http://schemas.microsoft.com/office/powerpoint/2010/main" val="3550616025"/>
              </p:ext>
            </p:extLst>
          </p:nvPr>
        </p:nvGraphicFramePr>
        <p:xfrm>
          <a:off x="-28754" y="43132"/>
          <a:ext cx="12210461" cy="6871320"/>
        </p:xfrm>
        <a:graphic>
          <a:graphicData uri="http://schemas.openxmlformats.org/drawingml/2006/table">
            <a:tbl>
              <a:tblPr firstRow="1" bandRow="1">
                <a:tableStyleId>{5C22544A-7EE6-4342-B048-85BDC9FD1C3A}</a:tableStyleId>
              </a:tblPr>
              <a:tblGrid>
                <a:gridCol w="632664">
                  <a:extLst>
                    <a:ext uri="{9D8B030D-6E8A-4147-A177-3AD203B41FA5}">
                      <a16:colId xmlns:a16="http://schemas.microsoft.com/office/drawing/2014/main" val="3149706969"/>
                    </a:ext>
                  </a:extLst>
                </a:gridCol>
                <a:gridCol w="1606972">
                  <a:extLst>
                    <a:ext uri="{9D8B030D-6E8A-4147-A177-3AD203B41FA5}">
                      <a16:colId xmlns:a16="http://schemas.microsoft.com/office/drawing/2014/main" val="220381778"/>
                    </a:ext>
                  </a:extLst>
                </a:gridCol>
                <a:gridCol w="1113692">
                  <a:extLst>
                    <a:ext uri="{9D8B030D-6E8A-4147-A177-3AD203B41FA5}">
                      <a16:colId xmlns:a16="http://schemas.microsoft.com/office/drawing/2014/main" val="2524945378"/>
                    </a:ext>
                  </a:extLst>
                </a:gridCol>
                <a:gridCol w="8857133">
                  <a:extLst>
                    <a:ext uri="{9D8B030D-6E8A-4147-A177-3AD203B41FA5}">
                      <a16:colId xmlns:a16="http://schemas.microsoft.com/office/drawing/2014/main" val="1536984875"/>
                    </a:ext>
                  </a:extLst>
                </a:gridCol>
              </a:tblGrid>
              <a:tr h="458310">
                <a:tc rowSpan="3">
                  <a:txBody>
                    <a:bodyPr/>
                    <a:lstStyle/>
                    <a:p>
                      <a:pPr rtl="0" fontAlgn="base"/>
                      <a:r>
                        <a:rPr lang="en-GB" sz="2000">
                          <a:effectLst/>
                        </a:rPr>
                        <a:t>A  </a:t>
                      </a:r>
                    </a:p>
                  </a:txBody>
                  <a:tcPr/>
                </a:tc>
                <a:tc rowSpan="3">
                  <a:txBody>
                    <a:bodyPr/>
                    <a:lstStyle/>
                    <a:p>
                      <a:pPr rtl="0" fontAlgn="base"/>
                      <a:r>
                        <a:rPr lang="en-GB" sz="2000" b="1">
                          <a:effectLst/>
                        </a:rPr>
                        <a:t>Terminology  </a:t>
                      </a:r>
                    </a:p>
                  </a:txBody>
                  <a:tcPr/>
                </a:tc>
                <a:tc>
                  <a:txBody>
                    <a:bodyPr/>
                    <a:lstStyle/>
                    <a:p>
                      <a:pPr rtl="0" fontAlgn="base"/>
                      <a:r>
                        <a:rPr lang="en-GB" sz="2400">
                          <a:effectLst/>
                        </a:rPr>
                        <a:t>2  </a:t>
                      </a:r>
                    </a:p>
                  </a:txBody>
                  <a:tcPr/>
                </a:tc>
                <a:tc>
                  <a:txBody>
                    <a:bodyPr/>
                    <a:lstStyle/>
                    <a:p>
                      <a:pPr rtl="0" fontAlgn="base"/>
                      <a:r>
                        <a:rPr lang="en-GB" sz="2400" b="1">
                          <a:effectLst/>
                        </a:rPr>
                        <a:t>Appropriate  </a:t>
                      </a:r>
                    </a:p>
                  </a:txBody>
                  <a:tcPr/>
                </a:tc>
                <a:extLst>
                  <a:ext uri="{0D108BD9-81ED-4DB2-BD59-A6C34878D82A}">
                    <a16:rowId xmlns:a16="http://schemas.microsoft.com/office/drawing/2014/main" val="781020780"/>
                  </a:ext>
                </a:extLst>
              </a:tr>
              <a:tr h="458310">
                <a:tc vMerge="1">
                  <a:txBody>
                    <a:bodyPr/>
                    <a:lstStyle/>
                    <a:p>
                      <a:endParaRPr lang="en-US"/>
                    </a:p>
                  </a:txBody>
                  <a:tcPr/>
                </a:tc>
                <a:tc vMerge="1">
                  <a:txBody>
                    <a:bodyPr/>
                    <a:lstStyle/>
                    <a:p>
                      <a:endParaRPr lang="en-US"/>
                    </a:p>
                  </a:txBody>
                  <a:tcPr/>
                </a:tc>
                <a:tc>
                  <a:txBody>
                    <a:bodyPr/>
                    <a:lstStyle/>
                    <a:p>
                      <a:pPr rtl="0" fontAlgn="base"/>
                      <a:r>
                        <a:rPr lang="en-GB" sz="2400">
                          <a:effectLst/>
                        </a:rPr>
                        <a:t>3  </a:t>
                      </a:r>
                    </a:p>
                  </a:txBody>
                  <a:tcPr/>
                </a:tc>
                <a:tc>
                  <a:txBody>
                    <a:bodyPr/>
                    <a:lstStyle/>
                    <a:p>
                      <a:pPr rtl="0" fontAlgn="base"/>
                      <a:r>
                        <a:rPr lang="en-GB" sz="2400" b="1">
                          <a:effectLst/>
                        </a:rPr>
                        <a:t>Fluent, confident and accurate  </a:t>
                      </a:r>
                    </a:p>
                  </a:txBody>
                  <a:tcPr/>
                </a:tc>
                <a:extLst>
                  <a:ext uri="{0D108BD9-81ED-4DB2-BD59-A6C34878D82A}">
                    <a16:rowId xmlns:a16="http://schemas.microsoft.com/office/drawing/2014/main" val="1001601759"/>
                  </a:ext>
                </a:extLst>
              </a:tr>
              <a:tr h="458310">
                <a:tc vMerge="1">
                  <a:txBody>
                    <a:bodyPr/>
                    <a:lstStyle/>
                    <a:p>
                      <a:endParaRPr lang="en-US"/>
                    </a:p>
                  </a:txBody>
                  <a:tcPr/>
                </a:tc>
                <a:tc vMerge="1">
                  <a:txBody>
                    <a:bodyPr/>
                    <a:lstStyle/>
                    <a:p>
                      <a:endParaRPr lang="en-US"/>
                    </a:p>
                  </a:txBody>
                  <a:tcPr/>
                </a:tc>
                <a:tc>
                  <a:txBody>
                    <a:bodyPr/>
                    <a:lstStyle/>
                    <a:p>
                      <a:pPr rtl="0" fontAlgn="base"/>
                      <a:r>
                        <a:rPr lang="en-GB" sz="2400">
                          <a:effectLst/>
                        </a:rPr>
                        <a:t>4  </a:t>
                      </a:r>
                    </a:p>
                  </a:txBody>
                  <a:tcPr/>
                </a:tc>
                <a:tc>
                  <a:txBody>
                    <a:bodyPr/>
                    <a:lstStyle/>
                    <a:p>
                      <a:pPr rtl="0" fontAlgn="base"/>
                      <a:r>
                        <a:rPr lang="en-GB" sz="2400" b="1">
                          <a:effectLst/>
                        </a:rPr>
                        <a:t>Fluent, confident and accurate  </a:t>
                      </a:r>
                    </a:p>
                  </a:txBody>
                  <a:tcPr/>
                </a:tc>
                <a:extLst>
                  <a:ext uri="{0D108BD9-81ED-4DB2-BD59-A6C34878D82A}">
                    <a16:rowId xmlns:a16="http://schemas.microsoft.com/office/drawing/2014/main" val="3004536839"/>
                  </a:ext>
                </a:extLst>
              </a:tr>
              <a:tr h="458310">
                <a:tc>
                  <a:txBody>
                    <a:bodyPr/>
                    <a:lstStyle/>
                    <a:p>
                      <a:pPr rtl="0" fontAlgn="base"/>
                      <a:r>
                        <a:rPr lang="en-GB" sz="2000">
                          <a:effectLst/>
                        </a:rPr>
                        <a:t>  </a:t>
                      </a:r>
                    </a:p>
                  </a:txBody>
                  <a:tcPr/>
                </a:tc>
                <a:tc>
                  <a:txBody>
                    <a:bodyPr/>
                    <a:lstStyle/>
                    <a:p>
                      <a:pPr rtl="0" fontAlgn="base"/>
                      <a:r>
                        <a:rPr lang="en-GB" sz="2000" b="1">
                          <a:effectLst/>
                        </a:rPr>
                        <a:t>  </a:t>
                      </a:r>
                    </a:p>
                  </a:txBody>
                  <a:tcPr/>
                </a:tc>
                <a:tc>
                  <a:txBody>
                    <a:bodyPr/>
                    <a:lstStyle/>
                    <a:p>
                      <a:pPr rtl="0" fontAlgn="base"/>
                      <a:r>
                        <a:rPr lang="en-GB" sz="2400">
                          <a:effectLst/>
                        </a:rPr>
                        <a:t>  </a:t>
                      </a:r>
                    </a:p>
                  </a:txBody>
                  <a:tcPr/>
                </a:tc>
                <a:tc>
                  <a:txBody>
                    <a:bodyPr/>
                    <a:lstStyle/>
                    <a:p>
                      <a:pPr rtl="0" fontAlgn="base"/>
                      <a:r>
                        <a:rPr lang="en-GB" sz="2400" b="1">
                          <a:effectLst/>
                        </a:rPr>
                        <a:t>  </a:t>
                      </a:r>
                    </a:p>
                  </a:txBody>
                  <a:tcPr/>
                </a:tc>
                <a:extLst>
                  <a:ext uri="{0D108BD9-81ED-4DB2-BD59-A6C34878D82A}">
                    <a16:rowId xmlns:a16="http://schemas.microsoft.com/office/drawing/2014/main" val="1653707762"/>
                  </a:ext>
                </a:extLst>
              </a:tr>
              <a:tr h="420116">
                <a:tc rowSpan="3">
                  <a:txBody>
                    <a:bodyPr/>
                    <a:lstStyle/>
                    <a:p>
                      <a:pPr rtl="0" fontAlgn="base"/>
                      <a:r>
                        <a:rPr lang="en-GB" sz="2000">
                          <a:effectLst/>
                        </a:rPr>
                        <a:t>B  </a:t>
                      </a:r>
                    </a:p>
                  </a:txBody>
                  <a:tcPr/>
                </a:tc>
                <a:tc rowSpan="3">
                  <a:txBody>
                    <a:bodyPr/>
                    <a:lstStyle/>
                    <a:p>
                      <a:pPr rtl="0" fontAlgn="base"/>
                      <a:r>
                        <a:rPr lang="en-GB" sz="2000" b="1">
                          <a:effectLst/>
                        </a:rPr>
                        <a:t>Theories  </a:t>
                      </a:r>
                    </a:p>
                  </a:txBody>
                  <a:tcPr/>
                </a:tc>
                <a:tc>
                  <a:txBody>
                    <a:bodyPr/>
                    <a:lstStyle/>
                    <a:p>
                      <a:pPr rtl="0" fontAlgn="base"/>
                      <a:r>
                        <a:rPr lang="en-GB" sz="2400">
                          <a:effectLst/>
                        </a:rPr>
                        <a:t>2  </a:t>
                      </a:r>
                    </a:p>
                  </a:txBody>
                  <a:tcPr/>
                </a:tc>
                <a:tc>
                  <a:txBody>
                    <a:bodyPr/>
                    <a:lstStyle/>
                    <a:p>
                      <a:pPr rtl="0" fontAlgn="base"/>
                      <a:r>
                        <a:rPr lang="en-GB" sz="2400" b="1">
                          <a:effectLst/>
                        </a:rPr>
                        <a:t>Appropriate references  </a:t>
                      </a:r>
                    </a:p>
                  </a:txBody>
                  <a:tcPr/>
                </a:tc>
                <a:extLst>
                  <a:ext uri="{0D108BD9-81ED-4DB2-BD59-A6C34878D82A}">
                    <a16:rowId xmlns:a16="http://schemas.microsoft.com/office/drawing/2014/main" val="3906027140"/>
                  </a:ext>
                </a:extLst>
              </a:tr>
              <a:tr h="458310">
                <a:tc vMerge="1">
                  <a:txBody>
                    <a:bodyPr/>
                    <a:lstStyle/>
                    <a:p>
                      <a:endParaRPr lang="en-US"/>
                    </a:p>
                  </a:txBody>
                  <a:tcPr/>
                </a:tc>
                <a:tc vMerge="1">
                  <a:txBody>
                    <a:bodyPr/>
                    <a:lstStyle/>
                    <a:p>
                      <a:endParaRPr lang="en-US"/>
                    </a:p>
                  </a:txBody>
                  <a:tcPr/>
                </a:tc>
                <a:tc>
                  <a:txBody>
                    <a:bodyPr/>
                    <a:lstStyle/>
                    <a:p>
                      <a:pPr rtl="0" fontAlgn="base"/>
                      <a:r>
                        <a:rPr lang="en-GB" sz="2400">
                          <a:effectLst/>
                        </a:rPr>
                        <a:t>3  </a:t>
                      </a:r>
                    </a:p>
                  </a:txBody>
                  <a:tcPr/>
                </a:tc>
                <a:tc>
                  <a:txBody>
                    <a:bodyPr/>
                    <a:lstStyle/>
                    <a:p>
                      <a:pPr rtl="0" fontAlgn="base"/>
                      <a:r>
                        <a:rPr lang="en-GB" sz="2400" b="1">
                          <a:effectLst/>
                        </a:rPr>
                        <a:t>Accurate knowledge and understanding  </a:t>
                      </a:r>
                    </a:p>
                  </a:txBody>
                  <a:tcPr/>
                </a:tc>
                <a:extLst>
                  <a:ext uri="{0D108BD9-81ED-4DB2-BD59-A6C34878D82A}">
                    <a16:rowId xmlns:a16="http://schemas.microsoft.com/office/drawing/2014/main" val="1325980115"/>
                  </a:ext>
                </a:extLst>
              </a:tr>
              <a:tr h="458310">
                <a:tc vMerge="1">
                  <a:txBody>
                    <a:bodyPr/>
                    <a:lstStyle/>
                    <a:p>
                      <a:endParaRPr lang="en-US"/>
                    </a:p>
                  </a:txBody>
                  <a:tcPr/>
                </a:tc>
                <a:tc vMerge="1">
                  <a:txBody>
                    <a:bodyPr/>
                    <a:lstStyle/>
                    <a:p>
                      <a:endParaRPr lang="en-US"/>
                    </a:p>
                  </a:txBody>
                  <a:tcPr/>
                </a:tc>
                <a:tc>
                  <a:txBody>
                    <a:bodyPr/>
                    <a:lstStyle/>
                    <a:p>
                      <a:pPr rtl="0" fontAlgn="base"/>
                      <a:r>
                        <a:rPr lang="en-GB" sz="2400">
                          <a:effectLst/>
                        </a:rPr>
                        <a:t>4  </a:t>
                      </a:r>
                    </a:p>
                  </a:txBody>
                  <a:tcPr/>
                </a:tc>
                <a:tc>
                  <a:txBody>
                    <a:bodyPr/>
                    <a:lstStyle/>
                    <a:p>
                      <a:pPr rtl="0" fontAlgn="base"/>
                      <a:r>
                        <a:rPr lang="en-GB" sz="2400" b="1">
                          <a:effectLst/>
                        </a:rPr>
                        <a:t>Accurate and thorough knowledge and understanding  </a:t>
                      </a:r>
                    </a:p>
                  </a:txBody>
                  <a:tcPr/>
                </a:tc>
                <a:extLst>
                  <a:ext uri="{0D108BD9-81ED-4DB2-BD59-A6C34878D82A}">
                    <a16:rowId xmlns:a16="http://schemas.microsoft.com/office/drawing/2014/main" val="2092472018"/>
                  </a:ext>
                </a:extLst>
              </a:tr>
              <a:tr h="458310">
                <a:tc>
                  <a:txBody>
                    <a:bodyPr/>
                    <a:lstStyle/>
                    <a:p>
                      <a:pPr rtl="0" fontAlgn="base"/>
                      <a:r>
                        <a:rPr lang="en-GB" sz="2000">
                          <a:effectLst/>
                        </a:rPr>
                        <a:t>  </a:t>
                      </a:r>
                    </a:p>
                  </a:txBody>
                  <a:tcPr/>
                </a:tc>
                <a:tc>
                  <a:txBody>
                    <a:bodyPr/>
                    <a:lstStyle/>
                    <a:p>
                      <a:pPr rtl="0" fontAlgn="base"/>
                      <a:r>
                        <a:rPr lang="en-GB" sz="2000" b="1">
                          <a:effectLst/>
                        </a:rPr>
                        <a:t>  </a:t>
                      </a:r>
                    </a:p>
                  </a:txBody>
                  <a:tcPr/>
                </a:tc>
                <a:tc>
                  <a:txBody>
                    <a:bodyPr/>
                    <a:lstStyle/>
                    <a:p>
                      <a:pPr rtl="0" fontAlgn="base"/>
                      <a:r>
                        <a:rPr lang="en-GB" sz="2400">
                          <a:effectLst/>
                        </a:rPr>
                        <a:t>  </a:t>
                      </a:r>
                    </a:p>
                  </a:txBody>
                  <a:tcPr/>
                </a:tc>
                <a:tc>
                  <a:txBody>
                    <a:bodyPr/>
                    <a:lstStyle/>
                    <a:p>
                      <a:pPr rtl="0" fontAlgn="base"/>
                      <a:r>
                        <a:rPr lang="en-GB" sz="2400" b="1">
                          <a:effectLst/>
                        </a:rPr>
                        <a:t>  </a:t>
                      </a:r>
                    </a:p>
                  </a:txBody>
                  <a:tcPr/>
                </a:tc>
                <a:extLst>
                  <a:ext uri="{0D108BD9-81ED-4DB2-BD59-A6C34878D82A}">
                    <a16:rowId xmlns:a16="http://schemas.microsoft.com/office/drawing/2014/main" val="1605116838"/>
                  </a:ext>
                </a:extLst>
              </a:tr>
              <a:tr h="458310">
                <a:tc rowSpan="3">
                  <a:txBody>
                    <a:bodyPr/>
                    <a:lstStyle/>
                    <a:p>
                      <a:pPr rtl="0" fontAlgn="base"/>
                      <a:r>
                        <a:rPr lang="en-GB" sz="2000">
                          <a:effectLst/>
                        </a:rPr>
                        <a:t>C  </a:t>
                      </a:r>
                    </a:p>
                  </a:txBody>
                  <a:tcPr/>
                </a:tc>
                <a:tc rowSpan="3">
                  <a:txBody>
                    <a:bodyPr/>
                    <a:lstStyle/>
                    <a:p>
                      <a:pPr rtl="0" fontAlgn="base"/>
                      <a:r>
                        <a:rPr lang="en-GB" sz="2000" b="1">
                          <a:effectLst/>
                        </a:rPr>
                        <a:t>Reasoning  </a:t>
                      </a:r>
                    </a:p>
                  </a:txBody>
                  <a:tcPr/>
                </a:tc>
                <a:tc>
                  <a:txBody>
                    <a:bodyPr/>
                    <a:lstStyle/>
                    <a:p>
                      <a:pPr rtl="0" fontAlgn="base"/>
                      <a:r>
                        <a:rPr lang="en-GB" sz="2400">
                          <a:effectLst/>
                        </a:rPr>
                        <a:t>2  </a:t>
                      </a:r>
                    </a:p>
                  </a:txBody>
                  <a:tcPr/>
                </a:tc>
                <a:tc>
                  <a:txBody>
                    <a:bodyPr/>
                    <a:lstStyle/>
                    <a:p>
                      <a:pPr rtl="0" fontAlgn="base"/>
                      <a:r>
                        <a:rPr lang="en-GB" sz="2400" b="1">
                          <a:effectLst/>
                        </a:rPr>
                        <a:t>Appropriate arguments and ideas  </a:t>
                      </a:r>
                    </a:p>
                  </a:txBody>
                  <a:tcPr/>
                </a:tc>
                <a:extLst>
                  <a:ext uri="{0D108BD9-81ED-4DB2-BD59-A6C34878D82A}">
                    <a16:rowId xmlns:a16="http://schemas.microsoft.com/office/drawing/2014/main" val="2981340961"/>
                  </a:ext>
                </a:extLst>
              </a:tr>
              <a:tr h="458310">
                <a:tc vMerge="1">
                  <a:txBody>
                    <a:bodyPr/>
                    <a:lstStyle/>
                    <a:p>
                      <a:endParaRPr lang="en-US"/>
                    </a:p>
                  </a:txBody>
                  <a:tcPr/>
                </a:tc>
                <a:tc vMerge="1">
                  <a:txBody>
                    <a:bodyPr/>
                    <a:lstStyle/>
                    <a:p>
                      <a:endParaRPr lang="en-US"/>
                    </a:p>
                  </a:txBody>
                  <a:tcPr/>
                </a:tc>
                <a:tc>
                  <a:txBody>
                    <a:bodyPr/>
                    <a:lstStyle/>
                    <a:p>
                      <a:pPr rtl="0" fontAlgn="base"/>
                      <a:r>
                        <a:rPr lang="en-GB" sz="2400">
                          <a:effectLst/>
                        </a:rPr>
                        <a:t>3  </a:t>
                      </a:r>
                    </a:p>
                  </a:txBody>
                  <a:tcPr/>
                </a:tc>
                <a:tc>
                  <a:txBody>
                    <a:bodyPr/>
                    <a:lstStyle/>
                    <a:p>
                      <a:pPr rtl="0" fontAlgn="base"/>
                      <a:r>
                        <a:rPr lang="en-GB" sz="2400" b="1">
                          <a:effectLst/>
                        </a:rPr>
                        <a:t>Developed reasoning throughout  </a:t>
                      </a:r>
                    </a:p>
                  </a:txBody>
                  <a:tcPr/>
                </a:tc>
                <a:extLst>
                  <a:ext uri="{0D108BD9-81ED-4DB2-BD59-A6C34878D82A}">
                    <a16:rowId xmlns:a16="http://schemas.microsoft.com/office/drawing/2014/main" val="443680386"/>
                  </a:ext>
                </a:extLst>
              </a:tr>
              <a:tr h="458310">
                <a:tc vMerge="1">
                  <a:txBody>
                    <a:bodyPr/>
                    <a:lstStyle/>
                    <a:p>
                      <a:endParaRPr lang="en-US"/>
                    </a:p>
                  </a:txBody>
                  <a:tcPr/>
                </a:tc>
                <a:tc vMerge="1">
                  <a:txBody>
                    <a:bodyPr/>
                    <a:lstStyle/>
                    <a:p>
                      <a:endParaRPr lang="en-US"/>
                    </a:p>
                  </a:txBody>
                  <a:tcPr/>
                </a:tc>
                <a:tc>
                  <a:txBody>
                    <a:bodyPr/>
                    <a:lstStyle/>
                    <a:p>
                      <a:pPr rtl="0" fontAlgn="base"/>
                      <a:r>
                        <a:rPr lang="en-GB" sz="2400">
                          <a:effectLst/>
                        </a:rPr>
                        <a:t>4  </a:t>
                      </a:r>
                    </a:p>
                  </a:txBody>
                  <a:tcPr/>
                </a:tc>
                <a:tc>
                  <a:txBody>
                    <a:bodyPr/>
                    <a:lstStyle/>
                    <a:p>
                      <a:pPr rtl="0" fontAlgn="base"/>
                      <a:r>
                        <a:rPr lang="en-GB" sz="2400" b="1">
                          <a:effectLst/>
                        </a:rPr>
                        <a:t>Developed reasoning throughout  </a:t>
                      </a:r>
                    </a:p>
                  </a:txBody>
                  <a:tcPr/>
                </a:tc>
                <a:extLst>
                  <a:ext uri="{0D108BD9-81ED-4DB2-BD59-A6C34878D82A}">
                    <a16:rowId xmlns:a16="http://schemas.microsoft.com/office/drawing/2014/main" val="1947693534"/>
                  </a:ext>
                </a:extLst>
              </a:tr>
              <a:tr h="420116">
                <a:tc>
                  <a:txBody>
                    <a:bodyPr/>
                    <a:lstStyle/>
                    <a:p>
                      <a:pPr rtl="0" fontAlgn="base"/>
                      <a:r>
                        <a:rPr lang="en-GB" sz="2000">
                          <a:effectLst/>
                        </a:rPr>
                        <a:t>  </a:t>
                      </a:r>
                    </a:p>
                  </a:txBody>
                  <a:tcPr/>
                </a:tc>
                <a:tc>
                  <a:txBody>
                    <a:bodyPr/>
                    <a:lstStyle/>
                    <a:p>
                      <a:pPr rtl="0" fontAlgn="base"/>
                      <a:r>
                        <a:rPr lang="en-GB" sz="2000" b="1">
                          <a:effectLst/>
                        </a:rPr>
                        <a:t>  </a:t>
                      </a:r>
                    </a:p>
                  </a:txBody>
                  <a:tcPr/>
                </a:tc>
                <a:tc>
                  <a:txBody>
                    <a:bodyPr/>
                    <a:lstStyle/>
                    <a:p>
                      <a:pPr rtl="0" fontAlgn="base"/>
                      <a:r>
                        <a:rPr lang="en-GB" sz="2400">
                          <a:effectLst/>
                        </a:rPr>
                        <a:t>  </a:t>
                      </a:r>
                    </a:p>
                  </a:txBody>
                  <a:tcPr/>
                </a:tc>
                <a:tc>
                  <a:txBody>
                    <a:bodyPr/>
                    <a:lstStyle/>
                    <a:p>
                      <a:pPr rtl="0" fontAlgn="base"/>
                      <a:r>
                        <a:rPr lang="en-GB" sz="2400" b="1">
                          <a:effectLst/>
                        </a:rPr>
                        <a:t>  </a:t>
                      </a:r>
                    </a:p>
                  </a:txBody>
                  <a:tcPr/>
                </a:tc>
                <a:extLst>
                  <a:ext uri="{0D108BD9-81ED-4DB2-BD59-A6C34878D82A}">
                    <a16:rowId xmlns:a16="http://schemas.microsoft.com/office/drawing/2014/main" val="902398480"/>
                  </a:ext>
                </a:extLst>
              </a:tr>
              <a:tr h="458310">
                <a:tc rowSpan="3">
                  <a:txBody>
                    <a:bodyPr/>
                    <a:lstStyle/>
                    <a:p>
                      <a:pPr rtl="0" fontAlgn="base"/>
                      <a:r>
                        <a:rPr lang="en-GB" sz="2000">
                          <a:effectLst/>
                        </a:rPr>
                        <a:t>D  </a:t>
                      </a:r>
                    </a:p>
                  </a:txBody>
                  <a:tcPr/>
                </a:tc>
                <a:tc rowSpan="3">
                  <a:txBody>
                    <a:bodyPr/>
                    <a:lstStyle/>
                    <a:p>
                      <a:pPr rtl="0" fontAlgn="base"/>
                      <a:r>
                        <a:rPr lang="en-GB" sz="2000" b="1">
                          <a:effectLst/>
                        </a:rPr>
                        <a:t>Textual references  </a:t>
                      </a:r>
                    </a:p>
                  </a:txBody>
                  <a:tcPr/>
                </a:tc>
                <a:tc>
                  <a:txBody>
                    <a:bodyPr/>
                    <a:lstStyle/>
                    <a:p>
                      <a:pPr rtl="0" fontAlgn="base"/>
                      <a:r>
                        <a:rPr lang="en-GB" sz="2400">
                          <a:effectLst/>
                        </a:rPr>
                        <a:t>2  </a:t>
                      </a:r>
                    </a:p>
                  </a:txBody>
                  <a:tcPr/>
                </a:tc>
                <a:tc>
                  <a:txBody>
                    <a:bodyPr/>
                    <a:lstStyle/>
                    <a:p>
                      <a:pPr rtl="0" fontAlgn="base"/>
                      <a:r>
                        <a:rPr lang="en-GB" sz="2400" b="1">
                          <a:effectLst/>
                        </a:rPr>
                        <a:t>References   </a:t>
                      </a:r>
                    </a:p>
                  </a:txBody>
                  <a:tcPr/>
                </a:tc>
                <a:extLst>
                  <a:ext uri="{0D108BD9-81ED-4DB2-BD59-A6C34878D82A}">
                    <a16:rowId xmlns:a16="http://schemas.microsoft.com/office/drawing/2014/main" val="888351601"/>
                  </a:ext>
                </a:extLst>
              </a:tr>
              <a:tr h="420116">
                <a:tc vMerge="1">
                  <a:txBody>
                    <a:bodyPr/>
                    <a:lstStyle/>
                    <a:p>
                      <a:endParaRPr lang="en-US"/>
                    </a:p>
                  </a:txBody>
                  <a:tcPr/>
                </a:tc>
                <a:tc vMerge="1">
                  <a:txBody>
                    <a:bodyPr/>
                    <a:lstStyle/>
                    <a:p>
                      <a:endParaRPr lang="en-US"/>
                    </a:p>
                  </a:txBody>
                  <a:tcPr/>
                </a:tc>
                <a:tc>
                  <a:txBody>
                    <a:bodyPr/>
                    <a:lstStyle/>
                    <a:p>
                      <a:pPr rtl="0" fontAlgn="base"/>
                      <a:r>
                        <a:rPr lang="en-GB" sz="2400">
                          <a:effectLst/>
                        </a:rPr>
                        <a:t>3  </a:t>
                      </a:r>
                    </a:p>
                  </a:txBody>
                  <a:tcPr/>
                </a:tc>
                <a:tc>
                  <a:txBody>
                    <a:bodyPr/>
                    <a:lstStyle/>
                    <a:p>
                      <a:pPr rtl="0" fontAlgn="base"/>
                      <a:r>
                        <a:rPr lang="en-GB" sz="2400" b="1">
                          <a:effectLst/>
                        </a:rPr>
                        <a:t>Relevant  </a:t>
                      </a:r>
                    </a:p>
                  </a:txBody>
                  <a:tcPr/>
                </a:tc>
                <a:extLst>
                  <a:ext uri="{0D108BD9-81ED-4DB2-BD59-A6C34878D82A}">
                    <a16:rowId xmlns:a16="http://schemas.microsoft.com/office/drawing/2014/main" val="3128995438"/>
                  </a:ext>
                </a:extLst>
              </a:tr>
              <a:tr h="458310">
                <a:tc vMerge="1">
                  <a:txBody>
                    <a:bodyPr/>
                    <a:lstStyle/>
                    <a:p>
                      <a:endParaRPr lang="en-US"/>
                    </a:p>
                  </a:txBody>
                  <a:tcPr/>
                </a:tc>
                <a:tc vMerge="1">
                  <a:txBody>
                    <a:bodyPr/>
                    <a:lstStyle/>
                    <a:p>
                      <a:endParaRPr lang="en-US"/>
                    </a:p>
                  </a:txBody>
                  <a:tcPr/>
                </a:tc>
                <a:tc>
                  <a:txBody>
                    <a:bodyPr/>
                    <a:lstStyle/>
                    <a:p>
                      <a:pPr rtl="0" fontAlgn="base"/>
                      <a:r>
                        <a:rPr lang="en-GB" sz="2400">
                          <a:effectLst/>
                        </a:rPr>
                        <a:t>4  </a:t>
                      </a:r>
                    </a:p>
                  </a:txBody>
                  <a:tcPr/>
                </a:tc>
                <a:tc>
                  <a:txBody>
                    <a:bodyPr/>
                    <a:lstStyle/>
                    <a:p>
                      <a:pPr rtl="0" fontAlgn="base"/>
                      <a:r>
                        <a:rPr lang="en-GB" sz="2400" b="1">
                          <a:effectLst/>
                        </a:rPr>
                        <a:t>Detailed  </a:t>
                      </a:r>
                    </a:p>
                  </a:txBody>
                  <a:tcPr/>
                </a:tc>
                <a:extLst>
                  <a:ext uri="{0D108BD9-81ED-4DB2-BD59-A6C34878D82A}">
                    <a16:rowId xmlns:a16="http://schemas.microsoft.com/office/drawing/2014/main" val="2363189606"/>
                  </a:ext>
                </a:extLst>
              </a:tr>
            </a:tbl>
          </a:graphicData>
        </a:graphic>
      </p:graphicFrame>
    </p:spTree>
    <p:extLst>
      <p:ext uri="{BB962C8B-B14F-4D97-AF65-F5344CB8AC3E}">
        <p14:creationId xmlns:p14="http://schemas.microsoft.com/office/powerpoint/2010/main" val="2229777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9E99BDD9-06E6-4968-951F-2C15340AEF49}"/>
              </a:ext>
            </a:extLst>
          </p:cNvPr>
          <p:cNvGraphicFramePr>
            <a:graphicFrameLocks noGrp="1"/>
          </p:cNvGraphicFramePr>
          <p:nvPr>
            <p:extLst>
              <p:ext uri="{D42A27DB-BD31-4B8C-83A1-F6EECF244321}">
                <p14:modId xmlns:p14="http://schemas.microsoft.com/office/powerpoint/2010/main" val="2142617770"/>
              </p:ext>
            </p:extLst>
          </p:nvPr>
        </p:nvGraphicFramePr>
        <p:xfrm>
          <a:off x="0" y="57509"/>
          <a:ext cx="12151907" cy="6886383"/>
        </p:xfrm>
        <a:graphic>
          <a:graphicData uri="http://schemas.openxmlformats.org/drawingml/2006/table">
            <a:tbl>
              <a:tblPr firstRow="1" bandRow="1">
                <a:tableStyleId>{5C22544A-7EE6-4342-B048-85BDC9FD1C3A}</a:tableStyleId>
              </a:tblPr>
              <a:tblGrid>
                <a:gridCol w="629632">
                  <a:extLst>
                    <a:ext uri="{9D8B030D-6E8A-4147-A177-3AD203B41FA5}">
                      <a16:colId xmlns:a16="http://schemas.microsoft.com/office/drawing/2014/main" val="1942989896"/>
                    </a:ext>
                  </a:extLst>
                </a:gridCol>
                <a:gridCol w="1599266">
                  <a:extLst>
                    <a:ext uri="{9D8B030D-6E8A-4147-A177-3AD203B41FA5}">
                      <a16:colId xmlns:a16="http://schemas.microsoft.com/office/drawing/2014/main" val="2513928186"/>
                    </a:ext>
                  </a:extLst>
                </a:gridCol>
                <a:gridCol w="1143000">
                  <a:extLst>
                    <a:ext uri="{9D8B030D-6E8A-4147-A177-3AD203B41FA5}">
                      <a16:colId xmlns:a16="http://schemas.microsoft.com/office/drawing/2014/main" val="684214641"/>
                    </a:ext>
                  </a:extLst>
                </a:gridCol>
                <a:gridCol w="8780009">
                  <a:extLst>
                    <a:ext uri="{9D8B030D-6E8A-4147-A177-3AD203B41FA5}">
                      <a16:colId xmlns:a16="http://schemas.microsoft.com/office/drawing/2014/main" val="2959264310"/>
                    </a:ext>
                  </a:extLst>
                </a:gridCol>
              </a:tblGrid>
              <a:tr h="532875">
                <a:tc rowSpan="3">
                  <a:txBody>
                    <a:bodyPr/>
                    <a:lstStyle/>
                    <a:p>
                      <a:pPr rtl="0" fontAlgn="base"/>
                      <a:r>
                        <a:rPr lang="en-GB" sz="2400">
                          <a:effectLst/>
                        </a:rPr>
                        <a:t>E  </a:t>
                      </a:r>
                    </a:p>
                  </a:txBody>
                  <a:tcPr/>
                </a:tc>
                <a:tc rowSpan="3">
                  <a:txBody>
                    <a:bodyPr/>
                    <a:lstStyle/>
                    <a:p>
                      <a:pPr rtl="0" fontAlgn="base"/>
                      <a:r>
                        <a:rPr lang="en-GB" sz="2400" b="1">
                          <a:effectLst/>
                        </a:rPr>
                        <a:t>Specific topic  </a:t>
                      </a:r>
                      <a:endParaRPr lang="en-GB" sz="2400" b="1" dirty="0">
                        <a:effectLst/>
                      </a:endParaRPr>
                    </a:p>
                  </a:txBody>
                  <a:tcPr/>
                </a:tc>
                <a:tc>
                  <a:txBody>
                    <a:bodyPr/>
                    <a:lstStyle/>
                    <a:p>
                      <a:pPr rtl="0" fontAlgn="base"/>
                      <a:r>
                        <a:rPr lang="en-GB" sz="2400">
                          <a:effectLst/>
                        </a:rPr>
                        <a:t>2  </a:t>
                      </a:r>
                    </a:p>
                  </a:txBody>
                  <a:tcPr/>
                </a:tc>
                <a:tc>
                  <a:txBody>
                    <a:bodyPr/>
                    <a:lstStyle/>
                    <a:p>
                      <a:pPr rtl="0" fontAlgn="base"/>
                      <a:r>
                        <a:rPr lang="en-GB" sz="2400" b="1">
                          <a:effectLst/>
                        </a:rPr>
                        <a:t>Underdeveloped analysis  </a:t>
                      </a:r>
                    </a:p>
                  </a:txBody>
                  <a:tcPr/>
                </a:tc>
                <a:extLst>
                  <a:ext uri="{0D108BD9-81ED-4DB2-BD59-A6C34878D82A}">
                    <a16:rowId xmlns:a16="http://schemas.microsoft.com/office/drawing/2014/main" val="2174282633"/>
                  </a:ext>
                </a:extLst>
              </a:tr>
              <a:tr h="532875">
                <a:tc vMerge="1">
                  <a:txBody>
                    <a:bodyPr/>
                    <a:lstStyle/>
                    <a:p>
                      <a:endParaRPr lang="en-US"/>
                    </a:p>
                  </a:txBody>
                  <a:tcPr/>
                </a:tc>
                <a:tc vMerge="1">
                  <a:txBody>
                    <a:bodyPr/>
                    <a:lstStyle/>
                    <a:p>
                      <a:endParaRPr lang="en-US"/>
                    </a:p>
                  </a:txBody>
                  <a:tcPr/>
                </a:tc>
                <a:tc>
                  <a:txBody>
                    <a:bodyPr/>
                    <a:lstStyle/>
                    <a:p>
                      <a:pPr rtl="0" fontAlgn="base"/>
                      <a:r>
                        <a:rPr lang="en-GB" sz="2400">
                          <a:effectLst/>
                        </a:rPr>
                        <a:t>3  </a:t>
                      </a:r>
                    </a:p>
                  </a:txBody>
                  <a:tcPr/>
                </a:tc>
                <a:tc>
                  <a:txBody>
                    <a:bodyPr/>
                    <a:lstStyle/>
                    <a:p>
                      <a:pPr rtl="0" fontAlgn="base"/>
                      <a:r>
                        <a:rPr lang="en-GB" sz="2400" b="1">
                          <a:effectLst/>
                        </a:rPr>
                        <a:t>Analysis  </a:t>
                      </a:r>
                    </a:p>
                  </a:txBody>
                  <a:tcPr/>
                </a:tc>
                <a:extLst>
                  <a:ext uri="{0D108BD9-81ED-4DB2-BD59-A6C34878D82A}">
                    <a16:rowId xmlns:a16="http://schemas.microsoft.com/office/drawing/2014/main" val="3457392613"/>
                  </a:ext>
                </a:extLst>
              </a:tr>
              <a:tr h="573865">
                <a:tc vMerge="1">
                  <a:txBody>
                    <a:bodyPr/>
                    <a:lstStyle/>
                    <a:p>
                      <a:endParaRPr lang="en-US"/>
                    </a:p>
                  </a:txBody>
                  <a:tcPr/>
                </a:tc>
                <a:tc vMerge="1">
                  <a:txBody>
                    <a:bodyPr/>
                    <a:lstStyle/>
                    <a:p>
                      <a:endParaRPr lang="en-US"/>
                    </a:p>
                  </a:txBody>
                  <a:tcPr/>
                </a:tc>
                <a:tc>
                  <a:txBody>
                    <a:bodyPr/>
                    <a:lstStyle/>
                    <a:p>
                      <a:pPr rtl="0" fontAlgn="base"/>
                      <a:r>
                        <a:rPr lang="en-GB" sz="2400">
                          <a:effectLst/>
                        </a:rPr>
                        <a:t>4  </a:t>
                      </a:r>
                    </a:p>
                  </a:txBody>
                  <a:tcPr/>
                </a:tc>
                <a:tc>
                  <a:txBody>
                    <a:bodyPr/>
                    <a:lstStyle/>
                    <a:p>
                      <a:pPr rtl="0" fontAlgn="base"/>
                      <a:r>
                        <a:rPr lang="en-GB" sz="2400" b="1">
                          <a:effectLst/>
                        </a:rPr>
                        <a:t>Sophisticated analysis  </a:t>
                      </a:r>
                    </a:p>
                  </a:txBody>
                  <a:tcPr/>
                </a:tc>
                <a:extLst>
                  <a:ext uri="{0D108BD9-81ED-4DB2-BD59-A6C34878D82A}">
                    <a16:rowId xmlns:a16="http://schemas.microsoft.com/office/drawing/2014/main" val="3778342931"/>
                  </a:ext>
                </a:extLst>
              </a:tr>
              <a:tr h="532875">
                <a:tc>
                  <a:txBody>
                    <a:bodyPr/>
                    <a:lstStyle/>
                    <a:p>
                      <a:pPr rtl="0" fontAlgn="base"/>
                      <a:r>
                        <a:rPr lang="en-GB" sz="2400">
                          <a:effectLst/>
                        </a:rPr>
                        <a:t>  </a:t>
                      </a:r>
                    </a:p>
                  </a:txBody>
                  <a:tcPr/>
                </a:tc>
                <a:tc>
                  <a:txBody>
                    <a:bodyPr/>
                    <a:lstStyle/>
                    <a:p>
                      <a:pPr rtl="0" fontAlgn="base"/>
                      <a:r>
                        <a:rPr lang="en-GB" sz="2400" b="1">
                          <a:effectLst/>
                        </a:rPr>
                        <a:t>  </a:t>
                      </a:r>
                      <a:endParaRPr lang="en-GB" sz="2400" b="1" dirty="0">
                        <a:effectLst/>
                      </a:endParaRPr>
                    </a:p>
                  </a:txBody>
                  <a:tcPr/>
                </a:tc>
                <a:tc>
                  <a:txBody>
                    <a:bodyPr/>
                    <a:lstStyle/>
                    <a:p>
                      <a:pPr rtl="0" fontAlgn="base"/>
                      <a:r>
                        <a:rPr lang="en-GB" sz="2400">
                          <a:effectLst/>
                        </a:rPr>
                        <a:t>  </a:t>
                      </a:r>
                    </a:p>
                  </a:txBody>
                  <a:tcPr/>
                </a:tc>
                <a:tc>
                  <a:txBody>
                    <a:bodyPr/>
                    <a:lstStyle/>
                    <a:p>
                      <a:pPr rtl="0" fontAlgn="base"/>
                      <a:r>
                        <a:rPr lang="en-GB" sz="2400" b="1">
                          <a:effectLst/>
                        </a:rPr>
                        <a:t>  </a:t>
                      </a:r>
                    </a:p>
                  </a:txBody>
                  <a:tcPr/>
                </a:tc>
                <a:extLst>
                  <a:ext uri="{0D108BD9-81ED-4DB2-BD59-A6C34878D82A}">
                    <a16:rowId xmlns:a16="http://schemas.microsoft.com/office/drawing/2014/main" val="1447241806"/>
                  </a:ext>
                </a:extLst>
              </a:tr>
              <a:tr h="532875">
                <a:tc rowSpan="3">
                  <a:txBody>
                    <a:bodyPr/>
                    <a:lstStyle/>
                    <a:p>
                      <a:pPr rtl="0" fontAlgn="base"/>
                      <a:r>
                        <a:rPr lang="en-GB" sz="2400">
                          <a:effectLst/>
                        </a:rPr>
                        <a:t>F  </a:t>
                      </a:r>
                    </a:p>
                  </a:txBody>
                  <a:tcPr/>
                </a:tc>
                <a:tc rowSpan="3">
                  <a:txBody>
                    <a:bodyPr/>
                    <a:lstStyle/>
                    <a:p>
                      <a:pPr rtl="0" fontAlgn="base"/>
                      <a:r>
                        <a:rPr lang="en-GB" sz="2400" b="1">
                          <a:effectLst/>
                        </a:rPr>
                        <a:t>Arguments </a:t>
                      </a:r>
                      <a:r>
                        <a:rPr lang="en-GB" sz="2400" b="1" dirty="0">
                          <a:effectLst/>
                        </a:rPr>
                        <a:t> </a:t>
                      </a:r>
                    </a:p>
                  </a:txBody>
                  <a:tcPr/>
                </a:tc>
                <a:tc>
                  <a:txBody>
                    <a:bodyPr/>
                    <a:lstStyle/>
                    <a:p>
                      <a:pPr rtl="0" fontAlgn="base"/>
                      <a:r>
                        <a:rPr lang="en-GB" sz="2400">
                          <a:effectLst/>
                        </a:rPr>
                        <a:t>2  </a:t>
                      </a:r>
                    </a:p>
                  </a:txBody>
                  <a:tcPr/>
                </a:tc>
                <a:tc>
                  <a:txBody>
                    <a:bodyPr/>
                    <a:lstStyle/>
                    <a:p>
                      <a:pPr rtl="0" fontAlgn="base"/>
                      <a:r>
                        <a:rPr lang="en-GB" sz="2400" b="1">
                          <a:effectLst/>
                        </a:rPr>
                        <a:t>Question is directly addressed  </a:t>
                      </a:r>
                    </a:p>
                  </a:txBody>
                  <a:tcPr/>
                </a:tc>
                <a:extLst>
                  <a:ext uri="{0D108BD9-81ED-4DB2-BD59-A6C34878D82A}">
                    <a16:rowId xmlns:a16="http://schemas.microsoft.com/office/drawing/2014/main" val="1257499224"/>
                  </a:ext>
                </a:extLst>
              </a:tr>
              <a:tr h="573865">
                <a:tc vMerge="1">
                  <a:txBody>
                    <a:bodyPr/>
                    <a:lstStyle/>
                    <a:p>
                      <a:endParaRPr lang="en-US"/>
                    </a:p>
                  </a:txBody>
                  <a:tcPr/>
                </a:tc>
                <a:tc vMerge="1">
                  <a:txBody>
                    <a:bodyPr/>
                    <a:lstStyle/>
                    <a:p>
                      <a:endParaRPr lang="en-US"/>
                    </a:p>
                  </a:txBody>
                  <a:tcPr/>
                </a:tc>
                <a:tc>
                  <a:txBody>
                    <a:bodyPr/>
                    <a:lstStyle/>
                    <a:p>
                      <a:pPr rtl="0" fontAlgn="base"/>
                      <a:r>
                        <a:rPr lang="en-GB" sz="2400">
                          <a:effectLst/>
                        </a:rPr>
                        <a:t>3  </a:t>
                      </a:r>
                    </a:p>
                  </a:txBody>
                  <a:tcPr/>
                </a:tc>
                <a:tc>
                  <a:txBody>
                    <a:bodyPr/>
                    <a:lstStyle/>
                    <a:p>
                      <a:pPr rtl="0" fontAlgn="base"/>
                      <a:r>
                        <a:rPr lang="en-GB" sz="2400" b="1">
                          <a:effectLst/>
                        </a:rPr>
                        <a:t>Arguments are well developed  </a:t>
                      </a:r>
                    </a:p>
                  </a:txBody>
                  <a:tcPr/>
                </a:tc>
                <a:extLst>
                  <a:ext uri="{0D108BD9-81ED-4DB2-BD59-A6C34878D82A}">
                    <a16:rowId xmlns:a16="http://schemas.microsoft.com/office/drawing/2014/main" val="2875897959"/>
                  </a:ext>
                </a:extLst>
              </a:tr>
              <a:tr h="532875">
                <a:tc vMerge="1">
                  <a:txBody>
                    <a:bodyPr/>
                    <a:lstStyle/>
                    <a:p>
                      <a:endParaRPr lang="en-US"/>
                    </a:p>
                  </a:txBody>
                  <a:tcPr/>
                </a:tc>
                <a:tc vMerge="1">
                  <a:txBody>
                    <a:bodyPr/>
                    <a:lstStyle/>
                    <a:p>
                      <a:endParaRPr lang="en-US"/>
                    </a:p>
                  </a:txBody>
                  <a:tcPr/>
                </a:tc>
                <a:tc>
                  <a:txBody>
                    <a:bodyPr/>
                    <a:lstStyle/>
                    <a:p>
                      <a:pPr rtl="0" fontAlgn="base"/>
                      <a:r>
                        <a:rPr lang="en-GB" sz="2400">
                          <a:effectLst/>
                        </a:rPr>
                        <a:t>4  </a:t>
                      </a:r>
                    </a:p>
                  </a:txBody>
                  <a:tcPr/>
                </a:tc>
                <a:tc>
                  <a:txBody>
                    <a:bodyPr/>
                    <a:lstStyle/>
                    <a:p>
                      <a:pPr rtl="0" fontAlgn="base"/>
                      <a:r>
                        <a:rPr lang="en-GB" sz="2400" b="1">
                          <a:effectLst/>
                        </a:rPr>
                        <a:t>Sophisticated arguments are well developed  </a:t>
                      </a:r>
                    </a:p>
                  </a:txBody>
                  <a:tcPr/>
                </a:tc>
                <a:extLst>
                  <a:ext uri="{0D108BD9-81ED-4DB2-BD59-A6C34878D82A}">
                    <a16:rowId xmlns:a16="http://schemas.microsoft.com/office/drawing/2014/main" val="2375282195"/>
                  </a:ext>
                </a:extLst>
              </a:tr>
              <a:tr h="532875">
                <a:tc>
                  <a:txBody>
                    <a:bodyPr/>
                    <a:lstStyle/>
                    <a:p>
                      <a:pPr rtl="0" fontAlgn="base"/>
                      <a:r>
                        <a:rPr lang="en-GB" sz="2400">
                          <a:effectLst/>
                        </a:rPr>
                        <a:t>  </a:t>
                      </a:r>
                    </a:p>
                  </a:txBody>
                  <a:tcPr/>
                </a:tc>
                <a:tc>
                  <a:txBody>
                    <a:bodyPr/>
                    <a:lstStyle/>
                    <a:p>
                      <a:pPr rtl="0" fontAlgn="base"/>
                      <a:r>
                        <a:rPr lang="en-GB" sz="2400" b="1">
                          <a:effectLst/>
                        </a:rPr>
                        <a:t>  </a:t>
                      </a:r>
                      <a:endParaRPr lang="en-GB" sz="2400" b="1" dirty="0">
                        <a:effectLst/>
                      </a:endParaRPr>
                    </a:p>
                  </a:txBody>
                  <a:tcPr/>
                </a:tc>
                <a:tc>
                  <a:txBody>
                    <a:bodyPr/>
                    <a:lstStyle/>
                    <a:p>
                      <a:pPr rtl="0" fontAlgn="base"/>
                      <a:r>
                        <a:rPr lang="en-GB" sz="2400">
                          <a:effectLst/>
                        </a:rPr>
                        <a:t>  </a:t>
                      </a:r>
                    </a:p>
                  </a:txBody>
                  <a:tcPr/>
                </a:tc>
                <a:tc>
                  <a:txBody>
                    <a:bodyPr/>
                    <a:lstStyle/>
                    <a:p>
                      <a:pPr rtl="0" fontAlgn="base"/>
                      <a:r>
                        <a:rPr lang="en-GB" sz="2400" b="1">
                          <a:effectLst/>
                        </a:rPr>
                        <a:t>  </a:t>
                      </a:r>
                    </a:p>
                  </a:txBody>
                  <a:tcPr/>
                </a:tc>
                <a:extLst>
                  <a:ext uri="{0D108BD9-81ED-4DB2-BD59-A6C34878D82A}">
                    <a16:rowId xmlns:a16="http://schemas.microsoft.com/office/drawing/2014/main" val="4172397864"/>
                  </a:ext>
                </a:extLst>
              </a:tr>
              <a:tr h="573865">
                <a:tc rowSpan="3">
                  <a:txBody>
                    <a:bodyPr/>
                    <a:lstStyle/>
                    <a:p>
                      <a:pPr rtl="0" fontAlgn="base"/>
                      <a:r>
                        <a:rPr lang="en-GB" sz="2400">
                          <a:effectLst/>
                        </a:rPr>
                        <a:t>G  </a:t>
                      </a:r>
                    </a:p>
                  </a:txBody>
                  <a:tcPr/>
                </a:tc>
                <a:tc rowSpan="3">
                  <a:txBody>
                    <a:bodyPr/>
                    <a:lstStyle/>
                    <a:p>
                      <a:pPr rtl="0" fontAlgn="base"/>
                      <a:r>
                        <a:rPr lang="en-GB" sz="2400" b="1">
                          <a:effectLst/>
                        </a:rPr>
                        <a:t>Competing debates, ideas &amp; theories  </a:t>
                      </a:r>
                      <a:endParaRPr lang="en-GB" sz="2400" b="1" dirty="0">
                        <a:effectLst/>
                      </a:endParaRPr>
                    </a:p>
                  </a:txBody>
                  <a:tcPr/>
                </a:tc>
                <a:tc>
                  <a:txBody>
                    <a:bodyPr/>
                    <a:lstStyle/>
                    <a:p>
                      <a:pPr rtl="0" fontAlgn="base"/>
                      <a:r>
                        <a:rPr lang="en-GB" sz="2400">
                          <a:effectLst/>
                        </a:rPr>
                        <a:t>2  </a:t>
                      </a:r>
                    </a:p>
                  </a:txBody>
                  <a:tcPr/>
                </a:tc>
                <a:tc>
                  <a:txBody>
                    <a:bodyPr/>
                    <a:lstStyle/>
                    <a:p>
                      <a:pPr rtl="0" fontAlgn="base"/>
                      <a:r>
                        <a:rPr lang="en-GB" sz="2400" b="1">
                          <a:effectLst/>
                        </a:rPr>
                        <a:t>Superficial evaluative comments  </a:t>
                      </a:r>
                    </a:p>
                  </a:txBody>
                  <a:tcPr/>
                </a:tc>
                <a:extLst>
                  <a:ext uri="{0D108BD9-81ED-4DB2-BD59-A6C34878D82A}">
                    <a16:rowId xmlns:a16="http://schemas.microsoft.com/office/drawing/2014/main" val="445128620"/>
                  </a:ext>
                </a:extLst>
              </a:tr>
              <a:tr h="532875">
                <a:tc vMerge="1">
                  <a:txBody>
                    <a:bodyPr/>
                    <a:lstStyle/>
                    <a:p>
                      <a:endParaRPr lang="en-US"/>
                    </a:p>
                  </a:txBody>
                  <a:tcPr/>
                </a:tc>
                <a:tc vMerge="1">
                  <a:txBody>
                    <a:bodyPr/>
                    <a:lstStyle/>
                    <a:p>
                      <a:endParaRPr lang="en-US"/>
                    </a:p>
                  </a:txBody>
                  <a:tcPr/>
                </a:tc>
                <a:tc>
                  <a:txBody>
                    <a:bodyPr/>
                    <a:lstStyle/>
                    <a:p>
                      <a:pPr rtl="0" fontAlgn="base"/>
                      <a:r>
                        <a:rPr lang="en-GB" sz="2400">
                          <a:effectLst/>
                        </a:rPr>
                        <a:t>3  </a:t>
                      </a:r>
                    </a:p>
                  </a:txBody>
                  <a:tcPr/>
                </a:tc>
                <a:tc>
                  <a:txBody>
                    <a:bodyPr/>
                    <a:lstStyle/>
                    <a:p>
                      <a:pPr rtl="0" fontAlgn="base"/>
                      <a:r>
                        <a:rPr lang="en-GB" sz="2400" b="1">
                          <a:effectLst/>
                        </a:rPr>
                        <a:t>Sound judgements  </a:t>
                      </a:r>
                    </a:p>
                  </a:txBody>
                  <a:tcPr/>
                </a:tc>
                <a:extLst>
                  <a:ext uri="{0D108BD9-81ED-4DB2-BD59-A6C34878D82A}">
                    <a16:rowId xmlns:a16="http://schemas.microsoft.com/office/drawing/2014/main" val="62129483"/>
                  </a:ext>
                </a:extLst>
              </a:tr>
              <a:tr h="901788">
                <a:tc vMerge="1">
                  <a:txBody>
                    <a:bodyPr/>
                    <a:lstStyle/>
                    <a:p>
                      <a:endParaRPr lang="en-US"/>
                    </a:p>
                  </a:txBody>
                  <a:tcPr/>
                </a:tc>
                <a:tc vMerge="1">
                  <a:txBody>
                    <a:bodyPr/>
                    <a:lstStyle/>
                    <a:p>
                      <a:endParaRPr lang="en-US"/>
                    </a:p>
                  </a:txBody>
                  <a:tcPr/>
                </a:tc>
                <a:tc>
                  <a:txBody>
                    <a:bodyPr/>
                    <a:lstStyle/>
                    <a:p>
                      <a:pPr rtl="0" fontAlgn="base"/>
                      <a:r>
                        <a:rPr lang="en-GB" sz="2400">
                          <a:effectLst/>
                        </a:rPr>
                        <a:t>4  </a:t>
                      </a:r>
                    </a:p>
                  </a:txBody>
                  <a:tcPr/>
                </a:tc>
                <a:tc>
                  <a:txBody>
                    <a:bodyPr/>
                    <a:lstStyle/>
                    <a:p>
                      <a:pPr rtl="0" fontAlgn="base"/>
                      <a:r>
                        <a:rPr lang="en-GB" sz="2400" b="1">
                          <a:effectLst/>
                        </a:rPr>
                        <a:t>Consideration is given to competing factors; a balanced response; leading to an effective conclusion  </a:t>
                      </a:r>
                    </a:p>
                  </a:txBody>
                  <a:tcPr/>
                </a:tc>
                <a:extLst>
                  <a:ext uri="{0D108BD9-81ED-4DB2-BD59-A6C34878D82A}">
                    <a16:rowId xmlns:a16="http://schemas.microsoft.com/office/drawing/2014/main" val="912671907"/>
                  </a:ext>
                </a:extLst>
              </a:tr>
              <a:tr h="532875">
                <a:tc>
                  <a:txBody>
                    <a:bodyPr/>
                    <a:lstStyle/>
                    <a:p>
                      <a:pPr rtl="0" fontAlgn="base"/>
                      <a:r>
                        <a:rPr lang="en-GB" sz="2400">
                          <a:effectLst/>
                        </a:rPr>
                        <a:t>  </a:t>
                      </a:r>
                    </a:p>
                  </a:txBody>
                  <a:tcPr/>
                </a:tc>
                <a:tc>
                  <a:txBody>
                    <a:bodyPr/>
                    <a:lstStyle/>
                    <a:p>
                      <a:pPr rtl="0" fontAlgn="base"/>
                      <a:r>
                        <a:rPr lang="en-GB" sz="2400" b="1">
                          <a:effectLst/>
                        </a:rPr>
                        <a:t>Levels  </a:t>
                      </a:r>
                      <a:endParaRPr lang="en-GB" sz="2400" b="1" dirty="0">
                        <a:effectLst/>
                      </a:endParaRPr>
                    </a:p>
                  </a:txBody>
                  <a:tcPr/>
                </a:tc>
                <a:tc>
                  <a:txBody>
                    <a:bodyPr/>
                    <a:lstStyle/>
                    <a:p>
                      <a:pPr rtl="0" fontAlgn="base"/>
                      <a:r>
                        <a:rPr lang="en-GB" sz="2400">
                          <a:effectLst/>
                        </a:rPr>
                        <a:t>  </a:t>
                      </a:r>
                    </a:p>
                  </a:txBody>
                  <a:tcPr/>
                </a:tc>
                <a:tc>
                  <a:txBody>
                    <a:bodyPr/>
                    <a:lstStyle/>
                    <a:p>
                      <a:pPr rtl="0" fontAlgn="base"/>
                      <a:r>
                        <a:rPr lang="en-GB" sz="2400" b="1">
                          <a:effectLst/>
                        </a:rPr>
                        <a:t>2) 6-10; 3) 11-15; 4) 16-20  </a:t>
                      </a:r>
                    </a:p>
                  </a:txBody>
                  <a:tcPr/>
                </a:tc>
                <a:extLst>
                  <a:ext uri="{0D108BD9-81ED-4DB2-BD59-A6C34878D82A}">
                    <a16:rowId xmlns:a16="http://schemas.microsoft.com/office/drawing/2014/main" val="13697815"/>
                  </a:ext>
                </a:extLst>
              </a:tr>
            </a:tbl>
          </a:graphicData>
        </a:graphic>
      </p:graphicFrame>
    </p:spTree>
    <p:extLst>
      <p:ext uri="{BB962C8B-B14F-4D97-AF65-F5344CB8AC3E}">
        <p14:creationId xmlns:p14="http://schemas.microsoft.com/office/powerpoint/2010/main" val="598981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530F3-C9B7-4987-ADA0-2EA686BF1847}"/>
              </a:ext>
            </a:extLst>
          </p:cNvPr>
          <p:cNvSpPr>
            <a:spLocks noGrp="1"/>
          </p:cNvSpPr>
          <p:nvPr>
            <p:ph type="ctrTitle"/>
          </p:nvPr>
        </p:nvSpPr>
        <p:spPr>
          <a:xfrm>
            <a:off x="1524000" y="200819"/>
            <a:ext cx="9144000" cy="1655762"/>
          </a:xfrm>
        </p:spPr>
        <p:txBody>
          <a:bodyPr>
            <a:normAutofit fontScale="90000"/>
          </a:bodyPr>
          <a:lstStyle/>
          <a:p>
            <a:r>
              <a:rPr lang="en-GB" dirty="0"/>
              <a:t>How to write analysis paragraphs</a:t>
            </a:r>
          </a:p>
        </p:txBody>
      </p:sp>
      <p:sp>
        <p:nvSpPr>
          <p:cNvPr id="6" name="AutoShape 10" descr="data:image/jpg;base64,%20/9j/4AAQSkZJRgABAQEAYABgAAD/2wBDAAUDBAQEAwUEBAQFBQUGBwwIBwcHBw8LCwkMEQ8SEhEPERETFhwXExQaFRERGCEYGh0dHx8fExciJCIeJBweHx7/2wBDAQUFBQcGBw4ICA4eFBEUHh4eHh4eHh4eHh4eHh4eHh4eHh4eHh4eHh4eHh4eHh4eHh4eHh4eHh4eHh4eHh4eHh7/wAARCAEjAy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AO6HNfaRdz28BYqOffiup+FFyml+FtalgRTMoZHzyc8cCl+COu27aDqOmtHumSBzux7VkeHWGnaLeSQSBpLi9diCeOR0NeNl+Gai6h+v5/j5V4OktlqdRoGmXCaw2uXV1kyQsEi67Mr3HvXIy2UsuiatdSssZhcxtGTndxnI9K1PDt9cXN7qF1Pdx2wSPPLYD4HQVytnr1rfWd+I1EjPKWZe23HNcU+ZOXKz53KoRxmJVlsZtoGcR+TMiSoo2gqPT9a1PBLw2GqGS6VZlYEuhHT8aoqywypNc2qQxEfuiO9N0i4t2NzO/JZgpUdMVzObSP0f6iqkFTWjZ1fjTT9PtpoNZ0dI385R5qhgQh+lY1zcLLpkbtbhnLHMnT9Ku6ZcWqWslmttEd/wB085FZdzIUHk7SACcDFcM6t2exlmClQXs573Gf61/3Y5Ycg1NJp6vZgyKvmq3zLn+HsarhXVhJ0HtWtos1uJVkuYPtBB+fjJ29s1CdmetjU1BldEjMhWeN0ZR+7yTgfT0qSX7XaLFeXEZ2b9iknIIq5LbvqGsrE10LWBwSROdpwKXVZmuEi0q3H2q1tn3b+pGKqUVKOp56rJSjGKO58Pasl1YxagAIPs2APl654q3rbWcPiu2uNQiaKy1G0eHzFBPzMcAnFc14VmmuLa4jjRGt4NuT/dya6rXNs1jEtpO90iJ5hRudgHpXDSfLU2PkMxopV3HY5bR9JfVLq8tIbrzrrT3b7NuPEiDgLiufls5WuJrjUYfs9spKgAcl+g/Wun0zxHokviK2tdKtobOYD5ro8EydxUXjLzomXUb1k2iQFYj6g/e/rXrzcGkmZ4evXpS5WvQ2/A97Z6dNp1u8s3mEKZVLHp/dr1DU2tpdQt7ixjCKOSDzXiV1e2V9qdjfaTOxn8ofaC/Cl881694dv7O70u1mXMlwhwwTleK+PzuMqc7xeh5+c4ZWjXd7s3tUDXSRyyEbtv8Adxms27j/AHZbgMBjita6vm1FwI4QkacEgcVVv7NUtjKkm4ntXx2IherzQZ89h5uk1zHEeJYobfTHeOHMk0qDeOo59K6fR0jjs445ZCxC4zjqaq6zZLDp8F64DKrjJ7da0bX54TciMKG4zXVjJv2MYyWp6NWtGcdDJ8Qqwt3SPIDfpXN6OQdTMYlJwpyK6LxNIY7My+YMCuS8NCZtVkm+8CDirw/vYds9TCU/9nlJnaxbSiqP4RyaoXt1bx5V2GM80l1cDaIo2COfeqYsVdsysG5+bmjC4SdRq0XcwjBJ66HWeGLaC+ntxbxAhiMn0r2Gwt1tbZIlA4FeR+E7q20+4j8sqFWvUbXUYrm0EsRBJ7V+xcOQhToqNtT4jiCNSVS8VoaBTcwLckdKJWCqd/B7VRtLyaRiphIHrikv7hVQnd83oa+lkktWz5vm5nZFPVboIpFedePfFMGj2TyM4MrcBAeQat+OvFMOmRksweTsB614drd9c6neSX19k7myEPQV8vnOcQg/ZwZ9tw7w9LEzVSotDjfiXcy394l5OfnkPA68Vz8fEQxyav8Ai28WXUyi4dQoA/2aojCoGryYylKC5up+7ZbTjRpqMdLIivNwtX2ttYj865kCZC++QgGuldd7eZI2EXmuV1u6QzOUPHavq+HcsqYqTUeh8XxdjqdBKdRmPeyDznQA+uc9aLSH5laTualsbG4vHBMZC7sZxWv/AGesEoiaPcijJNfoec5hQyvCrC0n73U/Mcuy/EY2q8TOPu9B+mxpIRFHJh+v0FVtc+edQjmIRLy2OrelWLSCOO8MttIVQMD+PpUviW1lXNxPhZJRuCD09a/N4yXtLt3ufTY11qtFQUbHNWMZUs7yFWzwdvWtG0uHsrtHlUMrfqPSrT2oitAzAAFRhe5q1pfh27vXEkiGOErxuqp1Et2cPsFQo8s9CO7VtG1a31Pb/o9xhsjoM9q274wS2koOJY5RlB0rTfQbWbTYbG8bekZ3KaU6PEsAVThIFOPfNclScZNOJ897aMZNbnkU3+i3r7FOyOTd9R6V3vhWeO6sXRzkMPl9q5bxASuovCkQEZPPFafg64jtLtF6rIcY9K9CvLnoFZTONPGWS0ZD4ij8m62gk4PWoJZoJbJZF+WROo9RXReLLFWhN0uNoGDXHSKRAdud3X8K5KHvRVz63GVpKpKaRDczLcMNvBHUVu+FbB5LtJV+UZ6etctKQrLJHxg/MK6Xw7r4tZ4/MXC12YihN07U9T5yGKjOUpTWp6KowF/KkI4B7inQMssKyr0cbhT8fMD2Iry1dPY+bxGs3ZmJ4ib7OlpdQrl1l3N7jHSvTPgX4qbw9qDTajdhbJkJECjjOPauIlt4bhBHMoIz36Uw6e0MUcn3QpP3O4r2sLmUKNNwa1PIxVGVZnp/j74s6jrAex0dTZ2x+VmzksK4ax13WLJGt7O4w8p5wu5yT79aveF/COueIpEFjYyLEeTNIpCgeua9o8EfDPRtAVby9BvLwYJkYZVfxrkhCrUk3I551aGGjaO5wXgj4Y6xr1zFqHiCSaO2YhgshJL/AOFdF4i0bUNHunhMn2XS0+WONPlLH8Otd/8AEL4i6Doul2kNlNHfagBtjggIbn0NZGlaHr+vXNr4l8WApbsA1vZ/88/QkV20YqDstTKs5XdSa91Gn4ItLq30lWunZpZBkbv7var1/dW+lWl1q99IEjiBIz/F7Cpry7t7W0kuLmdIoYhzk44ryi+1W6+IviuHTrLemiWjZc9pMGumrO+iPGpydRyqR0R23gRri/8AtHiW6BEs7FYgf+eeflrrAygbU4U8t7morS2jt7BLaFQsEKhQB6CkyGxtNaRVkclarpoSg+9LnHeod1V9VkkTTLhomw/lkA/hV+zlfQyjU53Y53xl49s9DuW02wh+36j/AHFPA/GuIvo/GniiJ31Kd7fTurwhMcf71dF4H8PWWm6JJr2pR+fcSZcs/LH2pt5q/ijW7OZbW0Flpn3RwQSAetWoK9mevDMaOFSlFe8jT8F+AdO0lo76+Xzrsj5N/wA305Ndyh+UKeNvGPSuJ0bxFqVtNHa6zat5bACOXHSuyRgyBlkDgjOaiUHFWvqcdbNpYup7zJwRQ6JKrRuu5WUqQelRg08HvmplHZkwqpMztGtbfSZpLeKBI0kYsXAxWznjnr61VuoRcRYzhqLGcvH5cnDDiiWmyNamKcn77uW5UWeIxyjIIwPaq2nSvBcNYydf4c9MfWrSAthR96vPvHvi26t9ci02whPkxEM8+Oc9xSs3okXLFQpR5pvQ9GeaKCMmV9gBxzTF1Kxx/wAfC1h3N42reG4bnyiztjco9awBZ3GT/osn5V8hnmeYvAYn2NOlzK257GCo069H2vNod8upWHH+kLn0rL8TeEtH8S2x+0RKHYf6wcHNcxHaTh13W8g59K77Thtsol2nOK2yDOcRmDl7Sny2O6FaeX1PbYedmeW33wfmZ/8ARrwNEOAcYNbnhT4W6fp863GpTG4K9ExivQflzu+ce1SKcDcP1r6d82mh6dbi/McRSdOUtGOtYooIlhtoVQqMKFGML7+teL/tFfFA6FZt4d0KYNeSAiaUH7gPtXp3jjXk8OeFLzWJGAkjQ7PevhjXdRn1jWLvU7py808hOSe2eK8vH4rkg4R3PpOBci/tKv7esrxj+JUkeSSZpppGkZjy7HJq9buVUFTjPA4yTVGOOWaRYrdDJIxwEHevpL4I/BiBbKHW/E0e9n+aKBhXhUsJPEvQ/Ycwz7DZFRt9yPEdL0DWtRGbTTZ5F7fKRmrF14R8UWiGa50maONepAJwK+4tP03TdPt1isrO3t0X1GDVqaG3mjPm29vIuOcjrXpLJGou7PhJ+KtZVLqn7p+fkqPH/rlaI5wNwwT+FRlcAcDmvsP4k/Cbw/4ns3ltLRbfUMEoyDAzXyj4o0LUPDetzaXqMTLNGTtYjhx615OKwMsP73Q/QuHOMMJnseVaS7Hd/A/4kXvhHV47G+maTTZ2C/M2dpr69sZ4by1iureQPFKu5WHNfnkw+Xd1yenoa+nP2XPHc2qWUvhi/kLXFqB5WTyy9a9TJ8W5T5JM+L8QuF4Qj9eoK3c94U9fpUV1cJa27XE7rHEgJZm4qTIUj6VxniLR9c8UXv2S8mFlpMZ+YRnDTD0Oa92bcYn5FQipyTmzyrxHqdp8QPifbXN/cm00HSvlVmGFmIOcivZIPF3gqGKJV1O0HlKFjOBkAdK8r/aD8MLbWGlWOh6TcG3hjxiCPK5z3rx0+GdaJ3SeH74jtiM10YbAxnHnkzLG4z97ywjoj69HjnwrkJ/bMPPv1qlp/jTw3Hc3CtqCcynBz196+LtZiuLLUo475ZrOMNkq+RW/o3iTR9SujY2+PNX5QSeprv8AqP8ALqjyJ5g72itT63k8baBdXsem2t2s00h42jpXURZWHLDHHAr5m+G9xZ2PiyzhNuGldvmavppNqqHB3ZHSvPnT5W7m+X4mtiE/aRsA6gD6n2FVdX1C303Tpb64kCRRjOT39qdqN9bafYy3l5MkdvGu5iTjFeY3F9ceM9R+0XO+HR4m/cw9POPrXiZtmcMFh3Ldns0KSlUVzyT4pa54t8UeJGvtOvJbGzRdkKDuuetFeo6zoMT3WYogi44UDpRX5fPi7G8zsj7yksIoJcp8s/CfUjoFlqk01vv3oVLexHNaXh9rfUfD91Fbq0MLzs5djkqTWD4W1CzfR7+zlOzch2k+uK3/AAfYvpvg+5mumIicExnHWv1KjWcMM13Z6mY4T97J/Zsx+mTWOm+G9T1C4jMsduhjQsepbIzXmeiT3EFvBCyokTc5C4YjPc10viS9kuPC9/D8gRXjyhbBPNZHmSSQIu3bgcKB0rhrxdOGvVnLwjRVSTkuhsRxiRo5riXzIuVVT2qzp+nfuhZxQ/vVJO7HUdeay0EjQ5MzBUUY471e06/vWYCSdkyQWIHPFeXVeh+lunUVSDh0NFbdNPdJpMzS7uI145qxqwee2E0dr5ad89c1d0y3j1JjeSzH90PkVRkn8Kmit2uHnVZ8kYKIwxn1rgb1OyriWqtnujm0B+SNFLH+MHtT4oZY7orA3Xlz6CpJZpoby4MkQJYEMF521WjmVWwqFMjkLzvFaxPRv7Ramhexf8TDy1LPLEu53c5DcZ4p1pcNDFJdKojEh5Pb8qjube6S3hu5IxCjfdZTk/jVPUmmWMKV3fLvAHX8qr2bm9DzpYinRguYs2d/NbzsYJ2SCZgZNvAOPavdfDlrb6x4ctL/AE1Udwm25VcCvAbd3SzjM0bAknAI+b8q7T4UapfaLripO5+xTqWdM8g+4o9m0/eR4me0aeJoKeGfvRevmdrqXgW3udQi1fS7OOeO3bLRxgLhu5OetcJ8QEtX8SypvmCoFDK7EhTjpivcYHtdQaSSOdrQlcrtHykeufWvMvib4c1O3xrMLRXNs7ASSOQrKc4BA710Pl91JXPk8rxtWOJSrSsvM57TNH1TSoY5Y44I2uhuh3qCOe2K73wzdf2SESO6hupTzMI0wEJrl9J0ia4lt3vJri6hdRmQLwp9eK6jw3o66ZfOzFGOflQNkuD6ivEzScKlOceXY9XMKsaq5akk/Q9A0G6mksnG1EWQZwRyKklTFuQwY46c0yKSGC1Cp94dTWisKzaX5wYdK/NqlJ1G1F7HxM7RqXexzty0txZtZuy+VuBwR6VsWMdiuknzJj5uOF7Z+lY2qskJVkU8mpYroR2zFlXhcgZraniZ2Sav01OyVFzS5Cj4ksftemmNGULnmsn7G9rYBrePaqKWZj6Ck1fXbWzcy3swjTqEJ61534y+JN1eFrHT18mI/KG9a+z4c4VxGNjzVfdjudFXGSwdOzOR8aeLtYGvyNY3HlQxHnPNYz/E3XVXBuVcZAOBisPxgdVTd+4JWQ5L1qfD74Xav4jRbo7o4cg9OtfvWAybKcNhFKSV0fKTxWZV8S5PSJ33h7xN4j1G1jmsdx3Y3Z5r2HwT4o1azSOO+DK4AznpWV4d8P6b4O0VEmZXdRzkVjeJPFX2tSmnxgN93Ir4rMJQjWboaI+tjR+uQjCx7SvxCsYk2yuu7visHxD8QEmUx2UTM5HDV5f4csb24/e3m4k11dvZLbjdtGMd6+LzTiapSvST1BZBg6NTm6mVcRSXUj3l47SO38JPArifGuoQ2MRUMN3auz8QXUdrbPKGxgHNeG+INUbU9XLDLRKeleVldGri6ntar0PssppLRW+RACs0xlXJLHLZpzDco9c06McsyrhccUrMEBY9hX11D3pqPyPqq0KlCj7RO1vyMrxHd/ZrQxIQCRzWHpliLudBcZEWa0Vtv7TvpJ5mxDFyatSeTb2JEo291P8AKvvMRjVlGHhh8N8W7+Z+ZwwzzjF1MVifgWy6aDdQSCwnjt1JKquSVOOaZbxG4J8vJkc9z2rGuNShklG9dxB5JNamjRXWoXQNrDsjHVs9K+ZxDnU/eV5anoU8ZShzRgk+wXUK6bqDWvlmToWA7VS1LWWlcQ+TuMXCF+fzrr7bT4038CaduGfrWPeeEJJJGk+1qpf3HFc9GvT9pyyPFzWvKjBVJ29DD07WIbeQyXds8pHTJ4Fdn4e1+HU48lPKCjAHaudk8Kyrkfa04HqKtaXpv2GJlaQNnuK9R0aVWO5+e53niirqVzspDGIfMLLs7k1zuseLLC0cxRRtMwBHyniqV+9w1sYFmPlkdK4LVxLZytEdwDH71deBy6lN7nz1DNZ4jZE+tX6312bgRNFj34q1oL2QlDPLtfP61zTs/Pzk/hSJMykbV6e9e3LK1KPKj2KGPqUKilFHqXiED/hGmkRt24gnmuUsoEvLf5ZArgc5qlpWr5t3tbmRiCOAelVBLJHOdrbRnjBrwq+Xyos+nweb+11mOubVUmYSHGPTvU1jZyancRwxrtjBwSKa+6UF5M/411Hg2GN03Y2tWc8V9VjzLUVXDxqSbO1sYfItLeLn5EAz+FShcgY7U6D5o1RvzqTb/drzFObbdj4/GR9nWfKyArzyK2/CeqWOj6gJb+z+2KfuocYH4GsxU3ELjJ7CoJGjhgaSRVQIcls1pGXNutTGM2n6np8vxYv7LFrp+mxWo/5ZhVABHpWL4h8UeJtQtmn13Vo9JsyM5ibHHuAa8Y8a+NpMLFpJG9P+Ww7V59c6vqt5cm4uLyR5u5ZuD+HSvTwsZyXv7GVTLKXtL1UfUmn+PvB3hrSIrvTNFl1vUSf+PyRwUB9drc1H40/aT8TrpUMdr9ijZQMRtCGI9q+cV1HUpbJIftDBD/CBVux0O8vIDNIP3Y6lziumjNe05eh9c8uoVaLjTpt6bs6vxH8aPH3i3ba3M1tFCD92KLbke/rXQ+Evix4u8N6f9j0/+zlVvvFrcFvzrzq0t4bNNsa85PJqxu5wvLGvpsPhKLV7JnxmIwEYJ04xPYo/jr4/j0dn87TvnYqM21Uf+F7/ABAwmJtN6H/l2rhdS2waXa254bO9vxFZKn5RXp0cFRqacqObMcJQozVPlV7I9PPx6+IH/PbTf/AamSfHr4gMjK0mmlSMEfZhXmNI2AM4zVywWGpQvKxwxwtOcuaET0Vfjj48WwNo76cYewNsKJPjt4/Onm1EumiLaF2i2xwK8xjkmnkwsJ2CphFucKBiuGpDCypScLXOzD5ZRjVXtY6M9C1L45ePLyKOOZ9OIGOlt0q1b/H/AOIkMSwxy6aFUYGbavMHjOSPSk2nivmfY4tu0Yn1UMtydauKueqD9oX4j/8APXTP/AWlT9ob4jg5afS8dh9lryna1Iy8fNyK+so4KDpe/HWx8zWw+GdZqEVY9q079o/xTEwbUrW3nH/TKMLXYaR+0b4fuhG+oWEunzk4JZsj9K+ZfmxhWKj6Uw2slyfLWQRR9x1zXBmGGhQwrezN8Hl9DFYjl5Ufcmi/EjTdYQTafIlwmMkqwGKzNckGoX5uVt9hOPl9fevjvTbjVfD1wk+m6gyEHOA3B+te/fCL4j2fiW4h0jXrpbO+GAkrHCt+NfnGIw2bU/3tCTcbnq47JMDKLp1YpHv2mbdL8OwSIpfcMtz0NMXxANmRb96uzWe/S0t/OAVQDv7MKoR6N5yBobpCoPPIryM9lmcqsfZdtT57BU6EE6f2UTL4gDYX7MOvGRXRWsnmwJJggkdK5waDITv+0rgEenNdFbqIbZI3ft1rv4eeNlKX1hWKxk6Tj7pZU/WnpgmoBJF2uEP409JI8/69Pzr632sJW5pHJCo+XVHjf7WOrta+F7TT1Yr50nI9Rivl5VCotfQX7YTFpdHbqm4fjxXz8ATn0r5jM5XrXR/SPAFKMcqg4dbnTfDN4IPGFldXVq1xHE4YAHA696+6dOlWawt51UIskSlV/ujHavkL4CeD38UXk7R3yWzw84YjkV9e2UP2ewtrbO4xRKhb1wK68ojJTbPzDjrF1q2bTjfSOiLIwfvAH604dfuA+wqNacCO+cnpivfWm7PkKTjqluS8q4y2w14h+1P4VivdBi163jC3NuwVmA6r1Ne2x/3fvt6+lcX8arm0/wCFc6rC97B5vkthC4znHpXDjqVOVFn0PDOMqYbMKcqXdI+Kwc4bgAjmu3+Beu2fh34m2Op384gtRC6Ox6HPrXDwAbVDZ3YpJrO51KM2trG0kzEbQvWvj8PUdOrdH9KcTU41cprc38p9uXXxZ8A20TSSa5CwB3ADPSuKvP2m/h5FdvAk7SRqceZg4H6V8kar4X13TIGuNRsZ44Pu5csBWQqLtxxg+1fTrMXBWaufyPWx0qc3Gx9meIv2hvB3k28mjOup5T51Ixt/Ose3/aI0+XAXQ1bnHVa+S9q9h0454pVBSRXWR1ZecCqhmzVuZHMsfNv3lY9b+M99J481SLUNPsWt93RFI5P4V5xPa6p4O1e0vtS0+RAHBAHBNeu/s06JL4v1UGa8WM6fIrFMgkjr0r2X47fB+38b3NpcWd3b2GwDeXYLx6819fgc5hyJJaGmHwcasnO584eF/iu1nrsGoyaPJIIGLcMBmvXdJ/akS41S2tbjw9LFFLIqbt46GvKPFvw1tdEvF0+w1+LULkkhgpXap+oqPwz8NLqHWLPVLzVo53ikDbMjC4Pb1oqvD4hNw3FmGYYfL6TfN7x9C6lrF9401H7Re7rXSY2/dWoOGf3Y9x7V02muqIoCqiqMIgHQe1cloUc1xOiRKi5ON7NivSdB0W3hKzX15AxHbeK/Ps5yWpXnyw1uebkWa4vGS9o1oxiWskqh/LzmiupSawVQq3Fvgf7YoryVwYusj7dY2sj80oPL+zFNwUFxk98V6lNcQXfg2LTrTcxSEZA614/uUR5ZiHDDivQ/h9cSNvaZf3fl9BXrcrppTe1z9nxbjXo1IrszktZWT7NqdmY8uvlspb7xA5NSeEzb3d/C115qW0vTnmr/AMTLEahNLPZqbdowOQfvDvxWLpKSrpkELxNlfuNnGa7s0XPRjJHxvBEnTqzpNnea34WNigSSOdzN80LJ90L1BasCNGSPypxtlQ43DuK9G8C+IraXRFtJpPOeHiRHXJQdBgnrWf420C5/tRrzCm3mwV2rjFfLVK6h7rP0nLsW41+XEGP4Wuxp9yZMZU8e1bmstHb3n26HZtdeAP4TjmuY2m2L2wBCnuwxWlpQQ2sscjGRlXjJrllH7Z7eJpRlU9qZ8V2n2mZcBmljILH1qrZyLDIu7yyEY8kc5q7aTRQw7p4BndgetOurFiyXCwDY3IUHmui+hu52d5KwW8c2ou0cV4DGnKqx4NM1DRLx7P7XHcCScSeV5cZ+YfWoVeJJPtEkbwwkjYQTzitGyvL6ON47OMBbmXIYnPJrai4p+8cGYUp1KbnTa0NPw3JqOoQWltqWhr5KsVjmVP3mR1yam1nSrn+25rLSg8krMN8a/wCtQ+59KrWeoX1nA9kt2Bcyn95Go3bV9QfpXQRa3pds1ta25LSJZP5d+fvSDPJI9a9X2FOUb3PgvrlXD1W7XTPQ/AWnreaCbfUjc2d1ZrkpK33h0yPatXWLOyvrS1bes8EYIeM8qT7iuS8KX13Hpf27ULwOhX92xGCwrX0HxLa31vcRyruCgldi+n0rmq0+SHunh1I1JV3N7C3uoacsH9l2TRwgJhhGMFRXPa+Rp1xFNYTSZZQDNKc4Nc14l1i7fU5I7SRULgkDbg49Kpaf4rku4P7P1CPGxsK3cnNfM4v2sr6H1uGyeSgqi17nsvgy78/TJzqEQcwnDSr91uOtbem+dLaPIvzQFjs2/drgPD+rWcc0MUlyY0kwlwgXIYnp9OK7qOW3s7fyreN4YQd6EsSGr5vG5fzWcVr5HymYUvY1HdblK/WNtvnI2FJJA7Vj32oWa5FiftczHasac7T71ant9R1m4aYSfZ7bkMxHUVxnjDxf4X8C6fNFZSK9++RuJ3Zb+lfVZHw3ToU1Wrrmk9kFCVSVlAy/F1pptnKdS8QXW49oN3C/hXl/ia1bXybjw6yMqHIVPauY+IfjW48RSs6yMpP3hng1keCdWvtO1OKaCV4lB+ZOoIr9SyvK8VOh7RPlXY5s2zfBUp+xn7ztv2Z9AfB+Gy1zT5NK8RafGLqMYBdeTXeedH4ctHgsYAkadRjj8K5PwrdWl1Ypqlt8l1t54xk1qy6hLqcDWtwuH6Zx1rwsxxrot3eiNsFFVbcr0Zl+Iddk1aPYAQT6UzwxoDGUTOMqT3roNH8OwwqDIu6t6OGKBNqKBivznOOI1JOlR3PoKc1RjyxI4Ykt4wBjiqV/ebcpu4PU+lS3lxtUkmvOfH3idNNtZFVv3jZ2jNfNYLC1MXVUd2zpw2HdV80jH+J/iZY86fbyZY8HBrhtOi2RsepNVIFl1C8a7uGLEnPNayKVGMdK/RKeHjhKSpx3Ptcmwbceaa06Fu5vEmtIoUt0jKffIHWsbXLjyYHjXhnwAa1LW1ku5f3QJPcAVy3iOaT7fHG/ADc19Zwdl31vHXkr8queRxvmSwGA9lH7bsXmtZI9Oj2useU3P/tVj6zJcXzRW8fLDhVHet15HvHgtbWIzTMAqgdj616Z4G8D2mhBNR1JUuLpxkoTwlcmPrSjiqkpdGzyXTp/VYUafVK54xBoSxygXMbCbuprS1S6k0zTxFaN5O7rt4r1DUZPDUetzTSLuPpjgGuS8R6v4d+0FTahxngVMMXCpU5XA+YzKnPDYd1IMo+ApJZLS58xi52k5P0rlNSvbxb2WNZ5sbzznpXovh640q4t5GsY/LAU71FYmp33hvcVEfzhvmOK1w8YOo/cPkVi6ri3N3OOa8uSo3TS/nXSeE7Sa+s5GLEkdN1XLfUPCoQeZFn8DW3oNzpcltJJYKVjU5PHauurO0dInFjaVDFUrOFmzlb1GjlMb/KVrA1y3W9tZMKN69DXTeJprea5M0JPvWC8u4HaMDGDRCVSLjKKM8ryCrye8rHBtkbl7qeabnJ4q7qdv5F6/o3Iqko4/GvsKFao4Jy6nLXpzjVdPsAznmrUTFlw2OKgANSR5zU5nGKpWa1NcDNxqGpayxsBG/zfWug0m78hQkahee/U/SuXt4JnfEOM11Xh+3Jh/wCJiuNrYVh2r4/EU6bS5j6qhWlLodf4fv7e4h8gzZlyflJ+atbByFOQvY+teb3mj6lo+pxaxbs8loX5ZecD6V2L+KNJMpIdvLYDy/lPXH+NLEUKdNJ05XTPlsbhcRUqydNG3kMrMgw0Qy30rzT4g+IG1G5NlpshS2X77KeprU8YeKlGni10yQi4k4c47VxNuuFYryjnJ+vepo0+Vcx05bl86j/fLUq28RNqyHjJyRWXt/feW2fvce1dGVUNzwDWdLbgX27bkda66dXc9PG5dZwszu9F0Wyj0qK4UrI7rk7v4akdmKNGrMQOy9KZ4GjvZ0PmREWIYeZKf4foO9e8eDtU+B2k6cf7QaW9vwvzZRgM159X3qm59tDNMPg8JaEOZ9j59j028unJgtJJP91a6Twr8M/GutX0Ulj4fvTApDO7LxivWp/H3wyj3rb2DMXbChIyP6V6d4H8USr4c36VpphtphgM0mDz9a9XLcVOjPljK9z85z3PHUo8/wBX5bPfufMniD4d+NptSbZoVyUi+UYXgkVk3Pw+8ZWlm91Nolyqd8r0r64ad2OfM6nP3u/euF8T6pceJPEUXh/TZCI4nDTsp4IHvX0081nh426n5q82r4ytzSieDaf8OPG1xaQ3C6FdGKUBgdvNW/8AhWPjQjd/Ydzg+q19SXt9BpdpbWsT5KKFVA3NWbf7Q0StNJhm5UZr4/PM1rTkrT5T38rzOtRTtR5j5VX4a+NY1ITQrkfRarN8M/HIYt/YV0P+A19bjzB/H+tOEh6M361y5ZjarjN899DqxvENVSpt0rO58hn4Y+Nzn/iR3X/fNJ/wq/xx1Gg3Z9ttfX6uvr+tSBkzzz77q5FmdZSt7bX5npvPakopfV9D4/Pwr8ebN6+Gr9vYLWTq3g3xVpiFtR0G8t1HUstfcUMrbeHIHpmnvHFKh86GOYnp5kYIX8+tfoeFzWt7GPNrofBV84ftZPltqfn46/wkMGHZhUV35kUXBx/sjrX2x4x+F/hLxRAzXFilpeHpcxcAH/dFfM3xm+FWueCAs8Aa7sGbmdRkgfSuurjcPjKDhN2Z7OUZpGpXjbRnl5mkYfeOOmDSCWRXSRZZFKHKup5U+1WEmtgfKlHAHDYwc/SphNZgj5Mp3rwo4RW5fa6H3ksU6jblC6PpP4C/FiW/0uHwl4kuCJ3H+jzOeSB2zXs8PmwZRZAh6BR0I9a+E7W4azlivbdjvjYPGw4II7V9i/C3xZY+MvAENwn/ACFLZBHJz1IFfE8b5HN8tfD1bWR85BKM37ujZ1K3E2eJyBnnJqbx7dXMHhmOSGZkbH3lPNZVlfqwCXMGNp4bPT8KuareIunZu75J7cdIvLxj8a+PyrHyw8KlOtNu/UjMstcqfNDY88TWNUJXN9MOP7xqS21fVGnVRezkZ5+Y10seuaHGVV9JXYO+6rtr4h8Esq+ZZtG2f7prrw0YYhpyr7Hx8qMou0pHJftOWDXHgnRNQb5iiKWP4V85k8AAcLX2F8ULrwzq3gKa1uJfvRf6OB1HpXyDcw+VcSx7iI0bA46jtX0uMUfd5ex/Rnhfm1Otl7wt9YnQfDrWrvSdfiFtcyQ/aHCsVbHBr7hsrqOHRrOa4c7TAhLZ6kivz7VnDI6sVkRtyEV9FfDj40aVe+GV0DxUzQyxIFjkAPbp0royzEQpSfOzk474YqVKqxtJadT3rTdR+1XE9sVCywEBh7GtFfm/1edw4Gema8Un+Kmm2+q2c2m/vSQVuW9fQ/lXbWvxL8Ny+UjXBSSXgjB4P1r2JZlh78tz8srUJU38L+4q/GLxTqGiwR6bpeYLi54af+79K8B+JepFNNSzuL6W4uZTl3Z85r2z4yeLvB9ro6PdSJdXgU+SqHJ5+lfK2rXsupahJdTZ5bKp/dHpXDj8dSVNwjqz9S4I4VeKqRr1IOKXcqknAVRjApv2q/sXWbTmIuc/J5f3h9acx+RmNehfs96ppdn4wnTV7GO6sCp3SsM+U2OBjvmvIyvA1MXUtBbH3/iBm1LL8onCTs5aHmus+IfFGr25s9Turi4hLYyWOA3pWU2nXykbrdiAOMCvp7xr8P8Aw5rGux694duRbgn57Mx/LI3rntWc3h+/UmP7HCAOMlRxX10cijUSfMfx1mGaujV5Yq584GyunY/6PJjuSOlTJpWqOhcWcu0DhwOCK+iLPStPspxJepDKVOTGqg7vbipNeW3v7eaaCxS0to04jC5rDE5Gqcb8xeBzGnVny1XZnnf7Nl3cab4wmdPMWQkbwnGfrXs/xz1jWJtLM3mm1jEXyhMgmvL/ANmNbH/hP9TjvGxvkATjOK+lvGa+E9LtV/t6Ezx7M9D0roy1+zglvqe7Sox9m25n59QXesfa52juJgzSNljnJ5rtfhjJqU/jvRbS7vLiSGW7jR1JOCC3Ne9nxb8BFldWsCHDHcAjVpeFvFPwSuPEFhb6TZsL55VERKNw2eK92dWydoWPVqYLDzinKNzlv2vr288MXmkwaDcPYxyEK3kkg9OvFeDP428YB2D69e4GMEOea+z/AI0658OdJmtV8c2/mux/dHaTgfhXm1x4+/Z3gQv9h3kDgeW1eZGUt7HXQ9nQglGKR87y+OfGAbjXb1R/10PNFetan8RPhNdXJks/D6mEcKTkZH5UVg687/CafXIdjwIQSG5DEZJYV6x4L06eysWvngYjy88DrXF6dDDPfheAQw4r220aO10G1fcix4CliOOlfKe29pSUHufsOIkqWFlUT3TPOvijpF1PDbanpYCxzqQV7jA5rD8LWzanoxsZpkia3O1GJwWr0fXLMzaLFLC5MbMyqR0G446Vjaf4cg0h44by2lWSP5433YEo9a9VL2lJQfQ+AyfFPD4l1InOaet9Z30mN0XAXK98d69M0q4a5ihhuJFmj8ssADnp607xfplnLY2lzYxiKW4jCtGeowM5zWH4amgt7tBDBM8yqRMpfha+TzTBSUro/TqWPo4rDqUn7yNvxJ4WtdQ0X7fArmQDhFHNcEIrjT7krcwyRqBgAjBJ7V6x4M1W3mvZbNcsCxwCegrO8U6My63cNcsshlUfZl28dOa4cM5ylyNBgs5lTqOE3dHmr6RO0Md0ROu4YkLDCo3+FaNmyW7CSS5jaSJezfeFauqWNxb6bFCskmWP74NkhV71Ja6Xo72bGG3lkmiUMHzw/tivQlBo9SWZKrC8mZj2TXWg28sqxCCPdtUfeyTxmotOttrxRNvRvveWo6e9W9cjItmextZ0lkIypb5Vx6Cs4aPrFwfO3NFMke5jvxlazktmb4eUJ0nzS0NfRI9Pt1bzrCeK5dmVbvZyc8dam8R6Npuj+HIIVmafUT/q5E5RY+6k1nstrDpsKXlxcyKxbZtkI2tVOy1G5eyuNOlkjkkOWjZhnHtXbQxKtY8PH5RVrx9rR3Roai+srolvHK3mRIoYYP3VrpPButWm2OHT0kNxGOQo/MfjXIab4f1zUtLknjW5wnEzGb5do9BTvD2vL4YcbLFme4yPMYg7SOM0VJuUtHoTHDxxeG5eX310NXxdYD/hIob2CY+bO4Zom/5ZE/w1iXlo2m6+iXkcg3ENvI4OfStjwlJ/a2rX0NzKJryZjIq+g/vD0ra1PS9Qi0+QSmKeNeksi7ivtWFWg+mp04PNlQl9WqdFrcS0WK2tpNR8wxqzgRo3B6V6b4avPM0Rb/WpgtrEvG49RXkeg6TdX0kd1fSstrB2J4b3rjfjX8Tri8YeGNGfy7W3HzSIfvHpivo8u4ehpO15M+OzzH0pt9kdp8ZfjNbxo2n+G59g5Ula+c9V1C91W9M95I8jMck5zSW1pc3kgYK0hJ5OK7nwp4OuLwqvklt3XI6V9jgcqwuXp1azu0fFYnOqtWPscOrJnA2lhJcSGOGNySfSvSfh/wCBri7ZXnhcADPIr1jwn8OLO2limaFG/vZFej2WlW1nEY4oEA9hXg59xvhMJTcabTZnhsnlXfNVOG0Pw/LZWyxoMACuhsdLXcGIwR1reW1VeR+VBULnHFfhub8SVMdN8uiZ9tgaUcPT5Yld1Ece2qUzYIbPH8X0q1ctWFreq2+n2ss0zhQBzmvEwtKVSVkrtnqUqfM7mX4t1SHT9PmuZHCIoOAe9fP+p3Vz4g1V7iYnygx2ewrY+IfiS+8Q6gltErLaq3BHRqr2VulvFtBGcdK/SMrwEcBR5pL32fWZRg1iXdr3UOjjWNFVO1OLfMPXuRUaTqzEe9SFTtIxtHZjXW0780j7alKHJamWLK4vLVmmsy6ccuRwK5jxZYvIn2qPdkHJA711cd3cyWn9nxxq2/jgc12Gh+F7W00p77Uik0jLtSEjpmvcyLOamW4uNWG3X0PluJsDQxmElTrr3nt6nEfCq6so9NubtgDfLlQD2X1rc1bWtSe23LM21uPlrKuPC9xaXz3VgG2OfmRfT0rqfCunxndcXC7/ACxzCwqc/wAbh62IlXp/aPHyrDPB4O1bVo5OXzpoVk8mQlepI61yuoWNxNeySJGp+ter3Wql3lhitoI0bOMoOK8w1PUrpL64RWjOGPAWqwuFxN1UaWp4mYZllOIpexneNn0W5oeEYrqzaRFjAMikcVl6l4f1MzTSeUWDsTWr4avJpjJJK4Qqpwaz7nxBqSTSx+YCobiujD/WFUeiODMsHguSFSnpBrfqZtpomoSSbFiDH0rsPCGn3Gn6fOt0RHu4xXL2/iDU7a53RtH6n5a27bWLu905prqSNV3dQK6sY6sYI+ay/ALGV/YuVorqzP1S3eEzFj8rMcViXG5YmZUZj2AFaOoXclzlD9xec1DZXUccjN8rEcYI7VdOdZ00fQ42NLC6Une2hzV5ayXygxhWZBsKHqv+1WP5LqzIWJZeDXcJa4vZ5Y7cqzAvv3DBX0xXMzQyPeysVCxg161HMZRiotbH5/jcPKVVzvuZoX+9ThuXHeuysfD1pdWHnLIC2M4rmdQtvs1y0fYV1YnM6VenbqbYbK61Fe17iWl0sNwjsOleiaTD9vtIZoY/v4OfevN4Y1llCtwK9Q8MSSW+k28K4UIAQa+WzXlcU6fxHtYP2vMdX4fsZl8P3VpeQ5Z87MiuC/4RXV1idnhISMk8ivTNKu5ptHluZMeZGDtHrXA3njTXWs5onaEq2RwnauGlNvc6aUJ+1kzg9St5DdSFgvBwaqWbus2wjir8k0jyNI2GLHniiJVYbtoFejGfu2Zv9VcppoQpk98Dkkdq6v4Z+G11bXYbnUIs6dG48wsPvCuYt4mmmEK554P0rvtK1y+0yxW3tUhSNAAQy5zXLOryaGuLoylC0VqfT+qfD74c3nhBm0HULS0MkYKozgYIFfPfizQNF8ORyNeXS3D7iFEB3MasyfEm78P+HjHHHay30o+RWjBCj6V5JrPiDUNVuHu7yUGRySVUYA+lTGk6mpzZa54PmjU1udM2uWenL5iQRxg8ovcVUuPir4xyIbfUDFbR/dUHHFcbLIk7M1w7MQPl5qCztmurobAdgPzDNfQ5LTw9CTnV3PLzurLG040IxTSZ2U/xV8ZeWzDUWw3B+aqej/ELxNo8DTWl4wnkJJOea5nUlgW52R5Kjg/WoJEEtx8mQvGK9GtjMNVnex87DKFQfLCKu9zudO+Ivi+a8F9NqL+YP491dBD8UvFKZdtWZ3bp83SvN7clZo7ZuFPUVrJaW4PQgVz5jgcuai8U3tpY78DhK0FNU4p66ncj4peKtuf7SOf96q5+J3i4y7v7Sb8GrlhZQL8p3Z+tU8L9p8tQetb5Lgcp5avs03ZanNj8LUlOnzRSdztz8UPF27/kJP8A99Ug+KPjByduoucf7Vci0K7sd6EjCD5e5xXi1MFk/tk1c92hQxc4O8YnaW3xX8ZBt39oP8v+1XUeG/jz4nsyp1CFb2DPOcnj3rxzzFQuoI46+1Ecnl42lhJ25+X8q+go43C00oOHunzWO4UU25Rtd7n2j4A+KPhzxascUc4tLwjmCQgAn2rp/FFjDqWgTWs0YlRvmkDDnA718G217c290Lq1laKdOrx/LivpL4RfFJ9e0OXw9rMoTVTEVSfOBKuO3vivPzGVGpQnOmrJdj5xZBXy/E05Lqzxr4p+DreHU7zVfD8RltYXK3GB8qHua842r5iqsm5T1Havsm18P2X/AAilxo4hHk3Tnz2P3skdc18xfE/wo3hPxHJYKh8l8Mp9AenNfLZNnOGryVO7uj9Or0pRvTRlsjfZ1XHPYDpivUv2Ztcm03xc+kk7YLlRtB7sTXmEIaK0Tadw9+tang3UJ9P8YaZfRts8mcEj1r6XP8Pgq1Hkqt6rofJfvkpR8z7H8YWM1jYTakFfbEu5to5xXC+EpdQ8W2VxNpE0dwvmbWjZvmC+uPSvWIL99R06Pzo0aK4hAdGGcgivB9d8Na18M/iD/beizTDSbz94VVjsUk/cxXx3D2DyfEUK8bu68jzMRi6safJUZ3kHhXXlXDWpOOOQamXwnrTSputRj6GodN+J2q3ijdJCjnopStSLxvrrug3w4zwdtfO/VcrjL4pJ37HyUqtOVR8xJ478IXU+g2yWNqPtAUB9oOc14Z418B65Yq159ikIAy2VPFfTHjjxBqWj+F7XUbQxG4kQFwy5GcV5lf8AjrW7+ze1vFtpI5Rg4jxivWxFLD4acbSb0Posmzetk2MhiKL06nzwO46OOooI4Bzhh3rb8W6b9i1JpkXbGx4rE/rVc8Z+9E/rLJsyoZtg414a3LNpf3Nuf3czfnWmNX1CRAftLDHPWsUDjJxipYJNrYzwazlH7R0xyXBOpzypq5dmmlmk82WZmPuc037x+TduPemnoMYwasWNnNfXqWcKsZGYZ28cVMYupI9rEVqOCw7qSdopFfa0j7EPP8Wa9G+C3h2+1TVpPsNmTGhHmNjg10Phz4aaOslmbrzmkfG9Q9e3mxs/BmkW9poNvHBvHzOy5Y/U1+i5RGngsNaHxPc/kLj3iKWf4ydSpJqlDZGC2j3sE8VqkIT2q3/wjeqTgwvE3znDNjtTbjXtQkvYnZo8p329a0rDxLqTXUaFkwzYIxXTzTjG0T80w0cDVq2m2ZWt/D2Gyij/ALMtzJKeXOKyNa8KaxFot00duFHlEtxXoHjTW77TPIFoUUsuSSOtcbrXjLWm0e+VmiIMRH3elTUnOVNpo9Kth8uw9bqmeI/s1afc3XxH1FY1y0U3zAV9D/GDw/qmr2Sx6bDvkMeCDXz/APs06ldWPxF1LZtczy/MQMEV9DfFrxZq3hvT1udMVHfZk7lzXFl6nb3d7nr0fYOk9T5gl+DXj9p5iulptLkg4NbHgD4T+ONO8aaNqFxpziCC6RpDtOAobmnj9oL4iCVjHLYgByAGgra8FfHLx9rHjDTNNu7ix+zXFwkbhIcHBNe7VWJafNax9PTfuLkNT9s/w7retXmkf2PAkpL7SOc9K8Jm+DXjXT7D+0tRsY4YcZCvkMfpX0N+1z4z1zwrfaJ/ZP2fiXcfMjyc461414i+N3jjXRbLfT2LRQnKiOHAJ9xXn0nO2hy1fbfZSORh8CeJZo1ki0h9pHGVPNFdi3xy8ZIqqsOmIAOgthRQ1UOLmxf8qOEUmw1bH+0K9gvWFx4ChfcRzzj6V5F4qJj8QNsGBkV6hpF4JfAG5oy/ln7vrxXwdCnz1on71jFGWXzcdjau2j0nT9Gs7pd8F03zN6dMVF8TLlY9aS1aVTa2lqfLHQse1Zl/dHxBfaBDFuW3fdknoCuKp+Iobu/u9Ue9MX+h3IjjAHzbcd6+mp0Gqx+a5XUjV5vI7e5bStU8BWd0sjK6DDMwxggVyvhm3sLzUTciWWSblfLVeMepNWdEvh/wj/8AwjzxpKbrmMkcJ3JP4VLLcW2lxmXS41EO3DzIP9afRfb1rqr4eFrtHRTxM1zKEjQhOlabrarbQ75mG1pFJP5etaeo67cNCftEYc25/eZHKKehHrXN2mpwNeQPFaebeTRhdkQ4iH9761EBbjULiO3ubrU2hw08kTZTn+Fs+leRUwcZ/DGx6OHlze9OR1djI/iEMguDb2EQ2nagLzH6VrQ2xsInt9P0IOAg/evkbvavO/8AhKdBaTMMt5by2jhWjgbG5O7/AIV2n9ryT2ltd6br2LVuXW5ckgGolg42sdDxc27xbSMnUryCazk+0ab5rREj92CdmfpXGaxbX02y6ZH2KuEmGRsT0Ir061tlt7s3qRvPZSEAJB1lY+v41k+N5LExSwiOWyuiNv2BuMj+8RXl4nATirn0WWZvT5lB7nHXtvDeaVbzRki3gz57Y559KzrDRo9Q1VYLQhY1UsZGOM4ra0+MJcf2ZqrC0jdNy9geM812nhvRtHXTYWeSINPERGo++DngGvJ9jUex9FXzNYSLSd77HE6Mt1f6hLocFy1u0HzeaeF9OtRahoEV2h0yaQQTQEnzf7+ea6s6Jb2N40F55sckzFV2nBYe9Y/ia2lt4rm5aRXMpVEPZB0pTnyQSIo1+eu503a6RwkC6xoOtGC3kkSRxhJgvDD616F4btNans3n8SX7R2a/MdwA3CtbwjpaXVlbnXEhFrZqDHMRy4HbPrXHfFO48WeNLo6f4d0y4j0+L5FMa4LY4r7LIsNCvy8y07nyHEGLVWu1azjucp8UPiQ80suieHf3dkgK7xwTXk2k2smoagLVWMjTP87HrXYax8MfHGjxmW70W72n+ILxitn4ReE5m8SxyXts0SqRncOAa/TcXTwOW4P20HeSPgsViJ4uagtj0LwD4GtrXTkkuYAWwOorv9G0JY5l8mBVTPP0rWsrPKKowEUY4rZs4hHwtfzbxVx1WxFaUKD0PoMHldOjBS6i21okKBRUzKMUrdqTIJ9K/MauJq15Xkz1EkkVpOKpzvjOKu3GM4zWbPw2T0FaU4tvU7KKTKN/cCG3Mx+XA718+fFnxLdapqBsLaQ+Uh+crXpPxU8VW2m2jW0ku0sMDaea8U0a2mlN3fScwyN/H1PPav0ThrLvZw+sVF6HvYHDyq2pxWrNDTzP/ZcUc0O2SLjJHJB71JDcW9tMs14pNup+YDrirupX1vIYmA2ShOR2xWFq8qeQmPnUnJ9CK+kSdSfMz7iKhh8G4QlZj7Z4ZtXlubNGWzJyoYVqIs1/dBbWMtIx6DoKg0qE6gq2+nxgnjhR0r0TQ9Mh0TSmbys3pGSxHSoryvJyfQ4HmNLL6UableUjP07TrTw9C11esslyVBC+lIl8RdAq7TeaeEHOK5+6+2apq8g8wuxOD6LXTaULXRkWaRfMkHc1hChOrNSRGJr0KVo1Z3qPWx3ugWdnHYiS6iAZhwCKxbxlsdUkaZRHbP3xWLqHjpGgbyoiZFHAqZNZtdd0kxX22OULxXbicFJtSPJjSqqTlPqY/jGzs7W1F5Y3IZJDz7V53JYW0jNK1yN7Ma0PE2oTLGdPhO6JXyT2rnFjkYlgrMPavao4OqqSvM+WxuY0cJN4edDmd97G1a2nkp+6LyIepUZqKax0csW3SCU9QVrb8Aowsbjzg3CnAPSuW1FLj+0ZjtcZY4xXVhaUYy96R8fjs1xeNqew0jCI6bSrNnDi5AA61qaVoNr9ja7lvR9mJ+7muduY7hbcyOhRO7HvWQ+q3c1v9jt5MQq2cnpWuIpe0juThKc6HxSuzY1WJpbtoIRtt84Rs9qqacscEoW7Hzk4U1VtHvWQtI5dCdoI7GpfKk3AtHJIMjB9K0pxtBK5tVlWm7uRseJdJdYLaWwnLM4G4A/pWI+nyWt75Mh5ZNxz64rpvDkVw0M8rgsqNlM/3vSotXtZrm2F60bI6kjOK5mmm9Thr0ZOLkWvAsUdzprrcNtYHAFcf4khSPV7iNeVBNdJ4RY5ZSSOCcVzHiSbdqc56nJFcdFy9oz6eNZVMBDTVGdZgNcL6A16T4SaO4lS2Zvkxgn0rgtJhRULyde1dp4Qi3K7xgnPpU4xnFhpbnqOn2UEWmyQRyBoyDlq4XxL4Z0K00Se4t9RLyKeFwK7DQkk/wCEfnU7txDYz1ryXUFultJTKJQm45z061z0WXh23VZjiKN0x5h6ccUJGFG1TxTOw61NEv8Ao5b3rrb0PoYRjzbHVfD3Q7C/aWe+uPKC9D7111x4f0K3t3uDqBIweMCuK0GGZbEtGHCscnFJrrXMOmPuMgVuma4pPmqHmShL2jbkc3qswlu5H81pEUkJkdqxLq4nLYjXArVwCMYBphVV52gV6lKXKY4jDOotJWMy3hmkbdJwKmEbJuAJUHvVh5YgpBcH2FZ09zJK4hjGQK6IuUtjzaqo4ePLe8hLgwoeuWqO0mmE+VXIqTyCQWdelXtHij8wszKBXRBqDXMrnDGjUqy3sVxcSi8EpXkDpWhBezthplKxZ54qTTNNn1LV38pf3UfMjdlFS+Jp7dLmCxtwNgPJxw30r08bjIPkioXNcPh5UozqudtfvI5tSuPtBEURIz1xVaG6lE5cj5ix4rWSaEEcKMY6isjrqxZehbpXoZPjqUY1P3XT7znxdCXNFuf/AADRjupWBYqc1IJpFAkZflHUU9CvmlflXjvUibC46b+mD0xXnSx2HlPSh+B2VMLWhTajMl+Gvhe88ZeLTZRqy2xP7w+lfQtv8BPDBsGtV1CaO5K537OM/WvO/wBnPV7LSfGM8F2yQfawFiZugI619N7UK8ygQ/eD54FebxFiqmCqQjSpNpq58fiJYupN/vLWZ8dePPCdx4V16TS7qTzEAzGx43Cs2ym/s+e1u4pmi8lwwI6kg9K739o7W7PWfGVvDZskhtkCF06EivNtQUmwb5cnIwPSvfyuusVgp89K2nY1xOGrKUOepe59l/D6TTfE3hWz1fzwtw0YFwo/vV5h+1Zo+lx6NbXFuskksJzNIE6A9Kh/Zavp7jRb3TS0haIlwc16F8SNNi1HwVqdvLGHaSMZ3DJGOa/N44ilh8xVONG2u51RoVITd61/mfJMXlyBUDtsQcZHWpreOJLu3kD4IkB/WqxiZbiFPmBCMOenWpY1/fRbskbgOPrX3GPxEKVlKndtGbXOm+ax95+GLS2k8OafIZsOYUP6Cp/F2jWet6E9hcyIq7MxSH17Vm+GVYeHdO2jnyExn0wKseN1Y6DGke7avI29c1+f5Xj6b9q1R5bfifJ5nGdOz5rnyf4t1DxL4e8QXGnpZ+akLHZIO47VNoHxA8RRTpHcaf8AIDnJJr1fxBpL39r5jW4ebHXbyRXHNZGaSSC3tQ8qggoB81exgc8wFdKnLC/Oxy08RCo1y09Op3x+JGl+JvDkWn6jbSQSQoEBiUvkj1rlJvLMwMLOIQeCRz+Vcn4O0/XLHVLr+1NOurOBpD5bsMAiuuAOOe/rXJxVg4UsUnDsj9k4X4ey7FYV1aivf8Dn/il/Zp0K1mgZ/tPmhWG2uAIIxuZskdMV2vxK+XSYWUZ3TjmpfHXhL+zfCml65bBmjnQCT2OK82h8Csj6Hh3MIZXmcsujpB7HC9sUDA5pzAAnkH6U3vtFUt7H65qncswSMVKD7x+7X0B8Bfh3p8umf23rdx5c7MPLXHVa8U8B6S+seJ7W32llBy+B0Ar6Tht5reFIbdJVjRcIB6V6uWYS8udn5D4m8VujTWBp/E9zubDw3o0F6tzHe7yDwOOK2tc0+0voo1nuCgUcEjrXHeHLWaORJGMmSejVv+NfOa2ttu4DHOK+rpxUUfgU60Z06nNG5QudC01bqFVvDyfQVftdC0yO5WRbrLA8DiuVdJ/OXb5uR0q1YC4F/EcyctzXQ9VoeDhsTF1Leysjr/E2k2OopF9qujHtHHHWuV8Q+G9Dt9CvJTfciI4HFanxGWYpbeVv24+bbXn2sszaZdrLMx/dkKM1HJL2W56WPxlKliOWcLnnf7LNlZX3xC1czXBUxS5jDDGetfSfjrw/pOswiHU74WqbMdua+Xf2dFcfEO+HKgSjJFe+fGxbltJUx+YP3eMr2rjy1S2v1PUwtaj7N+4cO/wV+G8kskj+LlG5jwdox+taPhr4Q/D7TNfsL+x8SJPcWsyvEgI+cg5A6186TQ60bqUYvWJduOeme1bvw1h1RPHuitM92kUd5GCWJ2kbu9e9PDTUZS9ofR0uZrRaH0p8bfAfhTxhLbT+JdeGmiH5kVgBn868zT4I/Cu4DPa+Nl3dMfL/AI039tu11K8udKSxFzgv83lemK+cdP07XLMmWRr2Mk4wc815lKN0tQnrGx73q/wT8BQzoieLkYbeuV5/WivDrq21+WQFI79lAwDzzRXVbzPOeGnf4jS8Vwb9WkwvIIrvPBLxy+G5LNiBjrXFeJfNHiKdTwpIIz9K6n4Y2d1NflX2tEx5XPUV+eYO6qKSP3ulCEsHOHSx2vhzwpcf23Y3rxlNPiR32+hArKtoYNd8V3lx5EiRNPtVecOfWvX7yw1C002P7IPMAUKVPTBrj7vQNU0WY3EaEwvIH3kf6v6V6NfH1I1ea2h8Nl2CoU+eKe5w/i5k0G1vYrm4xfTDZaKkX3cH1HtXET6zdWuniTUpWFyjACONMrg/TivSvEijXPEcUJhijsto8y7P31YdSO3NdR8MvDeha34lnhu9ItRDEhBUjqccGvQp5xSaUerM1gfq8ZSa0R40viq6kRYYbHc/lgrzsP51RPi/xTa3U1vDHHJakDEaRAEHvlh1r2P4geEdJ03xA9rc2yQxyrmKRByBngD3rjINGNjeH7NLbfZ9rKqTtjkjqPeumhnFCpJ0WrNG6wnNTjPozk11jxlbo9yrWdtHcKdmbVX3Kf4c9qpXt94nupbSNSgjjO5ogQoY4/zxWlq9v4msdKW1u/LSximG7n96fwrKtPtWr3ax2qlFjP7t5OAp9frXqcuFceZyOujg4TWqsdl4M8cX9jcx2d/ay2d03+rWQkpcHsQTwuK7fTfFsXiO4u7DX7aEz26khsBTx/AG7/WvLZZPEeqxy2lzYC/S1wpllB3D024rNvdWvtPVLXUbaVJ4+beQDll7KfavNqVaE5cqki6eXSoVObl0PWfFel6brl1peo3+LOBd0aNHJuyQMKDj3xUfgi5v9E1ybT9YtRMzP5kYLABsdMGuZtNUsb7w7a2ts/lFJA88TnGOQSRXS+KbyOO2ivo/9MhyJLOVeTAB6+nNeZi8NC3MemnLldNv3WdVrl5p9+s+pW0IS6jXZtd/ukdua8+jubGKaVNccmJAX+9xnqKwvFPiAJJFG90ry3YDBo2ydx55rndea71FY7WHe/I3tXl4PLfb4nnq6U1uerRcMPQcIP3pbHr3w406++JOpKkEhtdKtjtChvvAV9GeHNAstDs1ghgjKxjBbaMmvAP2c9D1fSrpblbqWK0LYMX8Jr6TaRZI8Q4PHNe5/a2CqydHCP3Yn5jm2Dr0MTJVZ3bK2tw2Vxpk32iBJk2HjZXg+laGv/CR3U8UISDecDHvXueozSRWUingMOa4ZbdVuWkUcE8ivlOKOIHg8JKnzasrK8Ok7yIba0CqBirHkhRUob2pJWytfhU5yk79z6HmlsVJSBUW/ii4NU5Zto/wraEL6HTGF0LcTDaR3rlfF2uQ6bYPK8gXAPerOuaqlskkjtt2ivIfEH9qeJdTCJG4s93B7tX0mUZaqk1Oo7RR69DDKKXMcbruoXHiO9mkuImMSyYVqcn+i2XLDZH0X1rqfEmkyaXpCxNGIX8wHaO9cRrl2vyoQFGOSOtfo2GmqqUaa0PuMtVLC4R1epDNNIhaZ1LvMpCLVXSrO7vrxbWTcvO0CtPwxbXmp3b3v2djAikKSOB716l8L/CM+oa9bXItPNjRxvYivaw+Hu7Hwee8R06a/dSvN9Dvvgv8L/sGh/2ncQfMV3DcKj8X31qplsfs6RHdt3kV7xNMlhoSqIwkMcWMAd8V86eMvsl617dXkvl4kJiRTwa581oQikofM8/h3E1cfWcq6v28jD/sez0iyfUGjMm8nLisPxI9pNpXmWrES56Vat9cuJrb+yZnVbbqTnnFZmqBbhCtiu9F6sa2oeyhh+ZdD7x5Sq1ZSr6Po/I526vN9msXkhJF53etUheXKyjbkNirNxEyMyyULbvLMsMf3mHUUTx8NGevXyuMKLmpbIxrnUreRyksZ35+arthr9paReWtqrH3qS/8L3VuPMaQHdzVKLQbi4OFGD6muyFShWjoz8nxmZZlCnKvpyryR2PhbU0u7OZ/JSPaM4Hesy58WWkMrrJpyFVP3uKPDlo2iwzreOpjZTkk/wAq52DSbrXb258iTy7RWPzGinShGWp8th8TRzOEq0lZ316Dta1qHXHWOK3ENvHyfesKNLdpzbwQAJu3Z9a68eDLxYFEci7R6HrWDd6fJp1w8JLO7Hj61vWcI0tzvwVSlUnyrdEulyQhntZ7VQq85DUl7HZrMohjIXOfvVoaF4b1CVXup4tocYArXi8Cag4E0jlU6gCilaMfeZvKVKvPl2H6S8d1YFIbTyvKO85b7zCl1jVFuLIQx2aKF6gHqe9URcTaXdvp7tFNGx3b8/MD6Vbh0i4JMqCRY2+YHHJrklOPM7sUcOuZ66GbbW4a4ldIvK3IWArgNaiYX8jyLg56V7BpelXF7C86hiE65ryfxYzNr00TcbWK4ooxim2mdkZWw/syrbbZRgcV6J8PJI7GPzpI/MUdq4HTYWSUKy8V6f4K0ma9sD5HGPWscTLXlOajpc7WwvY7jTZLhIQijccVwHijxbZX2hSWsWnJG4bGcV6FpunyW+kPbtkltwrzfxH4Mv7DR5bqRxsyTU0kGFcXWZwqzggZRfpT0w8eRxg9KiW3JUMG6VLGuyMr1JPetZNH1kObms0ejeFPEdnZaOkL2KyMCOTVLx9r1vf6X5cNokfParXhfwteXmjx3CSLhugzVHxv4cu9N0zzZypGe1ckfjPHtT9u1fU4MjjJxmopU3j5qsGPjOMZphXjqK71KyPQqUVJWsUWtY89arXDMp8uKDaf71amzn+HPpml2sQWCl9oyRito1banmVcvjUVk7IzLbSr69PmM2EHU9K3tH8LzXDBVdpFPHAxj3rT8OafLfbbmf5Il4CeteiaPdaPpESvcMnmDkL2FdHtMZy3hG6Pn61fLqF4qTui74c8KeF9H8PJZTb7i8n+a4uMldgI6Y71U8E+B4dU8X7oUjktgTjco4HbrXKeKvHlodVLxuRFnt3rW8I/GvSPDsczR6a1xNKADIy9MVOOq4+EIQwis+p83eeNqTlXd4p6dD2Vvh3aykRyR220noIhn864fVPhT4Z1HVnshG8E28jzVY/L+FQ2P7SenK6GbSCADyVXtWl4a+Iuharrf9seYbWMuWBk4Ga6ckr5zFVfrFttPU83MsD9XlCdNtrqefeNvgZ4i0GBr3TrhtRtc53gYYD6da86Om3kczQSMyupwwYYIr7TtfFmns4cr5iydMDIYV538YPDWi69ayanoVqttqEWXlVBgOK58vzzOKdbkrRV299D6KhmOA5fZzk7nznFK8cymF2xGeHBwQa6SPxb4kWwNmuqTFMYOSelcdLJLZ6sYZk2MGO9a07aczKHUN9CK/QMfPE1PZ+zSatroc9LD4KopTl3JzNufoXlblpGNPlkWO3MrruFJsz8u4AH1pt+CLBtnz8jG3kVGCji4Qqcy9DmxNPC+1hZ6Htf7KGqpHc6u0dtucxttHvxXrGorJa6Lqd1c/vGljJEf93rXlH7I9nJ5mqSHAJiZl9hXs/iOxkPhy+mkdF/dHkHk8V+V5niMwWZK9kr9h4vL8unO0ZO58cSlfNM7DJ3NgenNJFOvmxfu/8AloP51ObZirgA7g55/Go0tHEkbM6qocEkn3r7jF4vG1IxVJJ2RyUaFGjfmZ9z+F7pV8OaeRGP9Qn8hV7XNQjsNNFxNCsq/wB2uM0vxTplpoGnxbjK6wrkDkDgVo3euad4gsFs4ZPLl9K+FwLzNwqupFfgfLZssPFXpvUdH4ysBtP9kpk9Mgf4V5d4xszD41i8WaIDEY23TwH7rf0r0dPB18wXMykAfLz0pH8E3k8LQyzKwc4OT2rz6VfNIyTskvRHPgsZXpSSWiZNrHiXRNe8BjUo7aCV3HlyBQAY5Mc15ITumbsCf0qPWtK1T4e+LjpM8h/sjUnzuz8qE9/rXoMfw2vLy1intrqJonUMjhuGzXdnOFxNarGUdVZH6Fled1cjrR+1SkeM/EtcaTCucDz1xXtN7Ha3PwDtbSe3V5Hj+RscjgV5l8dPC+peH9EtjfJuQ3C7WXqa9i8JaNd+IPhdpdvHtjCqMbu/ArKhSqUoNRV3YrO84UsxjiqL03PkyeMwTvE6kEE0inAyeK7v4zeErrwv4mMNwMpMN6MvtXJaBp02razbadHHuadwuPQVzQhKUlHqf0TlmcRqZXHFyf2f0Pef2dNMtfD/AIebxLe2yXEtySqAjpg4r16z8T2c0qxf2eg49Olc23hpvD+jWFhCxFuqL1/vEDNb2m+GriMee7Bw3I29a+1w2H9nFKx/KWf59iM0x9aq1qmaFzrHnOlvb2qx5P3qTWHtdPWKa83XMh6gNxT49Dn81WZyF9BU2t6K11FEsMg3Adc16CUWeXGrinhpNq0jIh1u0Fx5y2Ix6E1pWniK1kuEiFmoYniqkXhe7K9i1PtvDs0V7EzTR5U9M81UuS1rnnUP7RTT5fwLXjvXI7CzgM1uGViA30rkNf1rSdQ8M3sMdgE/dnDA8iu08Y+H5dWjiRWVSo7muO1/wnLp3hu+neRPkiJzmi0HSaT6GuZLHfWOZJWPDf2dL660/wAVayunwq07TgKz/Ngc9jX0l4u8Y2Xh+wt/7TgiurloxvTg818qfCy5vtO13U9QtfkZ5CA3cda7C8ubq9ujcXU7zOf7xr5Cecxw8XTgru5+j8K8K18wpe3qytE9Ht/ihb3Vz5MPgW1lZuhDKMj8uK4qP4r60PimLAaLaWli0oWK1NupOfXfit/wdpiWuni6dC07Mecc49qxPiL4P1hbqPxokqwW9q4EeeCx61vgcynVjNy6H0OKy7DUKqp0tmd58Rfi9ovh23tZL3Q4tQaWQxMGwdjgcjpXHH9oTwqzbf8AhDLVx3+VeP0rI1L4fan408L22oNqkFi32hpmEz7Q2R1FZdj8A9X1B3+wavaStxlVkzXs4OcKlKMrng4uhGjVlHsdWP2hPDHQeCrU/wDfP+FFYA/Zu8UY/wCPqIf8Cors5Y9zk/d9jzj4oiK01NiF2ua0vgpLPca3EokJG4cetO+OemhdX85+FKnA96q/s/LdR+L7dgpMe8c+lfGZdDXU/UI4luhJrsfYenWvlxbWG7zEGAe3FX7rTYZ9HltJ4VkV4SCcdKdb4WKNyuTtq1BMuzIGMc4r6D2VOW6PzmtXqSn7jPEovh82oC70t5Xt9zlozz0zxWXot1qPhPx5Hb6jaypbshhkKryxPAbI9K+gnjhnZZowN4PpUd1bLJ+9a3iLL3KgmvNeUUqLU4rW56LzitUi4S+Gx5D478F6zqEY1KG+SW0i+ZA6ktt9c1meF/BP9oaUbi4j2SwseZBkMSeMCvZQUCmJgDGecDniqklutnIHjVwmcj5ODVzy+k8R7a1mKnnFWGGVHpc8K0fwzqWoeKdY0mSNZrmIMwMoypUDsDVe58F6rY3kaDTY5CTwsYCge9e9T6PBPJ/aECR29w/yswblh6Gmahpum3luLWdQrJyJA3zK3r71rPBxmrXLjnVWGtjx3WvCE2n6at9o8c1zPEp+1xq2MA9+euBXN6JoMPjC4aGa03Mgwj9xX0DpkU0dtJZXzNcIp2iUpgup9QKybDwhp+ieIJNX0m5fZJ/rYQnyr75rzKmSONWNSnLRbnqUOJJwoSjJanyZ46+HviDRNUdVWZY3YhWVsVD4KvNc0XWXtdT3vaqPLeOT5l2nrxX1B8VPDGpa/FDc6cY/3WWbecH8K8r0zw3qw1mFL2zCxbxlgM5GayzDGVcG7uN49z38sxeGxmHc5ys+xJ4O+G2n3sl1rV4uYZiTaxt1X3HtjtW1N4X03S4vlgDOx5OK9EitY4LSK3t1CRIOg9apavZpJbsAM1+c5jxdWrSdGi/dOajiZe1UmxfA91ZpaCFWCFTjiu80q52PhWyDXjcKT2N0HVWIHau00fV55Yh8pXFPLc3p4Rc17M5M3wSqTcou9zrPEd0rR+Wp5rnD8q1LJI0x3uc1FIa+WzvNpY+vzX0OLDYdUlYZu5qKd+DRK201Su7gKp5xXlxhzO53wpuTK93OFJ+asPVdSigidmfaAOtR63qUcQLF9oHU15vrms3Oq3osbTd5bHDMPSvpMuy11LTlse7h8NFRvIsveSeKPEMemxMyxKfmfsa7DXJLPwd4Xa++zpNLGQI0xyxq14G8Npp9slxsBbGd3cVy3jO6n1j4kWmnCI3Gm2kbSSr2VgMj9RXrUJwxWJVOGkI7mU63NNR6Hm/xB8Ytr8kN5JCbZ412yRe9YvhHw1Nr+pqblisLtwTXQzeHL3xH4sub5rQwWUs24DGA1fR3gj4ZaHNo9vM9vtkVRyK+7wcVblokZ9mdTC4RRhtsec6x4ftvD/h+00jTI0M05ALAV3Pw8ju/CqQxXMQ2OBubHQ11eofDW2mkhuo5yxhIKA9qyvF+la4I0t0jAj7uD2roxEq1FJnxuVQpSu5yu5EvxW8f2mm+GZIbYrJI64wPU18u6lq99fhkuJCCrZGD1r0vxrYWsVjLuug0oHILZryaQYbhsivLqYyWJlr0P2bg7KsNhaL5Fq+o8STTTKoJ8wgAYrp7maDRPDYXAa4krI8ORobkzOOFqnr9413NJyWRDhRRKq52h0PZzJTlK0fhWpTaUzgyv1YdK6fwzpaqjXUnJC5H5VQ8O6MskQu7xf3IXO0/xe1dhbRxLZp5S7UbPy+1Eqb5lFLRnxHFHF8aNF4WjqzyjWtQvm1KdHuGCq2EGe1UjqF9GMLOQPau61CPwqJ5PMhTzN3zfNVMt4QRwjWaH/gRr6rCKMErQPyPE5pXcHBtuPboYWj2N1rsTia6fy4xzyeaovJNZNLaRXBSHODtPJrvNNvNAtoJF0+PywfvAc8VialqPhWGdyun75Mc8nrXd7RN/Ac+ExMYLlUW12RgDVdQgjx9tcr2yT0p/h9ZtU1IyysZNnzU6RbPULlf3CWcPs2ciuv8NQ6PYW7taNGzEYYk9qyr1U4L3T0FiY0I88ae5kyXd3HMyrLIIweFDdKfcX+oywlFu5lBB6Oa37RdAaaV5YVJxnrV1I/Cm0MY1+boM1u6keVe6elhKkZQ5nDVmf4I0q0bSpridFnuAerjJqndSTNdHEjrGpI2g8V2mkDTFs3FioVC3zYNUmTw75jK0Ck5O75q82Uk525QjVSk9DkrG5ubeF4YpJAH/wBqvL9ag3eIZtzE/Oc5PevezF4dIO2NN4B2/N0rxbxLarH4ll2kANIT17USkouyVjtoSi4vQhtSsl+kSjivQtGkuLS3CWspjz1rzrSJBFrZjbn0r2Hw2ulmyH25AW7GvPrX9rEE1qaejTTSaDNJJMWdd3NeS6xq+qXOnTRT6g7x7jwSfWvbLJdPXT2+yqPs/O9fWuA8YR+Dx4emawgQTEnB3d6um3exhhH+/wBjylXkZAq8Y71PGSYm3deOaRRAY1B+9V+wsLi6tnlt4t0aferepKMUfY4em5zvc6XQNSv7fS40iuGVe2DVXxVfX09gFuLppFz0JrsfCFr4fTQIjf22J+hOTWd8Q10BdHT+zolSbccndXGneV0eMny4nlcdbnm5HH3sinQiD/loDTyOAeOfekK56CuhSPejBJt3J4ptPjBXyCxPeup8DLb6hdFl08NDBzISBziuMaF9hwrcdsda9m8BeCdcn+H0l1plvLHcSjcH2cEYpNRUW76nBmGNlhKV+XczNYvpmz9hsraOD7oVYwCBXnfi7UmVmtVj3SnqwPSuo1yTxjodhIL7REy5MaysxHI71xlhY6hJJJdTW8G9juOZOR+Fb4WtVpxvOrdHymEy365Jz9g9etjGsPDOrXbC9ktibbOd7EYx9K0pdNtYukasR3xx+VXr2y1S4tw8l8YbVexwp/Ad6wbpdV3qsRZkB+UkYzXd9YrSaanY9KjhMPhLr2Ll8i/BYJcTCGOFMtw3y1Y1ye2jltdMsusWC4XoTWtaxJpvhg3EhM+oy8Lx9yjTfD62dj9uvfnu7jlS3/LP3rvwVdrmcqheOwcLQ9nSt39DtfhL48Gh3sema9ALi0cgK7YzH+NfSFlbaPcQQ3NvFHLFMA6uMYYV8Y2+i6nqkv2ewjZU3c3T8f8A1q9a8K61q3h/RRpkmpyXTr7cD2B9K8fMcBiKr5o4hJ+p85nWDoU4OtDDvRdjA+PHhK3OuHWNJtcRlysyqO9cbp3hbX54wYNOfa3R9wAP4V6lcapf3WWLBFPUEA5ql520sZJdufQ19ZhpYiVOMPbpWXc+eyDGUa9KUalN3TPP9X8Patpenx3FzEATIV9abcaFrqXlrpl1ZfZ5L1DJFgjkLzXoEv8AZ99bC1u5m2htwOM4NQS6fbNq9tqEmqSz/ZUZIcr9wHqK9HD08TaSVZM6cXUpc8f3bR0f7Otlqvhq91E6ovlxzqRESw6V6n4ivo5vDt4POyfLOAp9q8aSeNn+SV9vQc4xV621K8gUxx3LbG4ZTzmvzjMstrSx6k8Qt+5z4rG4eFRr2Mrnk8zv5TfMVO8/lmqN68rGIJkjeM/nXrN5pOhXsflXFiLcnpOmSQfpXMXvw/u0uGkguhc2/BTn5l57ivps5q1KPI4zSukh5fQeJpy5o6n0f4b0ywbw1YyNagP9nBYkdeK5W5Cw38sluTGVbjFaui2/iaPRbWFJTtWMAEDPGKLbQr+afdfRGGLdl39a8HK8PVp06vNXUr+ex8Rm84xlyxjYuWerao0EZa6k6Y4Y1Yj1PUt6j7VL1/vVoPb6HBf28cbq0AUB1z1OK24ovCu8fuUHp8xr51YXEe3UnXVr9zylGUmryMT4wafBqvge1+1xBpQoIf8Aizj1rzLwz4m1qzC6SNRkjjjHyozHpXv+vrobaNF/aSCS2AGxTwK8b+MWj6LcWUGpeEpBBcwMPNRed+T0r3sZh6taooKqkrH0eFpVsW1h4yv2OG+Mmp6lqOlWqXl3JMiTqVBY817Lp15d2vwn0iS1keAkYJDewrxn4rXSXXhfSo306K0u45F810ctuNe/eB10ab4Y6X/bCB4gvy7jgZwK4cNRqU6U4e0XN3OrF4GvhH7KvueN/FiO/wBW0Rb25mM08Bxk8nBrI/Z90dr7xhHe9Vt8Nk9Ote+6pZeBLzTbu3aBYzJEyqSTjOOOa434cXngP4eaBff2zqVq10bhmiCyAts7ADNXleCalz1qikfaZVxFiI5DUy+nK85PQ9d8XR+fpccXVsZBFY2mXdzFZos10VYDu2K8p8b/ALR2kxxLDoOkm7GCA8+Ux9K8M1z4o+KNf1O4hvtUeGxkBIt0xgfj1r6qWPpU17up85T4JzTFYjnk/Z3tufWWv/Ejw54bmB1nxBFA/wDDECWLflXnPxN/aXtrOBIfDely+cAcTswKN+FfOanTZHDMzySE9Xct/OptRFmBGLtVZMfKSa8epm0nO0UfpGW+HFKGHcsRWTZr+JPjt8RdbBU6o9sCeBASh/SubtfHnjWe/RW8SamST1FwwoC+HwSPKVj2+anW/wDYRmVkjAfPHNRUx0mtmephuFsNSko88bHoWlfGnxj4SmgF5qMt/aOQJTKxZgvfBNe4x+L28ZeD5L7T73fbSQgMoPT2+tfK+twWMnl/bj8o5A9RXcfAvxjo3hvWptJaPzbG8XaIyThWrowWYqjRftFfQ+c434E9tXVXCzUVdad0dV4esP7Ps3ix8zOSPXr3rTjT509n5p52s7bVwu4lfcE8UhUqu4j5s5r4qvKM6rmup91leD+qYSFJdEdzr1+mkeE5b1WCukQ8sepNeFy+Jde1bVtL03UNQumsJbxC0fmnbjPpXtun6l4WuLGCDxYyvarwUY4DVradpvwPvLy3tbTTrfz5ZAIsSHIbt3r7vJKcVhnLku2fnmc1pUcXbseXftRXGp6bf6Hp9jfPZaa9um3yiRk47kV5Xp/ijxNYTq1hrd5DKvGRKcEV9YfErw74CtUtrfxnfl4t222UjlBjiuB068/Z2utQl0n+y8z26nZcSFlDHH1xXfR5YpXR5Natzu7PKf8AhYfjj/oYL7/v81Fe4afD8BTaJ52mWzSY5Pmn/Giunmh2OW6PGv2htU+1X0LxLtTB6VN+zLcPN4kWJgCOKrmPT54303XGJduVcjNbXwR0lNF8eBoJd1u5ypx718TgMRDTm0P1jNcqnhoSjTd0fXdqR8kbdNtLNCVcbfumqNrIxEZzwe9T+INQOm20c4XeoYbvYetfSQtNWR+YVLwloPJmhmXamE9azP7Skg1krcXA8tlOI89a5vXPGyw2tx5bmWQDfgDARc8c1yWu/EnTvN0nWZrd0FyrRbQCQr5wDWk5XsOnSbO+uL77PdTXUUv7snaQ3Raoah4lgERVdQ+0hhwsTcg964m98QyX9xPY6tfx6dHsMkTKoYzD1wK83f4gWnh8Pp+nwf6QGcQhzu69SSfX0qVG+zOlU1TV2j1y38SaiJl8mK48qRtyvOcgCsp/Fl7drqHnX1vatCxAOSGIz1FeQXPi/XLjR3s7iURxGJn+0BsbB9K42XxWbW0Zp52uA42O6nqg6Gmo30LlKPY+i5PGFxI0lvHrPmiMqqeW/wAxB61PDquqOPJ0rWFdUbMyu5J+lfKeieLLj7YkdrclbeEMilup3Vsz+IJrCRVGqSJOy7sAkZ+tRKKRUZRtqj6wj8QawqCK9td8LABJoqv2FvJcGOTf8q9VPWvn34Oa74n1/X0sluJJbVOZNw4r6f020+z2qIcFyOa/LvEDPFRprD092d1GHsffvuVGiCgjbgE1D5AbORV+aMq233qPZivyL2ri/dZ2RqPuZk+mwltxUU+G3WMYUACr7LUTCr9q2rNmyqyas2RDPTtUUrAdanOM4qtPGM9acLc2pUNypK+c1z+s3gjVgT2rc1B1jhCr71wuu3AAd2PAr18DR9pPY9vLqKm7s4Tx9rcplFrGxG844rqvhloMbWSSXCBmPzbiK4C0zrHi4FU3or4x2r3/AMPWSW1pGiqBwK+nzausJh40Y7nRi66hzcpfCra2Xyrj5cBfWvOvh/pd5H4h1rWL9cQTkKikdhkV6itn9okWNcketVvEvhnVDp5XTVAODkY61xZDhcRiIT9nG9/8zxaOJpKXJN2uecaxq8NvI8Nvbquw/IgHUV7B8LvEljqWlxW6SIk6qA0Z6ivBNetdQ0yVhqNu6S54YjrVfw1q+q22rpcWMTq64zjoRX3OCrvL7Rb1PZzLI3mFBck1yn1+WVIs7M/SsXX9RhNpJb/ZHd3UheK5nwL44/tQra3ybLgDHPSuj8VrbSacZJbpIyB26n6V9ZGvTxmHc0fm1XA1MDXUKi1R8d/EFr238T3ltN5iKz5AJrm8AupxxXbfE2yuZ/FJaOKRoicByCCak8N+DbmWTMmSp7Fa+MxOIo0JPU/ofK8zw9HAQnJ62OUsRM26KBCWbgDFa6+DtQk097nyiB1PFel2Hh/RvD0RubwKZByE65qjrGtXF9+5hVUtR2AxxUYGtUxFT3I2Xc+C4m41VC8KHXc43TbOd7eKOb5Yk7eprUGVQlV42kKPwqXapO1eB/WuJ+JXjO28P6e1vDKGuWHAHavr4UtV1Z+SOVTGVHOb8zgfF19b6fqc8L5aUvk+1c7Jq000oWOI+1Yt3e3GpXT3VxJ88mSM1FDNLtKqT14IHevcipJHa6sUko6nT2utXliSowGYHIPakh1LzG82SRN7HpWXZLMsDSqhZu5Y1CbqR5Bnarg+lNJp3KVVRfNE6y3uvOAG5B9a67wtbp9hlO1Wz3FeTwPcR3BZM+VjnJ71qaTrGpq+yPfFGqkqx6ZqanO0o2NniL2U9D0C1SaW+8mNSQzFakYbbs2hiJkjOPzrktG8Qm3VY3ZkuDKX84jIbPtWpa6tLA6Qy3C43bjIRyTnPWiUqmmh61HFrTl2PUPByLDYzW7j94x4FZkmmXzTSf6Mx+Y8gVX8N6hJdXjXSnmNN5bPBHpW3H4mumYmNV257iuJe19pexM3JyvFXMoaXecE2brgdcV5d4qEn/CRMpypU9K9o/4SS7J2FUww9BXjXjlm/wCEkeRurHPFZ1nNy1OrDuUqbuijbxsdQSRfvZFeraXY3k1lG6wlgR6V57ocPnX0ZxkV6vpmrT2djHBGowgwOK4JPnmn2JSeuhq6JaTJ4enikjKMd2K8j1vQtSttLluJrKSOMMeo969q0y+kutHkupABs3HFeb6/4s1DV9Ik0+SJApfqMdquOjbHl6nUruMEcDYaDq11GtxBYu0bcA7a9C8J6LNp2hTpLEfOlwQppuneJruy06GzhijwigZwK6XTb2S+0VryRQHX0rxMbjajsmrK5+mYDLPq1qklqzofBvhO91Dw+kraK0uTkYSsT4keB5NO0pbi40x4gzH+HpXovw78farYeHIoI44iMcZUVk/F7xrqGsaDHbzRxrhjkgCt41Kfs782p5GH+vTzHklSXJfc8MXRbNUGY2H1pU02zU/6omtpl325k6nvVLGa5ViJyvqfo9LBYX+RXI7ext2ljiFuzAuAAo5yTX2Z8PdNubX4XW9r5BilWLgY56V8f2M01veRTx4+R1OD9a+0fBmsy3Pw/g1BQNyxjj8K9PAtSg/aM/NvESEqcaKppWufOH7QS36Xltp0yyKF+fB75FeTmzk5ItgAO+Oteu/tD6pd33iWG6kUKvlqF46mvLzfTqvygH8K5HKMZWp6o+m4cp3y6nKaV+o1tJWa0824Akk/5Zo3IX61lDR71p988LbQflCfdNdMk7fYfO43+lZ02tXCow8syY7Ct4VpS0kzXFYTD01KotkVJrGbztqwbh/Dx0Nbaaapt4mvpN5HWL296oRvrMGnwa0s0TwXDAGDA3AHvmtS4uLeBEnkJLuMop65r1sFCFNNyejPhM4x7nGMcMtW9i1ubydqbILcD+HhCKqPfwwjEC+YB3Pb2rH1DUZGy9y21eyisO81OaQFbddg9ay+pYSpJvnZnip4pYSca0Oh0t5qqj55bjZ7ZrMl8RW0e7ajTMeneua8uSRt0jszfpT/ACQi7pNgHswr2VTwvtYxlLSx+Y8PxqxqVPZq5sN4nKghbcM3oRUieLHXGLVdvsK58z2Sn/j42n/czTvOscZ87/x2vqctWDVOXs5nfjqdd1IOrE6u08YQqf3tttHrjpW1pviLSbs/63a31rzkNaynasuT2G2nfZyDmPg+xr4zGYDAyxalCV7smXPKu41FY9itWM0ZaGRJF9G5/L3qaB2jPyNJFKf4c9frXkllq2oae6tHMx2/w13fhvxjZantt9RAjfoG6V7GeUcFUUXOdmkePhJ4ilKfJqrs9W8LeNLqyZYbwjyjgN6Lj0r0q/1CLXdCUaaQ/HOK8Ikh2wh92+2bG1hzio5vEXijRL6zh8OzLAZpAjyuAy7T7HiviMuo4eKqQpy0Z8tmEa1eXLNWPUn0u8S7RGs3yR6VcXRtQEis1m+3I7VmeH/iG2p3qwySRvc2qhZioB3Hpnj3rX1Tx1c2tm3nLHDGVP7xiBg9q4JYXBUpaTbaPEw2FVStyG34uij1PR7XTt4iEaDec9K4TxDFp1nBHY2JVj/y1k/lWXBqkl95l1HeGYMedr9ajKtyXY4b8TV4jETratan9D8PcM4fBRhWeraOM+Ka7dFh6EfaVy3tWnr/AMZNOtvAGnaNpWny3VzbDD8ArnHeqPxUUroUDZ4Mw+XHNeDLqctjqNxCpBUsSv1zXoYGl+7aseLmOCwmKzeUKvwnVeIfHHjDV2kxJJBbt0WMkYrlja6jc3UUt4ZLhgeshzVhdeuVT5FUdxxXWeDfDvjTxUwbQ9ILxH5naTCg+4J/lXoUqc7csY2Pcjhsky+MXKSVtjJ1iGSa1iVY33KOi9BWOdPuid3lknH5V0viT7Xoc/2O5Xy54SQ64zzWX/bFx1Magn7x9DXLF1IrY+wxNTA4hqTqdEVrWxuBcxZjP5Vc8TW0txBAsUbbwOQKLfWJ2mCcMD324xVnXL6WxSF4yCzjJyOtTzVFUWhvGGFlhZcstDm/7KvmGBbOD9KdbabeRSrJJCwVT1xXUeD18TeK9UGnaJYmabozYwo9s9K9i0/4Fa9cRqL3xJFaTygBk+zhgp9K9KOHxM4u0T4nEZ/keCqJTre92PC/Eyy31rHJAhYIvzY7VJ8G7Br7xrCrxk26HLE9jXZfGX4UeMvh3A1wzfbdIl/1lxGoyW/3RyKX4Bsb2Sd/LQGBAVIHX61hXpVcLh3zROmGY4PN8Spxqao9VYAnb91V4U+tAXDc/MKkUfKcdM8ZoI+bb3HFfKSlfQ+nTtG5yXxC0zUtQitIrO1efLn5VFa3gLwH4mtfGWj3VxoNxDBHcRsXZeMA1F4n8XXnh+4srW1RGfzNxJA+td/4U+NXiDUvElhps9vB5U8yRcKvGeK/UsmVaOXRstD8o4infGyJf2rPC+ueIL3TZNH0t70xth9i5wMV4c3ws8WCTcvhi6Y/xNsr6Z+PPxH1bwLc2UenQxuJzg7gDzj3rzIftDeKN+37Jb7iP7q1pGM7JpHkxTa2POB8NPGSjC+GbrH+5RXd3H7S/iK3fy2s4Cw6/KtFaezq9iDj9Kjs9XKLceXLIDglTk13Nnb2+jmCe1hKtGRk45xXCeAdO0+Nop0naIj729u9egWVwLi5NrJhiDlD2Ir4fO6uEpy/c9D9gi8VFNV1oz2PwNq8eqWEeWGRVr4lNdR+E7prQt5m07tvXbjmvNfh7qn9leIvscx/c3B+X0UivaJYUu9NZPLMwkXp/SvRybFqvS5z88znDrDV2rbny1NrFz9kvImug9pNEI5ghzLx2ArkoPESWlrPb3Nw11b2jYjjPOM85PuK734yfDm6W8e60hZrc5LDY2FZu4xXjOpaVqNkbm1aIu8pGCE5civTmzgpxqMi1fxlcanrSeY0kUsYxbzr/CvbPvWesjStNc30wMk5+SRj3X1+tdXoHwl8XaxpiXctqLO2Y8O65NeqeDP2f7CKFLjW9QN3sAKRqSAT+NRGVy6kKkVdnzqr31xY3UslxI1u5xLF26d65yGz1O9drG0KQR9cg9V7V9Y/FbwAbHwPftYWNvEkanISMB2465rzL4KQ6X/Y97YaxYAXcqhYZWxlefWvRw2F50eTi8a6W55svhqbTtS2/YZ7kvHuTKdCB1rNubG61a+isdxbUJGCYH8Psa+wPD0mm+GdGaa40uG8kVSBJKgYhT1xmvKfhn4asPFvxpvtWsoDBp0bmRBjH7zP3fyrlzKKwVCVaXRE4LMPbVFE9q+BXgpfDPhW2+0oDeSIC7Yr0xAoOADnHWm20PlxKgGNoCkVL0r+Us7x08bjJyk9Ln1DldJELpxzyc1C6gVZc1C4ya8mMmaQkytItQt1qzMNoqpn5q6InVBgEA+Y1l6lcLGeorTmbbCSa5jVXaUsFrtw0efc7cFH2k/e2KGqX5cEL6V5V8VfEH9k6K6qw82Xgc813urTLbW8s0jbVQZOa+aPHeuS+IfFbxxsXgibCjsea/QuGct9tV55L3VqfSQ5aEVCO7PQP2eZJdQ8RSC4HGAwJ7mvpaytmdUQde+K8O/Z58LyB21SRigHQV9G6NCmEBAx615vElSGIzJUovQ8fOavsJKC6Gho1nHCq7lyT3rpI0Ty9p5x0rh/EmrTaXPG0a7oh1xW34e12z1KMSRSZbjcPSv0nhitgqFN4am1zI+MxtCpNe16FL4heFLXxDpjiaJBIg+UqOc15X4W0ddLv5LDUIwJFPysR1XtX0ACGUjGQa8x+J+nTR6jBd2sZznnFa5/lsfZfWIHpZJmdVReGlLToQ3Ohwxxi8s8LIPTrWvoq2tzB52oKbiePhfN/h+lU9PvV+zJG/3uM0s52uTE3BNfEVuIPqMLU+vQ6q9J1nyz37mFrulw6lrfnSQowXpx0qvdw38MJS3to7aAD/WPwa35I5CN0I+asPVtL1q83CW/QJ/cwa8LCY2GKxHtKjVvNmtavWcFTi9EcJrhPnHzJTM3Yk8VmEfMFHBPaun17R1sbfNxdRs3YAV51ruqTTP9h00FpOjOO1fqmBxVKVBKmfJ4nLa2Ir+89Ch468VR6Nps62qiW4UENt52+5rwO4Go+J7mW5mJaTOQPQV9AweF7aPS7lbsGe4nU7mbnrXhGnx3Oj+I7yGYlB5hAX2zxX0eW0FLVixc6VOKhRd2tzNn0i4sUSOQh5ZOUUdQKkd44DBHGYixOGGfunvmu2W1jmmiuzGWKjC8dBVDX9ItZYC8cIR2fJKrg16k6UufY5qdSCTbLup6Ch0iK5gnVXkXJCniuO+xXEWpR2/l73c8e9ejaPZ2q6ZiR5XdFyATxXGWq3F54vYqrhITvXHpmuyrh4wp8zOTDYhzrW6DrzQdQhhWRkbGegFOtHWM+VdyxIBGcKTyT6V1uZm3I4lYHpkGm3+k6TfWCwtHi+J4O3vXi1Z2e59RQwNStG6OMmWOS33Rzlyp4TsKkWLdPGrTNcMRnavOK0Lzwnq+nxPJBH5u7/Y6VQsrHU7NhJNGY3P8Ww8U73W5jOlVpS5WdjpGoW+m6TK89wY1HzImed3pXX/Dy3/tzT5Jp5UiTOUJPWuV8JeH21yNpLpMxq3I2YzXW2VmLG3NtAskcak7QK5nFc3xHXR9pfRnRjw5bKrf6VGSAf4q8a8XWTNrs0A+Yhjg16Tvk+8rykgc5JrAktYZddR3GT3rzcVPkle57WAXPTkpCfDbww80hlupFiA6bjiu/wD+Eetx0uouv96sL5kBjiV0HFKPMUk+ZKSB6msYr7RhUpTTdnodhp+nxQaa9uJFaNs7mB4FYugfDnTLrT76STVoMxt8vzir+ibh4dudwfJVq4nS4rmLwfcXSTXIZ3Pr6mlPn5G47FZPQm8VeMrGsfAunp8q6nETj++K2bHR47XRns0njdG6sDxXlvm3ZVWM1zyMHGa9G8JxzP4InaQuGwcFutfI46nOEE5Tvqfp9dSUY3qXPUfh/wCAtPn8NxSNqkSt1xvFZPxf8FWNjoUckOoxO245AYVzvguS5XQkQy3R/wB1jVH4htM2jR7prk/OfvE17ntqaopcmvc8HDUcVHMFKVfS+xzP2KOO2KK4I7msyS1RDlXB/Gti1jZtHdsHgd658rl2GXzXk0Gm3zM/RMNVu2nIWRNrqwbjIzX2B8IDb6l8LrWFZlA2AMc9K+PyuVYc7h0HrXs37Pviv7Lpt34bvJdjOCYTnvjgV7OXVqcObn10PkuPcBUxeBjUp7xdzY+P/gqBvDq6nb3KSvaEsQpzkdK+f/sqEAbxzX07eQm6tZre7dpbd8q4APFeAePvDM/h6/fcsi2jklHPauWU/bVPdVkcXCGYRoQ+rV537GOwRLIxhs9s+hpdMtUsCZJMNIw4B9DUdiFkiMkilIk5TnO81c3KsEl0/wAyIBuJ/SmrxZ9RVnQndJpx7FS+hsdPjWc+YXJ/d22OFP8AhWDf3zxOZLhhLO/KgHO0elWdSumctdTNlv4BWJHG083mPk7j+Ve5hai5fe2PhsVhqsJfutZN6eSGM01zIXm3H0FNuZILdf3jbnxwq1LfTrbr5UZy396sZ1d2LPyT3rroTpRUvdPl+Iq8oU/Z+116izXlxMSqhY4/brUPl565Yep61KkRzUhjr1KeIpRs5U7nzOSYOVRSqxny9CuI1H3QB9aRox71P5bH+GnmL5eM17GCxdGdOXs6Vu50Y7CzjOPtKt+xSZNo+8efSpYJJ4eY5CR6NUksbccUnlnNfPTq0/bK0LanDWhGniW5zuXYLpJQFmUKx/iqaW0IAaJwB13A1QMJKYqxZTSwPtl+aOvaxlWlop07ux5kE/edOWlzsvBvi+406T7HfnzbVsD5q9Cnjtbux3IxltZuhHWOvF57fftdOVbp7V1fgXxBJZ3I0+9fMLcDNfH81KnzOELMrCcNVsybqSnaKO78H2Np4ckuGsf3slzx5svVa8v+I114pn8Qy6frGqTfZgcohPyuPUV6qhCylBjy3GVNZHjrw2fFOhRQ2vy6ra8wMerr1INcmGUOZze59FhMsyzLWpzinJdWefaZrOpaVGhsL0wQoOgbhq0rnxz4mnRWjmt42PyrsY72P0qOTwDq0z21tqMi2x2Aug7V0fw98AW9lr891cuZ4oseUHORmiVSlZvqfZSzKE6sKdOPutHOS2Hiv7C2seINRuJIJDsWB+oJ74rzG5TdrUqnBXccZ7V9J/FfC+H4UVcfvRXzXqC7dauNrgH3rsy+r7W58TjYKnmr0OgtNFilt1L3apkc7TX1z+ylfQ6l4POlT3UclxYSkryM+XjAr4vgaQQAEzbfUA9frXq/7L3iObRviNBayNKkF5iB2Lcda9PBtxm1I6uKKdHFZdenC7jqdp+1V4PSw8ZreQYitbgAgngMcc4ry7w94K1LxDeG10WCW5mH3yi5XPvX2H+0F8P/APhPPDFnZwz+TNbuGjkHUgkZ/SuYbVPBvwS8OwWUyGW9aPJROJZj6hvStZ4DmqNt6Hn4bjD2ODjhadLmqo+cPEHw98Q+F5Y5NbsZIUP3X2naazNZ01NS+y26yKkjny03HhiTxX1h4L8XeHvjFoV7ZfZWUqD+7nO5o/fNfLPxY0258L+JUsmDhrSUyJjjociuLEYBU5RnCWh9JkPEtbGYWthq1Llmkz64+DHw6sfCfgrT4I5EjuZ4hNeMmMMxHIzXgfxk8WeL/wDhOr2ysdfm01LFg0awsMuPfP0r3r4Z60uteBNF1NJpGd7VFdQTw+OlcP8AEf4Nw+L/ABrFq8l+bW1OPOCEqzfjXuV6VR0EqMrH5XlOa4KGZyePoX1aO6+GGpW3xM+FUEer3SvdpF5F7uIILH198V5bpHw+i8AX+o2sNwkxuZ3dNpztjJ4FdheXvw5+D2imxttaaSaT55YA5ZnYe471z2n+IoPFkB1qzR4oZGKASHLYFeJnM2sEoylqfZcM0XLOakqNNxp9x6plv7o7ZpSPlLY59alCggdcetA6B+xPSvjIKGh+s1JXiZmu+DrLW0tLy41GGCTfjDPg4zXoPhr4R6LpuuWF/Hr1tLJFKkiIJASxHpXhnxLupotbtYxLKIieFjODmtfwDNfDxnoiy3l+zm6j/dktjbmv1jKaVb+z4tS0PyTP/wDfJH0F8ZvAGmeM7m0kv9WisnhPyq7hc8V5hr/wb8O6XpE97/wktsXQcfvR1q5+1vLdRapp/wBmmu4iSMiIn068V86+Jr6/FtHateaiVkOTvZj0rPklypqR5U6b5LpnbQfDHSrpPPl16AM/ODIKK83ha+kXMU14yjjjdRWyhP8AmPGlTqX+I6tGuXQRI7EbgeBivR9FiuLnR1dT5UyJhWNZPw80+1uPO85RI6jIro9PvIZZpLLb5ZjJ49a/EcZjJyn7OCv3P6dzzH0o/umtUM0e9dnhSb/j5hfcD2wDzzX0b4T1GPUtFgvFOBIo3KK+b7uPyLyKOFDmXNewfBTUlayl0uRv3iHcAfSvsOHpqlHkfU/OuJacMRRVaC23O21LTre+heG4iV4j/Cf8aw4/Beh28onj0+LcegIzXVsPnI7Um0EDPavqpwTR8TCrKOxkfYkSAw+WjR9l6AVTW0ez+dx5kf8ACDxiuiMaVHLCjrsbBSo5NLnR9YcvdOc1XTrbVdMmtHw0c0ZQg+9fHviHR9V8DePLuxvndLBm3wysuFAJ4Ga+1pbFVOYMiua8d+CdL8W6S1nrNqkuAcSgcj8a78JjPYtKR5mNwH1haHz/AG3jC1bTlsLqVbnJAQ565r1D4RaTZ28b3MVqIDI27AHU+teZWfwVm0nxjbXIvHns4ZOISc4Ga+jdNsbe1tkWCMJ07V8N4j8TU6OF+r0/tHNlmUyoVuaZdPX6frSH2qK5uFgHzMM+lSxnegb1r+cKkJX5u59Xa2pG1RmppPSoWqImkLkE/NVdhzVmTmmheK6FJI6otJFC+3GIqKyXtwqliOa3pI1Z/m6VzPjrVoNF0WW7nYIFBxXoYO9WSpxWrO7Dy55Kmjw/9oLxUNMsGsreTbNLkEd8V414BtJrrVEYoXLt25Oaj8c6vd+KvF7SPub58ItfQvwH+Gf2PTBrOoQ/Ow3IpFfs1SVHIspUaj95o9SniV7V1Z/DH8z0b4daN/Y/hyJJFCyyDcAK7jTp9ke4np2rN021mW18yYYAPyj2qGSZkaULwOxr8exFSWJruaep5Fer9cqObe47Wr1XeRX+ZCKzNH1S30ss0IYBj89Z91Md7M8nFULi4i8ltjAmvVwLrUZe0jJ3PUpZfGVPll1PbvDeppfWKyhtwI7dau3tnb3cYWZQ2Oc14r4P8RXel3CqhaRCeR6V63pesQXVusgPXr9a/U8u4kw1aj7LEOzt1Pkczyutg6947HJappv2PUmKj5CeKimOBwK6PxA8My5TG6uck+UfMN39K/Js7hH65L2L5kd+FrOpFc25Jb/Ku7dWPruoxQQswYeZ0IzzSaxq0VrEQjBj6CvLvH3iS4t7YraQma9mBCADO013ZLw/OvUVWsrI6U/eMf4p+No9NdIR+9ZvvDPIrB8Na1Y3F2bgmKBXH97muen+G3i7Wj/aOs3Bi81ictngdq2NP+GVtBGvn6jMWH9xq/XsLgI4emlE5MVjsHTTpuVmzuUmjkwySxugHQGvM/in4La4kOu6fFulP30HtXX2nhVbNlaG/uhj++/BrXS2mjibdJ5uRgKea9bCVpUpHxNVUKcn7Oe54bYa/cafZrDLCUboyle9dD/bllPYKzLGjlRzx1roNS8CXV9cyyMifvDkADpWePhXqEjbScLXvQzaja09zJYN1dVI5XV9ck2fZ7L97I3y/IM/nXSfDiPSdGja81m3aW7c4C7MjbXZ+B/h7Y6MJpbu2E1ww4LDOKr3ng/VJrySSMIqknavpXHjc2jWXKtj0MFgoUZXkyxeeKdCa2aOCyAY/dJTpVnwda6TcwyaiIvNuF5KsuAKyD4J1c4AQflXU+ENFu9NsJ4ZVG5wVFeHUlFq9z3I4mVNcsWUpvEuiwyyI9sS2eRszUI8ReH2U7rAEjqTHVW68J6pJcySIqkbjTP+ER1bJIRc9MVreKirMUff1bOn0C+0+8s5bizt1SND8w24rNbxHo0cjA2rblY/w1oeF9HudO02a2kUbnJrCn8K6izyOqjG4kVlFx5tzKz5tx2reItNksJY7e2KSkddtcx4diWXVknkO/nJBrY1bw7fWtlJLKOMVkeFIZf7fiVcEMoH41wYrlc9GfTYG6wsmzsW8SaMqFfsxODgnbSHxJo23aLZh/wCqT+FNS3SMEXaxyKaPCepFgoGWP6V0Q+Gx4NSte7uzqdFvIdRsi9nGzR5OVC8/lXV3Hivwnp/gURTaewlQYYCHjNa/wAIdL8P2Ph1obhkXUTuGW9TWH4n+HWtXGgzpG0ZyxIqcTaNCXY0wFSDq6ya2PPp/H3g9YhiwbPp5VdBpWqaXqPh19Rtbc/ZFBJXbg8e1chcfCjxCUGI4q7bwz4W1DTPBcunSIplZWAAr4DGrCckeWTbufoDr01BWnc7H4feMvCv/CNQv9gYen7vtWP8Y/F3hn+wY/KsmBJP/LOl+HPgPWV8PIrRZIbofSqXxY+HOuy+FnkULmJi2PYmvtoyk8Mk1pY+cwzw8cxUnV1v3OCtrq1utHa8iTbEoyRjrXNTeINJOQtu3XGdtdVYaLc2fhZ7O42RyEYBNeT+KmXRZvJklWRif4a8HBYeFWpKK1P0GOZ0qCvOZ0k2taczLshYFc/w9c1asb82Jj1S0zuiYOM8ZI7V5vJ4it7c4lBYYyDWlF480oaY1tJGwyK9V5ZVTThEc+IME4unVnp5n2H8Nvip4b1/R41mh2XqKFljK9SO4p3j/W/A2raPcQ6rpbzKVKj5SCM18X6V44g0u8ju7GWRGVs4z1Fej6f8UYfFlq9msTQzovzMejV6XJiIxS5D8vzSjhcPJ1sNUb9GUrm1sba/a00mPy7YNuiySePxqlqj+ZOtopHkwjczZ+8T1B+lXLQiMXF1JzsQsn+96Vi6gGttOd2OZJmyp+pp1csraPlOfCcfug3TlC6WhmX0gnufk5jU4AqSaM29vjaN8g5x2FT+HdNe6ujkZWPk1q3emszH5fpXfg8E4/Etjz8y48rV04UFa5xxhwCrZPvURhwcAV00umEE/LVZ7HAK7OnJPtUSxdWnvFHFg8tnmFXmlJmIsPH3c01zaw/NLIvuAeap+I9aS3JtLLBfoTWdols97dL5zMSx5r2amZcsIz5Vax6uCwVqroQvub8NxbTcQxyt/wAAqWeRY4t0lu6gf7NemeA/CVvJbqxiB47itrxJ4Ot/sTMqAjHpXHgOI5VazpRgrM9LMuH6dCh7WrJ3R4aLuxn4STa3o3FTLD84XGc9COlVPGWiC3umWNCnPUdqyNK1a6024WK4zNFnGfSujkqykptLc+LxNOm614u51S2/GCOnWpRajbtC5FalhHDeWyzWzB0YckdjWhDpzEdK+hxTrKKcUnoOjhKPJJydjG0+HazRsDsbj6Gq1/bSWzn/AJ6Kcqfaurg00lsY57Ua/pZbTxdKOYPve9fnFWtKOIkprU+9ymmqmU2w71Zp+DNX/tTTBA7EzQ9Af4q6ywuiksdwn3gRtavJPDFzJpusxyZ+SQ9PrXqNqV82SBTkPh4j7Y5rOpV5V7qPhcdk2PjUjVxDumzI+JWuzaPc/aNhmNwOZDxtNbXwnuJNR8MrdTSNJuZvvDHesT4jWDav4UbZjzbdt34V0nwrtWtfCFurcda4Uoyw7lHc/W8PQ9lCEUlsin8WVxoERJ/5agV4P4Wt9NuPHsVvq0e+2kkw6+te+fFtQ2gRL/03FfP8FtO+syvECJUfKn8a78pm6dJye58Hj6Mqubzit7M+sb/R/A6fDe90ax0kQuI/NjcJklwMjmvm+z1iDTdVt7jayXFvIC5VeQR2r6p+GGh3fiPwfp+pRqjROmGH04r59+Mvge68OfEO5hKBIbn/AEk8cDJ6V0UqdSF6smXkGMnPFzwdSN29NT7T8L69a6x4Q0zVGUMkkKjg5IIArxT9rbS7W403TvFCws7W5FqybeFUnJatL9l7WW1Hw1P4buHzPafMMnsTxXe/Ejw6mreDNS0u6ZWMsDBB6Njg19PD/acM11Z8fiZVskzr34rR/mfMXwA8ZWOh/Eq0+U+RdkRFegJFdz+2Lolvp+u2PiUxebFfx/vcL90jAFfOo+06XrflQKyXGn3GxD67TgmvsHxpbR/FP4CwtaYa7gg84Sf7g5H6V5dCkpUZUXuj7jG4n2eMp42klaWhzf7I/jPT59NvvDMifNGxuI9w6DgYFaP7UWs6tY6Laz6ddSxWMm5ZEVMc/XrXgfwgu77wp42sdSlYrbM4W4+mea+vvG3hNfGHgu5tUkhlW5iV4H67Sea7aFSFbDumn7yPmM1oVsvziGJqUk6ctdtD498L2dprWp2OmXt06NcyhfOb5zgn3r2ez0W18PxHSbKZrqKFyS7Lt/SuRs/gr4q0i9s7zUpFt4tPmEisuRvwc4ru2Jbe7ffc5r5TMbr3G7s/TcLXp4mv7TD2UV2IueDnjsKXb82e/YU/ZtKg80u35814zloexzRZT0yx8Mx+L7XWNfWWXyOUiCbgTjvXrGkeOPB15qkFva6aUmkkVUcwY2ntivMotJm1W+itbdgrueprsvD3w91yy1yxu5AhiikVjj2Nfd5TjJyw6hfY/MeIqXJinJ7M7b4g+IvDugy2/wDbdl9pZj8h8vdzXi3xJ8WeFtQ1iGSzsNsYHKmHFerfFvwnqXiSe2axC4ibJzXkPjP4e61YSQz3Cr8529KurOadjwnyW1Z0fg7xR4BtNL2X2lnzCc/LBniiq+l/C7xBJYQyIE2soIooVWZn7KicV8M7NvsL6hExGFJZSK1NPjVtQnvnt+G6HPQ1q+HrF7fQlVGWESA7h0q4bW2W2W2t51ZguTg9a+LzDA0svbqPVn6hUxVTMKntJmfNDCLqOVmUcfLntWv8K9QSLxtMu7BKlQK5DxBb3TSKQzDYegqbQJZNN8TWF025AxAZvXmnw9jKeJqWlujrx+Dpwwdr7n06HVuR6daFX5iOMdjXkvijxX4w0DUUuBprXGjFQ5khBYgGu78HeJNP8S6ctzYTLJn7yk/Mh9DX6CleJ+Zywk4wlKOxvHbkg8UfIFDYJqYKuNwXBHWkdSzHcBn2qUjlhZKzepVl4Oeo9KZKwjGGXIIzVgqrHpWL4luhBEsEbZnmO0DuBXDmOJp4bDTqy6HRRj725n/Z7e6vHu9mTnCn1q6xCpzwFplvEI4kjXpiq+oyDynjVvm9q/m3H18RnWNet0etFLRGffMJ7lWXPB6ZrXjdY7VZGYKgHU1Q06FBA0k3AUEk1yk+uz6/qD6fp+RbxHDMO9evhcinjFyy92EN2XWlzWijrV1KCeUrH82KmdvlyOazNJsPKiDMMN0NahHy18vmKowruNH4Ua6JEX4Ujd1qRuFFVLmdI8ljjiuSnFzZcIuRT1K8jto98jgAdfavlz9o/wAeSahcHSLGYsmcHaa9Q+M/iyPS9KmWOUbnBUAGvnnwL4dvPE3iZry6RniMnBPpmv1Tg7JYR/2uqttj6HDYLlikt5fgdx+zz8N5tZ1CLVtQhJTIIytfWMtvb6TpPl7QsUS9h6VnfDfTrLRdFihjVVAUU/xdqEd9E9rbnnoa24pwFXGtVZPTseTipyrV/YwXuo5fU/G0LXBt4YyExgVyniDxZNChjDEH1rP8aLc6XdRtHGDk84rK1wNdWEc3lZckDAFYZdkdBU1No97I6eDlX9m1qh03iWTyCzMW/GkbXUFkGUkO/wClavhPwNJqUXm3A2p6GpdW8CPJdJa23AB617Dy/DQjoj38djMErwhuif4bX/2u/WOT5yT6V7haWDRQq0alVIzXE/DTwIukMJrhsv616ZPJ5MO3cCAK87EcOUpwdas7I+Dz3Hxr10qZz2psYVOTzXI6tc3JDCGXylPU4zmtvxFejefm4rgfE+siCB0U9BuFfGUKKjin7BXOjA4Zzhexlape4uxCkhdyfmb0q74d8OLc6kJZlDZ5LHnn0rn/AAXNHfX0k06Fw7YPtXqVvCmn2guYoiIfLPUfxV+u5VguWmqlbc5sxlGnFwpadzlvHVxCLuOyt2/dxKOnTd3Fc11HNber2xms21BQQrSNnPrWMBxXvQ7n5zmM71CPBHT9adGCzN8u4gdelKcAHNKGdiUUbVxyat67HmU5qE73ucldaxeQ3cqrKVw3AzUb+JtSxhZjV6a10Rp2aS4+bPzcjrVi3s/Db4BmAPrxRyxUddz3sPifaJRsWfDF9qmpQykyfdHWse41jUIbyWPzyWU+tdnoVtpsNuy2M2VI+Yisy6sPDDXDtLc4lJ+bkVyxklLY9ClGMXe1znh4h1NcD7QRXS+Eru6vLGd5nLMASpz3qE6f4W2Z+1qQOvIosSkltNDoO1k/jf8Auj1qa9aCj8J20oqXwmbdazfRztEsxB3HPtTTrWpZJWb8c0zXDpmnaBM8NwLq/wA54OeaTR301rKJr7McrCqjXg4r3TSaUNzo/Dl5Pc2UryuWcHrWFeatqSvJHHcbAGPOM11eiRaelk4tWzGTyazzZ6DvcyXQU5O8Eikprm+E56cuZtnK61rGpyaY8W8XDdCM4wPWsrwiyya5BtyJB1rY1ZNHS7hmsJw3mHY4z0yau6NpVtbeJIJI2DxEDcw7GufEJc17H0OBxa+ryiPbV9QWZ1EuRk4HpSrrN+HBWbb6nrWu1n4eZt32n5yxyMij7H4fxs+0DOfUVadkeK6qa2LGh3NxNo8twZCHUsQQcZrhvEXjTxMuhziPVJhgkfeNei6dDZJprR28mYsnJrldV0vwtLp8sYvAcgnqKHOLVpImk48+qPHW8ceLFwRrE4P+8a6bQvFviE6L9qfUpWk5xkmqU+l+F/NdTeAYOOorQs7KwTSsW04aEZyc15OKdBwS5OvY+qhOErI6T4YfF/xbHDPatfZKvwCO1d9d/FTUL/TJrK9yd68yZ6H6V4ZoB0HTdZjma8GJDhhkV6hdWvhuTT2khvEYMoI5HWvRi1OKjFWR4+O5aE3VS1PLfEvii91Sc263zK0LEMmcd6565t47hzJcbpG9zmr/AMTvCsnHiLQyzKM+aq+tZnh65W90wGZvLnHBB61vVwSw0VKIZNn9HESqSxKcnfREn9l2dzEqtGDjp6muUvbCFdbEKj92DyMV1c5ngJmt23lOo9ayNatJbtU1KzH77q6DrWmEqSe8j3MVUoY2ipU4Wa/EmbRtPwW8ocDI5xmug8D6fDa21xKqgEMAPf8AGseJltNOR9QVpJWGQo7V1Hh9kOkxyACLf2PWs8ROo18R6SwmFtHTW2prXSldOjg6NLLnPoKzfEK7ryK37Qrn65FbZQS3djG3IChjWDrG6TWJ2XpkKKzeJrcq1Pn8JhcB7WUa9K+p2HgXTNukG6deXOMY6j1rVk0sFTxzn0rqPDOjRp4W031MWW+uattpIUbu1cCxGK9o+WR7awOU043VOx55caWdo+Xk+1cB8UNQGj2JtYWAnfv6CvdrvT0UFuwUmvlb4r6h/aHjOePdlISU/WvRy7CVJTvUlc8vNMVh8PTtSja5zdurNN5jZZ25JNdT4XdYp4yfWsC0UFgR0rX0/wDdsD3r38Xhozp2R42WYmVCSny3Poj4f6xbx2yK2OnrW94n1y3ezZIyo4rwnRtXkt1AVyKvX2vSSLtMh6VxZdljpylLRPpqdecZuqkFzol1nTxql4cdzWFrnhE20ZkVMAjkEV0XhvUoVk3SsOvetHxTrVm9iVVlJxXo/wBl16SjVqVFZ+Z8dh5qvVc3HQ858Fag2j60NPm+a1lOME9D2r2O009WCFeVbkGvnzxHcKLpZ4mwyuGr6Q+Gc41Tw1aXHXEQUn3xWmc16mEkuR6NHp4J06ylHlFttNBO4L0q+dHSa0khZeGU5HrXQ21iFXhauW9r+9wR1Wvg8RGUZ8zdz6DhPHwVOeFas1sfOOq272t3IhypilOPpmu/0G586xtbj+PhPoDWD8RbMx+IbtNuAQDVvwdLv01efusCPwraLvA9rNMFLE4aSjLVLQ6q+tDJpepRq3LRfKvqc12+maT/AGf4W0tmTYXU7l9K5exaNriFmKqjEFtx6iu91u6W5SKKBlMSINvPHSniKKo0vd6ng5BmeJxeJ5Ku0dPuPN/i0MaFbbV3EXC/jXDfEbwfceG9K0zW0+aG+Gd2MbTjJFd58WedHtscD7Qprv8Ax54dttf/AGe7Pzzl7JPNTHU5ArpytKdOVzzcbjFhs5UujOI/Zc8Z3scd54e+1HahDQIT0XGTXQ/tTaTNe6DpuvRZ3QsPtDY6pjpXivw11PTvD/jPTr0TFN062zD1DnBNfY/jDTNC8ReEL3SEuklVojsAIJzXqYefPBwkc+bU3l+cUsTTemjfzPl34M+JZPDfj7TpHk2Q32VlOcAYHy19VTD7Tdl5mLhhwOxFfE2sWrWs7W9yxhuLO4LRnodqtkfoK+ufhtrEev8AgnTNYluYkE8ALF2wFPTBrtyWs1GUL6o4/E7LKs69LFU1dTtc+Z/2hPDMvh34hm8it5Ba3vKCOMthjyelezfsxHUIfh7d2l9byw2UYOGkBGUOd3BrB8UfFu1sfGk+k6/pFlqFraNuglhy7HmofHfxzXUNCGm6HYfYLeVShMi7HVTwcCirVoUa0ql9z0MDgMzzDK6eG5LJbM8U8b3+3xnrkNg+NPF46wAD+Hsa6P4e/F/xt4V8vT7XUPPtM/ckXcQPTJrmzb6Y0zvJdBmxksxG4/Wlgt9L89THLlmIAr5/684yc4Kx+jx4f9thYUsU07LufQlt8QtY8caeTqEYgijYbVX+L34qNo9zhs4xWb4RsVs9Dt4wOSuTWuemRXj4qvKtP2nUuhg6ODvDDqyGgUdsU9RxzRt5rDR6I2XmEEsltMs8LlZEPysO1df4X8W6xdataWc10ShkVCMdcmuQCgnHetzwILP/AISq1N8QhP3f97PFevlGJcKnKfOcQ4GNehzrdHcfFDW9Q0iW3FlMYyTz33V5t4r1/VtQtka5uMsnIFeweMrPw/dPEutXaw4+5kgVwPiofD+w06RI7sXE7kAYIOK+qqqUndM/OZ1oQhzNGLpfjPW4rGKJbvARcCiqFtZ+HzEGF/tB525HFFUoS7nz8s9pJtcr+4zPH19qFna+Xa25Jc4jC8YrmtCvdcs7yJLyBgjgZY9q9d1e0tbqYSSYwo4GKydYtdPi0tiYnllb+6vIr86zvEVmruN0ft2FrwiknuyBJIZFDOgfOKp/EGOGx0e21SGPmAh2HsKqw7lVGSOREyPvCtzxQkWoeEp7cgEmEj9K8DJIVYZhHlZvio3S7HovhG4j8T+DLW46RSwhefu5x6V4v4k0rxh4I1WXUNFjeOytgzPsHDk8jgV0/wCzh4strzRpfDqhvtVlI3BHGOg5r1sPb3SyQ3Chn/5bZXP4V+4XbilY+FWJlga0oyV49jyzwr8VtUvvh9NqNxGi6huKRxMuCTiuz8KfE7w5qBi0+8vFttS2DfE/ckdj0pNb8C6Dqk0UwsEVE+YRqxUE+vFee+L/AIQS3lsLvQtQ+zzW7MyqxA3+2fao9nKL3M19SxFX3vdue5S3cMFtLcyMojSMvnPpXmPhjX7fxF4yupZ5tskfywx54IB4Nc74Mn8WxeF9R0vxBJH5cIKoBJkHj1rj9Kt9SsvGtoLKR4nlxh8fKvHTNeFiMPTzpVMLTf8Aw55WYwll9aMd0+x714h1W30XTpL264ReoFcp4f8AEkGtXbTWrb0PUVGkOqa9ZXPh/W5GkkcjZKo4q74F8BR+E3kdpvMZ+i18bjskwfDGWTdTWo9jtoVJyqRfQ6Wa3NxpU0CHYZFwD6Vh+EPDqaNaSq333fOe9dMMbQDTV27ix4HavyifEGKnh5YdaJnoLdtDSoDAAY+UVE6mpV3MTSSdDXg8zb1NFoVpWwnNch4q1IqjrEecV0erTNHFxXEatiQvnqa9nLcPzyvue1ldFTnzy2PnT4k/2l4i8aLpaB2iDc4r134b+G4dFsoIim2QgAk1p+HvBv27U2vfIAbPDkda6W70aSxkXL7mHQCv3TLXCngouaskj36uKw9NOnCWrNO7uPsNvGqSc455qrbzL5UtwSO5rJuUmeQF2Jz0q/Fpc9zpcturFSwxn0rnToZi3yvY8jE01QpN9TA1qaG+zK6q4Q0/T7GK8gSQRLgHgYrFWyuNIuZLS6m3h24z9a7TRoVt4YtvK7c1nLDyTVOHU8jJq2IhNyktzU0eyv2dLeCPZH3OK6mPT9N02Pz76ZEbuWNchP4+sNLZbC2dZrtuAo6iodT8I6r4ogS5vtQkhjbkID2r67B8PQpU1LFPQMU6sqj53ZM7211zTZDssnWdfVao65qiKpUHHFYWmaLY+F9P8mCRmfHJNYGpX011OdjHbnrX53xnmdOdb6phPh7muBy6NWfNcTVrt7gMQeAeTXm3ia8W61SOyjkD5fDgdcfWrvxB8XWujrHpcUo+1XDBR9a5Lw5KNQ1mWykVo3g/ePIepb0rl4dyarb2s46Ht1MRCjH2aPU/hzotnbySKrboSBnPUGt/Vkma5XTIJ2ZSc7c/dHvXHeD9TkiEckY3SQs2AOjD3rtbZmZG8QNgOVwY/UV+hw5eVJHy2NvOb10I/iVZxaboen2tuPvfMxHc45rgdpGM103jbXY9Te22xuqBQACPunHNc243YrXnurHwuaO1QYy8/SmuMl+o+X+lSFevPamOxIZiMFVq46HktNyXKecahZ3pvpWW3cgtwRUQtdSJ2pav+FbM/iyRLmSAWCSbDjJOKsWfjIQqxOmQlv8Aeqm21oj6DDKvK3MrG58OrW6gsrn7RCwZlIAJ9q5TVrG9jv7lmiOwZLNnGK7Twtrz6rZz3klult5Kkhd3DHtk9q8o8Y+IdW1rVHs7hBDiTK+Wcjb/AFrDCU51qnLKy9T3LqlDTcwvFuq3CTiGxuR3BAql4V13xTpbM0V0Ugf/AFhPQim32mrDI8i7jJ3z2966DwJ4eufEHn2r3PlWsILbwATkdq+ghgcPBONbY8qWKqVJqK0Oi0uy1GRFvDbF4ZxvViQeT3/+tWm1hf7FBtHwfuluaxL3Vr3w+La30+QhLeU7WPJ3Y5JFdLoXjy6uLJWltkcDoT1J759K8evQqQV6cfdPRw9e03CWp0/gmGWPR7oSQsjc7Qa5i90+8eadTbuA5Ndv4Y1h9X0+a6NtHEIsgjPWufHjwSPMIbKFijlCd3TBrjg5810bR0drWueaXeg6hpmpK0fnOJHD7GbovevRvCUMjSiRgTgZA9K53W/Ep1vWJGtreOIxKVJDV2fw9ZW0d7oQKXVipyeuKWKnOUfeR61LDewp899znZbK+WeRhbOQWPI+tMFjfE8W0g29fWtxvGsiPJEthGfm9fQ0HxuxJY6fHnGOvWueOx5yfvM0/CsM0fhmZJIyGYtwetecrpep/Mv2CTBJH616nomqNqWitqH2eOMJu+Xd6VyC/EKRt3/Eph+Ukfepxcl8KIjN8+h5Br+g6nb38mbGQITmun8O2kyeEpYpoSJCDgd66HxT40kuLUXEekwll9GqDStUbUNCk1A20aEAnburzsdOqklbQ9qjiW7aHk82mah5n/Ho7HoD710Ph7U7mCNdNvonjcH5Sxqe48dNDuX+zYzzwa5PWfEUuo3HmtAqEHgg16VD2s7c0UTmFRzpOKjqe1WULf2I0TRDaw/4CfwrhbnwlNJqDTWKlGY9D0NO8IePJLeyFvqVuHiHCNnpXT23iyK4CtDbxMFOV2tk13y5J6SZ8Pl9bMMBWlOnTuclq3hnxBpmGu9LmSLGd4HB/KuGg1STT/EDxusnlE4PyHAr628I+Po9S05ba6s4JZ0GHD46dq073wvompWZ1aPS4In6lQgOa6cJg8PUbszvxnG2OoTpqvSsm+h8n6rKix+exLI4+UFSTitfwXa6Nc6FPqF9q0kc6HEER3YJ9K9e8SeHLNXW9jtYhFH94YrhtUMMcpiSJVjznAWvMmqMIyipXZ9XLOp1bVUklYvaN899Z7xy0I3fWsQqW1Mk/wDPcj8M10WmYW/sCB/rAAKw9Xzba3LHj7sm79a5a2H5Klr+Z5uC4ptGU3HW59BaLbn+w7RVHBj4q1PF/ohXHz4qHw5eJJ4W0yQdTb5/WppLlTye4rjhGM20eviMwnUpqtTVzH1GLFnOMciNsflXxR4tYnxbqe7qbhq+3L+dGhdR/GpFfGHxOsX0/wAc38bceZKXH0zXtZTGnGbinqeLjMfUx2H9tUja2lihZ4Che1a1qyrisG2k6Vp20nAJr08XHpcrLca4+6jchlx92pJp81mxXSjoae1wMV58b82p04/CUsarqepYF08YJViKo3+pyuu1npstwMEVlXcmTxXoTipxRwQjPCRcUtCpqUhkVm6mvpv9nfdJ4Eh3fd80j9K+XJmYnYvVztr6y+Clq2m+C7O3bgsA/wCYrnzyqvYRTepnlNSKxC13PR4I159RVmGHNxG3cnFZ9tJ/FmtK1kDSoc9DXkYTLnisNOaexGOxlTKs1jyR92R4r8W48eJ58D+HmsPwK2NNbHTnFa/xTug/ii69lxWT4OTy9MVe5bb+ZrnlQvDlTsfYUczp1JqMtDY8RQWbRRyapqk1jF5I8soTyfwrX8UDxJp3hDRr7S/Ma0eZVluHyQylgBWjBbR3McFlcwo8fHua9H1DXrO+8Jjw7LpETWq7fLOeQV710KdKpS9/dHy2KnPC5gpUZe6+x5p8WUxoVmGOMzp/KvX7Vox8LdMgZGdGj2sMZHK15H8Vvk0W2K8ETKVrN034qeMrOwhsre9VYYOFBVT/AErjw9aFONjyeJa9OnjSCb4b2XhbVrnxRraubG3bzbeInBY9R+tdRoPxn8Px2K6wZlg2vjyGU5IxXCeMvGXiDxbHDDrF15qwngAABvyrmmtYW3fuk29dvbNdNPE23OGOPwuIgniZS0M/4i+NNP8AEviie8023eGKQ/OW6H6VBZ+JteXSW0i11OeKzLZWKNyp/Crk+jafcHdJEAf7oFT2ei27ypDbWbSOfurHlia3WJ1fs9Gz6XD8UYGcY066cktu5kW8d811E80crMD992yT9TWn4ojmNtAVQ5xjPeux07wL4rng3waLdqmON8RBrP1TRdb0lv8AiYafdW4HQyREKfxNcNSFXmUuU+qpcb5XSo+zUJJHnr29yu0mCQep6k13Pw7+GvifXZV1Z7GW20yJg3nOMA03TLltPvhfxovmjoCM/pXqXhD4heKfEEp0m6uFFmqgeSkaqPzArd1o+z1PIjxXh8XiY0sPfXudFDH5cEa8fKu3I704KMU8jDBOBgfw8ikNeDJ+9ofdReiQ00CnDkUUkrPQq/Qay7lxu2+9T6UcaxYzNgRLcI7uT0APNQv93AHJrN8Q5FjGPMZD5qqNvetaM+SftOxzYmj7SjKF9zc+N3iuPXL6Kz0SI3AibDSr0+ledQadqTyPI1pJI5xwa2dT1Y6CsXl2UUnmdy3JNSWfj5kcCPSYiw6/NX1mBxE6/vPZn5HnUJ4SLjR1aM1dP1PH/HjJRXTr41uGUE6XCCf9qivaSpdz4SWKzO/8E6OFZruQMN2K2/O0+1twJtm/HOe9aejabHa2sjSKDgV5J471ho9YkSNiArV8Zm+IhQilFXP3rLMLLH4hwi9Dqr+Vb66VIYVWHuQOKx21CEXsumbWfg5x2FSWGrRweFzcP9/HFcRpX9pz6y+psD9nJ5+lfJZRGrPGPFVFbXQ+lwuEvzwl9n8zlfB/iCbw38S9QjhlkRC5ZljOMjPevp/wj440zWNJt9QSEiaVSZEHUAcHNfJ/jjRdVl8dNqelWMk0MSBp9vB212Hwc8S2+i+JY7/ULjZpzI0bIedhPGK/a8DXpYnDJLc+QzHAQxEZ83xI+gLTxdb3HidrO0u45I2TMaZ+YNnpWmdUMoKLbjy8kEkcg96+c/G2rzW/xFin067W3tWxcb0GcxE/zr1fwZrk994fWWdSGnYhMjqAetcWcYungqHvPV7Hh08ralG60Zp6xbx30a2MH7oFw77eN2PWsPVLGKS9jW3uIY/JAHJ5B6VuXFwtvC0ij95jP4V4r42tfEevaq11oDyRrE/7wButcXBuWc1VzbtfU5c4lCEo0+p7v4Wms9Fv47G4vvtM843KzNnbjsK6eVi8jSN17V5l8Jbe6voY21e3Y3cI4cmvUGhZYjI3avz7xSweLxGMjRpq6Q8Iqaho9WZmtahDp1m08zhcDvXJ6B4wh1PVXi8wBEPrxXGfG7Vr8y+THIVhPUZrhPBmpGx1MGSQ4brXwmE4aksM5VPiP0XLuG1UwDrPdn1FBcxTLvQjFNnbGa43w1q63AUI/wAo5611E3mTxApnpXz2JwE6M7crPl6+Dlh6nLIzdVfzQU71j6ZoVxqmoBSCI1PJrobPTp72baVIUHk4q/4j1Ox8J6SRHhrhxgeua/R+DuGZTkq1VaCq5h7GHs6e7M/WbqDSYk0+wVfMxg7eorOjhMwMkzkyd81haNJeXd6+pTknzTkA9q3rmUW9o0rfeNevxNiWqqwlHY3o04R5dfeZkalCRMoh5weatrqcUMHl5AfH61TN/BBbTSydcd65ZdUhuUkkDYbPAr6DhnJqeHh7+7PapUfbe7U6Fw6G+t68HaZiAc4z0ro/Gz2vhHwpJJId0rptTPUVZ+FGks8kmoXDEhugNU/jZpNxrsaWVspOwV9hl+Bw0cWqk9keJjsRGnifZQeiPAfCd1JeeMYroF2dpM5NfVNrqqwaREZmAITvXjXhHwQ2jTrd3KYK85NbF/qs11OLdXOwHHFaceZnRq0OWhpZHTQwEsW+aT0R0Osau17IQOOeMd6474geJrPwrobTTEG4cHYoPOa2by6tdB0GfWdQYCNEJAJ6mvlLx54ovPGHiCaUSt5AYiJewFfi2QZFVx+IdWfw31OyrVpYePJTJtDvtQ8UfEC11O7jknjE4Yoedi57V6TppuNP+J9zaSrshvz+5d+ioTwa5n9n+OK28RG7uGVxny2VunPetf4tqbXxk8UGoJKpHnBomB8tSfu5FfqVTDwoJRhsfNzqzqVdT2nQNLt4R50Jja2BxuToxPWs/XvEUI1qLw7aSGNkcPkHqo7V5f8AC74ganJejwzIuY1OUctnOetVtfuF/wCE2udQju/nsrsbucZA5xXnVb02KcW2z1XXJYra0C3DDezkjHXFZW37s6s+w9iaqeKNbt0u9MaZAYJFEjOTx8w6VYvBuVWWZY4SuVycVpRaWrPjs1w0vaWsWHK8N+VOh8o5aZhyCMVxUmp3kd63kuZI920gdq3tOd7iMt82dp6/Splik52RX+rleNJV27IxL3wu1zdtJBdIpkbIyaoa74fstEhV77VoVZvRq53U9RvodSnTzpNobggnis+See+J+0u8qD+8M16FKEW7yehth3U3mzqbbxBpOm6ZLYQanHN9o6tnOKyJ7GHT41uPt0dz5w3B85Kj0ro/h14X0TWtIvmuLbMkS5DfhXJ3UCwyz2sLMURztyOgr0frGXwjZLU9OjCtVfuK5Tt7Vrq7lhuLgJkZDZ5IrYtLq303RWhsLopLnkxnn61kyWqM+7LBwKl8IWitqEs0yhrcfeBNRSxMcS2+hvjcGo0U0rM6TQPDF1rlj+9uVMkh3FnPOPWtvUPB0Oh6S1zHfJKFHQHrXNR6tK11Mtm7xKvygL6VHFd33lvbvLJLGeRuJ/GsXzS0vZHJGk0tNzr/AAn4itbDw7dorJJO2W2n0qqdDsj4UuvENvdRICWYoD1bvWbpGn2c2k3McKn7XKCBz0Fc9cSSfYxo8E0ggjY7xk4J715+LnQpq8HqetgsJUrq8uhJ8P7RbyKe4mlCscnBr2TwLYtDobROwJlYlSOgBryDSoPsiMsalUcjGDXq3w7keTwlcMznMczBSfTFedzSqK7Z04qtFQ5EimPAzsXddQiBZifmbpzSnwK+QDqEX1DVx82q363E+6aXG8gAE+tRrqV9u2rczdPU1aWh57Wlz1TRNH/s/QnsTOsm8tzn1rkF+HDYY/2vb8kn71bvgi5muPB9xcTFmkTfjJ5ryb+2tU+b/SpfvH19aIptPUiF76Hen4blk2/2tAR6Bqkl8GHS9Ee3t5klVwdxHOK8+Os6qBkXcufqa9Q8GzSzfD65lmZnk2nknmsMVRcoq70NoTqQlc8nl+Hp53ajCqsepbp7VTf4c/Oy/wBo2u3HXNR6tBqJMkltcyk5PGTxXM3d9q0JIeeYN9DU0qeJd3GZ69GtzrVneweEbWLRzaySxysQcMtYUfhGexxJbaoEyfuhuK39DlnfwPNNIx3hfvd686bUL9nZRJIy7vU1nhPrEnJORtRpws3JHb2g1bT3Hl3sO/qSCc4Fe7fD/wAYf2v4RNrHGWuYRtYDvxXygby9wcTuPbrXd+ENVvNN0xriGR1Ew2kg9zWtepicPTfs5bmOIybB5ioxqRtbY9X8Qa1cW1vJHNYlkOdwI4rzC6u1uJZmVHBJ4HpVK+1PVLjfHLdysG5HBrH0KeW31ow3G9lYHBPTNcmFhVUXJyTZliuG/YQbjUun0O7tbhmhsLpeBbyhT7kdqPGtrjVhdKuFuEBX3IHNV9KzLb3VmOqgyr/vV0usQpqvhGC8iH7y04Pr6GodSpOrd+hyZdkeGrUp0k/eudR8PdWEvhZEY5aD93g9hWpLqC8KrZ715x4Jv/sd9JAx/dyqVA9623vCsrpnlSRXJ7Rwlyn0WX5bHCQkr3ZuTXyqxUt9PavCvj/oDTMms2qbmHyyEDnHrXqM14P4jzWZqSRXts1tMoeNxyDXfgavsKnPcjEZdCpQkrbnzHC/zbckKByTV+Kfp29q2PHfhO50a7kuYEZ7R2yMDOK5VJmXAbg19jCUK8FKJ8aovCTcZG3HMuKd9o461krPxR9o96h4fU1p4lQ1NCWZTnJwO9UbmbncevYDvUEtwQM1Y0jTbzV76OC1jZnc9ccAVpGKprmexnLEVKs+SGtzT8B6LLr3iKCIKTEpDsewx2r6n0iSOyggt48BUQDA7V594E8PW/h3ThGqgzvgyNjkH0rrEm2EMe9fH5ri5YqulHZH1OGyWjhqUa1VXk/wOvt7z5OD3q/He7I3kzgIu6uQguedpPGKj1/VDa6HI6sd0nyV9Hw9VVKUlOPutanyfEspKKnKWqehwHjG5+1X11MTlpnKofTBrT8O25/0S3HUkSN7gGueuAbjUbeHqFO4/jXa+F4ds0t03SIeWvvkVyYuMLu0dHsLA42WIp2T1R0ayrC1zeqVV4kzGp6E1Q+GmvaxrvjMRTeT9hgV/NwDxkcVj/EvVhpHgyaReLiXKx885rzz4V+OpPBuqzXN5E0sF0B5uW6VySwkp09tT3cB7CUL1Vqj2r4vLu0SIxjcomBBHYV5gNvVT9asePviwmtm203RNPlliZhlghIp0lhqENnDcT2ciBwCflNc0cHVpwTnE+J4urUJYvnjJFUdvbpRjr7/AM6kEcrf8sZP++TT1tbk9Leb/vg1hJtbo+ZpxlU0iiu3AGfzr6E/ZV0fw/c2l9d3UdvLqSTARCTBIXHUfjXgptLscNbykf7hq7o15rmi3YutNa5gceinmt8LXjTmpM7cPRnTqJumz70CsqAADI/KsnxVpuj6po1wms28L2wjbLyAfLx1FfMlj8aPH9pBHB5TMcfeMWa5/wAWfEHxz4lUxXk88ERBDIkZAb8q9mrm+HdPlserOveNvZs5bxJBaW/iPUYLF99nFOy2755ZOxrrvhNB+8uLhevAJriVs7rduWCZ8DLZQ9a9I+E9tJHo1xJJGyMW6MMHrXzWIne7R08LYKcs0hOUWkjr1HVQMDNOI4qQrtP1pAOK4V3P2lzT1QwDikI5qQUYovZ3GtG2NXORxVPVoRLDEM7QsqtV1sgfLSwwrd39jbkH57lFb6E1pQhzy9n3ObF1JQoymiGb4fXni6W38u6itUDcF8g1t2XwQ8gAtrVsXHX5jzTvjzPdaCmnW+kSPAMgMUHfFeXP4m15Yv3mozqFPJORX2eDw8aFNU30PyzFThObqN7nrI+Ds2Odats9/mNFeNSePNUWRlGoXJAPXmiurlXYw+sU/wCZH0vfmOKzdVbaCOleK+LfD9zf6yssYQRbvmGeordW98SXn+jzxvvPcCqupR3ViVjuWcu6569q+YzHBxrJLmsz9AyfEvCy54bswvEX2WztotMkuTEpHO01y51iSzuDaWt0z2qck1JrVnqWsSO1lG1w4bGKt6doD7rfS3tdt1IwL+1ezgcpo+ySvc+shioRpuU9zqfAt5GuvWMszjZe5ikZum3Fec/FfwZJofii5Fi23TLp/Ni29AB1/Wut+J2m3Hh3wqk1uxSW2bcpB5rF8MeIm1y6gg1D/SrWcAKDyVPSvlKjxWWY2Vek7x6o8pYCeKqPEU3oP+H/AIdh1/VbZp8vZ20QzI3XI/hr23TbeLavlxhEi+WNB+WawNITS7CZdPsVWNz1CjofevQ/D+mLJEZNpG0dT3rqxmGxOY0ViKi9EeRmOLULN+hwXiB5rfXIoZvkimXj61XsI107V/scSiTz+/pmpfjIstlqljc5LJHg8DvnpWF4S8RR3GtpLcwlDvwua/Q8ip1KeCUuXVHxeIoV8RX5oRv5nsnhDQ5tOQyOysJOcelWfGGojR9KkmZVYgdPWrmn3kckSOcpleMmuD+KuuWkFu0TSbm/u+lebiqTxcveW56GW4GVXFRhJHm/j29h1+7tpprQ20fO5scmuNu7aGGUmGPAHRjXSWVprviW7WKxt2kQE7Tt4Fd34X+Ed3cSCXXJNi/3BXZhcuwmGj76TP1D+1cJlVD2cp7dEec+BbzxDJq8UdjbSTxhvm4OMV9GaDbX80KfaYBEcDINafh/w1pOiWyw2tqisv8AHgZNaN3OtrE0kpB9MV5WZ4PAStJ07WPzjNc8+v1X7NEJ8m0g27Bn29a4LxVost/ctdXWXUcqK7CzMl/I0zAqg4CnvVXxBdQQW86bl3LGePTiuCOLVJOUdF0POw8rTa6s8/0qSNpAhIAXgj0q54nmgTTo/LcBq4fwveXM17ezuWKBjzUet311PMkKFjk8Cvj25f2ne97n0NGLk1cmvzNqkgto+FFc/wCINMudMRZUJB9PWu+8LaIyhLqV8E9jWF8W7qBCkMRG5euK/R8ub5lE3xWLdNJI7X4U6z52lJCyYkA611t61urFnUF684+EaXMlp5gjIXH3q6TWLx4J2MrgKB1rmxM6kazjFnmezVWrzGF4zuLiZZLaHhTXPeFtJc3QWZtwB3EU7U9eZr1vkzH/AHqsnU4NN8L3+sKwBCEKfcivneIMHiHTTex9RRqqnR5I7s8a/aa8ZPdagnhnT3xCrfvADXjdtth2LCsi84fA4rQ8RXM154la+uMyPMS34ZpkMohuGWRMA4NfRZJhY0qCsePXp3m+fob/AIehv7KG7eCN44jC2GIxk4qjpUCTW0l88hjKR4lOeWqtfa9LNdOsczC0j+UhT1PpWQlzM3nLby7ELElGPX2r28TQhUpWicGJr0aGsdTf8G366f4zimgVpgQwYn3FS6lcTN4pubd2LRy3AkO7utc54fm1H+2k+xRec69lHXNew+BPhre6nqI1zX2MRLAiHpxXy2JfspNNmmHhKdD2k1ZPuYthF4g8XR/YJlNvaWb/ALpugIHSu6tdGvbtIo9Sm82KIbQM12Uuj2um2pit4gqHoR1qoVC4VelcdL2tZ3lseRmmeQw37qnC8u5n22lWNqv7mDB9cVYOFG5OgBytSvuJ3bhgdqgkIIZl4ypH6V6lKjGCuj4SvmVbETtWkcVear4XW4dZbP8Aeg4Y4qeXXvB9vp3lx6fl26ttrnb7wxqtxqUskVuW8wkqMdak/wCEA8QrD50luQBztxW85QUfeep7OBw3tLNO7Ot8L+INOsraVbGELG4+ckdaw9V1bR2umMViuGPztisyyt5rUSW8sZTHFMt9F1C8m22tu8keecCvm+SFStPU/V6eFlgcupzpwTY6e60+TOIAuOmBWFfQyWqtdWs0iWu75iOxrTn068gkkjkhZSvABrrtC8KSXvgi6gu2SMPKJAWHOAK9LCzp4aSfMcWNr161H2dWjZM5/wAFXGn2s2+9jEsZHmKRySTTfFGuxT6sLXT7IQW5/iA4q7p/gXVEHmWKM0QOATyCParT+B9YZSptXIB59c16VXFxqTdj5ylQjSkovQteGbGOMxXi3ThJR5UoHQVx42NfXSxt8qzOM+ozXqPw9tY49K1DSbuNRcLISqsMkHFeY39m+na7dxHK/OSwP1r5ucVOclzH1mBc5N01G1ka2kvaRSqZ8vGDyK9Z8KTabcaE82nwFLVCfMXHVu9eMr5ki7kQKPXFXLTxBq2kWL2lrcIsbsWK49a9TD5bOUE4s8+rlWJrJ3skjvDrXgwSN/xLz5uSH+WhdY8F4CjTyq9/lrw/Vtb1BXaRJIgckt8tYEvifWPNG2WM88jb0r04ZFXnG/MeDiqfsNJH1loVzpdxoctxY27RW6FsjHUVx3/CQfD8sV/szJyc5XvXk3gf4jeIdPjezkZJreQlSoXpmulPhPVk05dRaDMDndvx61x1suqYeSjN7nJSrUGnK9rHajxB8P2bDaUm0f7Ndbod3o9x4ckvLG3KWKg7lA7V5Tp+gWslsJJBk963Iby80jRm0+1YC1bhgRnrWdbC8iueO+IcNdxszSOu+A8gJpqlf4jt5zUN3qfw6nytxpKvkcHZ0rhbq3hRmEagN/F6ZqiyMwKKFz9K4m0k7nRDPcLpq7nqkGhaDP4fkurJfLtADmMDrXDT2Phhv9XbKpB5yOtd54JY3nga7s4lHnKOnrxXJad4XaWdvtbENuzgV5tSdOhFyb3PapZkoxvcx5dP8PEbktoVI7Gug0zwZJLplvd26wfYywLLntWjD4PsXDbs8dTXpvw78ImfT9jSn7GOnPWvIxWdYWlSvNs7qWYzkZln4f8ACLWUQbT7bzAg3Z7muX8e+EfD8mn+ZY2sUEy/MCnrXtB8F6eDlmJGMDHGKwfE/gmRodunyCYtxs7142XZ7hcRilGLdzerjZ1IOJ8y2ck1jqSXDDmJvmX++K7TwtcxWeqtp88ge01BSYn7biMkfhmtD4ueCZvD1jaX3lFZSQJB6D1NcXokq3NsLFnKSK2+1c9QerV9tiPZpcsfmfM0Vi4pqMixrmn3Gi6xJC2T5bboz6itJLg3dtHdRnBPDr6GugEMfi/w6Y2Aj1SxGGHdwK4uF5rG5eORSpztdT2968+lXo1bxa1RU8bj6UuaMrmg0oPHeoyxU5IyMUSR5jE8XzKepFOA3KGzwOorSE7uyPqckzX6wnSmveK0sMU0LxXCeZE3UEVx2ufC+x1Fmm01vJkbna3AFdz94gr8orV0qPLg4Of0r16FSpCzpOx8bmXEEKGKlRxGsUzwm8+E3iq3bMcK3CdtmTVWD4X+LJ32/Ythz1kyK+tdJt90Q3E/hxV27tAE+7n3r0KOMxtSVlE7Fj8nlBSdSyPl/SfhBcx7ZNZuNuDkqnINdzo2habo8Hk2sIU/3sV3Wt25DHcSQawJLdlf5uV9K1jgsdjJunPY3weY4ONZVqDuraFRW29TketTQ3C5w1Pa3jY/L8o9KctoCM9h3rrlwziKNRVKSTsj1MN/auaNwpzSRYtpFkbaOF6k+1YXiW/WR3kBxbQ8KPU1oXUgWNo4jj+83oK5jUY/t1wio2LaPnPZzXqvFVaVF+1gvkebn3B+O5VVbvYj0naEluGUmSYgKoHUZr0LT7eOztIbMkysv/jxPeua8JWLSO2pToEhiJVFYde1d34U0XUdaupFs4i7Ip2nFeE80qStSdP3T4OnOph6jS3OK8Y6DD4l8S6fY3940FlDhpChGQe9dHp/w7+GFnKr3E2oaoB/BcRrt/SsHxhYah4f8TW8epq0XmzYcsK69PDepXUEdzbwuIyPlweDXbmmArUqsJUYe5YMXn1ajR5Zz5bmxpi/D3TWEOm6DFbAn5Pk711OvS6Tb6XBJqVqHhI+RdvauAi8K6x9oiaS3kIVgc12fjWxu73QLW2t18x41APH3eK3wtSuqEueGvRHxFXB/WsWmpuVyGz1rwVbT+fLpKSQjqNnNGp6t4Z1K7jk0RPKRvlMRUACuMvND1C3Uo0eC3b1qDTtK1CDUbdyoSLcN2BjFeJisLisTH3oWP0LJcbTyaoud3v3O38qLG3YvBz0oKxli2wDPtW7rvh+4tLS3voVLwSIMuPpWJjoM5r5OvRqUZ8srn7Pg62GxNFVKSTv0GbI/wC6Pyo2R/3B+VPZeaXGOKx17nc6FK2xHsT/AJ5j8qcq/wCcU6nACm1JblU6aj0G4pMU4ijFI2Q3FIwp9IRSlsgvqJg1oeHZIxrlmZF/5bKP1qio+Yc4pbd2hnjmUZdGDAe4rajU5a8ZHNiaftKU49z0z4k654O0kwN4lshPn/V5XNeM634y8Cazfkx6V5VlHkbdmM1s/HjTdS8XaJpM2lp5mCFlI/gYDmvNLP4ceJriZLeKzJb+6B196/RsPzTh7SKPwnO69NzeD5rSOyg1/wCHKxhf7M6f7FFZ0Xwd8V7B/oR/IUVf12a6HDDh2PKv3jPa/EOpWOnwEhBt3D5yMc153rN5/b923lIQqHaWA4zWh8Z4Tra22l6bfC3kJ2nYcZyai8J6Uvh/TBYXFw00y8SFjnPvX5hisTGE1JS5pdj9IyTFTnV5rXRb8J6bFY28v7tSSpwT60nhzQGtbu61W+4kJJTPYV0Gl2nmXecFYyBjPerOvX0Vvbi3NuzyEbVAFfV5fmUfq/Kuu571XFylUfL1PIvipe/2vZ3VuitIgTG0DvWB8GPCN5a6U+q6rHtS2R3jU+g5r1uDQrJo2upIQJDyykVkax4j0LTdD1DToJw08ylSueF4xXy8M3hjsbKnD4U1d+h6uGr15U1Rw6d/8yT4QacmrXF9r9zkxvKREDXp+p61Y6TYebK6xRoOcnrXjfwy8RrpPhyWGRhsUkqF9azvEPiQeIm+z3MjJFk4APWvpK9HF4qrzUX7iOH/AFfrTxLVZ6If8RvHkniCRrW1hH2UHG89a4yxvLi2ulYyjCY8v3PpWlHo8h3EcQ5+TA/nW14K8B32r+KbRZgn2ONhI7YPNfTZHjIRg41Klz38diMHleH5KUUz2j4f2l3rnh22u9WjaF1A2gd60ta8A6Dqs4uLyJncckc109nCtrarFCAEjUKoFTLx8zEhj2q7pu6R+V1MfU9u6lN29DN0XRrDSbdYLG3REHXjmtA7m59KXvnr9Kq6nfQWFq9xNIERBnJPWuec4fEc/tKlep3bHXNzFbRmadgqj1rkzfPreq7YyRbqevY1yPiTxZJrTPHCXSBGPHdq2vh1czzIYjavHEO7Dk14uN9tiZJXtE93+y5YSk6lRe8zrtXvodG0pp5MBUHA9a8kufF1rqN7N58nkbjtHPWuj+Mc10dGaOESEAfw9a8Ih0vVW1CG4ugfKzkA0quGpvDyUpa9DDC4SpKSqJHq9g2n2tqYfMQ+ZzkYyayr+60+G9TzMEKeMCufvpJkma4iX5cjAHT8KpWP9pXXiGDFm0sbEZ+XgV4GRZDUp15YmtK66Ht1qjoLVHoMviC+lhSHTbNwpGA2DVrSvBf9pIbzWXy7HhTXcaJp8I0+EfZ40IUZ45qe+s8jCvtXtmvoJYuUZXWh5k6yqP3jL3ad4f0vyrZVG0dq4XUbxtWumZWOzPOK6XxqkcemlEy0hHUVneCtG/0YzzqAp55rKhXdWo5X1OilHkXMY2paFAunNcYx8tcD4xeSD4fX6JJ+7LDqenNer+NryJLJrO0wzFcYFcppPgi68TeHLjTr1vKhlbPoetehmWJ/2S7Vy8PjeTEqTeh8v3NlDcWiXgZRcI3yAHqK5vVLySa5MUysz9PlHSvf/Hvgnwh4FjEEl1cXN8q4VQwKj615/pWiDVr0tZWKruPLOtbZPhK1SDqS0gepj50sQkoPVnD6Xp2qzQS2tnDtSVwdx7V0uj/D3yz5t/db93JAr02x8NW+lwqJmzIRyBTLfTJL3VUtEVgu6uTNc2hRvQpSuetlPDVCK9vitkO+H/hOB5lS2thGqEHzCOuK9gjTbbrGqhag0mwj02wS2UAnAywqy7R5y0mDnGK8KlTqTnzydz5nP8zWJn7GjG0F2KOtcQBaxHra1fcIs7lKnvWM9eth5+7Y/Nc2bjVvcgbHGfXio1R5JD5a5cKePwqSRiqnjntmtzw/YbYPtDISzg59hW9Sapa3OPAYd16mx4/P4r1zS9Rl2SqNj4CgA4qxP8Q/EzxlWuQ6OMFdo4rY8eeF9Djs5r6xvJDePJl03DANJ4a8GaBcafFLqmqMsrjpG+MVyyxEJP3kfa4fDxoUueO434fWlvrkV1cahuaRQWGB3rKm8XaxpV9PZ2pjWJGIU4FegaFpui6DFLBpd3LMsgw7OwPFchr2j+EbSea5vNQlUNlmUuMn6V5NHEUfbS5Ue+p4yrQUeZ2OWutfv7u8W6uHG7ngAYNdp4JuLzxHptwb25MUdvyiqOuK8ztLyx1TV3t9PW4S3VtoMhHI9a9x8DaHYWGkukNx5rMMSAHp7121qdLlVo6l1q2Jo0OarO5xT+MdatZpbO2kVI4mOMgUHx94jJ3faEXHGMDmuj1Xwp4Zbzp/t0puOTtDDrWV4f8ACuj3Eb3Go3uxScKu7muuFSCsrHnxp+1p+0k9STwLJqF9qV5rDktJ5ZOQON1cTr9xLd69PcTNmRmKsMdMV6fqENh4d8KXK6TdSyeaxUENyDivLbgZbdkyOWyx75PrXkNQjVZ9llrrVqH1mfTQDKyjYOlUNQkdY2ORuxwK3b/TpLby0dTudcg9qpDS2uXiaTAjDlWr6/BVYQoplxlL2LnJ6nn97FLdXXlwpmQ+/FZeqaLqVmUlvLcAbvvA8V67pfh3SWvgJLgr845U89a73UPBPhW6sZbWTUHPmLwXYcGt45w4S5bHwuYr2kmfOuhQkOhwM7s5Br1jT/FuuXtrb6NNN/ooGANozWR4t8D2/heazls7tbi1un2KAcspHUmu2tfDHh2DR4NSh1Cd70DOwuMUZhiI1nTkj5hQ5KdX0GBcRiPGNnIp13Ij6Octhjnt6U5VjYgzSrECMlm7CtPTvDdjrFrItrqgdYhlmDcGvJzCvskfM5PQnOTlKN0eYXEzyO4Z+pqWxhLy42A8V39p8P8ASr/zGtdQ8xozhvm6GqGr+Fn0OeJ1lEsb8AqelfP4yo1BtHuYzApwi4Qsa/gnzLPRLya3GJAOM/SrWjIbmIXLf609fSrHhO0ibTbmG4cqjKTkfSrOnwxQWwjhbKDv3NfNZrNvDwaZ7mFoPkiQ6rfW2m2ZknlVGAOxT3Ndh8GdYkn0a4uLhCAT8pHIFee+I9L0/V7m3W/maNEJ+6cGum0jUofDNj/ZunSLJbTjkycnFY0suoVcHLmd2e5SoOc4witzv77xCikmOQFR1rFuvFM0TCS0cbweATXn+payqB0jl7k9eKZ4Ouk1rxVBY3TuqOwGFPNePleSr6wnTXU+0lkMaeFdSS2R6D8TJBq/h+0a/VTPOg+nNfNuuWMuk6m6hiqg5BHavor48eVoK6bZQFvLRVAJPNeX6holn4m0O/kkneK5RF2Mhwea+1qRlQxjhLZ7ngTwCllkcRBbnN6DrxN1DqWm3EZ1G34lhDj5xXcalpOn+M9NOr6WyLfoP9JhJwWPcfnXleoXdj4d0az0Sz0uMawrg/bQnzSc9GPeui8P6nNHOl9YzC01BQPOgzhJD6getdWIwsKcXOG58POlUjZzK4+0adctBcRvGQceWwwTWjbCCYFkYbwMeXnpXV/bNE8YxeTqKiw1ZRgO3G6uX1rw5qGjSs8iHysfLNH0rz8M+apZaMqON+oz9slqxrrgbWXac9BWzo0OWX5ce1cvb6lNGQJAsif3iPmrotI1+wV1V45VI6s1dtOrKdZHxOaVp4rEzlJdND0DSIVCDir13H+76Vjab4m0GOMeZfRKcdCatT+K/DjR8ahF+dfV5TGcU3JnymPlKM1BQMDXouTXNzR5fAUmtvxB4i0hv9WxmB/ud65+TVt4zax7V/2+or28rxkpZi4L4bH3OVctPAQfLaQrRrH800gRO/8AhVa8vUjhLRsIYB1J6msvVbwzHCB55M/cTt71nOj/AOs1KXEfaPNa5tnzwdV0pR32Pusszn6hHmuJcXjahI0fllbMH537n0xV6xt7ef5WmEFhGmXkbgE/Wiy0pr0BpC1paD7vYuPatHUI7eyjtZWsTe6ZG4DWwGfM/wB4d68jCyq4tTlUeh9HlGcYrHYatVqaov2EkV8qpZyRPbLhQUYEHFd94Q1rUdHlVbJlUMwXoKg+Enw70W4a41q9vVsILrmGyhbasYznpXT6tpXh+0uxZ6XcSmdTkSOwKZrw5UK/tVyzPyvMK0KdSVWWhJ+0B4ettd8EWl/NHuvVUMGVec4rx3QPHGuaFbrp8kp2IMDcOle460t7f6RDa6jfQRRxqAChIzXJal4N8IX9k8dxcOlz1EgYYNfQzrYpzjT5rKx5Mvq2Pjdq6Obg+IWqzPDi+jWMkb844rY8V+PLKztbddNvftN645CgEA4rlZvA+jrceWb51B7Bqv23g/QdOjOHfc3SRyMj6V6mEw0/Yzc6l2TCvhcNPSGpmxa9q1xctc3U5yei4qZNd1SR1j3L87bRnjFaX9j6OTu+1Scf7Va/hnwpo11fJc3V3IlvCd7ZbqPQV5kI4qEvenoS6lOvW5pRv2PT9V1G903wNpixquZUPmb/AKV5pc6lsuf3rLKsnzHH8PtWR8YPiZ53k6XZZ8uJhHbon3z2ya6Twp4YSbQYbvVWYXMwDEJ0qsx4frVIqVTqe3R4o/sqPPF2SGxPFMuYCuPQmnquOCKvf8I1ZRNvguJgR2zxWbq9xDpuWuJMIONxNfMYrhvE01zRWh9fkXiTgMxmqNR8siUqCKUdKgsrqC7hEtvKsin0NTkED1r5ypGVKXLI/RoVVNJxd0AoxSj259qCaluyuaoQ9KMUuNwpQKdxNiBfWkK85zTsUhBzxR1uHUzvFera7p+ihtLnwkbFtmAefWuc8PfE3xVDO8iXY3rxjYK7KaNJYmikUMHGCO9Jonw78HzQ/aLnU7m1kY/OocDP0r6jJ80qKm6cpH5vxJkNCniVjIwuzK/4W740/wCfpP8AvkUV2cfw4+HZUbtcuAfeUZ/lRXa6lZvc8xSg1flKkGi6hf8AjC91G8jxbqQYAPXH+NX3s0Wbz5gfN3fMD3FdDNfLBHHtUxJ0HHOa5/Vr03eoLa7ZFZPmaQD+GvmsXgYUK/u7H0WW03S92xsaJqEMkxhg+dx1HpVvXrmzjkiURiS5I4rkDqENmXayQI54L9zVWfW00ixl1LUJN8uCIwx79q+YzHM3GDw+EerZ6jy2pUkpRIPiBr76RYSLI4S4lGFUGvEHzNcmZ97Ss3PPWtLxHrFzrmoSXd0xYZOxT0FQ6OrPqlvGql2LDC461eAw31Wn5vc/Tcpy+nl+ETkvea3Ou0zTp5NF2LCyuw4rT+GngXUL7WXn1BStuh4zXqnhzR4TpdvJJCquFBZSK6K3jiijKxxrGPau7MOO4YDBvB4fWT0ufm2bZvVrYhzpu3Qo2vhrTUjEP2dCq+1dFoun29mg+zQqF7kCo7JMkN68Vq26+WPl6elbcDKvUk683e/Q+WxeJqT0lIlOBhV+7QOuW5pGHyUSOiRB2O1QMkntX6am+Y8mMbSGXc6W8LSyEKqjPNeGfEvxVLq181nayMLQHBIPervxP+ISNcz6bYyZK8Eg1yXgiGPVbotcAAE5xXlZtSrYeHM9mfoGQZKsPSeMrr0R2XgHQDcCIzIWQYYZ716xa2tvbRBIYlTjqBWR4cto7SzUL0A4p2q67DaKwkYDA9a+UxGf0cFT5ajuzwcfVrY2u1HYz/FcMbRuJMMPevOdSubQsbaSNRjgcVo+JPE/267ENq2QOuKx7jSbq8ImVST1rxMJmM69Xnm/Q+lyzDewp/vtCxoeh/bJ/J8vMXY16DpWh2enRDbbqXHQ4rM8JN9jijSeLDEda6me8gQDJGfevrqGMnOly7Hi5lXdStyxWhTurmeP/Vx4Fc/r13qAXeH2gc4rQ1nxBDaoNqb8+1ch4k1970CO3iCn3rppYdzja+5ywWtrGXr2tyLGqytlieldHpkeo3nh8NbTrFnHJx0ri08L6trNyrL06jFdhp3hXXYbcR3Nz5cCj7oNepQy2jTiop6rclSbqcrehHpKaZY3hbVLhJZicYzXQax4gsdE0l7mNURdpwK8q1XwprUnikSKXa3Vs5TJra1LwZ4g8QOEuXeKyiUcf3qrC0oYqq1U0ij0cywuHowj7OWrPG/FzSeK/Ek+pPl4wxIzVy3vo9LjVLONd4UZ4q74w0yTQdQazWEwx9NwHWuf2jOdw59K5s+4hVOP1XC7I/QeHMhp0qSq1PeuWr3Ubm4kSRid2eldz4DsW/5CM689gRXOeEvDt5rF6pSP90vUmvXn0uPS7CGML/AAfrXyeHh7dc8nqZcV5pSoUHQpLV7meZXEpj2ZDc59KyXdX1QqznG7pW821UyzBa4/Vb60tdT8wNuO/kV69JNrQ/MqEVJe8buqxH7Lw2RniseXnG0fWjWdbivoBDZ5Vguc+9Yvh2+kuJpIpGJYHFVHFRg+U+dzTLXObq9Eakmd3y8k10jRyJorLEx87Z0H0rDtYfMvY4WIBLcmuqVdi5BCEKfxwK0xc+ZI48lhytzPnXV7fUf7YufMhuWG45HOM1VW1vwQRDdg9h83FenX/wAQ7G21GeCTSgzo21iU6mszVfivptnCyyWMCSuMJx0qqUpRtaNz6KpNTaS0Ry9h4ot/CujXP2ou91LwqOSSDXlerahfa7qEtzcmUAknGTjP+FXPFNzdalrsurXpLxs2Qg+6B7U7TnD287yShFfKxoew9K7KeBVL96o6s2hmMvbRo9EXPDaNNYyx28b71xl17V7l8HSzeHb2SZ2H7s5Z29vevCPA3imHQ3vY5fmZgQqDkGus8GT+K9dtZYbV5oLRzkkDHFc2K9pTi242R6s6X1mXJF3bNG/nMupTLDPK7CVgME9Kb5V0CxcXCkdOuK67w74dTSXUTYlkPzFj1ya9DtdMtp7VWlgUjHpXjwzj2kuSnHY6sTlccJSvUfyPL9N0+8u/CF40ZleSGQuqnPPFYGkabqEuq21vc2kkYZgSxHWvfba1trZNkECIp+8AOtK1tAxDtChZTlTjpVuXNUu0c9HPZ0sP7BL3Tyj4mQLa6hBbxkjbHzXnWq3tzAu1ZmVQc1698V9IvZrlb63ieYEYPljOK8h13T9RdSBZzn1O2vq8vVKdNXZ6kcXTlhFyvU5G71i9gZpI533ZyOams/FusSsMzu3br0rO1O2umJ2QS8HH3aj020uxJj7PMOck7a95YbByjra58RjatVSfKjtrPUNQ1IxLdTtIIzlVPvW/osNwurwtNFcmL1521l+CdG1DU72FLWzkxu+ZytfQ19pYj8NLaxxqZlX+AZNeDmdSlTlFQPEpRrShVc0eS+Mo7ia3UQhmO/jZ6Vo2V1LaWmnLDvt0dHDYU8nHeroludLull+yF2TqrLwadceMJljWM+HbdghJGQe9eLiqiZ52WV406XLUTXyMqwuryG9It5ZNzqfNABxn1rWP2ifRLP7Q7MRcybs9cdqhtvGrLIWXwzbIxGCcHmp0v7jUJFZ7TyBnIjQcV4OPqe40j101Ujo2blmh/sC68gEt/D9MVLpxaPSot4+faM1e07fpuiT3k0W5FQ4U/Ssa01iz1CzDRyrG2cFc9K8LHYacsNCyPfwEJRjYw/FUzNaSgZBHQjrWx4V8Palr2i2X2G4QSgDdvI/rXO6/OvzfvFxzzmsTSNa1q1vEjsbi4CEcbBXpZZBKi4zR9ThMFOThKE0mdB4x0e80rVv7PurhJHbklMdfwrc+E+mSjxnaT7SdrDk1i6TbXl9e+dfB5Z2b7zdRXunw68Oqs0Fwqcpg5IrtwWGcsSowjZH12eZrHDYJ0ZzTlboc7+1BbyT3Fiyg4UDNeX+D1aaG/t92JWC7QTjNfQXxu0eXUNKW7WJn8oc7Rmvmy+W7iunkt45YWzjgda0z2LjimedwtWhistWHlJKxrat4SmvY1a4giMq/ddWGRXH6voOq6OBNNEQhY7ZVOa7fw7Nd8ecZDnrmvQ7HSbPUrEJdRAwkclhXiSzh4NW5XI+dz3K6dOXNzK54JBq0ciKmo54+7KnDD8q6nSfEGr2cIRJI7+yIyFkxnHpzW/41+FtpDBJqGj30Cd/K3V5dJBeWMrRyKylT1Xpmu/B1KGNg5o+MzC8Nlc7R7rwxrDsJLd9On/iJztzUMnhyMpnTdShmB6ZxzXLtq0zKq3saXKDor1PFdWUpC+U1kvb7PyR+ddGFoOD20PhcfQcJu8tzXbw3qy8hImPruFM/sPVFO3ZF+lUzd6fbwmSTXNUUZwoKjrT1u7N5hDLq+q28pGVWRAN49R619PgVUTv0POSlUtHqvIml0nUVG154Yx34HFMFnYQrme8M7d1jz/So5VsFORf3dyepWUAAj0qxZz2cQ3W9jHDJ/eXPNd+WV6Sx15M+koe1eFUEtRUWSSIpp1p5UR6u/UfnUMOnWltL5sjNdzHucgKfpWiZLiZN7OUQclm4FZd1rsMU2yztZriccFtmRXu53gMNiqkJTqJI+jy3BwxKjCq7GpEkrENLgIPujp+laljD5gEWzchPTFZOnpdXAFxdK2f7hHSuq0aG6heK4W1kEakHBXgis4YfC0MPJQa5V5n65QWBwOWOMbWsa1rY3aW6JHDcAYOCucVj+RcpcfNHcCTeMk56V6zaePLKG1ihXTVGxQDle9YuveKreW4Esenxjd6CviYKgq91M/CMVSp1sQ3fRszvHnmSeE7ZRv3iMY25z0rzkR3R2Dbc9O5Nen6zrUdnp8dw9v5m5QdpFc1L4whlOfsaj2IxXq472c6i5p20PoMJkWGou0pWXoczZQPJe263CTYLgM3NepfEDwTbw+GbG808ySs6jcFye1cWPE0MjiMWyDd3x0NfQXgfdP4atvOj3fKCMjgcVpglanKMJ3uY5jlODgvaRd2fPNv4ZlRlZo7hv9naai8VR3VjpJ2JPDH3OCOK+phbW2OIEDeuK5j4o6Laar4NvLMqkTuhCvjBz7VODylrERm6l0meHVo06UJTa21Pkf4UaJL4s8dNqlyubSzPG7ua+i2b92oQYjXgCuc8BeHbXw1ooto0HmsxLP3PNaeqailqjbpAVA7V+gym8RJPoj8jzvMnj8S6dLZDdWv0t1KxkZI5ryvxzrttLcrYNMDJ/EM9Ku+L/EcdpaT3Eku0EHZzXjVlFdeI9VuLySco2ema9d5fTdG9R2R9Hw1kcKa9vW0Z6X4d1yPTYpojcK/XCg11Xh/xPbX0ggnYJJ2zXkukeG5IJWlM0nPVq34bBoV8zzGLL0detfnGf5bgIwcqcryP2jhmrJVknUtE9eI/u8e/rRg5qpo0VxBoNlLfMczplS/Wrqr8xyw/OvzKopq/tFZH6FTqRd7SuNOaKXnjPWl5qW0arYbg9qXDe1LzRzUgMG4OD3rH8VWDXenmWGSVJFPRSa2++e9BZsbd3FbUarpyTObF0FXg4tHmf9n6oQD5V8x9RuwaK9XuPiG+iJFYtp/mbU4YJnIor3o5irI+CqYGoptKJd1x75tcj3Z8lOqiqkuoSSalJb28QJAyz46j0rs5VgjguL64VTKVOz34rG0uxRrN7l1Cu5LY9K+a4gxlSknOL3PcwmJi1qjldQKQI1xKQqryRXl3inWp9ZvcBiLdDgL2NdH8R9Yb7W1jASqZ+YDvXDkBju7A9K8XK8MoQ9pJas/S8jy6DpqrMa449hXoHwX0E6jrn2+WPMcHTIrhreF55RDEhdnIAAr6D8D6UPDvhcLJxNKAWPfPalnGMdCg4RfvMjifMVQw3sYfE9DrXvLWE+U5C9uKsRSxyrhTmuPsVa4uGjmYszHJb2rotMh+zsP3hcemOlfF1ct5YKpJ69T8rr0VTOlsdqxqK00HyVgRXG0pjGM85NbsT7k3DBUjjFfrvA2KVSnaPQ8LFU2tWOP3c1wXxP8AFEdjZNp8D5lmGCVP3c103inVodL06RmfEjKdn1rwvWrjzori8ulZpJMnca/T8HQVSrd7I9bIMuVespTWhyGr2i2olnkbe7HO4980zwxrT2N4qo2ATVLWrp7rZGuSBmk0DTJJLtZJBkZr5Xi/OHOTpLZH7LHD044Zxme7aT4qcacu4ZyK5vxDqNzeykrnBpdMhxaRx8Vs6forTSgtytfh1fEOVVuWp8I6eHwdV1LGB4V0eSe+8xkOM16hpGlose11A4pdH0qG0wUUfWthUJztr77h+hzU+aojwMzzSVeVloiiunxKMMo+XpVe+s0dNxzxWubVpCMmrYs4mjAK5NfWUsHKqrLQ8f624yPP9V064lx5FvuH0rKj8O3RvFaa3IBPpXrUcMarhV4HqKHWN+GVc13qjKlDlTEswalzJGFodoLKFVSAbsdcU67sby6ZlkcxxE5OK1pWWIZ4GKyNS1qCElGkA455pqEIw1kKDqVanNBbk9va6dp8YUYkbuW5ry/4pfEuTSXaw0+Mb/ar3jjxpHZ2hFo/mv7dq8N1u8m1jVhcSZ3Z6Gvn8xzaMU6NJ+p9tw5w77ep7bFapdxviDXb3xBPG9wuTnkAVpaP4Tk1RElSNoghyQa6HwroNnKiyyxjdXdadb+TbPHFGqrjAPrXzsZyqe9fQ+qxubxwkfY4dWsUfCFta6Xa/vHVCBitHWLqGSz83eCo6Vymu2VxbyeZMzRR5yD2qhJqG6HyvtAePPzEmumlNxalB+6fK42nDEpzlK8mZvibxXBHqaWoJFZViIbzWGkUGQdSKg8QaN/bGsRtpcLZH3n7V2vg/wAOR6RCZbnDzY+8a+jrYmn7JezVj5rDU5U6jlUe2yI59Lt204vDH5TsMZrNsNMjs1Z1++T1rq9WIe3Crgr7VjFQX2N8i+3NY0aMX70j5XN8XX9u4JWT6FYllYOOXHeuh029WewYTlV2Kcue1cV4j8Rabodq0t0+584RR1c+ledeJvG1xq0Ah052htm4kA4NdmKScVynbw1k+Lq1vejaJS+Jd9a6VqtxLbzC6aRjjb/Ca8xvYL/UJ5ZpY3l+UMoB6Vu+MJI7RYIYmd5mXLgjPPvWRZ6k1u7mJ/KmdArHrmvby2jF0U5bnXm9J4bEumtkJJctawxw3Ucm2MhiC3Ws/WdSkWZPsLKRO3mBcZ257VWv7p9S80NM3mKwxxW54O0A/aUublS6nnkdK7KrhTabZyUKc5S13Ol+Fvwz1XxI32yaHygxzlj1r3HwzoEnhuE2kkyjHGAa82stY1Cyh8q0vHgUfdVRTNP1LVr2SdpL6Uhuma+fxmEr5lJwi/dPbw+Mhl79rNO575b6bG+2bYrDYORWphQAq8D0rzD4Oaxqeo3U9nLI0kcHy/N7V6meT0wPSvFngFg5ciWpjiszljZc7egzbSY9Ofb1p+1j/s0qZB9x3q1L2l7nO7xkjE8SeINP0KHF4yhm/wCWZ5ri9R+I3hxYXjNjHlgedo61Q+KBY+I3Oc4BxmuQs/DNx4hZUtriCOVnICO4Xca+gwWFp+yTkz6mll8VhPa9TDufFWko7s1un32OMe9RweK9ImIjSNFYnPSsfx74YudAme3upRJcA/Mnp6YrntNs71blQ1jOGIyP3Zxj6171HLsK4X5j5HG15QbcUfSvwf8AFOiSWS6Z+7iuS5IcjrXpN7cQ2MBuZzs46GvlfwhKyarbMpZXMgX024NfR/jtmGmwYPULn8q+ezHAxo1oqL3PMeY1PYTnbVGfeeLNOSQu1ik3uVFZs3jnRo87tJiP/ARWDfLhD6e1c9eW8z5MUEkvsq5NceKp8rsz5ajnOIqtw5TuYfiBoTttGixE/wC6K19P8VaVcSL/AMS9IwenArx1Y5IZgJoni5zhlwcV0uhydDgAdhmvAx9V01ZI9jC5hVqSSqKzPXdRiGqaPJBbkbZV4HpXlVz4NvrSR9s7Lg54NeoeGC0mlsxPG3jmqM/zI/OSTXDj8wnSoxVj6/BzUlqeT3+i39v/AK2Qyd8V1ngTxpo+gtBDfaJHcOo5JUGtV9Bm1F9u4RIf426Cqcfw7s578RQ6zCLndtA3D5q6MHiq04pyR9HhVhpte1bsd9Y/FbwwZcr4agQk8HYtemeB/Fmka9H5VmsUEv8AcAxXy74n8Pan4Zv/ACbyEop5jcch6634G6hMvjWGHcfmB3H1r2cHmdZYlRlGx6+b8M4J4F4nDSb073PePiRr2n6LockV3IqtKvyqa8Bu/GGliTb/AGej4J+baK6L9pu8kXW7WMbioQED3ryiytZLiZWIPNcOf4jmxNv5TThfhzD1cCq9V6s9B0zWrS8UGKxVST6CvR9Kl+2aH9kht1jkx1I615x4W0sqU/d8kjFep29tLpenC6+8wUHbXyjxWKq+0lQgmluzwOIqODw81HmdzEn8KXUiBZTgH8qwfFHw7H2ISlojluw7V6fFMZdPM7ZG5enpXBajdXklxs+0MyLN908cUcM53GcKlOvHWO1j4/MMPUa5qbOJ1TwFp8VquU+fFcbf+HY45ysLbWzzkV7hrcy/Ywx5OAMAVzCaatxcbpGEa9gBk/jXtZbn+IxlVxcVZH53i41XWcYanlN/4avri0hSztxO6ylmyO1XtU8I+KvEev6Vey2McEWnROmVUDzNw7/SvXdL06HLxqwZvpgVrxQNC4jkj2snQCvu8tjUxErSPGx2c4vBWkop2PNtB+FF/qaNNHImM/Op7GpfEvgW18HacL7WbxeuQgPUV3mpXMtsytDcNAW+Ula8q+NWoXV1NGlzcGVNuF3Hpx1qqOW0HmHsW3c+6yjM6uJwUK+mpevvij4Bh0GPTF01XbIZnIGciqmkePPCEmfs+n26E+sYrj/A3w0sfGnh3UdWm1mGyuLWdYkjLDMmR1wamufhtrWhKJFYXEAP3l5Jr3cZgMsjP2U6jTPqMlgqtRSqaHokmv6PdRK8FvHlSDwuM129p4h0TXNIh0u3jS3ueBuxivGrJGSBY2wjjiup8NLtvYVUYO4c1pTyPDQovVtM/Ssbw3hpYNvmequelL8PdRKjM6MGAIbFSR/Dq9Dq0kisv0r0bQ8tpFvvOTsFXl3dP4a8OWSYeMtOh+M1qPsq7jfY828afDmTU9IhisZtsyIAQTxmvP5fhV4ijASSNWA7givWPiveXVjoay2szQyE/eFeVDxLreABqjNxzkivOzCvh6VZRlc9D6/OaSqa2Ft/hhqxki89kSNWDHHUivc9HuLO1063sVfb5USqfcgV4dBr+sPd26SagWJYKMY6V7lDZ2c2lQSXAAPlKzueO1dWU16dRuMDkxFepP8Ah2SLj3tsUMzSqEQetcH4n1Z9XuzFGxW1iO4EHqara9qFnLeNb2GUt14eTcea5fWNahtY3jhxx2z1r67A5fKs9Efn2e51Xq/7LS3e7LWs6gtvAdoHTivN/EWvDL7mYY5Ixnip7zUbvV79LHT9800hwMD7tdZoPhXXNAhlbVfCtvqyTclmlIOPTAr621DAR56nxdhZJw7tOR80+L9dbWL3yVEnkIeynk10Hwq8N69repmHT9Ml2OQC5XAxX0PYw+DLVs6n8P2t1Jz+7R3wa7nQvGPgu0jWGxtpLNemGt9uK83NeJ6UqXs+XlP0anlU3BKMdDza5+DOsQaWrwSCScj5o/Q0nh34T65NfRfb1EMCsN4x6V7hZ69otyu6HUrfnsZAKvJPDKd0M0Umeu1wc18DVjSxE+ZyOqnB0fd5bWOI8a+Cn1LTLGz01kj+yqFBPeuEv9OuNLuTZ3SgsB94V2fxk1C90+O0Nncvb7v7o6nNeZ2upXFzf7rq4MrnrnrXi53QjUpOy2PYyLHuniPZze5oBcYwcinYpF/iGcegNLzXx62R+g3DFGKOaOadwEK0gXmnUU7ibl0KtzbwSuGnj3nHH0oq1iitFKIcsOqOw1C4Kyw2tx5XnSMDs/uisj4qeJLPw7oxto5I1nkTKsK57UvEUk/jeOdYd0UIy3zcLXEeP7iXxL4hkk8z92W2hT0Uetedi6bxmJjzfCj884ep4jHe9ExLoTalaHUQ+8k81nZbkhcn+ta9zbw29t9jikIiA+bnqal8JaLPqeqRQIhMTOFP09a6sTVp0U30R+35fVWCwN6r2Ov+DPheS51JdTuo91unK5HevTvEN2Fm+zqvyqOKvWVrZ6DoiwDCIiDnpzXE32oTXN8PJ+Zc8Gvg+eWZ4p1H8KPz3E4ipmuLlXfwo19Jmk8who8O5+U10sF5bwbfOlVDjkE1jWMjiNd0WWxwQK5fxe1wlyZdzD2Br0p4ZYlOkjnWE+s1fZp2NvxlrWovIlrpUbMjH7613XhW7nt9BiW+YmQKMk15h4Y8QCSRLdgrHp0rpPEXiO3sbILG2Wxz9a7+G5V8BiFG2i/ExxuWyk44dR67k3jzULKRh9olG1ATjNeWeKvEdncRC2sUEmOOKzPF2p3+oXRkkLCLtg1m6FA0t+jmPEefSv1ief08PTunqfX5ZkkMJRVST1Rr6LoouEFxKu0+laH2eO2bahAq9qz+Vbp5AwoHOK52A3MspwrbieM1+b5hi54+vJxOuNWpXu29DtNJlPlDa2SK6XRdYEUojdc1m+EtIL2Qe4IUkc1s+HvDL3Wvi5YnyUPHoaxwnDM6zUpI+SzLEYdcyk9jtdJY3UW4LitKGHaSDU0EMUKbFUA+wp+DnkgV+mZblEMLSSm9T4GpVU2+wiAKopfeormWOBC8jBUHUk1zOp+KV3mKxUyAcEiozPOMJl0L1HZjpYadZ2jsb+oahb2cReeVRiuZm8UmafZZQNIM43AcCqv2WfUv3l8TjsAavWlvDAu2ONVA9q/Jc644q1ZONHRHqU8JTpLXVmX4p1bUW0zzIgVI61xPiO8kns0dpyr7eea9MuLaKeNo3Awa81+JWmpZIhhzmryziqdemqNR6nv5POj7WNPlORjhEgJkfPPeoE0+E3W9UGaitZZJXKKDW9YW5iTc3Ws8RWlCTd9z7qb9gmosvaevlRgLkGun8KW13dzFrgkQj7orF0iFZ7qPeccivVdGsY0tUOFxjsK5YRxOOk6NJ2R8bneMVNWe5zvi7RYNV0VoWG1gPlIrzrTPh5NATJcztJCzdAelez6uYEiJOBiuF8Qa1IgMNuQoB6125Zi1l83Qqy5jycuVSpLmgVJtJtdJhSOBFII5I61xHjbxD9lLWtu/znpiofFHiTUI2KoxftnNeea5r1npa/bdQcTTM3EYbJBr7HD13WpNU1ds+swOS0MI3icUzvdL1aaHSmmvpAi4zuY9K818f/Fu2tTJYaOvmTdDL2FcP8SfFniK8g8tV8ixdQVCuMmvMzIxYsW+c9STmvocrympTipYh79D4rOMVg6td1KUdT1/w3eN4otZYtUlYuPninB4V/eojHJbyPaMsMUi9JMfeA715/4a8Q3WjSubdgzSLsIPQD1rYvfE1zqt81x5JkkCBQEGB0x2r0Mfg/eTprQ6MmzBUm1J3v0K+v32xpvJkFw0jbmkbnafQVR8MeH9e8U3f2PTbdsqd0kuOAK2PD2kRz3Hm6hFIIyctGFNeyaPq8Oj6THb6PpYjjYYZiNrH8awr5jHDxstSv7NWPqOWyOH0r4bwW15ApkFwYxmWQcgmuri0uCMm3hgHzHC8VsWOsXFvbmMacAr9DuGaqQXM9vqKzSBNpOduRXzWLxlaq+ZM/Qcmy3C0MPyqnd92TaloNrZeQs6YnK5A+oqvpdpbW+nyytGPMSQAjFdlaxR+JpftB2xRxJ+8z14FczFahtSmRMhSCI8ng19jlFaNWCcNz804ri4Npr5G98KbcWl/c3ORFHckgfXrXolvdW14jyWkm/Zx1715fpmpDT7U+YQtzZuXbPRl6V2fhnV9C+wTTac/BwXBPQmvKzuM6cuZngZRU5/csa1nJcSXRWYYTPFXzwxHbtWDouqjUL+WNRwproP4/bFfOYKq5XPcxlL2c0eQ/E1c+IpPoa4G6uJrG6iuoSA8bBlI6g16L8SE/4nrH2rz/V4so/pivuMBaVHlkfY4Vc+CSL/AMY9Ok8T6Hpni7Sk8y54jkSPueBk1ia/4wbRtBtNBjtbebUio86bbkp6jNdl8Krm4i8Ia+ifOioCodM44PSvAb+aR9TmuJd5kkcli1ellkVObpt7HwOZQtzHaeE5nbV7WR2UnzQSB3JNfS3j4/8AEut/on8q+WvCEq/2xZ7c58xf519P/EthHpdsx4OE/lXFm8F9Zg0fOTjfDVDjboboj2Oa7aaOy8P6VFNHpc1zM6BiY1B7Vxi/vYFY9MivRdTu76HS4Z9Pt1uD5ajBwe1ePmEXzHk8Npe9zPUw9W0608TeFZLz+zPs9zGpZdy4fNeaWiz2cwhuo2R8/LXrOial4iutQWG80xbe3ZcluMfSvPviddRt40kktyu0RKhA6AivnsRDmi7ntY6jCMVVvqeieCmDaExGc7ec1DDtaXae7UfDtw3hhtoOQp3E1SguglzIM9Hrxs1V1S7Hr4SulRVzT1SNpJDYLJsiC7m29emay7fR7C+tXubdbm1ubf50myBkit+7EUlsb1MbyoUmqO25j042cEBJl53ZrojVlTk7/L0PWpTc7JvQ6XVbJvFHwyN5eos11YjEb45boK5b4T6O1p4zgnx8mDn2NeoaFbRx+B002PBeRfnx696i8MaKLPWI5toAJ9Kutm0FmNCH2up6mFzWdLB1aLfuvZHKfHrTGvvEFsVXP7sVy2jeH8OCy9MV7J420oX2qI2B0qlZ6NFAoyo6+lfN8XZw4Y6pE7Mtzr2GBjSizK8O6M8RT93wCD0rqr1CzrviLxhQCopDF5OGj7nFS3IYOEJ/hBr1srxeC/sGrN38z4LNq9etjYS6XG8eQw2hBjgGsO/uvDFrEVleFrxhnnrmtTUZUW2ZSTkiuHu9K2iafbuzlgSM15/A1ClWWIlbQ9Crh6eJjKXPblRV1WdfM2gtg8qFrHspm+3JI+/Bb589Pxp93I00qIDyOKmt7WRWCscKfavo8opRjB8q6n55elOL02e9zppI9Oikimt5BIzAbo0+7+NRC6lk1L5jvDcZ9Kz7O3e2nEiNke4rTt0RZXm9q/R8npuNpHkZhDCzpylB+7+pp+HrO1vtVe3uYRME5wRmvJP2p7W20/XLeG1hjRWjGVA6cV6n8O7jzvElwqnkA15T+2HL5fiK2CHDeWNxP0r36FCn9e5+rPS4ei3gYROK+E3w8m8YaDqWsWniNdLe2nWMRmTarkjuK7Hw9qniHwHrEdn4iVdY01jt8zlsD2zXknw48OeKdcmuLjw/LcKtu4yEchC3bI6GvWvBMuoa1Nc6DrUW++gBDEn+Vedn11XbUVJLfTX7z9IyeLin7TY6z4gWXhrUrS21Tw/5cbSAmWNP4TWT4UhZriNf4g1SeD7GWDxI+jSocSZ2oR0xXRadpEth4jmtnXaN2RU4DGzlOVOWx9zQxjw9KWGcuZJaM9k0Vf8AiVW4HZRV8VV0pQNOg/hwMVa+bcSVxj3pJWuz8qxUf30peZS1TTbTUoPJvIfNTPANZyeDfDoyf7Lg/FK3+SuWbcPQDpWF4m8UaZoUJa6uFZ8fLCpySfrWDwsMRUTcLsxlKNJc0noQ3PhbwxZxG4ksreJFOS+0DbXGeLPFxvh/Z2mybLCL5WkB+/jtXMeL/Gl5rkxEsxt7If8ALEHn8TXE3+uS3RFrYo0oBwioMc19LluQ2fPOKij5vHY6rir08MvmdFq+vRW8LRRnb6r/AFrnLGHV/FOpJY6VG8hY/wCsA4X610vgz4Xa94ilW61dzZ2ZOShGWYfWvd/CvhnSfDdilrptuicYLEfMfxr1sTmdDAwcKCvI0wGRqnFSqbmB8Nvh7YeGLZZ7pUn1Bhl5CM7a7hGycjcV/Q075skN0pF9P4fQV8hWr1MRJzqO7Pp4UoxSUUMlijk4MUbjuCKo3Ph/RrkkzafbuT1JWtLp1b6ACqd/qdnp4T7dMIjIcLXJNU5aTdzojUnDaRjT+B9AkOUsYYj/ANM1xSJ4St4lH2W/urYjptfFdGjq8aPE25W5DU8A5O5gfwrH6tTvoVLEVGvePP8Axbptna+R/beqebgfu/ObOTXMX1z4djt28hdO83++i/NXS/F7S77UVs/sdqZti8/nXnbeEte/h01lzz1rixWHck4xOX3o1Yzj0LAIbDDawPRu9OqOK2uLZRDcxmOROxqSvgq6lGo4y6H63hZc1GMu6Ciiisbm4hpKdRTAbRTqKAOE+Fkj6h4U1K5vWM8xQku5yc4rj7a6uGeTdM5xIVHPb0ooqv8Al5UPmeCtKLOm1u2gFjC4jAYrkn8K7z4GQxyO8roGdQQCe1FFfO5439Ul8j67N5P6lLU6/wCIbv8AYdm47T2rktI+W6jUcA9RRRXj5dpRPnsFphj0SyVVsRgDpXJeL0U3u0rwV5/Kiiu/BP8AeI5MG37YxtMtLa3QTQxKkm77wq/4ighbSfMaMFjzmiivtaMVbY9iDfto+pyN3HG1iu5QeafpcaB1AUAUUV8zmUnzPU+gu/Zs37iKPyB8o7VW1GKOJozGgU57UUV2cPq71POpSd/vN8XEy6ONshGQM4r1HweoGhW7Y5I5NFFfp+ES5EfCZ5ubR/i+tNPQ0UVvi20kfNQ+I5DxpPNtEXmNsJ5FVdGtoI4VZI1BPWiivwHjGpJ4h3fU+ioaUtDTXg8Ur0UV8TL4Seo1q4P4pn9wv0oor0cr/wB4ierk/wDvcDz3wsqtdvuGea6bavmDiiivrMb8aPssw/jItWny3sW3jmvWdEObBPpRRXpZP9v0PjM/6HN+Np5Y0YI5Ue1cFL+/lAl+cbe9FFfNx/iTfmellCXsEeZfFWaSzsZTasYjg9K+b2vry6mvXuLh5WCtgsaKK/Z+FIr6utDHiicvZpXK11cT3WmR/aJWkwNoye1YY+8R2oor7CpufBz/AIcR9r8z7T09K9s8BaXp8WlW0kdrGrseT3NFFcGbNqkj6Xh+Kc7tHrXgzStOk1Mb7OJsrk5FaPxMsbO3sovJt0j5/hFFFfF4lux9XlWuO1OCndl+UMQOOKoRor6lGWGaKKjD7H2eM0qKx0cc0sEyxwuURh8wHes2+mljuYVRyoE6gY9KKK+yytJUtD8R4lbeJdx/xG/dX9ssfyh4VLY7nFYvw/uJgLhPMbazjcPXmiiubPP4LPMyFL27PXfASqL2bjtXYDqaKK+Oy3qfSZr8aPMfiOo/tVjjtXBXoBdARkZoor7jA/w0fV5Z/uq9DrvDBNro9xHb4jWQDeAOteGfEWKOLWZxGgX5+woor3Ms/iSPis23kR+FWK6vZYOP3i/zFfUXxd40e0x6J/IUUVxZr/Hp/M+Yqf7tM5TTyTZpnmug0nUr6G12x3LqPSiivNzD4j5fLG1Wdgvte1j7OV+3S42+1eV6hLJLfTzSOWfd940UV4NX4Wd+Mk7rXqez/DQk+EmPfYawImb7bcDPG80UV4GZ/wAFH0Ev4UTZhlkNsYyx28cVvRzSrYR7XIwvFFFedQk+R6np0W/dOy+H7tJpbs7FjuPJrqLX/j5j+tFFfM5e288jc6pbMn1fm+XPpVRwMUUVzcZf8jSoKl8MRkn3Pxqiskjao4ZiQIxiiiuzKm/7Crnl4r/eYlLVmOw896fdIv8AYbttGfJoor6Lw8S9hX9D5/GzkpTszy6Mn7Qf9811NkqtbRFgCcUUV9Dlvxs/PqUpc01c0Yo02/dFQXnyWj7eKKK/UssX7iJjjW/YwRV+D7M3i69ySflP868y/bS/5GW3HrGv8qKK9Kh/vsT7/JV/s0TF/Zr1K+sbLVIrW4aJGBJAA5OK0PB97dDx1JcCZhK053N3PNFFbYlL2lTQ/ReHYpyqXXRHoVxNIvxPEytiTYvzf8BrqUdrjxGXmO9vU0UV51VJXParxSpJpdD02x5sIs9qkVmaYqxyvpRRXD1Pzqv8b9Tn/iFfXWnaBNNZTNBIM4ZetfP01xPdXDyXMrSucklj3oor6HJ4rm2PAxzdmjm9TmleZA0jHccHnrXv/wAGvDmh/wBkx3h02Az4z5hBJzRRXoZzKSp6M2yuKstD0xEUpt2jA6D0pvUMe46UUV8hI9xfEKOdoPNcr8TtQvdO0N5rG4eCQHAZOtFFceJdoux14ZJzPPtB8Ta+81uH1S4YOw3ZI5ru/GtvDeaXbPcxiRhggmiivncRJ23O2rFaaHQeHONFhHZVGPatRgAgOOcUUV7+A/hRPLqDYySvNCMxl254oorqW4o7M8o+I6qviIbQBkHNc5RRX5rmf+9T9T9Kyl/7LAKKKK889IKKKKoAooooA//Z">
            <a:extLst>
              <a:ext uri="{FF2B5EF4-FFF2-40B4-BE49-F238E27FC236}">
                <a16:creationId xmlns:a16="http://schemas.microsoft.com/office/drawing/2014/main" id="{A83FC659-67B4-4B49-8B30-B636E4CD060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2" descr="data:image/jpg;base64,%20/9j/4AAQSkZJRgABAQEAYABgAAD/2wBDAAUDBAQEAwUEBAQFBQUGBwwIBwcHBw8LCwkMEQ8SEhEPERETFhwXExQaFRERGCEYGh0dHx8fExciJCIeJBweHx7/2wBDAQUFBQcGBw4ICA4eFBEUHh4eHh4eHh4eHh4eHh4eHh4eHh4eHh4eHh4eHh4eHh4eHh4eHh4eHh4eHh4eHh4eHh7/wAARCAEjAy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AO6HNfaRdz28BYqOffiup+FFyml+FtalgRTMoZHzyc8cCl+COu27aDqOmtHumSBzux7VkeHWGnaLeSQSBpLi9diCeOR0NeNl+Gai6h+v5/j5V4OktlqdRoGmXCaw2uXV1kyQsEi67Mr3HvXIy2UsuiatdSssZhcxtGTndxnI9K1PDt9cXN7qF1Pdx2wSPPLYD4HQVytnr1rfWd+I1EjPKWZe23HNcU+ZOXKz53KoRxmJVlsZtoGcR+TMiSoo2gqPT9a1PBLw2GqGS6VZlYEuhHT8aoqywypNc2qQxEfuiO9N0i4t2NzO/JZgpUdMVzObSP0f6iqkFTWjZ1fjTT9PtpoNZ0dI385R5qhgQh+lY1zcLLpkbtbhnLHMnT9Ku6ZcWqWslmttEd/wB085FZdzIUHk7SACcDFcM6t2exlmClQXs573Gf61/3Y5Ycg1NJp6vZgyKvmq3zLn+HsarhXVhJ0HtWtos1uJVkuYPtBB+fjJ29s1CdmetjU1BldEjMhWeN0ZR+7yTgfT0qSX7XaLFeXEZ2b9iknIIq5LbvqGsrE10LWBwSROdpwKXVZmuEi0q3H2q1tn3b+pGKqUVKOp56rJSjGKO58Pasl1YxagAIPs2APl654q3rbWcPiu2uNQiaKy1G0eHzFBPzMcAnFc14VmmuLa4jjRGt4NuT/dya6rXNs1jEtpO90iJ5hRudgHpXDSfLU2PkMxopV3HY5bR9JfVLq8tIbrzrrT3b7NuPEiDgLiufls5WuJrjUYfs9spKgAcl+g/Wun0zxHokviK2tdKtobOYD5ro8EydxUXjLzomXUb1k2iQFYj6g/e/rXrzcGkmZ4evXpS5WvQ2/A97Z6dNp1u8s3mEKZVLHp/dr1DU2tpdQt7ixjCKOSDzXiV1e2V9qdjfaTOxn8ofaC/Cl881694dv7O70u1mXMlwhwwTleK+PzuMqc7xeh5+c4ZWjXd7s3tUDXSRyyEbtv8Adxms27j/AHZbgMBjita6vm1FwI4QkacEgcVVv7NUtjKkm4ntXx2IherzQZ89h5uk1zHEeJYobfTHeOHMk0qDeOo59K6fR0jjs445ZCxC4zjqaq6zZLDp8F64DKrjJ7da0bX54TciMKG4zXVjJv2MYyWp6NWtGcdDJ8Qqwt3SPIDfpXN6OQdTMYlJwpyK6LxNIY7My+YMCuS8NCZtVkm+8CDirw/vYds9TCU/9nlJnaxbSiqP4RyaoXt1bx5V2GM80l1cDaIo2COfeqYsVdsysG5+bmjC4SdRq0XcwjBJ66HWeGLaC+ntxbxAhiMn0r2Gwt1tbZIlA4FeR+E7q20+4j8sqFWvUbXUYrm0EsRBJ7V+xcOQhToqNtT4jiCNSVS8VoaBTcwLckdKJWCqd/B7VRtLyaRiphIHrikv7hVQnd83oa+lkktWz5vm5nZFPVboIpFedePfFMGj2TyM4MrcBAeQat+OvFMOmRksweTsB614drd9c6neSX19k7myEPQV8vnOcQg/ZwZ9tw7w9LEzVSotDjfiXcy394l5OfnkPA68Vz8fEQxyav8Ai28WXUyi4dQoA/2aojCoGryYylKC5up+7ZbTjRpqMdLIivNwtX2ttYj865kCZC++QgGuldd7eZI2EXmuV1u6QzOUPHavq+HcsqYqTUeh8XxdjqdBKdRmPeyDznQA+uc9aLSH5laTualsbG4vHBMZC7sZxWv/AGesEoiaPcijJNfoec5hQyvCrC0n73U/Mcuy/EY2q8TOPu9B+mxpIRFHJh+v0FVtc+edQjmIRLy2OrelWLSCOO8MttIVQMD+PpUviW1lXNxPhZJRuCD09a/N4yXtLt3ufTY11qtFQUbHNWMZUs7yFWzwdvWtG0uHsrtHlUMrfqPSrT2oitAzAAFRhe5q1pfh27vXEkiGOErxuqp1Et2cPsFQo8s9CO7VtG1a31Pb/o9xhsjoM9q274wS2koOJY5RlB0rTfQbWbTYbG8bekZ3KaU6PEsAVThIFOPfNclScZNOJ897aMZNbnkU3+i3r7FOyOTd9R6V3vhWeO6sXRzkMPl9q5bxASuovCkQEZPPFafg64jtLtF6rIcY9K9CvLnoFZTONPGWS0ZD4ij8m62gk4PWoJZoJbJZF+WROo9RXReLLFWhN0uNoGDXHSKRAdud3X8K5KHvRVz63GVpKpKaRDczLcMNvBHUVu+FbB5LtJV+UZ6etctKQrLJHxg/MK6Xw7r4tZ4/MXC12YihN07U9T5yGKjOUpTWp6KowF/KkI4B7inQMssKyr0cbhT8fMD2Iry1dPY+bxGs3ZmJ4ib7OlpdQrl1l3N7jHSvTPgX4qbw9qDTajdhbJkJECjjOPauIlt4bhBHMoIz36Uw6e0MUcn3QpP3O4r2sLmUKNNwa1PIxVGVZnp/j74s6jrAex0dTZ2x+VmzksK4ax13WLJGt7O4w8p5wu5yT79aveF/COueIpEFjYyLEeTNIpCgeua9o8EfDPRtAVby9BvLwYJkYZVfxrkhCrUk3I551aGGjaO5wXgj4Y6xr1zFqHiCSaO2YhgshJL/AOFdF4i0bUNHunhMn2XS0+WONPlLH8Otd/8AEL4i6Doul2kNlNHfagBtjggIbn0NZGlaHr+vXNr4l8WApbsA1vZ/88/QkV20YqDstTKs5XdSa91Gn4ItLq30lWunZpZBkbv7var1/dW+lWl1q99IEjiBIz/F7Cpry7t7W0kuLmdIoYhzk44ryi+1W6+IviuHTrLemiWjZc9pMGumrO+iPGpydRyqR0R23gRri/8AtHiW6BEs7FYgf+eeflrrAygbU4U8t7morS2jt7BLaFQsEKhQB6CkyGxtNaRVkclarpoSg+9LnHeod1V9VkkTTLhomw/lkA/hV+zlfQyjU53Y53xl49s9DuW02wh+36j/AHFPA/GuIvo/GniiJ31Kd7fTurwhMcf71dF4H8PWWm6JJr2pR+fcSZcs/LH2pt5q/ijW7OZbW0Flpn3RwQSAetWoK9mevDMaOFSlFe8jT8F+AdO0lo76+Xzrsj5N/wA305Ndyh+UKeNvGPSuJ0bxFqVtNHa6zat5bACOXHSuyRgyBlkDgjOaiUHFWvqcdbNpYup7zJwRQ6JKrRuu5WUqQelRg08HvmplHZkwqpMztGtbfSZpLeKBI0kYsXAxWznjnr61VuoRcRYzhqLGcvH5cnDDiiWmyNamKcn77uW5UWeIxyjIIwPaq2nSvBcNYydf4c9MfWrSAthR96vPvHvi26t9ci02whPkxEM8+Oc9xSs3okXLFQpR5pvQ9GeaKCMmV9gBxzTF1Kxx/wAfC1h3N42reG4bnyiztjco9awBZ3GT/osn5V8hnmeYvAYn2NOlzK257GCo069H2vNod8upWHH+kLn0rL8TeEtH8S2x+0RKHYf6wcHNcxHaTh13W8g59K77Thtsol2nOK2yDOcRmDl7Sny2O6FaeX1PbYedmeW33wfmZ/8ARrwNEOAcYNbnhT4W6fp863GpTG4K9ExivQflzu+ce1SKcDcP1r6d82mh6dbi/McRSdOUtGOtYooIlhtoVQqMKFGML7+teL/tFfFA6FZt4d0KYNeSAiaUH7gPtXp3jjXk8OeFLzWJGAkjQ7PevhjXdRn1jWLvU7py808hOSe2eK8vH4rkg4R3PpOBci/tKv7esrxj+JUkeSSZpppGkZjy7HJq9buVUFTjPA4yTVGOOWaRYrdDJIxwEHevpL4I/BiBbKHW/E0e9n+aKBhXhUsJPEvQ/Ycwz7DZFRt9yPEdL0DWtRGbTTZ5F7fKRmrF14R8UWiGa50maONepAJwK+4tP03TdPt1isrO3t0X1GDVqaG3mjPm29vIuOcjrXpLJGou7PhJ+KtZVLqn7p+fkqPH/rlaI5wNwwT+FRlcAcDmvsP4k/Cbw/4ns3ltLRbfUMEoyDAzXyj4o0LUPDetzaXqMTLNGTtYjhx615OKwMsP73Q/QuHOMMJnseVaS7Hd/A/4kXvhHV47G+maTTZ2C/M2dpr69sZ4by1iureQPFKu5WHNfnkw+Xd1yenoa+nP2XPHc2qWUvhi/kLXFqB5WTyy9a9TJ8W5T5JM+L8QuF4Qj9eoK3c94U9fpUV1cJa27XE7rHEgJZm4qTIUj6VxniLR9c8UXv2S8mFlpMZ+YRnDTD0Oa92bcYn5FQipyTmzyrxHqdp8QPifbXN/cm00HSvlVmGFmIOcivZIPF3gqGKJV1O0HlKFjOBkAdK8r/aD8MLbWGlWOh6TcG3hjxiCPK5z3rx0+GdaJ3SeH74jtiM10YbAxnHnkzLG4z97ywjoj69HjnwrkJ/bMPPv1qlp/jTw3Hc3CtqCcynBz196+LtZiuLLUo475ZrOMNkq+RW/o3iTR9SujY2+PNX5QSeprv8AqP8ALqjyJ5g72itT63k8baBdXsem2t2s00h42jpXURZWHLDHHAr5m+G9xZ2PiyzhNuGldvmavppNqqHB3ZHSvPnT5W7m+X4mtiE/aRsA6gD6n2FVdX1C303Tpb64kCRRjOT39qdqN9bafYy3l5MkdvGu5iTjFeY3F9ceM9R+0XO+HR4m/cw9POPrXiZtmcMFh3Ldns0KSlUVzyT4pa54t8UeJGvtOvJbGzRdkKDuuetFeo6zoMT3WYogi44UDpRX5fPi7G8zsj7yksIoJcp8s/CfUjoFlqk01vv3oVLexHNaXh9rfUfD91Fbq0MLzs5djkqTWD4W1CzfR7+zlOzch2k+uK3/AAfYvpvg+5mumIicExnHWv1KjWcMM13Z6mY4T97J/Zsx+mTWOm+G9T1C4jMsduhjQsepbIzXmeiT3EFvBCyokTc5C4YjPc10viS9kuPC9/D8gRXjyhbBPNZHmSSQIu3bgcKB0rhrxdOGvVnLwjRVSTkuhsRxiRo5riXzIuVVT2qzp+nfuhZxQ/vVJO7HUdeay0EjQ5MzBUUY471e06/vWYCSdkyQWIHPFeXVeh+lunUVSDh0NFbdNPdJpMzS7uI145qxqwee2E0dr5ad89c1d0y3j1JjeSzH90PkVRkn8Kmit2uHnVZ8kYKIwxn1rgb1OyriWqtnujm0B+SNFLH+MHtT4oZY7orA3Xlz6CpJZpoby4MkQJYEMF521WjmVWwqFMjkLzvFaxPRv7Ramhexf8TDy1LPLEu53c5DcZ4p1pcNDFJdKojEh5Pb8qjube6S3hu5IxCjfdZTk/jVPUmmWMKV3fLvAHX8qr2bm9DzpYinRguYs2d/NbzsYJ2SCZgZNvAOPavdfDlrb6x4ctL/AE1Udwm25VcCvAbd3SzjM0bAknAI+b8q7T4UapfaLripO5+xTqWdM8g+4o9m0/eR4me0aeJoKeGfvRevmdrqXgW3udQi1fS7OOeO3bLRxgLhu5OetcJ8QEtX8SypvmCoFDK7EhTjpivcYHtdQaSSOdrQlcrtHykeufWvMvib4c1O3xrMLRXNs7ASSOQrKc4BA710Pl91JXPk8rxtWOJSrSsvM57TNH1TSoY5Y44I2uhuh3qCOe2K73wzdf2SESO6hupTzMI0wEJrl9J0ia4lt3vJri6hdRmQLwp9eK6jw3o66ZfOzFGOflQNkuD6ivEzScKlOceXY9XMKsaq5akk/Q9A0G6mksnG1EWQZwRyKklTFuQwY46c0yKSGC1Cp94dTWisKzaX5wYdK/NqlJ1G1F7HxM7RqXexzty0txZtZuy+VuBwR6VsWMdiuknzJj5uOF7Z+lY2qskJVkU8mpYroR2zFlXhcgZraniZ2Sav01OyVFzS5Cj4ksftemmNGULnmsn7G9rYBrePaqKWZj6Ck1fXbWzcy3swjTqEJ61534y+JN1eFrHT18mI/KG9a+z4c4VxGNjzVfdjudFXGSwdOzOR8aeLtYGvyNY3HlQxHnPNYz/E3XVXBuVcZAOBisPxgdVTd+4JWQ5L1qfD74Xav4jRbo7o4cg9OtfvWAybKcNhFKSV0fKTxWZV8S5PSJ33h7xN4j1G1jmsdx3Y3Z5r2HwT4o1azSOO+DK4AznpWV4d8P6b4O0VEmZXdRzkVjeJPFX2tSmnxgN93Ir4rMJQjWboaI+tjR+uQjCx7SvxCsYk2yuu7visHxD8QEmUx2UTM5HDV5f4csb24/e3m4k11dvZLbjdtGMd6+LzTiapSvST1BZBg6NTm6mVcRSXUj3l47SO38JPArifGuoQ2MRUMN3auz8QXUdrbPKGxgHNeG+INUbU9XLDLRKeleVldGri6ntar0PssppLRW+RACs0xlXJLHLZpzDco9c06McsyrhccUrMEBY9hX11D3pqPyPqq0KlCj7RO1vyMrxHd/ZrQxIQCRzWHpliLudBcZEWa0Vtv7TvpJ5mxDFyatSeTb2JEo291P8AKvvMRjVlGHhh8N8W7+Z+ZwwzzjF1MVifgWy6aDdQSCwnjt1JKquSVOOaZbxG4J8vJkc9z2rGuNShklG9dxB5JNamjRXWoXQNrDsjHVs9K+ZxDnU/eV5anoU8ZShzRgk+wXUK6bqDWvlmToWA7VS1LWWlcQ+TuMXCF+fzrr7bT4038CaduGfrWPeeEJJJGk+1qpf3HFc9GvT9pyyPFzWvKjBVJ29DD07WIbeQyXds8pHTJ4Fdn4e1+HU48lPKCjAHaudk8Kyrkfa04HqKtaXpv2GJlaQNnuK9R0aVWO5+e53niirqVzspDGIfMLLs7k1zuseLLC0cxRRtMwBHyniqV+9w1sYFmPlkdK4LVxLZytEdwDH71deBy6lN7nz1DNZ4jZE+tX6312bgRNFj34q1oL2QlDPLtfP61zTs/Pzk/hSJMykbV6e9e3LK1KPKj2KGPqUKilFHqXiED/hGmkRt24gnmuUsoEvLf5ZArgc5qlpWr5t3tbmRiCOAelVBLJHOdrbRnjBrwq+Xyos+nweb+11mOubVUmYSHGPTvU1jZyancRwxrtjBwSKa+6UF5M/411Hg2GN03Y2tWc8V9VjzLUVXDxqSbO1sYfItLeLn5EAz+FShcgY7U6D5o1RvzqTb/drzFObbdj4/GR9nWfKyArzyK2/CeqWOj6gJb+z+2KfuocYH4GsxU3ELjJ7CoJGjhgaSRVQIcls1pGXNutTGM2n6np8vxYv7LFrp+mxWo/5ZhVABHpWL4h8UeJtQtmn13Vo9JsyM5ibHHuAa8Y8a+NpMLFpJG9P+Ww7V59c6vqt5cm4uLyR5u5ZuD+HSvTwsZyXv7GVTLKXtL1UfUmn+PvB3hrSIrvTNFl1vUSf+PyRwUB9drc1H40/aT8TrpUMdr9ijZQMRtCGI9q+cV1HUpbJIftDBD/CBVux0O8vIDNIP3Y6lziumjNe05eh9c8uoVaLjTpt6bs6vxH8aPH3i3ba3M1tFCD92KLbke/rXQ+Evix4u8N6f9j0/+zlVvvFrcFvzrzq0t4bNNsa85PJqxu5wvLGvpsPhKLV7JnxmIwEYJ04xPYo/jr4/j0dn87TvnYqM21Uf+F7/ABAwmJtN6H/l2rhdS2waXa254bO9vxFZKn5RXp0cFRqacqObMcJQozVPlV7I9PPx6+IH/PbTf/AamSfHr4gMjK0mmlSMEfZhXmNI2AM4zVywWGpQvKxwxwtOcuaET0Vfjj48WwNo76cYewNsKJPjt4/Onm1EumiLaF2i2xwK8xjkmnkwsJ2CphFucKBiuGpDCypScLXOzD5ZRjVXtY6M9C1L45ePLyKOOZ9OIGOlt0q1b/H/AOIkMSwxy6aFUYGbavMHjOSPSk2nivmfY4tu0Yn1UMtydauKueqD9oX4j/8APXTP/AWlT9ob4jg5afS8dh9lryna1Iy8fNyK+so4KDpe/HWx8zWw+GdZqEVY9q079o/xTEwbUrW3nH/TKMLXYaR+0b4fuhG+oWEunzk4JZsj9K+ZfmxhWKj6Uw2slyfLWQRR9x1zXBmGGhQwrezN8Hl9DFYjl5Ufcmi/EjTdYQTafIlwmMkqwGKzNckGoX5uVt9hOPl9fevjvTbjVfD1wk+m6gyEHOA3B+te/fCL4j2fiW4h0jXrpbO+GAkrHCt+NfnGIw2bU/3tCTcbnq47JMDKLp1YpHv2mbdL8OwSIpfcMtz0NMXxANmRb96uzWe/S0t/OAVQDv7MKoR6N5yBobpCoPPIryM9lmcqsfZdtT57BU6EE6f2UTL4gDYX7MOvGRXRWsnmwJJggkdK5waDITv+0rgEenNdFbqIbZI3ft1rv4eeNlKX1hWKxk6Tj7pZU/WnpgmoBJF2uEP409JI8/69Pzr632sJW5pHJCo+XVHjf7WOrta+F7TT1Yr50nI9Rivl5VCotfQX7YTFpdHbqm4fjxXz8ATn0r5jM5XrXR/SPAFKMcqg4dbnTfDN4IPGFldXVq1xHE4YAHA696+6dOlWawt51UIskSlV/ujHavkL4CeD38UXk7R3yWzw84YjkV9e2UP2ewtrbO4xRKhb1wK68ojJTbPzDjrF1q2bTjfSOiLIwfvAH604dfuA+wqNacCO+cnpivfWm7PkKTjqluS8q4y2w14h+1P4VivdBi163jC3NuwVmA6r1Ne2x/3fvt6+lcX8arm0/wCFc6rC97B5vkthC4znHpXDjqVOVFn0PDOMqYbMKcqXdI+Kwc4bgAjmu3+Beu2fh34m2Op384gtRC6Ox6HPrXDwAbVDZ3YpJrO51KM2trG0kzEbQvWvj8PUdOrdH9KcTU41cprc38p9uXXxZ8A20TSSa5CwB3ADPSuKvP2m/h5FdvAk7SRqceZg4H6V8kar4X13TIGuNRsZ44Pu5csBWQqLtxxg+1fTrMXBWaufyPWx0qc3Gx9meIv2hvB3k28mjOup5T51Ixt/Ose3/aI0+XAXQ1bnHVa+S9q9h0454pVBSRXWR1ZecCqhmzVuZHMsfNv3lY9b+M99J481SLUNPsWt93RFI5P4V5xPa6p4O1e0vtS0+RAHBAHBNeu/s06JL4v1UGa8WM6fIrFMgkjr0r2X47fB+38b3NpcWd3b2GwDeXYLx6819fgc5hyJJaGmHwcasnO584eF/iu1nrsGoyaPJIIGLcMBmvXdJ/akS41S2tbjw9LFFLIqbt46GvKPFvw1tdEvF0+w1+LULkkhgpXap+oqPwz8NLqHWLPVLzVo53ikDbMjC4Pb1oqvD4hNw3FmGYYfL6TfN7x9C6lrF9401H7Re7rXSY2/dWoOGf3Y9x7V02muqIoCqiqMIgHQe1cloUc1xOiRKi5ON7NivSdB0W3hKzX15AxHbeK/Ps5yWpXnyw1uebkWa4vGS9o1oxiWskqh/LzmiupSawVQq3Fvgf7YoryVwYusj7dY2sj80oPL+zFNwUFxk98V6lNcQXfg2LTrTcxSEZA614/uUR5ZiHDDivQ/h9cSNvaZf3fl9BXrcrppTe1z9nxbjXo1IrszktZWT7NqdmY8uvlspb7xA5NSeEzb3d/C115qW0vTnmr/AMTLEahNLPZqbdowOQfvDvxWLpKSrpkELxNlfuNnGa7s0XPRjJHxvBEnTqzpNnea34WNigSSOdzN80LJ90L1BasCNGSPypxtlQ43DuK9G8C+IraXRFtJpPOeHiRHXJQdBgnrWf420C5/tRrzCm3mwV2rjFfLVK6h7rP0nLsW41+XEGP4Wuxp9yZMZU8e1bmstHb3n26HZtdeAP4TjmuY2m2L2wBCnuwxWlpQQ2sscjGRlXjJrllH7Z7eJpRlU9qZ8V2n2mZcBmljILH1qrZyLDIu7yyEY8kc5q7aTRQw7p4BndgetOurFiyXCwDY3IUHmui+hu52d5KwW8c2ou0cV4DGnKqx4NM1DRLx7P7XHcCScSeV5cZ+YfWoVeJJPtEkbwwkjYQTzitGyvL6ON47OMBbmXIYnPJrai4p+8cGYUp1KbnTa0NPw3JqOoQWltqWhr5KsVjmVP3mR1yam1nSrn+25rLSg8krMN8a/wCtQ+59KrWeoX1nA9kt2Bcyn95Go3bV9QfpXQRa3pds1ta25LSJZP5d+fvSDPJI9a9X2FOUb3PgvrlXD1W7XTPQ/AWnreaCbfUjc2d1ZrkpK33h0yPatXWLOyvrS1bes8EYIeM8qT7iuS8KX13Hpf27ULwOhX92xGCwrX0HxLa31vcRyruCgldi+n0rmq0+SHunh1I1JV3N7C3uoacsH9l2TRwgJhhGMFRXPa+Rp1xFNYTSZZQDNKc4Nc14l1i7fU5I7SRULgkDbg49Kpaf4rku4P7P1CPGxsK3cnNfM4v2sr6H1uGyeSgqi17nsvgy78/TJzqEQcwnDSr91uOtbem+dLaPIvzQFjs2/drgPD+rWcc0MUlyY0kwlwgXIYnp9OK7qOW3s7fyreN4YQd6EsSGr5vG5fzWcVr5HymYUvY1HdblK/WNtvnI2FJJA7Vj32oWa5FiftczHasac7T71ant9R1m4aYSfZ7bkMxHUVxnjDxf4X8C6fNFZSK9++RuJ3Zb+lfVZHw3ToU1Wrrmk9kFCVSVlAy/F1pptnKdS8QXW49oN3C/hXl/ia1bXybjw6yMqHIVPauY+IfjW48RSs6yMpP3hng1keCdWvtO1OKaCV4lB+ZOoIr9SyvK8VOh7RPlXY5s2zfBUp+xn7ztv2Z9AfB+Gy1zT5NK8RafGLqMYBdeTXeedH4ctHgsYAkadRjj8K5PwrdWl1Ypqlt8l1t54xk1qy6hLqcDWtwuH6Zx1rwsxxrot3eiNsFFVbcr0Zl+Iddk1aPYAQT6UzwxoDGUTOMqT3roNH8OwwqDIu6t6OGKBNqKBivznOOI1JOlR3PoKc1RjyxI4Ykt4wBjiqV/ebcpu4PU+lS3lxtUkmvOfH3idNNtZFVv3jZ2jNfNYLC1MXVUd2zpw2HdV80jH+J/iZY86fbyZY8HBrhtOi2RsepNVIFl1C8a7uGLEnPNayKVGMdK/RKeHjhKSpx3Ptcmwbceaa06Fu5vEmtIoUt0jKffIHWsbXLjyYHjXhnwAa1LW1ku5f3QJPcAVy3iOaT7fHG/ADc19Zwdl31vHXkr8queRxvmSwGA9lH7bsXmtZI9Oj2useU3P/tVj6zJcXzRW8fLDhVHet15HvHgtbWIzTMAqgdj616Z4G8D2mhBNR1JUuLpxkoTwlcmPrSjiqkpdGzyXTp/VYUafVK54xBoSxygXMbCbuprS1S6k0zTxFaN5O7rt4r1DUZPDUetzTSLuPpjgGuS8R6v4d+0FTahxngVMMXCpU5XA+YzKnPDYd1IMo+ApJZLS58xi52k5P0rlNSvbxb2WNZ5sbzznpXovh640q4t5GsY/LAU71FYmp33hvcVEfzhvmOK1w8YOo/cPkVi6ri3N3OOa8uSo3TS/nXSeE7Sa+s5GLEkdN1XLfUPCoQeZFn8DW3oNzpcltJJYKVjU5PHauurO0dInFjaVDFUrOFmzlb1GjlMb/KVrA1y3W9tZMKN69DXTeJprea5M0JPvWC8u4HaMDGDRCVSLjKKM8ryCrye8rHBtkbl7qeabnJ4q7qdv5F6/o3Iqko4/GvsKFao4Jy6nLXpzjVdPsAznmrUTFlw2OKgANSR5zU5nGKpWa1NcDNxqGpayxsBG/zfWug0m78hQkahee/U/SuXt4JnfEOM11Xh+3Jh/wCJiuNrYVh2r4/EU6bS5j6qhWlLodf4fv7e4h8gzZlyflJ+atbByFOQvY+teb3mj6lo+pxaxbs8loX5ZecD6V2L+KNJMpIdvLYDy/lPXH+NLEUKdNJ05XTPlsbhcRUqydNG3kMrMgw0Qy30rzT4g+IG1G5NlpshS2X77KeprU8YeKlGni10yQi4k4c47VxNuuFYryjnJ+vepo0+Vcx05bl86j/fLUq28RNqyHjJyRWXt/feW2fvce1dGVUNzwDWdLbgX27bkda66dXc9PG5dZwszu9F0Wyj0qK4UrI7rk7v4akdmKNGrMQOy9KZ4GjvZ0PmREWIYeZKf4foO9e8eDtU+B2k6cf7QaW9vwvzZRgM159X3qm59tDNMPg8JaEOZ9j59j028unJgtJJP91a6Twr8M/GutX0Ulj4fvTApDO7LxivWp/H3wyj3rb2DMXbChIyP6V6d4H8USr4c36VpphtphgM0mDz9a9XLcVOjPljK9z85z3PHUo8/wBX5bPfufMniD4d+NptSbZoVyUi+UYXgkVk3Pw+8ZWlm91Nolyqd8r0r64ad2OfM6nP3u/euF8T6pceJPEUXh/TZCI4nDTsp4IHvX0081nh426n5q82r4ytzSieDaf8OPG1xaQ3C6FdGKUBgdvNW/8AhWPjQjd/Ydzg+q19SXt9BpdpbWsT5KKFVA3NWbf7Q0StNJhm5UZr4/PM1rTkrT5T38rzOtRTtR5j5VX4a+NY1ITQrkfRarN8M/HIYt/YV0P+A19bjzB/H+tOEh6M361y5ZjarjN899DqxvENVSpt0rO58hn4Y+Nzn/iR3X/fNJ/wq/xx1Gg3Z9ttfX6uvr+tSBkzzz77q5FmdZSt7bX5npvPakopfV9D4/Pwr8ebN6+Gr9vYLWTq3g3xVpiFtR0G8t1HUstfcUMrbeHIHpmnvHFKh86GOYnp5kYIX8+tfoeFzWt7GPNrofBV84ftZPltqfn46/wkMGHZhUV35kUXBx/sjrX2x4x+F/hLxRAzXFilpeHpcxcAH/dFfM3xm+FWueCAs8Aa7sGbmdRkgfSuurjcPjKDhN2Z7OUZpGpXjbRnl5mkYfeOOmDSCWRXSRZZFKHKup5U+1WEmtgfKlHAHDYwc/SphNZgj5Mp3rwo4RW5fa6H3ksU6jblC6PpP4C/FiW/0uHwl4kuCJ3H+jzOeSB2zXs8PmwZRZAh6BR0I9a+E7W4azlivbdjvjYPGw4II7V9i/C3xZY+MvAENwn/ACFLZBHJz1IFfE8b5HN8tfD1bWR85BKM37ujZ1K3E2eJyBnnJqbx7dXMHhmOSGZkbH3lPNZVlfqwCXMGNp4bPT8KuareIunZu75J7cdIvLxj8a+PyrHyw8KlOtNu/UjMstcqfNDY88TWNUJXN9MOP7xqS21fVGnVRezkZ5+Y10seuaHGVV9JXYO+6rtr4h8Esq+ZZtG2f7prrw0YYhpyr7Hx8qMou0pHJftOWDXHgnRNQb5iiKWP4V85k8AAcLX2F8ULrwzq3gKa1uJfvRf6OB1HpXyDcw+VcSx7iI0bA46jtX0uMUfd5ex/Rnhfm1Otl7wt9YnQfDrWrvSdfiFtcyQ/aHCsVbHBr7hsrqOHRrOa4c7TAhLZ6kivz7VnDI6sVkRtyEV9FfDj40aVe+GV0DxUzQyxIFjkAPbp0royzEQpSfOzk474YqVKqxtJadT3rTdR+1XE9sVCywEBh7GtFfm/1edw4Gema8Un+Kmm2+q2c2m/vSQVuW9fQ/lXbWvxL8Ny+UjXBSSXgjB4P1r2JZlh78tz8srUJU38L+4q/GLxTqGiwR6bpeYLi54af+79K8B+JepFNNSzuL6W4uZTl3Z85r2z4yeLvB9ro6PdSJdXgU+SqHJ5+lfK2rXsupahJdTZ5bKp/dHpXDj8dSVNwjqz9S4I4VeKqRr1IOKXcqknAVRjApv2q/sXWbTmIuc/J5f3h9acx+RmNehfs96ppdn4wnTV7GO6sCp3SsM+U2OBjvmvIyvA1MXUtBbH3/iBm1LL8onCTs5aHmus+IfFGr25s9Turi4hLYyWOA3pWU2nXykbrdiAOMCvp7xr8P8Aw5rGux694duRbgn57Mx/LI3rntWc3h+/UmP7HCAOMlRxX10cijUSfMfx1mGaujV5Yq584GyunY/6PJjuSOlTJpWqOhcWcu0DhwOCK+iLPStPspxJepDKVOTGqg7vbipNeW3v7eaaCxS0to04jC5rDE5Gqcb8xeBzGnVny1XZnnf7Nl3cab4wmdPMWQkbwnGfrXs/xz1jWJtLM3mm1jEXyhMgmvL/ANmNbH/hP9TjvGxvkATjOK+lvGa+E9LtV/t6Ezx7M9D0roy1+zglvqe7Sox9m25n59QXesfa52juJgzSNljnJ5rtfhjJqU/jvRbS7vLiSGW7jR1JOCC3Ne9nxb8BFldWsCHDHcAjVpeFvFPwSuPEFhb6TZsL55VERKNw2eK92dWydoWPVqYLDzinKNzlv2vr288MXmkwaDcPYxyEK3kkg9OvFeDP428YB2D69e4GMEOea+z/AI0658OdJmtV8c2/mux/dHaTgfhXm1x4+/Z3gQv9h3kDgeW1eZGUt7HXQ9nQglGKR87y+OfGAbjXb1R/10PNFetan8RPhNdXJks/D6mEcKTkZH5UVg687/CafXIdjwIQSG5DEZJYV6x4L06eysWvngYjy88DrXF6dDDPfheAQw4r220aO10G1fcix4CliOOlfKe29pSUHufsOIkqWFlUT3TPOvijpF1PDbanpYCxzqQV7jA5rD8LWzanoxsZpkia3O1GJwWr0fXLMzaLFLC5MbMyqR0G446Vjaf4cg0h44by2lWSP5433YEo9a9VL2lJQfQ+AyfFPD4l1InOaet9Z30mN0XAXK98d69M0q4a5ihhuJFmj8ssADnp607xfplnLY2lzYxiKW4jCtGeowM5zWH4amgt7tBDBM8yqRMpfha+TzTBSUro/TqWPo4rDqUn7yNvxJ4WtdQ0X7fArmQDhFHNcEIrjT7krcwyRqBgAjBJ7V6x4M1W3mvZbNcsCxwCegrO8U6My63cNcsshlUfZl28dOa4cM5ylyNBgs5lTqOE3dHmr6RO0Md0ROu4YkLDCo3+FaNmyW7CSS5jaSJezfeFauqWNxb6bFCskmWP74NkhV71Ja6Xo72bGG3lkmiUMHzw/tivQlBo9SWZKrC8mZj2TXWg28sqxCCPdtUfeyTxmotOttrxRNvRvveWo6e9W9cjItmextZ0lkIypb5Vx6Cs4aPrFwfO3NFMke5jvxlazktmb4eUJ0nzS0NfRI9Pt1bzrCeK5dmVbvZyc8dam8R6Npuj+HIIVmafUT/q5E5RY+6k1nstrDpsKXlxcyKxbZtkI2tVOy1G5eyuNOlkjkkOWjZhnHtXbQxKtY8PH5RVrx9rR3Roai+srolvHK3mRIoYYP3VrpPButWm2OHT0kNxGOQo/MfjXIab4f1zUtLknjW5wnEzGb5do9BTvD2vL4YcbLFme4yPMYg7SOM0VJuUtHoTHDxxeG5eX310NXxdYD/hIob2CY+bO4Zom/5ZE/w1iXlo2m6+iXkcg3ENvI4OfStjwlJ/a2rX0NzKJryZjIq+g/vD0ra1PS9Qi0+QSmKeNeksi7ivtWFWg+mp04PNlQl9WqdFrcS0WK2tpNR8wxqzgRo3B6V6b4avPM0Rb/WpgtrEvG49RXkeg6TdX0kd1fSstrB2J4b3rjfjX8Tri8YeGNGfy7W3HzSIfvHpivo8u4ehpO15M+OzzH0pt9kdp8ZfjNbxo2n+G59g5Ula+c9V1C91W9M95I8jMck5zSW1pc3kgYK0hJ5OK7nwp4OuLwqvklt3XI6V9jgcqwuXp1azu0fFYnOqtWPscOrJnA2lhJcSGOGNySfSvSfh/wCBri7ZXnhcADPIr1jwn8OLO2limaFG/vZFej2WlW1nEY4oEA9hXg59xvhMJTcabTZnhsnlXfNVOG0Pw/LZWyxoMACuhsdLXcGIwR1reW1VeR+VBULnHFfhub8SVMdN8uiZ9tgaUcPT5Yld1Ece2qUzYIbPH8X0q1ctWFreq2+n2ss0zhQBzmvEwtKVSVkrtnqUqfM7mX4t1SHT9PmuZHCIoOAe9fP+p3Vz4g1V7iYnygx2ewrY+IfiS+8Q6gltErLaq3BHRqr2VulvFtBGcdK/SMrwEcBR5pL32fWZRg1iXdr3UOjjWNFVO1OLfMPXuRUaTqzEe9SFTtIxtHZjXW0780j7alKHJamWLK4vLVmmsy6ccuRwK5jxZYvIn2qPdkHJA711cd3cyWn9nxxq2/jgc12Gh+F7W00p77Uik0jLtSEjpmvcyLOamW4uNWG3X0PluJsDQxmElTrr3nt6nEfCq6so9NubtgDfLlQD2X1rc1bWtSe23LM21uPlrKuPC9xaXz3VgG2OfmRfT0rqfCunxndcXC7/ACxzCwqc/wAbh62IlXp/aPHyrDPB4O1bVo5OXzpoVk8mQlepI61yuoWNxNeySJGp+ter3Wql3lhitoI0bOMoOK8w1PUrpL64RWjOGPAWqwuFxN1UaWp4mYZllOIpexneNn0W5oeEYrqzaRFjAMikcVl6l4f1MzTSeUWDsTWr4avJpjJJK4Qqpwaz7nxBqSTSx+YCobiujD/WFUeiODMsHguSFSnpBrfqZtpomoSSbFiDH0rsPCGn3Gn6fOt0RHu4xXL2/iDU7a53RtH6n5a27bWLu905prqSNV3dQK6sY6sYI+ay/ALGV/YuVorqzP1S3eEzFj8rMcViXG5YmZUZj2AFaOoXclzlD9xec1DZXUccjN8rEcYI7VdOdZ00fQ42NLC6Une2hzV5ayXygxhWZBsKHqv+1WP5LqzIWJZeDXcJa4vZ5Y7cqzAvv3DBX0xXMzQyPeysVCxg161HMZRiotbH5/jcPKVVzvuZoX+9ThuXHeuysfD1pdWHnLIC2M4rmdQtvs1y0fYV1YnM6VenbqbYbK61Fe17iWl0sNwjsOleiaTD9vtIZoY/v4OfevN4Y1llCtwK9Q8MSSW+k28K4UIAQa+WzXlcU6fxHtYP2vMdX4fsZl8P3VpeQ5Z87MiuC/4RXV1idnhISMk8ivTNKu5ptHluZMeZGDtHrXA3njTXWs5onaEq2RwnauGlNvc6aUJ+1kzg9St5DdSFgvBwaqWbus2wjir8k0jyNI2GLHniiJVYbtoFejGfu2Zv9VcppoQpk98Dkkdq6v4Z+G11bXYbnUIs6dG48wsPvCuYt4mmmEK554P0rvtK1y+0yxW3tUhSNAAQy5zXLOryaGuLoylC0VqfT+qfD74c3nhBm0HULS0MkYKozgYIFfPfizQNF8ORyNeXS3D7iFEB3MasyfEm78P+HjHHHay30o+RWjBCj6V5JrPiDUNVuHu7yUGRySVUYA+lTGk6mpzZa54PmjU1udM2uWenL5iQRxg8ovcVUuPir4xyIbfUDFbR/dUHHFcbLIk7M1w7MQPl5qCztmurobAdgPzDNfQ5LTw9CTnV3PLzurLG040IxTSZ2U/xV8ZeWzDUWw3B+aqej/ELxNo8DTWl4wnkJJOea5nUlgW52R5Kjg/WoJEEtx8mQvGK9GtjMNVnex87DKFQfLCKu9zudO+Ivi+a8F9NqL+YP491dBD8UvFKZdtWZ3bp83SvN7clZo7ZuFPUVrJaW4PQgVz5jgcuai8U3tpY78DhK0FNU4p66ncj4peKtuf7SOf96q5+J3i4y7v7Sb8GrlhZQL8p3Z+tU8L9p8tQetb5Lgcp5avs03ZanNj8LUlOnzRSdztz8UPF27/kJP8A99Ug+KPjByduoucf7Vci0K7sd6EjCD5e5xXi1MFk/tk1c92hQxc4O8YnaW3xX8ZBt39oP8v+1XUeG/jz4nsyp1CFb2DPOcnj3rxzzFQuoI46+1Ecnl42lhJ25+X8q+go43C00oOHunzWO4UU25Rtd7n2j4A+KPhzxascUc4tLwjmCQgAn2rp/FFjDqWgTWs0YlRvmkDDnA718G217c290Lq1laKdOrx/LivpL4RfFJ9e0OXw9rMoTVTEVSfOBKuO3vivPzGVGpQnOmrJdj5xZBXy/E05Lqzxr4p+DreHU7zVfD8RltYXK3GB8qHua842r5iqsm5T1Havsm18P2X/AAilxo4hHk3Tnz2P3skdc18xfE/wo3hPxHJYKh8l8Mp9AenNfLZNnOGryVO7uj9Or0pRvTRlsjfZ1XHPYDpivUv2Ztcm03xc+kk7YLlRtB7sTXmEIaK0Tadw9+tang3UJ9P8YaZfRts8mcEj1r6XP8Pgq1Hkqt6rofJfvkpR8z7H8YWM1jYTakFfbEu5to5xXC+EpdQ8W2VxNpE0dwvmbWjZvmC+uPSvWIL99R06Pzo0aK4hAdGGcgivB9d8Na18M/iD/beizTDSbz94VVjsUk/cxXx3D2DyfEUK8bu68jzMRi6safJUZ3kHhXXlXDWpOOOQamXwnrTSputRj6GodN+J2q3ijdJCjnopStSLxvrrug3w4zwdtfO/VcrjL4pJ37HyUqtOVR8xJ478IXU+g2yWNqPtAUB9oOc14Z418B65Yq159ikIAy2VPFfTHjjxBqWj+F7XUbQxG4kQFwy5GcV5lf8AjrW7+ze1vFtpI5Rg4jxivWxFLD4acbSb0Posmzetk2MhiKL06nzwO46OOooI4Bzhh3rb8W6b9i1JpkXbGx4rE/rVc8Z+9E/rLJsyoZtg414a3LNpf3Nuf3czfnWmNX1CRAftLDHPWsUDjJxipYJNrYzwazlH7R0xyXBOpzypq5dmmlmk82WZmPuc037x+TduPemnoMYwasWNnNfXqWcKsZGYZ28cVMYupI9rEVqOCw7qSdopFfa0j7EPP8Wa9G+C3h2+1TVpPsNmTGhHmNjg10Phz4aaOslmbrzmkfG9Q9e3mxs/BmkW9poNvHBvHzOy5Y/U1+i5RGngsNaHxPc/kLj3iKWf4ydSpJqlDZGC2j3sE8VqkIT2q3/wjeqTgwvE3znDNjtTbjXtQkvYnZo8p329a0rDxLqTXUaFkwzYIxXTzTjG0T80w0cDVq2m2ZWt/D2Gyij/ALMtzJKeXOKyNa8KaxFot00duFHlEtxXoHjTW77TPIFoUUsuSSOtcbrXjLWm0e+VmiIMRH3elTUnOVNpo9Kth8uw9bqmeI/s1afc3XxH1FY1y0U3zAV9D/GDw/qmr2Sx6bDvkMeCDXz/APs06ldWPxF1LZtczy/MQMEV9DfFrxZq3hvT1udMVHfZk7lzXFl6nb3d7nr0fYOk9T5gl+DXj9p5iulptLkg4NbHgD4T+ONO8aaNqFxpziCC6RpDtOAobmnj9oL4iCVjHLYgByAGgra8FfHLx9rHjDTNNu7ix+zXFwkbhIcHBNe7VWJafNax9PTfuLkNT9s/w7retXmkf2PAkpL7SOc9K8Jm+DXjXT7D+0tRsY4YcZCvkMfpX0N+1z4z1zwrfaJ/ZP2fiXcfMjyc461414i+N3jjXRbLfT2LRQnKiOHAJ9xXn0nO2hy1fbfZSORh8CeJZo1ki0h9pHGVPNFdi3xy8ZIqqsOmIAOgthRQ1UOLmxf8qOEUmw1bH+0K9gvWFx4ChfcRzzj6V5F4qJj8QNsGBkV6hpF4JfAG5oy/ln7vrxXwdCnz1on71jFGWXzcdjau2j0nT9Gs7pd8F03zN6dMVF8TLlY9aS1aVTa2lqfLHQse1Zl/dHxBfaBDFuW3fdknoCuKp+Iobu/u9Ue9MX+h3IjjAHzbcd6+mp0Gqx+a5XUjV5vI7e5bStU8BWd0sjK6DDMwxggVyvhm3sLzUTciWWSblfLVeMepNWdEvh/wj/8AwjzxpKbrmMkcJ3JP4VLLcW2lxmXS41EO3DzIP9afRfb1rqr4eFrtHRTxM1zKEjQhOlabrarbQ75mG1pFJP5etaeo67cNCftEYc25/eZHKKehHrXN2mpwNeQPFaebeTRhdkQ4iH9761EBbjULiO3ubrU2hw08kTZTn+Fs+leRUwcZ/DGx6OHlze9OR1djI/iEMguDb2EQ2nagLzH6VrQ2xsInt9P0IOAg/evkbvavO/8AhKdBaTMMt5by2jhWjgbG5O7/AIV2n9ryT2ltd6br2LVuXW5ckgGolg42sdDxc27xbSMnUryCazk+0ab5rREj92CdmfpXGaxbX02y6ZH2KuEmGRsT0Ir061tlt7s3qRvPZSEAJB1lY+v41k+N5LExSwiOWyuiNv2BuMj+8RXl4nATirn0WWZvT5lB7nHXtvDeaVbzRki3gz57Y559KzrDRo9Q1VYLQhY1UsZGOM4ra0+MJcf2ZqrC0jdNy9geM812nhvRtHXTYWeSINPERGo++DngGvJ9jUex9FXzNYSLSd77HE6Mt1f6hLocFy1u0HzeaeF9OtRahoEV2h0yaQQTQEnzf7+ea6s6Jb2N40F55sckzFV2nBYe9Y/ia2lt4rm5aRXMpVEPZB0pTnyQSIo1+eu503a6RwkC6xoOtGC3kkSRxhJgvDD616F4btNans3n8SX7R2a/MdwA3CtbwjpaXVlbnXEhFrZqDHMRy4HbPrXHfFO48WeNLo6f4d0y4j0+L5FMa4LY4r7LIsNCvy8y07nyHEGLVWu1azjucp8UPiQ80suieHf3dkgK7xwTXk2k2smoagLVWMjTP87HrXYax8MfHGjxmW70W72n+ILxitn4ReE5m8SxyXts0SqRncOAa/TcXTwOW4P20HeSPgsViJ4uagtj0LwD4GtrXTkkuYAWwOorv9G0JY5l8mBVTPP0rWsrPKKowEUY4rZs4hHwtfzbxVx1WxFaUKD0PoMHldOjBS6i21okKBRUzKMUrdqTIJ9K/MauJq15Xkz1EkkVpOKpzvjOKu3GM4zWbPw2T0FaU4tvU7KKTKN/cCG3Mx+XA718+fFnxLdapqBsLaQ+Uh+crXpPxU8VW2m2jW0ku0sMDaea8U0a2mlN3fScwyN/H1PPav0ThrLvZw+sVF6HvYHDyq2pxWrNDTzP/ZcUc0O2SLjJHJB71JDcW9tMs14pNup+YDrirupX1vIYmA2ShOR2xWFq8qeQmPnUnJ9CK+kSdSfMz7iKhh8G4QlZj7Z4ZtXlubNGWzJyoYVqIs1/dBbWMtIx6DoKg0qE6gq2+nxgnjhR0r0TQ9Mh0TSmbys3pGSxHSoryvJyfQ4HmNLL6UableUjP07TrTw9C11esslyVBC+lIl8RdAq7TeaeEHOK5+6+2apq8g8wuxOD6LXTaULXRkWaRfMkHc1hChOrNSRGJr0KVo1Z3qPWx3ugWdnHYiS6iAZhwCKxbxlsdUkaZRHbP3xWLqHjpGgbyoiZFHAqZNZtdd0kxX22OULxXbicFJtSPJjSqqTlPqY/jGzs7W1F5Y3IZJDz7V53JYW0jNK1yN7Ma0PE2oTLGdPhO6JXyT2rnFjkYlgrMPavao4OqqSvM+WxuY0cJN4edDmd97G1a2nkp+6LyIepUZqKax0csW3SCU9QVrb8Aowsbjzg3CnAPSuW1FLj+0ZjtcZY4xXVhaUYy96R8fjs1xeNqew0jCI6bSrNnDi5AA61qaVoNr9ja7lvR9mJ+7muduY7hbcyOhRO7HvWQ+q3c1v9jt5MQq2cnpWuIpe0juThKc6HxSuzY1WJpbtoIRtt84Rs9qqacscEoW7Hzk4U1VtHvWQtI5dCdoI7GpfKk3AtHJIMjB9K0pxtBK5tVlWm7uRseJdJdYLaWwnLM4G4A/pWI+nyWt75Mh5ZNxz64rpvDkVw0M8rgsqNlM/3vSotXtZrm2F60bI6kjOK5mmm9Thr0ZOLkWvAsUdzprrcNtYHAFcf4khSPV7iNeVBNdJ4RY5ZSSOCcVzHiSbdqc56nJFcdFy9oz6eNZVMBDTVGdZgNcL6A16T4SaO4lS2Zvkxgn0rgtJhRULyde1dp4Qi3K7xgnPpU4xnFhpbnqOn2UEWmyQRyBoyDlq4XxL4Z0K00Se4t9RLyKeFwK7DQkk/wCEfnU7txDYz1ryXUFultJTKJQm45z061z0WXh23VZjiKN0x5h6ccUJGFG1TxTOw61NEv8Ao5b3rrb0PoYRjzbHVfD3Q7C/aWe+uPKC9D7111x4f0K3t3uDqBIweMCuK0GGZbEtGHCscnFJrrXMOmPuMgVuma4pPmqHmShL2jbkc3qswlu5H81pEUkJkdqxLq4nLYjXArVwCMYBphVV52gV6lKXKY4jDOotJWMy3hmkbdJwKmEbJuAJUHvVh5YgpBcH2FZ09zJK4hjGQK6IuUtjzaqo4ePLe8hLgwoeuWqO0mmE+VXIqTyCQWdelXtHij8wszKBXRBqDXMrnDGjUqy3sVxcSi8EpXkDpWhBezthplKxZ54qTTNNn1LV38pf3UfMjdlFS+Jp7dLmCxtwNgPJxw30r08bjIPkioXNcPh5UozqudtfvI5tSuPtBEURIz1xVaG6lE5cj5ix4rWSaEEcKMY6isjrqxZehbpXoZPjqUY1P3XT7znxdCXNFuf/AADRjupWBYqc1IJpFAkZflHUU9CvmlflXjvUibC46b+mD0xXnSx2HlPSh+B2VMLWhTajMl+Gvhe88ZeLTZRqy2xP7w+lfQtv8BPDBsGtV1CaO5K537OM/WvO/wBnPV7LSfGM8F2yQfawFiZugI619N7UK8ygQ/eD54FebxFiqmCqQjSpNpq58fiJYupN/vLWZ8dePPCdx4V16TS7qTzEAzGx43Cs2ym/s+e1u4pmi8lwwI6kg9K739o7W7PWfGVvDZskhtkCF06EivNtQUmwb5cnIwPSvfyuusVgp89K2nY1xOGrKUOepe59l/D6TTfE3hWz1fzwtw0YFwo/vV5h+1Zo+lx6NbXFuskksJzNIE6A9Kh/Zavp7jRb3TS0haIlwc16F8SNNi1HwVqdvLGHaSMZ3DJGOa/N44ilh8xVONG2u51RoVITd61/mfJMXlyBUDtsQcZHWpreOJLu3kD4IkB/WqxiZbiFPmBCMOenWpY1/fRbskbgOPrX3GPxEKVlKndtGbXOm+ax95+GLS2k8OafIZsOYUP6Cp/F2jWet6E9hcyIq7MxSH17Vm+GVYeHdO2jnyExn0wKseN1Y6DGke7avI29c1+f5Xj6b9q1R5bfifJ5nGdOz5rnyf4t1DxL4e8QXGnpZ+akLHZIO47VNoHxA8RRTpHcaf8AIDnJJr1fxBpL39r5jW4ebHXbyRXHNZGaSSC3tQ8qggoB81exgc8wFdKnLC/Oxy08RCo1y09Op3x+JGl+JvDkWn6jbSQSQoEBiUvkj1rlJvLMwMLOIQeCRz+Vcn4O0/XLHVLr+1NOurOBpD5bsMAiuuAOOe/rXJxVg4UsUnDsj9k4X4ey7FYV1aivf8Dn/il/Zp0K1mgZ/tPmhWG2uAIIxuZskdMV2vxK+XSYWUZ3TjmpfHXhL+zfCml65bBmjnQCT2OK82h8Csj6Hh3MIZXmcsujpB7HC9sUDA5pzAAnkH6U3vtFUt7H65qncswSMVKD7x+7X0B8Bfh3p8umf23rdx5c7MPLXHVa8U8B6S+seJ7W32llBy+B0Ar6Tht5reFIbdJVjRcIB6V6uWYS8udn5D4m8VujTWBp/E9zubDw3o0F6tzHe7yDwOOK2tc0+0voo1nuCgUcEjrXHeHLWaORJGMmSejVv+NfOa2ttu4DHOK+rpxUUfgU60Z06nNG5QudC01bqFVvDyfQVftdC0yO5WRbrLA8DiuVdJ/OXb5uR0q1YC4F/EcyctzXQ9VoeDhsTF1Leysjr/E2k2OopF9qujHtHHHWuV8Q+G9Dt9CvJTfciI4HFanxGWYpbeVv24+bbXn2sszaZdrLMx/dkKM1HJL2W56WPxlKliOWcLnnf7LNlZX3xC1czXBUxS5jDDGetfSfjrw/pOswiHU74WqbMdua+Xf2dFcfEO+HKgSjJFe+fGxbltJUx+YP3eMr2rjy1S2v1PUwtaj7N+4cO/wV+G8kskj+LlG5jwdox+taPhr4Q/D7TNfsL+x8SJPcWsyvEgI+cg5A6186TQ60bqUYvWJduOeme1bvw1h1RPHuitM92kUd5GCWJ2kbu9e9PDTUZS9ofR0uZrRaH0p8bfAfhTxhLbT+JdeGmiH5kVgBn868zT4I/Cu4DPa+Nl3dMfL/AI039tu11K8udKSxFzgv83lemK+cdP07XLMmWRr2Mk4wc815lKN0tQnrGx73q/wT8BQzoieLkYbeuV5/WivDrq21+WQFI79lAwDzzRXVbzPOeGnf4jS8Vwb9WkwvIIrvPBLxy+G5LNiBjrXFeJfNHiKdTwpIIz9K6n4Y2d1NflX2tEx5XPUV+eYO6qKSP3ulCEsHOHSx2vhzwpcf23Y3rxlNPiR32+hArKtoYNd8V3lx5EiRNPtVecOfWvX7yw1C002P7IPMAUKVPTBrj7vQNU0WY3EaEwvIH3kf6v6V6NfH1I1ea2h8Nl2CoU+eKe5w/i5k0G1vYrm4xfTDZaKkX3cH1HtXET6zdWuniTUpWFyjACONMrg/TivSvEijXPEcUJhijsto8y7P31YdSO3NdR8MvDeha34lnhu9ItRDEhBUjqccGvQp5xSaUerM1gfq8ZSa0R40viq6kRYYbHc/lgrzsP51RPi/xTa3U1vDHHJakDEaRAEHvlh1r2P4geEdJ03xA9rc2yQxyrmKRByBngD3rjINGNjeH7NLbfZ9rKqTtjkjqPeumhnFCpJ0WrNG6wnNTjPozk11jxlbo9yrWdtHcKdmbVX3Kf4c9qpXt94nupbSNSgjjO5ogQoY4/zxWlq9v4msdKW1u/LSximG7n96fwrKtPtWr3ax2qlFjP7t5OAp9frXqcuFceZyOujg4TWqsdl4M8cX9jcx2d/ay2d03+rWQkpcHsQTwuK7fTfFsXiO4u7DX7aEz26khsBTx/AG7/WvLZZPEeqxy2lzYC/S1wpllB3D024rNvdWvtPVLXUbaVJ4+beQDll7KfavNqVaE5cqki6eXSoVObl0PWfFel6brl1peo3+LOBd0aNHJuyQMKDj3xUfgi5v9E1ybT9YtRMzP5kYLABsdMGuZtNUsb7w7a2ts/lFJA88TnGOQSRXS+KbyOO2ivo/9MhyJLOVeTAB6+nNeZi8NC3MemnLldNv3WdVrl5p9+s+pW0IS6jXZtd/ukdua8+jubGKaVNccmJAX+9xnqKwvFPiAJJFG90ry3YDBo2ydx55rndea71FY7WHe/I3tXl4PLfb4nnq6U1uerRcMPQcIP3pbHr3w406++JOpKkEhtdKtjtChvvAV9GeHNAstDs1ghgjKxjBbaMmvAP2c9D1fSrpblbqWK0LYMX8Jr6TaRZI8Q4PHNe5/a2CqydHCP3Yn5jm2Dr0MTJVZ3bK2tw2Vxpk32iBJk2HjZXg+laGv/CR3U8UISDecDHvXueozSRWUingMOa4ZbdVuWkUcE8ivlOKOIHg8JKnzasrK8Ok7yIba0CqBirHkhRUob2pJWytfhU5yk79z6HmlsVJSBUW/ii4NU5Zto/wraEL6HTGF0LcTDaR3rlfF2uQ6bYPK8gXAPerOuaqlskkjtt2ivIfEH9qeJdTCJG4s93B7tX0mUZaqk1Oo7RR69DDKKXMcbruoXHiO9mkuImMSyYVqcn+i2XLDZH0X1rqfEmkyaXpCxNGIX8wHaO9cRrl2vyoQFGOSOtfo2GmqqUaa0PuMtVLC4R1epDNNIhaZ1LvMpCLVXSrO7vrxbWTcvO0CtPwxbXmp3b3v2djAikKSOB716l8L/CM+oa9bXItPNjRxvYivaw+Hu7Hwee8R06a/dSvN9Dvvgv8L/sGh/2ncQfMV3DcKj8X31qplsfs6RHdt3kV7xNMlhoSqIwkMcWMAd8V86eMvsl617dXkvl4kJiRTwa581oQikofM8/h3E1cfWcq6v28jD/sez0iyfUGjMm8nLisPxI9pNpXmWrES56Vat9cuJrb+yZnVbbqTnnFZmqBbhCtiu9F6sa2oeyhh+ZdD7x5Sq1ZSr6Po/I526vN9msXkhJF53etUheXKyjbkNirNxEyMyyULbvLMsMf3mHUUTx8NGevXyuMKLmpbIxrnUreRyksZ35+arthr9paReWtqrH3qS/8L3VuPMaQHdzVKLQbi4OFGD6muyFShWjoz8nxmZZlCnKvpyryR2PhbU0u7OZ/JSPaM4Hesy58WWkMrrJpyFVP3uKPDlo2iwzreOpjZTkk/wAq52DSbrXb258iTy7RWPzGinShGWp8th8TRzOEq0lZ316Dta1qHXHWOK3ENvHyfesKNLdpzbwQAJu3Z9a68eDLxYFEci7R6HrWDd6fJp1w8JLO7Hj61vWcI0tzvwVSlUnyrdEulyQhntZ7VQq85DUl7HZrMohjIXOfvVoaF4b1CVXup4tocYArXi8Cag4E0jlU6gCilaMfeZvKVKvPl2H6S8d1YFIbTyvKO85b7zCl1jVFuLIQx2aKF6gHqe9URcTaXdvp7tFNGx3b8/MD6Vbh0i4JMqCRY2+YHHJrklOPM7sUcOuZ66GbbW4a4ldIvK3IWArgNaiYX8jyLg56V7BpelXF7C86hiE65ryfxYzNr00TcbWK4ooxim2mdkZWw/syrbbZRgcV6J8PJI7GPzpI/MUdq4HTYWSUKy8V6f4K0ma9sD5HGPWscTLXlOajpc7WwvY7jTZLhIQijccVwHijxbZX2hSWsWnJG4bGcV6FpunyW+kPbtkltwrzfxH4Mv7DR5bqRxsyTU0kGFcXWZwqzggZRfpT0w8eRxg9KiW3JUMG6VLGuyMr1JPetZNH1kObms0ejeFPEdnZaOkL2KyMCOTVLx9r1vf6X5cNokfParXhfwteXmjx3CSLhugzVHxv4cu9N0zzZypGe1ckfjPHtT9u1fU4MjjJxmopU3j5qsGPjOMZphXjqK71KyPQqUVJWsUWtY89arXDMp8uKDaf71amzn+HPpml2sQWCl9oyRito1banmVcvjUVk7IzLbSr69PmM2EHU9K3tH8LzXDBVdpFPHAxj3rT8OafLfbbmf5Il4CeteiaPdaPpESvcMnmDkL2FdHtMZy3hG6Pn61fLqF4qTui74c8KeF9H8PJZTb7i8n+a4uMldgI6Y71U8E+B4dU8X7oUjktgTjco4HbrXKeKvHlodVLxuRFnt3rW8I/GvSPDsczR6a1xNKADIy9MVOOq4+EIQwis+p83eeNqTlXd4p6dD2Vvh3aykRyR220noIhn864fVPhT4Z1HVnshG8E28jzVY/L+FQ2P7SenK6GbSCADyVXtWl4a+Iuharrf9seYbWMuWBk4Ga6ckr5zFVfrFttPU83MsD9XlCdNtrqefeNvgZ4i0GBr3TrhtRtc53gYYD6da86Om3kczQSMyupwwYYIr7TtfFmns4cr5iydMDIYV538YPDWi69ayanoVqttqEWXlVBgOK58vzzOKdbkrRV299D6KhmOA5fZzk7nznFK8cymF2xGeHBwQa6SPxb4kWwNmuqTFMYOSelcdLJLZ6sYZk2MGO9a07aczKHUN9CK/QMfPE1PZ+zSatroc9LD4KopTl3JzNufoXlblpGNPlkWO3MrruFJsz8u4AH1pt+CLBtnz8jG3kVGCji4Qqcy9DmxNPC+1hZ6Htf7KGqpHc6u0dtucxttHvxXrGorJa6Lqd1c/vGljJEf93rXlH7I9nJ5mqSHAJiZl9hXs/iOxkPhy+mkdF/dHkHk8V+V5niMwWZK9kr9h4vL8unO0ZO58cSlfNM7DJ3NgenNJFOvmxfu/8AloP51ObZirgA7g55/Go0tHEkbM6qocEkn3r7jF4vG1IxVJJ2RyUaFGjfmZ9z+F7pV8OaeRGP9Qn8hV7XNQjsNNFxNCsq/wB2uM0vxTplpoGnxbjK6wrkDkDgVo3euad4gsFs4ZPLl9K+FwLzNwqupFfgfLZssPFXpvUdH4ysBtP9kpk9Mgf4V5d4xszD41i8WaIDEY23TwH7rf0r0dPB18wXMykAfLz0pH8E3k8LQyzKwc4OT2rz6VfNIyTskvRHPgsZXpSSWiZNrHiXRNe8BjUo7aCV3HlyBQAY5Mc15ITumbsCf0qPWtK1T4e+LjpM8h/sjUnzuz8qE9/rXoMfw2vLy1intrqJonUMjhuGzXdnOFxNarGUdVZH6Fled1cjrR+1SkeM/EtcaTCucDz1xXtN7Ha3PwDtbSe3V5Hj+RscjgV5l8dPC+peH9EtjfJuQ3C7WXqa9i8JaNd+IPhdpdvHtjCqMbu/ArKhSqUoNRV3YrO84UsxjiqL03PkyeMwTvE6kEE0inAyeK7v4zeErrwv4mMNwMpMN6MvtXJaBp02razbadHHuadwuPQVzQhKUlHqf0TlmcRqZXHFyf2f0Pef2dNMtfD/AIebxLe2yXEtySqAjpg4r16z8T2c0qxf2eg49Olc23hpvD+jWFhCxFuqL1/vEDNb2m+GriMee7Bw3I29a+1w2H9nFKx/KWf59iM0x9aq1qmaFzrHnOlvb2qx5P3qTWHtdPWKa83XMh6gNxT49Dn81WZyF9BU2t6K11FEsMg3Adc16CUWeXGrinhpNq0jIh1u0Fx5y2Ix6E1pWniK1kuEiFmoYniqkXhe7K9i1PtvDs0V7EzTR5U9M81UuS1rnnUP7RTT5fwLXjvXI7CzgM1uGViA30rkNf1rSdQ8M3sMdgE/dnDA8iu08Y+H5dWjiRWVSo7muO1/wnLp3hu+neRPkiJzmi0HSaT6GuZLHfWOZJWPDf2dL660/wAVayunwq07TgKz/Ngc9jX0l4u8Y2Xh+wt/7TgiurloxvTg818qfCy5vtO13U9QtfkZ5CA3cda7C8ubq9ujcXU7zOf7xr5Cecxw8XTgru5+j8K8K18wpe3qytE9Ht/ihb3Vz5MPgW1lZuhDKMj8uK4qP4r60PimLAaLaWli0oWK1NupOfXfit/wdpiWuni6dC07Mecc49qxPiL4P1hbqPxokqwW9q4EeeCx61vgcynVjNy6H0OKy7DUKqp0tmd58Rfi9ovh23tZL3Q4tQaWQxMGwdjgcjpXHH9oTwqzbf8AhDLVx3+VeP0rI1L4fan408L22oNqkFi32hpmEz7Q2R1FZdj8A9X1B3+wavaStxlVkzXs4OcKlKMrng4uhGjVlHsdWP2hPDHQeCrU/wDfP+FFYA/Zu8UY/wCPqIf8Cors5Y9zk/d9jzj4oiK01NiF2ua0vgpLPca3EokJG4cetO+OemhdX85+FKnA96q/s/LdR+L7dgpMe8c+lfGZdDXU/UI4luhJrsfYenWvlxbWG7zEGAe3FX7rTYZ9HltJ4VkV4SCcdKdb4WKNyuTtq1BMuzIGMc4r6D2VOW6PzmtXqSn7jPEovh82oC70t5Xt9zlozz0zxWXot1qPhPx5Hb6jaypbshhkKryxPAbI9K+gnjhnZZowN4PpUd1bLJ+9a3iLL3KgmvNeUUqLU4rW56LzitUi4S+Gx5D478F6zqEY1KG+SW0i+ZA6ktt9c1meF/BP9oaUbi4j2SwseZBkMSeMCvZQUCmJgDGecDniqklutnIHjVwmcj5ODVzy+k8R7a1mKnnFWGGVHpc8K0fwzqWoeKdY0mSNZrmIMwMoypUDsDVe58F6rY3kaDTY5CTwsYCge9e9T6PBPJ/aECR29w/yswblh6Gmahpum3luLWdQrJyJA3zK3r71rPBxmrXLjnVWGtjx3WvCE2n6at9o8c1zPEp+1xq2MA9+euBXN6JoMPjC4aGa03Mgwj9xX0DpkU0dtJZXzNcIp2iUpgup9QKybDwhp+ieIJNX0m5fZJ/rYQnyr75rzKmSONWNSnLRbnqUOJJwoSjJanyZ46+HviDRNUdVWZY3YhWVsVD4KvNc0XWXtdT3vaqPLeOT5l2nrxX1B8VPDGpa/FDc6cY/3WWbecH8K8r0zw3qw1mFL2zCxbxlgM5GayzDGVcG7uN49z38sxeGxmHc5ys+xJ4O+G2n3sl1rV4uYZiTaxt1X3HtjtW1N4X03S4vlgDOx5OK9EitY4LSK3t1CRIOg9apavZpJbsAM1+c5jxdWrSdGi/dOajiZe1UmxfA91ZpaCFWCFTjiu80q52PhWyDXjcKT2N0HVWIHau00fV55Yh8pXFPLc3p4Rc17M5M3wSqTcou9zrPEd0rR+Wp5rnD8q1LJI0x3uc1FIa+WzvNpY+vzX0OLDYdUlYZu5qKd+DRK201Su7gKp5xXlxhzO53wpuTK93OFJ+asPVdSigidmfaAOtR63qUcQLF9oHU15vrms3Oq3osbTd5bHDMPSvpMuy11LTlse7h8NFRvIsveSeKPEMemxMyxKfmfsa7DXJLPwd4Xa++zpNLGQI0xyxq14G8Npp9slxsBbGd3cVy3jO6n1j4kWmnCI3Gm2kbSSr2VgMj9RXrUJwxWJVOGkI7mU63NNR6Hm/xB8Ytr8kN5JCbZ412yRe9YvhHw1Nr+pqblisLtwTXQzeHL3xH4sub5rQwWUs24DGA1fR3gj4ZaHNo9vM9vtkVRyK+7wcVblokZ9mdTC4RRhtsec6x4ftvD/h+00jTI0M05ALAV3Pw8ju/CqQxXMQ2OBubHQ11eofDW2mkhuo5yxhIKA9qyvF+la4I0t0jAj7uD2roxEq1FJnxuVQpSu5yu5EvxW8f2mm+GZIbYrJI64wPU18u6lq99fhkuJCCrZGD1r0vxrYWsVjLuug0oHILZryaQYbhsivLqYyWJlr0P2bg7KsNhaL5Fq+o8STTTKoJ8wgAYrp7maDRPDYXAa4krI8ORobkzOOFqnr9413NJyWRDhRRKq52h0PZzJTlK0fhWpTaUzgyv1YdK6fwzpaqjXUnJC5H5VQ8O6MskQu7xf3IXO0/xe1dhbRxLZp5S7UbPy+1Eqb5lFLRnxHFHF8aNF4WjqzyjWtQvm1KdHuGCq2EGe1UjqF9GMLOQPau61CPwqJ5PMhTzN3zfNVMt4QRwjWaH/gRr6rCKMErQPyPE5pXcHBtuPboYWj2N1rsTia6fy4xzyeaovJNZNLaRXBSHODtPJrvNNvNAtoJF0+PywfvAc8VialqPhWGdyun75Mc8nrXd7RN/Ac+ExMYLlUW12RgDVdQgjx9tcr2yT0p/h9ZtU1IyysZNnzU6RbPULlf3CWcPs2ciuv8NQ6PYW7taNGzEYYk9qyr1U4L3T0FiY0I88ae5kyXd3HMyrLIIweFDdKfcX+oywlFu5lBB6Oa37RdAaaV5YVJxnrV1I/Cm0MY1+boM1u6keVe6elhKkZQ5nDVmf4I0q0bSpridFnuAerjJqndSTNdHEjrGpI2g8V2mkDTFs3FioVC3zYNUmTw75jK0Ck5O75q82Uk525QjVSk9DkrG5ubeF4YpJAH/wBqvL9ag3eIZtzE/Oc5PevezF4dIO2NN4B2/N0rxbxLarH4ll2kANIT17USkouyVjtoSi4vQhtSsl+kSjivQtGkuLS3CWspjz1rzrSJBFrZjbn0r2Hw2ulmyH25AW7GvPrX9rEE1qaejTTSaDNJJMWdd3NeS6xq+qXOnTRT6g7x7jwSfWvbLJdPXT2+yqPs/O9fWuA8YR+Dx4emawgQTEnB3d6um3exhhH+/wBjylXkZAq8Y71PGSYm3deOaRRAY1B+9V+wsLi6tnlt4t0aferepKMUfY4em5zvc6XQNSv7fS40iuGVe2DVXxVfX09gFuLppFz0JrsfCFr4fTQIjf22J+hOTWd8Q10BdHT+zolSbccndXGneV0eMny4nlcdbnm5HH3sinQiD/loDTyOAeOfekK56CuhSPejBJt3J4ptPjBXyCxPeup8DLb6hdFl08NDBzISBziuMaF9hwrcdsda9m8BeCdcn+H0l1plvLHcSjcH2cEYpNRUW76nBmGNlhKV+XczNYvpmz9hsraOD7oVYwCBXnfi7UmVmtVj3SnqwPSuo1yTxjodhIL7REy5MaysxHI71xlhY6hJJJdTW8G9juOZOR+Fb4WtVpxvOrdHymEy365Jz9g9etjGsPDOrXbC9ktibbOd7EYx9K0pdNtYukasR3xx+VXr2y1S4tw8l8YbVexwp/Ad6wbpdV3qsRZkB+UkYzXd9YrSaanY9KjhMPhLr2Ll8i/BYJcTCGOFMtw3y1Y1ye2jltdMsusWC4XoTWtaxJpvhg3EhM+oy8Lx9yjTfD62dj9uvfnu7jlS3/LP3rvwVdrmcqheOwcLQ9nSt39DtfhL48Gh3sema9ALi0cgK7YzH+NfSFlbaPcQQ3NvFHLFMA6uMYYV8Y2+i6nqkv2ewjZU3c3T8f8A1q9a8K61q3h/RRpkmpyXTr7cD2B9K8fMcBiKr5o4hJ+p85nWDoU4OtDDvRdjA+PHhK3OuHWNJtcRlysyqO9cbp3hbX54wYNOfa3R9wAP4V6lcapf3WWLBFPUEA5ql520sZJdufQ19ZhpYiVOMPbpWXc+eyDGUa9KUalN3TPP9X8Patpenx3FzEATIV9abcaFrqXlrpl1ZfZ5L1DJFgjkLzXoEv8AZ99bC1u5m2htwOM4NQS6fbNq9tqEmqSz/ZUZIcr9wHqK9HD08TaSVZM6cXUpc8f3bR0f7Otlqvhq91E6ovlxzqRESw6V6n4ivo5vDt4POyfLOAp9q8aSeNn+SV9vQc4xV621K8gUxx3LbG4ZTzmvzjMstrSx6k8Qt+5z4rG4eFRr2Mrnk8zv5TfMVO8/lmqN68rGIJkjeM/nXrN5pOhXsflXFiLcnpOmSQfpXMXvw/u0uGkguhc2/BTn5l57ivps5q1KPI4zSukh5fQeJpy5o6n0f4b0ywbw1YyNagP9nBYkdeK5W5Cw38sluTGVbjFaui2/iaPRbWFJTtWMAEDPGKLbQr+afdfRGGLdl39a8HK8PVp06vNXUr+ex8Rm84xlyxjYuWerao0EZa6k6Y4Y1Yj1PUt6j7VL1/vVoPb6HBf28cbq0AUB1z1OK24ovCu8fuUHp8xr51YXEe3UnXVr9zylGUmryMT4wafBqvge1+1xBpQoIf8Aizj1rzLwz4m1qzC6SNRkjjjHyozHpXv+vrobaNF/aSCS2AGxTwK8b+MWj6LcWUGpeEpBBcwMPNRed+T0r3sZh6taooKqkrH0eFpVsW1h4yv2OG+Mmp6lqOlWqXl3JMiTqVBY817Lp15d2vwn0iS1keAkYJDewrxn4rXSXXhfSo306K0u45F810ctuNe/eB10ab4Y6X/bCB4gvy7jgZwK4cNRqU6U4e0XN3OrF4GvhH7KvueN/FiO/wBW0Rb25mM08Bxk8nBrI/Z90dr7xhHe9Vt8Nk9Ote+6pZeBLzTbu3aBYzJEyqSTjOOOa434cXngP4eaBff2zqVq10bhmiCyAts7ADNXleCalz1qikfaZVxFiI5DUy+nK85PQ9d8XR+fpccXVsZBFY2mXdzFZos10VYDu2K8p8b/ALR2kxxLDoOkm7GCA8+Ux9K8M1z4o+KNf1O4hvtUeGxkBIt0xgfj1r6qWPpU17up85T4JzTFYjnk/Z3tufWWv/Ejw54bmB1nxBFA/wDDECWLflXnPxN/aXtrOBIfDely+cAcTswKN+FfOanTZHDMzySE9Xct/OptRFmBGLtVZMfKSa8epm0nO0UfpGW+HFKGHcsRWTZr+JPjt8RdbBU6o9sCeBASh/SubtfHnjWe/RW8SamST1FwwoC+HwSPKVj2+anW/wDYRmVkjAfPHNRUx0mtmephuFsNSko88bHoWlfGnxj4SmgF5qMt/aOQJTKxZgvfBNe4x+L28ZeD5L7T73fbSQgMoPT2+tfK+twWMnl/bj8o5A9RXcfAvxjo3hvWptJaPzbG8XaIyThWrowWYqjRftFfQ+c434E9tXVXCzUVdad0dV4esP7Ps3ix8zOSPXr3rTjT509n5p52s7bVwu4lfcE8UhUqu4j5s5r4qvKM6rmup91leD+qYSFJdEdzr1+mkeE5b1WCukQ8sepNeFy+Jde1bVtL03UNQumsJbxC0fmnbjPpXtun6l4WuLGCDxYyvarwUY4DVradpvwPvLy3tbTTrfz5ZAIsSHIbt3r7vJKcVhnLku2fnmc1pUcXbseXftRXGp6bf6Hp9jfPZaa9um3yiRk47kV5Xp/ijxNYTq1hrd5DKvGRKcEV9YfErw74CtUtrfxnfl4t222UjlBjiuB068/Z2utQl0n+y8z26nZcSFlDHH1xXfR5YpXR5Natzu7PKf8AhYfjj/oYL7/v81Fe4afD8BTaJ52mWzSY5Pmn/Giunmh2OW6PGv2htU+1X0LxLtTB6VN+zLcPN4kWJgCOKrmPT54303XGJduVcjNbXwR0lNF8eBoJd1u5ypx718TgMRDTm0P1jNcqnhoSjTd0fXdqR8kbdNtLNCVcbfumqNrIxEZzwe9T+INQOm20c4XeoYbvYetfSQtNWR+YVLwloPJmhmXamE9azP7Skg1krcXA8tlOI89a5vXPGyw2tx5bmWQDfgDARc8c1yWu/EnTvN0nWZrd0FyrRbQCQr5wDWk5XsOnSbO+uL77PdTXUUv7snaQ3Raoah4lgERVdQ+0hhwsTcg964m98QyX9xPY6tfx6dHsMkTKoYzD1wK83f4gWnh8Pp+nwf6QGcQhzu69SSfX0qVG+zOlU1TV2j1y38SaiJl8mK48qRtyvOcgCsp/Fl7drqHnX1vatCxAOSGIz1FeQXPi/XLjR3s7iURxGJn+0BsbB9K42XxWbW0Zp52uA42O6nqg6Gmo30LlKPY+i5PGFxI0lvHrPmiMqqeW/wAxB61PDquqOPJ0rWFdUbMyu5J+lfKeieLLj7YkdrclbeEMilup3Vsz+IJrCRVGqSJOy7sAkZ+tRKKRUZRtqj6wj8QawqCK9td8LABJoqv2FvJcGOTf8q9VPWvn34Oa74n1/X0sluJJbVOZNw4r6f020+z2qIcFyOa/LvEDPFRprD092d1GHsffvuVGiCgjbgE1D5AbORV+aMq233qPZivyL2ri/dZ2RqPuZk+mwltxUU+G3WMYUACr7LUTCr9q2rNmyqyas2RDPTtUUrAdanOM4qtPGM9acLc2pUNypK+c1z+s3gjVgT2rc1B1jhCr71wuu3AAd2PAr18DR9pPY9vLqKm7s4Tx9rcplFrGxG844rqvhloMbWSSXCBmPzbiK4C0zrHi4FU3or4x2r3/AMPWSW1pGiqBwK+nzausJh40Y7nRi66hzcpfCra2Xyrj5cBfWvOvh/pd5H4h1rWL9cQTkKikdhkV6itn9okWNcketVvEvhnVDp5XTVAODkY61xZDhcRiIT9nG9/8zxaOJpKXJN2uecaxq8NvI8Nvbquw/IgHUV7B8LvEljqWlxW6SIk6qA0Z6ivBNetdQ0yVhqNu6S54YjrVfw1q+q22rpcWMTq64zjoRX3OCrvL7Rb1PZzLI3mFBck1yn1+WVIs7M/SsXX9RhNpJb/ZHd3UheK5nwL44/tQra3ybLgDHPSuj8VrbSacZJbpIyB26n6V9ZGvTxmHc0fm1XA1MDXUKi1R8d/EFr238T3ltN5iKz5AJrm8AupxxXbfE2yuZ/FJaOKRoicByCCak8N+DbmWTMmSp7Fa+MxOIo0JPU/ofK8zw9HAQnJ62OUsRM26KBCWbgDFa6+DtQk097nyiB1PFel2Hh/RvD0RubwKZByE65qjrGtXF9+5hVUtR2AxxUYGtUxFT3I2Xc+C4m41VC8KHXc43TbOd7eKOb5Yk7eprUGVQlV42kKPwqXapO1eB/WuJ+JXjO28P6e1vDKGuWHAHavr4UtV1Z+SOVTGVHOb8zgfF19b6fqc8L5aUvk+1c7Jq000oWOI+1Yt3e3GpXT3VxJ88mSM1FDNLtKqT14IHevcipJHa6sUko6nT2utXliSowGYHIPakh1LzG82SRN7HpWXZLMsDSqhZu5Y1CbqR5Bnarg+lNJp3KVVRfNE6y3uvOAG5B9a67wtbp9hlO1Wz3FeTwPcR3BZM+VjnJ71qaTrGpq+yPfFGqkqx6ZqanO0o2NniL2U9D0C1SaW+8mNSQzFakYbbs2hiJkjOPzrktG8Qm3VY3ZkuDKX84jIbPtWpa6tLA6Qy3C43bjIRyTnPWiUqmmh61HFrTl2PUPByLDYzW7j94x4FZkmmXzTSf6Mx+Y8gVX8N6hJdXjXSnmNN5bPBHpW3H4mumYmNV257iuJe19pexM3JyvFXMoaXecE2brgdcV5d4qEn/CRMpypU9K9o/4SS7J2FUww9BXjXjlm/wCEkeRurHPFZ1nNy1OrDuUqbuijbxsdQSRfvZFeraXY3k1lG6wlgR6V57ocPnX0ZxkV6vpmrT2djHBGowgwOK4JPnmn2JSeuhq6JaTJ4enikjKMd2K8j1vQtSttLluJrKSOMMeo969q0y+kutHkupABs3HFeb6/4s1DV9Ik0+SJApfqMdquOjbHl6nUruMEcDYaDq11GtxBYu0bcA7a9C8J6LNp2hTpLEfOlwQppuneJruy06GzhijwigZwK6XTb2S+0VryRQHX0rxMbjajsmrK5+mYDLPq1qklqzofBvhO91Dw+kraK0uTkYSsT4keB5NO0pbi40x4gzH+HpXovw78farYeHIoI44iMcZUVk/F7xrqGsaDHbzRxrhjkgCt41Kfs782p5GH+vTzHklSXJfc8MXRbNUGY2H1pU02zU/6omtpl325k6nvVLGa5ViJyvqfo9LBYX+RXI7ext2ljiFuzAuAAo5yTX2Z8PdNubX4XW9r5BilWLgY56V8f2M01veRTx4+R1OD9a+0fBmsy3Pw/g1BQNyxjj8K9PAtSg/aM/NvESEqcaKppWufOH7QS36Xltp0yyKF+fB75FeTmzk5ItgAO+Oteu/tD6pd33iWG6kUKvlqF46mvLzfTqvygH8K5HKMZWp6o+m4cp3y6nKaV+o1tJWa0824Akk/5Zo3IX61lDR71p988LbQflCfdNdMk7fYfO43+lZ02tXCow8syY7Ct4VpS0kzXFYTD01KotkVJrGbztqwbh/Dx0Nbaaapt4mvpN5HWL296oRvrMGnwa0s0TwXDAGDA3AHvmtS4uLeBEnkJLuMop65r1sFCFNNyejPhM4x7nGMcMtW9i1ubydqbILcD+HhCKqPfwwjEC+YB3Pb2rH1DUZGy9y21eyisO81OaQFbddg9ay+pYSpJvnZnip4pYSca0Oh0t5qqj55bjZ7ZrMl8RW0e7ajTMeneua8uSRt0jszfpT/ACQi7pNgHswr2VTwvtYxlLSx+Y8PxqxqVPZq5sN4nKghbcM3oRUieLHXGLVdvsK58z2Sn/j42n/czTvOscZ87/x2vqctWDVOXs5nfjqdd1IOrE6u08YQqf3tttHrjpW1pviLSbs/63a31rzkNaynasuT2G2nfZyDmPg+xr4zGYDAyxalCV7smXPKu41FY9itWM0ZaGRJF9G5/L3qaB2jPyNJFKf4c9frXkllq2oae6tHMx2/w13fhvxjZantt9RAjfoG6V7GeUcFUUXOdmkePhJ4ilKfJqrs9W8LeNLqyZYbwjyjgN6Lj0r0q/1CLXdCUaaQ/HOK8Ikh2wh92+2bG1hzio5vEXijRL6zh8OzLAZpAjyuAy7T7HiviMuo4eKqQpy0Z8tmEa1eXLNWPUn0u8S7RGs3yR6VcXRtQEis1m+3I7VmeH/iG2p3qwySRvc2qhZioB3Hpnj3rX1Tx1c2tm3nLHDGVP7xiBg9q4JYXBUpaTbaPEw2FVStyG34uij1PR7XTt4iEaDec9K4TxDFp1nBHY2JVj/y1k/lWXBqkl95l1HeGYMedr9ajKtyXY4b8TV4jETratan9D8PcM4fBRhWeraOM+Ka7dFh6EfaVy3tWnr/AMZNOtvAGnaNpWny3VzbDD8ArnHeqPxUUroUDZ4Mw+XHNeDLqctjqNxCpBUsSv1zXoYGl+7aseLmOCwmKzeUKvwnVeIfHHjDV2kxJJBbt0WMkYrlja6jc3UUt4ZLhgeshzVhdeuVT5FUdxxXWeDfDvjTxUwbQ9ILxH5naTCg+4J/lXoUqc7csY2Pcjhsky+MXKSVtjJ1iGSa1iVY33KOi9BWOdPuid3lknH5V0viT7Xoc/2O5Xy54SQ64zzWX/bFx1Magn7x9DXLF1IrY+wxNTA4hqTqdEVrWxuBcxZjP5Vc8TW0txBAsUbbwOQKLfWJ2mCcMD324xVnXL6WxSF4yCzjJyOtTzVFUWhvGGFlhZcstDm/7KvmGBbOD9KdbabeRSrJJCwVT1xXUeD18TeK9UGnaJYmabozYwo9s9K9i0/4Fa9cRqL3xJFaTygBk+zhgp9K9KOHxM4u0T4nEZ/keCqJTre92PC/Eyy31rHJAhYIvzY7VJ8G7Br7xrCrxk26HLE9jXZfGX4UeMvh3A1wzfbdIl/1lxGoyW/3RyKX4Bsb2Sd/LQGBAVIHX61hXpVcLh3zROmGY4PN8Spxqao9VYAnb91V4U+tAXDc/MKkUfKcdM8ZoI+bb3HFfKSlfQ+nTtG5yXxC0zUtQitIrO1efLn5VFa3gLwH4mtfGWj3VxoNxDBHcRsXZeMA1F4n8XXnh+4srW1RGfzNxJA+td/4U+NXiDUvElhps9vB5U8yRcKvGeK/UsmVaOXRstD8o4infGyJf2rPC+ueIL3TZNH0t70xth9i5wMV4c3ws8WCTcvhi6Y/xNsr6Z+PPxH1bwLc2UenQxuJzg7gDzj3rzIftDeKN+37Jb7iP7q1pGM7JpHkxTa2POB8NPGSjC+GbrH+5RXd3H7S/iK3fy2s4Cw6/KtFaezq9iDj9Kjs9XKLceXLIDglTk13Nnb2+jmCe1hKtGRk45xXCeAdO0+Nop0naIj729u9egWVwLi5NrJhiDlD2Ir4fO6uEpy/c9D9gi8VFNV1oz2PwNq8eqWEeWGRVr4lNdR+E7prQt5m07tvXbjmvNfh7qn9leIvscx/c3B+X0UivaJYUu9NZPLMwkXp/SvRybFqvS5z88znDrDV2rbny1NrFz9kvImug9pNEI5ghzLx2ArkoPESWlrPb3Nw11b2jYjjPOM85PuK734yfDm6W8e60hZrc5LDY2FZu4xXjOpaVqNkbm1aIu8pGCE5civTmzgpxqMi1fxlcanrSeY0kUsYxbzr/CvbPvWesjStNc30wMk5+SRj3X1+tdXoHwl8XaxpiXctqLO2Y8O65NeqeDP2f7CKFLjW9QN3sAKRqSAT+NRGVy6kKkVdnzqr31xY3UslxI1u5xLF26d65yGz1O9drG0KQR9cg9V7V9Y/FbwAbHwPftYWNvEkanISMB2465rzL4KQ6X/Y97YaxYAXcqhYZWxlefWvRw2F50eTi8a6W55svhqbTtS2/YZ7kvHuTKdCB1rNubG61a+isdxbUJGCYH8Psa+wPD0mm+GdGaa40uG8kVSBJKgYhT1xmvKfhn4asPFvxpvtWsoDBp0bmRBjH7zP3fyrlzKKwVCVaXRE4LMPbVFE9q+BXgpfDPhW2+0oDeSIC7Yr0xAoOADnHWm20PlxKgGNoCkVL0r+Us7x08bjJyk9Ln1DldJELpxzyc1C6gVZc1C4ya8mMmaQkytItQt1qzMNoqpn5q6InVBgEA+Y1l6lcLGeorTmbbCSa5jVXaUsFrtw0efc7cFH2k/e2KGqX5cEL6V5V8VfEH9k6K6qw82Xgc813urTLbW8s0jbVQZOa+aPHeuS+IfFbxxsXgibCjsea/QuGct9tV55L3VqfSQ5aEVCO7PQP2eZJdQ8RSC4HGAwJ7mvpaytmdUQde+K8O/Z58LyB21SRigHQV9G6NCmEBAx615vElSGIzJUovQ8fOavsJKC6Gho1nHCq7lyT3rpI0Ty9p5x0rh/EmrTaXPG0a7oh1xW34e12z1KMSRSZbjcPSv0nhitgqFN4am1zI+MxtCpNe16FL4heFLXxDpjiaJBIg+UqOc15X4W0ddLv5LDUIwJFPysR1XtX0ACGUjGQa8x+J+nTR6jBd2sZznnFa5/lsfZfWIHpZJmdVReGlLToQ3Ohwxxi8s8LIPTrWvoq2tzB52oKbiePhfN/h+lU9PvV+zJG/3uM0s52uTE3BNfEVuIPqMLU+vQ6q9J1nyz37mFrulw6lrfnSQowXpx0qvdw38MJS3to7aAD/WPwa35I5CN0I+asPVtL1q83CW/QJ/cwa8LCY2GKxHtKjVvNmtavWcFTi9EcJrhPnHzJTM3Yk8VmEfMFHBPaun17R1sbfNxdRs3YAV51ruqTTP9h00FpOjOO1fqmBxVKVBKmfJ4nLa2Ir+89Ch468VR6Nps62qiW4UENt52+5rwO4Go+J7mW5mJaTOQPQV9AweF7aPS7lbsGe4nU7mbnrXhGnx3Oj+I7yGYlB5hAX2zxX0eW0FLVixc6VOKhRd2tzNn0i4sUSOQh5ZOUUdQKkd44DBHGYixOGGfunvmu2W1jmmiuzGWKjC8dBVDX9ItZYC8cIR2fJKrg16k6UufY5qdSCTbLup6Ch0iK5gnVXkXJCniuO+xXEWpR2/l73c8e9ejaPZ2q6ZiR5XdFyATxXGWq3F54vYqrhITvXHpmuyrh4wp8zOTDYhzrW6DrzQdQhhWRkbGegFOtHWM+VdyxIBGcKTyT6V1uZm3I4lYHpkGm3+k6TfWCwtHi+J4O3vXi1Z2e59RQwNStG6OMmWOS33Rzlyp4TsKkWLdPGrTNcMRnavOK0Lzwnq+nxPJBH5u7/Y6VQsrHU7NhJNGY3P8Ww8U73W5jOlVpS5WdjpGoW+m6TK89wY1HzImed3pXX/Dy3/tzT5Jp5UiTOUJPWuV8JeH21yNpLpMxq3I2YzXW2VmLG3NtAskcak7QK5nFc3xHXR9pfRnRjw5bKrf6VGSAf4q8a8XWTNrs0A+Yhjg16Tvk+8rykgc5JrAktYZddR3GT3rzcVPkle57WAXPTkpCfDbww80hlupFiA6bjiu/wD+Eetx0uouv96sL5kBjiV0HFKPMUk+ZKSB6msYr7RhUpTTdnodhp+nxQaa9uJFaNs7mB4FYugfDnTLrT76STVoMxt8vzir+ibh4dudwfJVq4nS4rmLwfcXSTXIZ3Pr6mlPn5G47FZPQm8VeMrGsfAunp8q6nETj++K2bHR47XRns0njdG6sDxXlvm3ZVWM1zyMHGa9G8JxzP4InaQuGwcFutfI46nOEE5Tvqfp9dSUY3qXPUfh/wCAtPn8NxSNqkSt1xvFZPxf8FWNjoUckOoxO245AYVzvguS5XQkQy3R/wB1jVH4htM2jR7prk/OfvE17ntqaopcmvc8HDUcVHMFKVfS+xzP2KOO2KK4I7msyS1RDlXB/Gti1jZtHdsHgd658rl2GXzXk0Gm3zM/RMNVu2nIWRNrqwbjIzX2B8IDb6l8LrWFZlA2AMc9K+PyuVYc7h0HrXs37Pviv7Lpt34bvJdjOCYTnvjgV7OXVqcObn10PkuPcBUxeBjUp7xdzY+P/gqBvDq6nb3KSvaEsQpzkdK+f/sqEAbxzX07eQm6tZre7dpbd8q4APFeAePvDM/h6/fcsi2jklHPauWU/bVPdVkcXCGYRoQ+rV537GOwRLIxhs9s+hpdMtUsCZJMNIw4B9DUdiFkiMkilIk5TnO81c3KsEl0/wAyIBuJ/SmrxZ9RVnQndJpx7FS+hsdPjWc+YXJ/d22OFP8AhWDf3zxOZLhhLO/KgHO0elWdSumctdTNlv4BWJHG083mPk7j+Ve5hai5fe2PhsVhqsJfutZN6eSGM01zIXm3H0FNuZILdf3jbnxwq1LfTrbr5UZy396sZ1d2LPyT3rroTpRUvdPl+Iq8oU/Z+116izXlxMSqhY4/brUPl565Yep61KkRzUhjr1KeIpRs5U7nzOSYOVRSqxny9CuI1H3QB9aRox71P5bH+GnmL5eM17GCxdGdOXs6Vu50Y7CzjOPtKt+xSZNo+8efSpYJJ4eY5CR6NUksbccUnlnNfPTq0/bK0LanDWhGniW5zuXYLpJQFmUKx/iqaW0IAaJwB13A1QMJKYqxZTSwPtl+aOvaxlWlop07ux5kE/edOWlzsvBvi+406T7HfnzbVsD5q9Cnjtbux3IxltZuhHWOvF57fftdOVbp7V1fgXxBJZ3I0+9fMLcDNfH81KnzOELMrCcNVsybqSnaKO78H2Np4ckuGsf3slzx5svVa8v+I114pn8Qy6frGqTfZgcohPyuPUV6qhCylBjy3GVNZHjrw2fFOhRQ2vy6ra8wMerr1INcmGUOZze59FhMsyzLWpzinJdWefaZrOpaVGhsL0wQoOgbhq0rnxz4mnRWjmt42PyrsY72P0qOTwDq0z21tqMi2x2Aug7V0fw98AW9lr891cuZ4oseUHORmiVSlZvqfZSzKE6sKdOPutHOS2Hiv7C2seINRuJIJDsWB+oJ74rzG5TdrUqnBXccZ7V9J/FfC+H4UVcfvRXzXqC7dauNrgH3rsy+r7W58TjYKnmr0OgtNFilt1L3apkc7TX1z+ylfQ6l4POlT3UclxYSkryM+XjAr4vgaQQAEzbfUA9frXq/7L3iObRviNBayNKkF5iB2Lcda9PBtxm1I6uKKdHFZdenC7jqdp+1V4PSw8ZreQYitbgAgngMcc4ry7w94K1LxDeG10WCW5mH3yi5XPvX2H+0F8P/APhPPDFnZwz+TNbuGjkHUgkZ/SuYbVPBvwS8OwWUyGW9aPJROJZj6hvStZ4DmqNt6Hn4bjD2ODjhadLmqo+cPEHw98Q+F5Y5NbsZIUP3X2naazNZ01NS+y26yKkjny03HhiTxX1h4L8XeHvjFoV7ZfZWUqD+7nO5o/fNfLPxY0258L+JUsmDhrSUyJjjociuLEYBU5RnCWh9JkPEtbGYWthq1Llmkz64+DHw6sfCfgrT4I5EjuZ4hNeMmMMxHIzXgfxk8WeL/wDhOr2ysdfm01LFg0awsMuPfP0r3r4Z60uteBNF1NJpGd7VFdQTw+OlcP8AEf4Nw+L/ABrFq8l+bW1OPOCEqzfjXuV6VR0EqMrH5XlOa4KGZyePoX1aO6+GGpW3xM+FUEer3SvdpF5F7uIILH198V5bpHw+i8AX+o2sNwkxuZ3dNpztjJ4FdheXvw5+D2imxttaaSaT55YA5ZnYe471z2n+IoPFkB1qzR4oZGKASHLYFeJnM2sEoylqfZcM0XLOakqNNxp9x6plv7o7ZpSPlLY59alCggdcetA6B+xPSvjIKGh+s1JXiZmu+DrLW0tLy41GGCTfjDPg4zXoPhr4R6LpuuWF/Hr1tLJFKkiIJASxHpXhnxLupotbtYxLKIieFjODmtfwDNfDxnoiy3l+zm6j/dktjbmv1jKaVb+z4tS0PyTP/wDfJH0F8ZvAGmeM7m0kv9WisnhPyq7hc8V5hr/wb8O6XpE97/wktsXQcfvR1q5+1vLdRapp/wBmmu4iSMiIn068V86+Jr6/FtHateaiVkOTvZj0rPklypqR5U6b5LpnbQfDHSrpPPl16AM/ODIKK83ha+kXMU14yjjjdRWyhP8AmPGlTqX+I6tGuXQRI7EbgeBivR9FiuLnR1dT5UyJhWNZPw80+1uPO85RI6jIro9PvIZZpLLb5ZjJ49a/EcZjJyn7OCv3P6dzzH0o/umtUM0e9dnhSb/j5hfcD2wDzzX0b4T1GPUtFgvFOBIo3KK+b7uPyLyKOFDmXNewfBTUlayl0uRv3iHcAfSvsOHpqlHkfU/OuJacMRRVaC23O21LTre+heG4iV4j/Cf8aw4/Beh28onj0+LcegIzXVsPnI7Um0EDPavqpwTR8TCrKOxkfYkSAw+WjR9l6AVTW0ez+dx5kf8ACDxiuiMaVHLCjrsbBSo5NLnR9YcvdOc1XTrbVdMmtHw0c0ZQg+9fHviHR9V8DePLuxvndLBm3wysuFAJ4Ga+1pbFVOYMiua8d+CdL8W6S1nrNqkuAcSgcj8a78JjPYtKR5mNwH1haHz/AG3jC1bTlsLqVbnJAQ565r1D4RaTZ28b3MVqIDI27AHU+teZWfwVm0nxjbXIvHns4ZOISc4Ga+jdNsbe1tkWCMJ07V8N4j8TU6OF+r0/tHNlmUyoVuaZdPX6frSH2qK5uFgHzMM+lSxnegb1r+cKkJX5u59Xa2pG1RmppPSoWqImkLkE/NVdhzVmTmmheK6FJI6otJFC+3GIqKyXtwqliOa3pI1Z/m6VzPjrVoNF0WW7nYIFBxXoYO9WSpxWrO7Dy55Kmjw/9oLxUNMsGsreTbNLkEd8V414BtJrrVEYoXLt25Oaj8c6vd+KvF7SPub58ItfQvwH+Gf2PTBrOoQ/Ow3IpFfs1SVHIspUaj95o9SniV7V1Z/DH8z0b4daN/Y/hyJJFCyyDcAK7jTp9ke4np2rN021mW18yYYAPyj2qGSZkaULwOxr8exFSWJruaep5Fer9cqObe47Wr1XeRX+ZCKzNH1S30ss0IYBj89Z91Md7M8nFULi4i8ltjAmvVwLrUZe0jJ3PUpZfGVPll1PbvDeppfWKyhtwI7dau3tnb3cYWZQ2Oc14r4P8RXel3CqhaRCeR6V63pesQXVusgPXr9a/U8u4kw1aj7LEOzt1Pkczyutg6947HJappv2PUmKj5CeKimOBwK6PxA8My5TG6uck+UfMN39K/Js7hH65L2L5kd+FrOpFc25Jb/Ku7dWPruoxQQswYeZ0IzzSaxq0VrEQjBj6CvLvH3iS4t7YraQma9mBCADO013ZLw/OvUVWsrI6U/eMf4p+No9NdIR+9ZvvDPIrB8Na1Y3F2bgmKBXH97muen+G3i7Wj/aOs3Bi81ictngdq2NP+GVtBGvn6jMWH9xq/XsLgI4emlE5MVjsHTTpuVmzuUmjkwySxugHQGvM/in4La4kOu6fFulP30HtXX2nhVbNlaG/uhj++/BrXS2mjibdJ5uRgKea9bCVpUpHxNVUKcn7Oe54bYa/cafZrDLCUboyle9dD/bllPYKzLGjlRzx1roNS8CXV9cyyMifvDkADpWePhXqEjbScLXvQzaja09zJYN1dVI5XV9ck2fZ7L97I3y/IM/nXSfDiPSdGja81m3aW7c4C7MjbXZ+B/h7Y6MJpbu2E1ww4LDOKr3ng/VJrySSMIqknavpXHjc2jWXKtj0MFgoUZXkyxeeKdCa2aOCyAY/dJTpVnwda6TcwyaiIvNuF5KsuAKyD4J1c4AQflXU+ENFu9NsJ4ZVG5wVFeHUlFq9z3I4mVNcsWUpvEuiwyyI9sS2eRszUI8ReH2U7rAEjqTHVW68J6pJcySIqkbjTP+ER1bJIRc9MVreKirMUff1bOn0C+0+8s5bizt1SND8w24rNbxHo0cjA2rblY/w1oeF9HudO02a2kUbnJrCn8K6izyOqjG4kVlFx5tzKz5tx2reItNksJY7e2KSkddtcx4diWXVknkO/nJBrY1bw7fWtlJLKOMVkeFIZf7fiVcEMoH41wYrlc9GfTYG6wsmzsW8SaMqFfsxODgnbSHxJo23aLZh/wCqT+FNS3SMEXaxyKaPCepFgoGWP6V0Q+Gx4NSte7uzqdFvIdRsi9nGzR5OVC8/lXV3Hivwnp/gURTaewlQYYCHjNa/wAIdL8P2Ph1obhkXUTuGW9TWH4n+HWtXGgzpG0ZyxIqcTaNCXY0wFSDq6ya2PPp/H3g9YhiwbPp5VdBpWqaXqPh19Rtbc/ZFBJXbg8e1chcfCjxCUGI4q7bwz4W1DTPBcunSIplZWAAr4DGrCckeWTbufoDr01BWnc7H4feMvCv/CNQv9gYen7vtWP8Y/F3hn+wY/KsmBJP/LOl+HPgPWV8PIrRZIbofSqXxY+HOuy+FnkULmJi2PYmvtoyk8Mk1pY+cwzw8cxUnV1v3OCtrq1utHa8iTbEoyRjrXNTeINJOQtu3XGdtdVYaLc2fhZ7O42RyEYBNeT+KmXRZvJklWRif4a8HBYeFWpKK1P0GOZ0qCvOZ0k2taczLshYFc/w9c1asb82Jj1S0zuiYOM8ZI7V5vJ4it7c4lBYYyDWlF480oaY1tJGwyK9V5ZVTThEc+IME4unVnp5n2H8Nvip4b1/R41mh2XqKFljK9SO4p3j/W/A2raPcQ6rpbzKVKj5SCM18X6V44g0u8ju7GWRGVs4z1Fej6f8UYfFlq9msTQzovzMejV6XJiIxS5D8vzSjhcPJ1sNUb9GUrm1sba/a00mPy7YNuiySePxqlqj+ZOtopHkwjczZ+8T1B+lXLQiMXF1JzsQsn+96Vi6gGttOd2OZJmyp+pp1csraPlOfCcfug3TlC6WhmX0gnufk5jU4AqSaM29vjaN8g5x2FT+HdNe6ujkZWPk1q3emszH5fpXfg8E4/Etjz8y48rV04UFa5xxhwCrZPvURhwcAV00umEE/LVZ7HAK7OnJPtUSxdWnvFHFg8tnmFXmlJmIsPH3c01zaw/NLIvuAeap+I9aS3JtLLBfoTWdols97dL5zMSx5r2amZcsIz5Vax6uCwVqroQvub8NxbTcQxyt/wAAqWeRY4t0lu6gf7NemeA/CVvJbqxiB47itrxJ4Ot/sTMqAjHpXHgOI5VazpRgrM9LMuH6dCh7WrJ3R4aLuxn4STa3o3FTLD84XGc9COlVPGWiC3umWNCnPUdqyNK1a6024WK4zNFnGfSujkqykptLc+LxNOm614u51S2/GCOnWpRajbtC5FalhHDeWyzWzB0YckdjWhDpzEdK+hxTrKKcUnoOjhKPJJydjG0+HazRsDsbj6Gq1/bSWzn/AJ6Kcqfaurg00lsY57Ua/pZbTxdKOYPve9fnFWtKOIkprU+9ymmqmU2w71Zp+DNX/tTTBA7EzQ9Af4q6ywuiksdwn3gRtavJPDFzJpusxyZ+SQ9PrXqNqV82SBTkPh4j7Y5rOpV5V7qPhcdk2PjUjVxDumzI+JWuzaPc/aNhmNwOZDxtNbXwnuJNR8MrdTSNJuZvvDHesT4jWDav4UbZjzbdt34V0nwrtWtfCFurcda4Uoyw7lHc/W8PQ9lCEUlsin8WVxoERJ/5agV4P4Wt9NuPHsVvq0e+2kkw6+te+fFtQ2gRL/03FfP8FtO+syvECJUfKn8a78pm6dJye58Hj6Mqubzit7M+sb/R/A6fDe90ax0kQuI/NjcJklwMjmvm+z1iDTdVt7jayXFvIC5VeQR2r6p+GGh3fiPwfp+pRqjROmGH04r59+Mvge68OfEO5hKBIbn/AEk8cDJ6V0UqdSF6smXkGMnPFzwdSN29NT7T8L69a6x4Q0zVGUMkkKjg5IIArxT9rbS7W403TvFCws7W5FqybeFUnJatL9l7WW1Hw1P4buHzPafMMnsTxXe/Ejw6mreDNS0u6ZWMsDBB6Njg19PD/acM11Z8fiZVskzr34rR/mfMXwA8ZWOh/Eq0+U+RdkRFegJFdz+2Lolvp+u2PiUxebFfx/vcL90jAFfOo+06XrflQKyXGn3GxD67TgmvsHxpbR/FP4CwtaYa7gg84Sf7g5H6V5dCkpUZUXuj7jG4n2eMp42klaWhzf7I/jPT59NvvDMifNGxuI9w6DgYFaP7UWs6tY6Laz6ddSxWMm5ZEVMc/XrXgfwgu77wp42sdSlYrbM4W4+mea+vvG3hNfGHgu5tUkhlW5iV4H67Sea7aFSFbDumn7yPmM1oVsvziGJqUk6ctdtD498L2dprWp2OmXt06NcyhfOb5zgn3r2ez0W18PxHSbKZrqKFyS7Lt/SuRs/gr4q0i9s7zUpFt4tPmEisuRvwc4ru2Jbe7ffc5r5TMbr3G7s/TcLXp4mv7TD2UV2IueDnjsKXb82e/YU/ZtKg80u35814zloexzRZT0yx8Mx+L7XWNfWWXyOUiCbgTjvXrGkeOPB15qkFva6aUmkkVUcwY2ntivMotJm1W+itbdgrueprsvD3w91yy1yxu5AhiikVjj2Nfd5TjJyw6hfY/MeIqXJinJ7M7b4g+IvDugy2/wDbdl9pZj8h8vdzXi3xJ8WeFtQ1iGSzsNsYHKmHFerfFvwnqXiSe2axC4ibJzXkPjP4e61YSQz3Cr8529KurOadjwnyW1Z0fg7xR4BtNL2X2lnzCc/LBniiq+l/C7xBJYQyIE2soIooVWZn7KicV8M7NvsL6hExGFJZSK1NPjVtQnvnt+G6HPQ1q+HrF7fQlVGWESA7h0q4bW2W2W2t51ZguTg9a+LzDA0svbqPVn6hUxVTMKntJmfNDCLqOVmUcfLntWv8K9QSLxtMu7BKlQK5DxBb3TSKQzDYegqbQJZNN8TWF025AxAZvXmnw9jKeJqWlujrx+Dpwwdr7n06HVuR6daFX5iOMdjXkvijxX4w0DUUuBprXGjFQ5khBYgGu78HeJNP8S6ctzYTLJn7yk/Mh9DX6CleJ+Zywk4wlKOxvHbkg8UfIFDYJqYKuNwXBHWkdSzHcBn2qUjlhZKzepVl4Oeo9KZKwjGGXIIzVgqrHpWL4luhBEsEbZnmO0DuBXDmOJp4bDTqy6HRRj725n/Z7e6vHu9mTnCn1q6xCpzwFplvEI4kjXpiq+oyDynjVvm9q/m3H18RnWNet0etFLRGffMJ7lWXPB6ZrXjdY7VZGYKgHU1Q06FBA0k3AUEk1yk+uz6/qD6fp+RbxHDMO9evhcinjFyy92EN2XWlzWijrV1KCeUrH82KmdvlyOazNJsPKiDMMN0NahHy18vmKowruNH4Ua6JEX4Ujd1qRuFFVLmdI8ljjiuSnFzZcIuRT1K8jto98jgAdfavlz9o/wAeSahcHSLGYsmcHaa9Q+M/iyPS9KmWOUbnBUAGvnnwL4dvPE3iZry6RniMnBPpmv1Tg7JYR/2uqttj6HDYLlikt5fgdx+zz8N5tZ1CLVtQhJTIIytfWMtvb6TpPl7QsUS9h6VnfDfTrLRdFihjVVAUU/xdqEd9E9rbnnoa24pwFXGtVZPTseTipyrV/YwXuo5fU/G0LXBt4YyExgVyniDxZNChjDEH1rP8aLc6XdRtHGDk84rK1wNdWEc3lZckDAFYZdkdBU1No97I6eDlX9m1qh03iWTyCzMW/GkbXUFkGUkO/wClavhPwNJqUXm3A2p6GpdW8CPJdJa23AB617Dy/DQjoj38djMErwhuif4bX/2u/WOT5yT6V7haWDRQq0alVIzXE/DTwIukMJrhsv616ZPJ5MO3cCAK87EcOUpwdas7I+Dz3Hxr10qZz2psYVOTzXI6tc3JDCGXylPU4zmtvxFejefm4rgfE+siCB0U9BuFfGUKKjin7BXOjA4Zzhexlape4uxCkhdyfmb0q74d8OLc6kJZlDZ5LHnn0rn/AAXNHfX0k06Fw7YPtXqVvCmn2guYoiIfLPUfxV+u5VguWmqlbc5sxlGnFwpadzlvHVxCLuOyt2/dxKOnTd3Fc11HNber2xms21BQQrSNnPrWMBxXvQ7n5zmM71CPBHT9adGCzN8u4gdelKcAHNKGdiUUbVxyat67HmU5qE73ucldaxeQ3cqrKVw3AzUb+JtSxhZjV6a10Rp2aS4+bPzcjrVi3s/Db4BmAPrxRyxUddz3sPifaJRsWfDF9qmpQykyfdHWse41jUIbyWPzyWU+tdnoVtpsNuy2M2VI+Yisy6sPDDXDtLc4lJ+bkVyxklLY9ClGMXe1znh4h1NcD7QRXS+Eru6vLGd5nLMASpz3qE6f4W2Z+1qQOvIosSkltNDoO1k/jf8Auj1qa9aCj8J20oqXwmbdazfRztEsxB3HPtTTrWpZJWb8c0zXDpmnaBM8NwLq/wA54OeaTR301rKJr7McrCqjXg4r3TSaUNzo/Dl5Pc2UryuWcHrWFeatqSvJHHcbAGPOM11eiRaelk4tWzGTyazzZ6DvcyXQU5O8Eikprm+E56cuZtnK61rGpyaY8W8XDdCM4wPWsrwiyya5BtyJB1rY1ZNHS7hmsJw3mHY4z0yau6NpVtbeJIJI2DxEDcw7GufEJc17H0OBxa+ryiPbV9QWZ1EuRk4HpSrrN+HBWbb6nrWu1n4eZt32n5yxyMij7H4fxs+0DOfUVadkeK6qa2LGh3NxNo8twZCHUsQQcZrhvEXjTxMuhziPVJhgkfeNei6dDZJprR28mYsnJrldV0vwtLp8sYvAcgnqKHOLVpImk48+qPHW8ceLFwRrE4P+8a6bQvFviE6L9qfUpWk5xkmqU+l+F/NdTeAYOOorQs7KwTSsW04aEZyc15OKdBwS5OvY+qhOErI6T4YfF/xbHDPatfZKvwCO1d9d/FTUL/TJrK9yd68yZ6H6V4ZoB0HTdZjma8GJDhhkV6hdWvhuTT2khvEYMoI5HWvRi1OKjFWR4+O5aE3VS1PLfEvii91Sc263zK0LEMmcd6565t47hzJcbpG9zmr/AMTvCsnHiLQyzKM+aq+tZnh65W90wGZvLnHBB61vVwSw0VKIZNn9HESqSxKcnfREn9l2dzEqtGDjp6muUvbCFdbEKj92DyMV1c5ngJmt23lOo9ayNatJbtU1KzH77q6DrWmEqSe8j3MVUoY2ipU4Wa/EmbRtPwW8ocDI5xmug8D6fDa21xKqgEMAPf8AGseJltNOR9QVpJWGQo7V1Hh9kOkxyACLf2PWs8ROo18R6SwmFtHTW2prXSldOjg6NLLnPoKzfEK7ryK37Qrn65FbZQS3djG3IChjWDrG6TWJ2XpkKKzeJrcq1Pn8JhcB7WUa9K+p2HgXTNukG6deXOMY6j1rVk0sFTxzn0rqPDOjRp4W031MWW+uattpIUbu1cCxGK9o+WR7awOU043VOx55caWdo+Xk+1cB8UNQGj2JtYWAnfv6CvdrvT0UFuwUmvlb4r6h/aHjOePdlISU/WvRy7CVJTvUlc8vNMVh8PTtSja5zdurNN5jZZ25JNdT4XdYp4yfWsC0UFgR0rX0/wDdsD3r38Xhozp2R42WYmVCSny3Poj4f6xbx2yK2OnrW94n1y3ezZIyo4rwnRtXkt1AVyKvX2vSSLtMh6VxZdljpylLRPpqdecZuqkFzol1nTxql4cdzWFrnhE20ZkVMAjkEV0XhvUoVk3SsOvetHxTrVm9iVVlJxXo/wBl16SjVqVFZ+Z8dh5qvVc3HQ858Fag2j60NPm+a1lOME9D2r2O009WCFeVbkGvnzxHcKLpZ4mwyuGr6Q+Gc41Tw1aXHXEQUn3xWmc16mEkuR6NHp4J06ylHlFttNBO4L0q+dHSa0khZeGU5HrXQ21iFXhauW9r+9wR1Wvg8RGUZ8zdz6DhPHwVOeFas1sfOOq272t3IhypilOPpmu/0G586xtbj+PhPoDWD8RbMx+IbtNuAQDVvwdLv01efusCPwraLvA9rNMFLE4aSjLVLQ6q+tDJpepRq3LRfKvqc12+maT/AGf4W0tmTYXU7l9K5exaNriFmKqjEFtx6iu91u6W5SKKBlMSINvPHSniKKo0vd6ng5BmeJxeJ5Ku0dPuPN/i0MaFbbV3EXC/jXDfEbwfceG9K0zW0+aG+Gd2MbTjJFd58WedHtscD7Qprv8Ax54dttf/AGe7Pzzl7JPNTHU5ArpytKdOVzzcbjFhs5UujOI/Zc8Z3scd54e+1HahDQIT0XGTXQ/tTaTNe6DpuvRZ3QsPtDY6pjpXivw11PTvD/jPTr0TFN062zD1DnBNfY/jDTNC8ReEL3SEuklVojsAIJzXqYefPBwkc+bU3l+cUsTTemjfzPl34M+JZPDfj7TpHk2Q32VlOcAYHy19VTD7Tdl5mLhhwOxFfE2sWrWs7W9yxhuLO4LRnodqtkfoK+ufhtrEev8AgnTNYluYkE8ALF2wFPTBrtyWs1GUL6o4/E7LKs69LFU1dTtc+Z/2hPDMvh34hm8it5Ba3vKCOMthjyelezfsxHUIfh7d2l9byw2UYOGkBGUOd3BrB8UfFu1sfGk+k6/pFlqFraNuglhy7HmofHfxzXUNCGm6HYfYLeVShMi7HVTwcCirVoUa0ql9z0MDgMzzDK6eG5LJbM8U8b3+3xnrkNg+NPF46wAD+Hsa6P4e/F/xt4V8vT7XUPPtM/ckXcQPTJrmzb6Y0zvJdBmxksxG4/Wlgt9L89THLlmIAr5/684yc4Kx+jx4f9thYUsU07LufQlt8QtY8caeTqEYgijYbVX+L34qNo9zhs4xWb4RsVs9Dt4wOSuTWuemRXj4qvKtP2nUuhg6ODvDDqyGgUdsU9RxzRt5rDR6I2XmEEsltMs8LlZEPysO1df4X8W6xdataWc10ShkVCMdcmuQCgnHetzwILP/AISq1N8QhP3f97PFevlGJcKnKfOcQ4GNehzrdHcfFDW9Q0iW3FlMYyTz33V5t4r1/VtQtka5uMsnIFeweMrPw/dPEutXaw4+5kgVwPiofD+w06RI7sXE7kAYIOK+qqqUndM/OZ1oQhzNGLpfjPW4rGKJbvARcCiqFtZ+HzEGF/tB525HFFUoS7nz8s9pJtcr+4zPH19qFna+Xa25Jc4jC8YrmtCvdcs7yJLyBgjgZY9q9d1e0tbqYSSYwo4GKydYtdPi0tiYnllb+6vIr86zvEVmruN0ft2FrwiknuyBJIZFDOgfOKp/EGOGx0e21SGPmAh2HsKqw7lVGSOREyPvCtzxQkWoeEp7cgEmEj9K8DJIVYZhHlZvio3S7HovhG4j8T+DLW46RSwhefu5x6V4v4k0rxh4I1WXUNFjeOytgzPsHDk8jgV0/wCzh4strzRpfDqhvtVlI3BHGOg5r1sPb3SyQ3Chn/5bZXP4V+4XbilY+FWJlga0oyV49jyzwr8VtUvvh9NqNxGi6huKRxMuCTiuz8KfE7w5qBi0+8vFttS2DfE/ckdj0pNb8C6Dqk0UwsEVE+YRqxUE+vFee+L/AIQS3lsLvQtQ+zzW7MyqxA3+2fao9nKL3M19SxFX3vdue5S3cMFtLcyMojSMvnPpXmPhjX7fxF4yupZ5tskfywx54IB4Nc74Mn8WxeF9R0vxBJH5cIKoBJkHj1rj9Kt9SsvGtoLKR4nlxh8fKvHTNeFiMPTzpVMLTf8Aw55WYwll9aMd0+x714h1W30XTpL264ReoFcp4f8AEkGtXbTWrb0PUVGkOqa9ZXPh/W5GkkcjZKo4q74F8BR+E3kdpvMZ+i18bjskwfDGWTdTWo9jtoVJyqRfQ6Wa3NxpU0CHYZFwD6Vh+EPDqaNaSq333fOe9dMMbQDTV27ix4HavyifEGKnh5YdaJnoLdtDSoDAAY+UVE6mpV3MTSSdDXg8zb1NFoVpWwnNch4q1IqjrEecV0erTNHFxXEatiQvnqa9nLcPzyvue1ldFTnzy2PnT4k/2l4i8aLpaB2iDc4r134b+G4dFsoIim2QgAk1p+HvBv27U2vfIAbPDkda6W70aSxkXL7mHQCv3TLXCngouaskj36uKw9NOnCWrNO7uPsNvGqSc455qrbzL5UtwSO5rJuUmeQF2Jz0q/Fpc9zpcturFSwxn0rnToZi3yvY8jE01QpN9TA1qaG+zK6q4Q0/T7GK8gSQRLgHgYrFWyuNIuZLS6m3h24z9a7TRoVt4YtvK7c1nLDyTVOHU8jJq2IhNyktzU0eyv2dLeCPZH3OK6mPT9N02Pz76ZEbuWNchP4+sNLZbC2dZrtuAo6iodT8I6r4ogS5vtQkhjbkID2r67B8PQpU1LFPQMU6sqj53ZM7211zTZDssnWdfVao65qiKpUHHFYWmaLY+F9P8mCRmfHJNYGpX011OdjHbnrX53xnmdOdb6phPh7muBy6NWfNcTVrt7gMQeAeTXm3ia8W61SOyjkD5fDgdcfWrvxB8XWujrHpcUo+1XDBR9a5Lw5KNQ1mWykVo3g/ePIepb0rl4dyarb2s46Ht1MRCjH2aPU/hzotnbySKrboSBnPUGt/Vkma5XTIJ2ZSc7c/dHvXHeD9TkiEckY3SQs2AOjD3rtbZmZG8QNgOVwY/UV+hw5eVJHy2NvOb10I/iVZxaboen2tuPvfMxHc45rgdpGM103jbXY9Te22xuqBQACPunHNc243YrXnurHwuaO1QYy8/SmuMl+o+X+lSFevPamOxIZiMFVq46HktNyXKecahZ3pvpWW3cgtwRUQtdSJ2pav+FbM/iyRLmSAWCSbDjJOKsWfjIQqxOmQlv8Aeqm21oj6DDKvK3MrG58OrW6gsrn7RCwZlIAJ9q5TVrG9jv7lmiOwZLNnGK7Twtrz6rZz3klult5Kkhd3DHtk9q8o8Y+IdW1rVHs7hBDiTK+Wcjb/AFrDCU51qnLKy9T3LqlDTcwvFuq3CTiGxuR3BAql4V13xTpbM0V0Ugf/AFhPQim32mrDI8i7jJ3z2966DwJ4eufEHn2r3PlWsILbwATkdq+ghgcPBONbY8qWKqVJqK0Oi0uy1GRFvDbF4ZxvViQeT3/+tWm1hf7FBtHwfuluaxL3Vr3w+La30+QhLeU7WPJ3Y5JFdLoXjy6uLJWltkcDoT1J759K8evQqQV6cfdPRw9e03CWp0/gmGWPR7oSQsjc7Qa5i90+8eadTbuA5Ndv4Y1h9X0+a6NtHEIsgjPWufHjwSPMIbKFijlCd3TBrjg5810bR0drWueaXeg6hpmpK0fnOJHD7GbovevRvCUMjSiRgTgZA9K53W/Ep1vWJGtreOIxKVJDV2fw9ZW0d7oQKXVipyeuKWKnOUfeR61LDewp899znZbK+WeRhbOQWPI+tMFjfE8W0g29fWtxvGsiPJEthGfm9fQ0HxuxJY6fHnGOvWueOx5yfvM0/CsM0fhmZJIyGYtwetecrpep/Mv2CTBJH616nomqNqWitqH2eOMJu+Xd6VyC/EKRt3/Eph+Ukfepxcl8KIjN8+h5Br+g6nb38mbGQITmun8O2kyeEpYpoSJCDgd66HxT40kuLUXEekwll9GqDStUbUNCk1A20aEAnburzsdOqklbQ9qjiW7aHk82mah5n/Ho7HoD710Ph7U7mCNdNvonjcH5Sxqe48dNDuX+zYzzwa5PWfEUuo3HmtAqEHgg16VD2s7c0UTmFRzpOKjqe1WULf2I0TRDaw/4CfwrhbnwlNJqDTWKlGY9D0NO8IePJLeyFvqVuHiHCNnpXT23iyK4CtDbxMFOV2tk13y5J6SZ8Pl9bMMBWlOnTuclq3hnxBpmGu9LmSLGd4HB/KuGg1STT/EDxusnlE4PyHAr628I+Po9S05ba6s4JZ0GHD46dq073wvompWZ1aPS4In6lQgOa6cJg8PUbszvxnG2OoTpqvSsm+h8n6rKix+exLI4+UFSTitfwXa6Nc6FPqF9q0kc6HEER3YJ9K9e8SeHLNXW9jtYhFH94YrhtUMMcpiSJVjznAWvMmqMIyipXZ9XLOp1bVUklYvaN899Z7xy0I3fWsQqW1Mk/wDPcj8M10WmYW/sCB/rAAKw9Xzba3LHj7sm79a5a2H5Klr+Z5uC4ptGU3HW59BaLbn+w7RVHBj4q1PF/ohXHz4qHw5eJJ4W0yQdTb5/WppLlTye4rjhGM20eviMwnUpqtTVzH1GLFnOMciNsflXxR4tYnxbqe7qbhq+3L+dGhdR/GpFfGHxOsX0/wAc38bceZKXH0zXtZTGnGbinqeLjMfUx2H9tUja2lihZ4Che1a1qyrisG2k6Vp20nAJr08XHpcrLca4+6jchlx92pJp81mxXSjoae1wMV58b82p04/CUsarqepYF08YJViKo3+pyuu1npstwMEVlXcmTxXoTipxRwQjPCRcUtCpqUhkVm6mvpv9nfdJ4Eh3fd80j9K+XJmYnYvVztr6y+Clq2m+C7O3bgsA/wCYrnzyqvYRTepnlNSKxC13PR4I159RVmGHNxG3cnFZ9tJ/FmtK1kDSoc9DXkYTLnisNOaexGOxlTKs1jyR92R4r8W48eJ58D+HmsPwK2NNbHTnFa/xTug/ii69lxWT4OTy9MVe5bb+ZrnlQvDlTsfYUczp1JqMtDY8RQWbRRyapqk1jF5I8soTyfwrX8UDxJp3hDRr7S/Ma0eZVluHyQylgBWjBbR3McFlcwo8fHua9H1DXrO+8Jjw7LpETWq7fLOeQV710KdKpS9/dHy2KnPC5gpUZe6+x5p8WUxoVmGOMzp/KvX7Vox8LdMgZGdGj2sMZHK15H8Vvk0W2K8ETKVrN034qeMrOwhsre9VYYOFBVT/AErjw9aFONjyeJa9OnjSCb4b2XhbVrnxRraubG3bzbeInBY9R+tdRoPxn8Px2K6wZlg2vjyGU5IxXCeMvGXiDxbHDDrF15qwngAABvyrmmtYW3fuk29dvbNdNPE23OGOPwuIgniZS0M/4i+NNP8AEviie8023eGKQ/OW6H6VBZ+JteXSW0i11OeKzLZWKNyp/Crk+jafcHdJEAf7oFT2ei27ypDbWbSOfurHlia3WJ1fs9Gz6XD8UYGcY066cktu5kW8d811E80crMD992yT9TWn4ojmNtAVQ5xjPeux07wL4rng3waLdqmON8RBrP1TRdb0lv8AiYafdW4HQyREKfxNcNSFXmUuU+qpcb5XSo+zUJJHnr29yu0mCQep6k13Pw7+GvifXZV1Z7GW20yJg3nOMA03TLltPvhfxovmjoCM/pXqXhD4heKfEEp0m6uFFmqgeSkaqPzArd1o+z1PIjxXh8XiY0sPfXudFDH5cEa8fKu3I704KMU8jDBOBgfw8ikNeDJ+9ofdReiQ00CnDkUUkrPQq/Qay7lxu2+9T6UcaxYzNgRLcI7uT0APNQv93AHJrN8Q5FjGPMZD5qqNvetaM+SftOxzYmj7SjKF9zc+N3iuPXL6Kz0SI3AibDSr0+ledQadqTyPI1pJI5xwa2dT1Y6CsXl2UUnmdy3JNSWfj5kcCPSYiw6/NX1mBxE6/vPZn5HnUJ4SLjR1aM1dP1PH/HjJRXTr41uGUE6XCCf9qivaSpdz4SWKzO/8E6OFZruQMN2K2/O0+1twJtm/HOe9aejabHa2sjSKDgV5J471ho9YkSNiArV8Zm+IhQilFXP3rLMLLH4hwi9Dqr+Vb66VIYVWHuQOKx21CEXsumbWfg5x2FSWGrRweFzcP9/HFcRpX9pz6y+psD9nJ5+lfJZRGrPGPFVFbXQ+lwuEvzwl9n8zlfB/iCbw38S9QjhlkRC5ZljOMjPevp/wj440zWNJt9QSEiaVSZEHUAcHNfJ/jjRdVl8dNqelWMk0MSBp9vB212Hwc8S2+i+JY7/ULjZpzI0bIedhPGK/a8DXpYnDJLc+QzHAQxEZ83xI+gLTxdb3HidrO0u45I2TMaZ+YNnpWmdUMoKLbjy8kEkcg96+c/G2rzW/xFin067W3tWxcb0GcxE/zr1fwZrk994fWWdSGnYhMjqAetcWcYungqHvPV7Hh08ralG60Zp6xbx30a2MH7oFw77eN2PWsPVLGKS9jW3uIY/JAHJ5B6VuXFwtvC0ij95jP4V4r42tfEevaq11oDyRrE/7wButcXBuWc1VzbtfU5c4lCEo0+p7v4Wms9Fv47G4vvtM843KzNnbjsK6eVi8jSN17V5l8Jbe6voY21e3Y3cI4cmvUGhZYjI3avz7xSweLxGMjRpq6Q8Iqaho9WZmtahDp1m08zhcDvXJ6B4wh1PVXi8wBEPrxXGfG7Vr8y+THIVhPUZrhPBmpGx1MGSQ4brXwmE4aksM5VPiP0XLuG1UwDrPdn1FBcxTLvQjFNnbGa43w1q63AUI/wAo5611E3mTxApnpXz2JwE6M7crPl6+Dlh6nLIzdVfzQU71j6ZoVxqmoBSCI1PJrobPTp72baVIUHk4q/4j1Ox8J6SRHhrhxgeua/R+DuGZTkq1VaCq5h7GHs6e7M/WbqDSYk0+wVfMxg7eorOjhMwMkzkyd81haNJeXd6+pTknzTkA9q3rmUW9o0rfeNevxNiWqqwlHY3o04R5dfeZkalCRMoh5weatrqcUMHl5AfH61TN/BBbTSydcd65ZdUhuUkkDYbPAr6DhnJqeHh7+7PapUfbe7U6Fw6G+t68HaZiAc4z0ro/Gz2vhHwpJJId0rptTPUVZ+FGks8kmoXDEhugNU/jZpNxrsaWVspOwV9hl+Bw0cWqk9keJjsRGnifZQeiPAfCd1JeeMYroF2dpM5NfVNrqqwaREZmAITvXjXhHwQ2jTrd3KYK85NbF/qs11OLdXOwHHFaceZnRq0OWhpZHTQwEsW+aT0R0Osau17IQOOeMd6474geJrPwrobTTEG4cHYoPOa2by6tdB0GfWdQYCNEJAJ6mvlLx54ovPGHiCaUSt5AYiJewFfi2QZFVx+IdWfw31OyrVpYePJTJtDvtQ8UfEC11O7jknjE4Yoedi57V6TppuNP+J9zaSrshvz+5d+ioTwa5n9n+OK28RG7uGVxny2VunPetf4tqbXxk8UGoJKpHnBomB8tSfu5FfqVTDwoJRhsfNzqzqVdT2nQNLt4R50Jja2BxuToxPWs/XvEUI1qLw7aSGNkcPkHqo7V5f8AC74ganJejwzIuY1OUctnOetVtfuF/wCE2udQju/nsrsbucZA5xXnVb02KcW2z1XXJYra0C3DDezkjHXFZW37s6s+w9iaqeKNbt0u9MaZAYJFEjOTx8w6VYvBuVWWZY4SuVycVpRaWrPjs1w0vaWsWHK8N+VOh8o5aZhyCMVxUmp3kd63kuZI920gdq3tOd7iMt82dp6/Splik52RX+rleNJV27IxL3wu1zdtJBdIpkbIyaoa74fstEhV77VoVZvRq53U9RvodSnTzpNobggnis+See+J+0u8qD+8M16FKEW7yehth3U3mzqbbxBpOm6ZLYQanHN9o6tnOKyJ7GHT41uPt0dz5w3B85Kj0ro/h14X0TWtIvmuLbMkS5DfhXJ3UCwyz2sLMURztyOgr0frGXwjZLU9OjCtVfuK5Tt7Vrq7lhuLgJkZDZ5IrYtLq303RWhsLopLnkxnn61kyWqM+7LBwKl8IWitqEs0yhrcfeBNRSxMcS2+hvjcGo0U0rM6TQPDF1rlj+9uVMkh3FnPOPWtvUPB0Oh6S1zHfJKFHQHrXNR6tK11Mtm7xKvygL6VHFd33lvbvLJLGeRuJ/GsXzS0vZHJGk0tNzr/AAn4itbDw7dorJJO2W2n0qqdDsj4UuvENvdRICWYoD1bvWbpGn2c2k3McKn7XKCBz0Fc9cSSfYxo8E0ggjY7xk4J715+LnQpq8HqetgsJUrq8uhJ8P7RbyKe4mlCscnBr2TwLYtDobROwJlYlSOgBryDSoPsiMsalUcjGDXq3w7keTwlcMznMczBSfTFedzSqK7Z04qtFQ5EimPAzsXddQiBZifmbpzSnwK+QDqEX1DVx82q363E+6aXG8gAE+tRrqV9u2rczdPU1aWh57Wlz1TRNH/s/QnsTOsm8tzn1rkF+HDYY/2vb8kn71bvgi5muPB9xcTFmkTfjJ5ryb+2tU+b/SpfvH19aIptPUiF76Hen4blk2/2tAR6Bqkl8GHS9Ee3t5klVwdxHOK8+Os6qBkXcufqa9Q8GzSzfD65lmZnk2nknmsMVRcoq70NoTqQlc8nl+Hp53ajCqsepbp7VTf4c/Oy/wBo2u3HXNR6tBqJMkltcyk5PGTxXM3d9q0JIeeYN9DU0qeJd3GZ69GtzrVneweEbWLRzaySxysQcMtYUfhGexxJbaoEyfuhuK39DlnfwPNNIx3hfvd686bUL9nZRJIy7vU1nhPrEnJORtRpws3JHb2g1bT3Hl3sO/qSCc4Fe7fD/wAYf2v4RNrHGWuYRtYDvxXygby9wcTuPbrXd+ENVvNN0xriGR1Ew2kg9zWtepicPTfs5bmOIybB5ioxqRtbY9X8Qa1cW1vJHNYlkOdwI4rzC6u1uJZmVHBJ4HpVK+1PVLjfHLdysG5HBrH0KeW31ow3G9lYHBPTNcmFhVUXJyTZliuG/YQbjUun0O7tbhmhsLpeBbyhT7kdqPGtrjVhdKuFuEBX3IHNV9KzLb3VmOqgyr/vV0usQpqvhGC8iH7y04Pr6GodSpOrd+hyZdkeGrUp0k/eudR8PdWEvhZEY5aD93g9hWpLqC8KrZ715x4Jv/sd9JAx/dyqVA9623vCsrpnlSRXJ7Rwlyn0WX5bHCQkr3ZuTXyqxUt9PavCvj/oDTMms2qbmHyyEDnHrXqM14P4jzWZqSRXts1tMoeNxyDXfgavsKnPcjEZdCpQkrbnzHC/zbckKByTV+Kfp29q2PHfhO50a7kuYEZ7R2yMDOK5VJmXAbg19jCUK8FKJ8aovCTcZG3HMuKd9o461krPxR9o96h4fU1p4lQ1NCWZTnJwO9UbmbncevYDvUEtwQM1Y0jTbzV76OC1jZnc9ccAVpGKprmexnLEVKs+SGtzT8B6LLr3iKCIKTEpDsewx2r6n0iSOyggt48BUQDA7V594E8PW/h3ThGqgzvgyNjkH0rrEm2EMe9fH5ri5YqulHZH1OGyWjhqUa1VXk/wOvt7z5OD3q/He7I3kzgIu6uQguedpPGKj1/VDa6HI6sd0nyV9Hw9VVKUlOPutanyfEspKKnKWqehwHjG5+1X11MTlpnKofTBrT8O25/0S3HUkSN7gGueuAbjUbeHqFO4/jXa+F4ds0t03SIeWvvkVyYuMLu0dHsLA42WIp2T1R0ayrC1zeqVV4kzGp6E1Q+GmvaxrvjMRTeT9hgV/NwDxkcVj/EvVhpHgyaReLiXKx885rzz4V+OpPBuqzXN5E0sF0B5uW6VySwkp09tT3cB7CUL1Vqj2r4vLu0SIxjcomBBHYV5gNvVT9asePviwmtm203RNPlliZhlghIp0lhqENnDcT2ciBwCflNc0cHVpwTnE+J4urUJYvnjJFUdvbpRjr7/AM6kEcrf8sZP++TT1tbk9Leb/vg1hJtbo+ZpxlU0iiu3AGfzr6E/ZV0fw/c2l9d3UdvLqSTARCTBIXHUfjXgptLscNbykf7hq7o15rmi3YutNa5gceinmt8LXjTmpM7cPRnTqJumz70CsqAADI/KsnxVpuj6po1wms28L2wjbLyAfLx1FfMlj8aPH9pBHB5TMcfeMWa5/wAWfEHxz4lUxXk88ERBDIkZAb8q9mrm+HdPlserOveNvZs5bxJBaW/iPUYLF99nFOy2755ZOxrrvhNB+8uLhevAJriVs7rduWCZ8DLZQ9a9I+E9tJHo1xJJGyMW6MMHrXzWIne7R08LYKcs0hOUWkjr1HVQMDNOI4qQrtP1pAOK4V3P2lzT1QwDikI5qQUYovZ3GtG2NXORxVPVoRLDEM7QsqtV1sgfLSwwrd39jbkH57lFb6E1pQhzy9n3ObF1JQoymiGb4fXni6W38u6itUDcF8g1t2XwQ8gAtrVsXHX5jzTvjzPdaCmnW+kSPAMgMUHfFeXP4m15Yv3mozqFPJORX2eDw8aFNU30PyzFThObqN7nrI+Ds2Odats9/mNFeNSePNUWRlGoXJAPXmiurlXYw+sU/wCZH0vfmOKzdVbaCOleK+LfD9zf6yssYQRbvmGeordW98SXn+jzxvvPcCqupR3ViVjuWcu6569q+YzHBxrJLmsz9AyfEvCy54bswvEX2WztotMkuTEpHO01y51iSzuDaWt0z2qck1JrVnqWsSO1lG1w4bGKt6doD7rfS3tdt1IwL+1ezgcpo+ySvc+shioRpuU9zqfAt5GuvWMszjZe5ikZum3Fec/FfwZJofii5Fi23TLp/Ni29AB1/Wut+J2m3Hh3wqk1uxSW2bcpB5rF8MeIm1y6gg1D/SrWcAKDyVPSvlKjxWWY2Vek7x6o8pYCeKqPEU3oP+H/AIdh1/VbZp8vZ20QzI3XI/hr23TbeLavlxhEi+WNB+WawNITS7CZdPsVWNz1CjofevQ/D+mLJEZNpG0dT3rqxmGxOY0ViKi9EeRmOLULN+hwXiB5rfXIoZvkimXj61XsI107V/scSiTz+/pmpfjIstlqljc5LJHg8DvnpWF4S8RR3GtpLcwlDvwua/Q8ip1KeCUuXVHxeIoV8RX5oRv5nsnhDQ5tOQyOysJOcelWfGGojR9KkmZVYgdPWrmn3kckSOcpleMmuD+KuuWkFu0TSbm/u+lebiqTxcveW56GW4GVXFRhJHm/j29h1+7tpprQ20fO5scmuNu7aGGUmGPAHRjXSWVprviW7WKxt2kQE7Tt4Fd34X+Ed3cSCXXJNi/3BXZhcuwmGj76TP1D+1cJlVD2cp7dEec+BbzxDJq8UdjbSTxhvm4OMV9GaDbX80KfaYBEcDINafh/w1pOiWyw2tqisv8AHgZNaN3OtrE0kpB9MV5WZ4PAStJ07WPzjNc8+v1X7NEJ8m0g27Bn29a4LxVost/ctdXWXUcqK7CzMl/I0zAqg4CnvVXxBdQQW86bl3LGePTiuCOLVJOUdF0POw8rTa6s8/0qSNpAhIAXgj0q54nmgTTo/LcBq4fwveXM17ezuWKBjzUet311PMkKFjk8Cvj25f2ne97n0NGLk1cmvzNqkgto+FFc/wCINMudMRZUJB9PWu+8LaIyhLqV8E9jWF8W7qBCkMRG5euK/R8ub5lE3xWLdNJI7X4U6z52lJCyYkA611t61urFnUF684+EaXMlp5gjIXH3q6TWLx4J2MrgKB1rmxM6kazjFnmezVWrzGF4zuLiZZLaHhTXPeFtJc3QWZtwB3EU7U9eZr1vkzH/AHqsnU4NN8L3+sKwBCEKfcivneIMHiHTTex9RRqqnR5I7s8a/aa8ZPdagnhnT3xCrfvADXjdtth2LCsi84fA4rQ8RXM154la+uMyPMS34ZpkMohuGWRMA4NfRZJhY0qCsePXp3m+fob/AIehv7KG7eCN44jC2GIxk4qjpUCTW0l88hjKR4lOeWqtfa9LNdOsczC0j+UhT1PpWQlzM3nLby7ELElGPX2r28TQhUpWicGJr0aGsdTf8G366f4zimgVpgQwYn3FS6lcTN4pubd2LRy3AkO7utc54fm1H+2k+xRec69lHXNew+BPhre6nqI1zX2MRLAiHpxXy2JfspNNmmHhKdD2k1ZPuYthF4g8XR/YJlNvaWb/ALpugIHSu6tdGvbtIo9Sm82KIbQM12Uuj2um2pit4gqHoR1qoVC4VelcdL2tZ3lseRmmeQw37qnC8u5n22lWNqv7mDB9cVYOFG5OgBytSvuJ3bhgdqgkIIZl4ypH6V6lKjGCuj4SvmVbETtWkcVear4XW4dZbP8Aeg4Y4qeXXvB9vp3lx6fl26ttrnb7wxqtxqUskVuW8wkqMdak/wCEA8QrD50luQBztxW85QUfeep7OBw3tLNO7Ot8L+INOsraVbGELG4+ckdaw9V1bR2umMViuGPztisyyt5rUSW8sZTHFMt9F1C8m22tu8keecCvm+SFStPU/V6eFlgcupzpwTY6e60+TOIAuOmBWFfQyWqtdWs0iWu75iOxrTn068gkkjkhZSvABrrtC8KSXvgi6gu2SMPKJAWHOAK9LCzp4aSfMcWNr161H2dWjZM5/wAFXGn2s2+9jEsZHmKRySTTfFGuxT6sLXT7IQW5/iA4q7p/gXVEHmWKM0QOATyCParT+B9YZSptXIB59c16VXFxqTdj5ylQjSkovQteGbGOMxXi3ThJR5UoHQVx42NfXSxt8qzOM+ozXqPw9tY49K1DSbuNRcLISqsMkHFeY39m+na7dxHK/OSwP1r5ucVOclzH1mBc5N01G1ka2kvaRSqZ8vGDyK9Z8KTabcaE82nwFLVCfMXHVu9eMr5ki7kQKPXFXLTxBq2kWL2lrcIsbsWK49a9TD5bOUE4s8+rlWJrJ3skjvDrXgwSN/xLz5uSH+WhdY8F4CjTyq9/lrw/Vtb1BXaRJIgckt8tYEvifWPNG2WM88jb0r04ZFXnG/MeDiqfsNJH1loVzpdxoctxY27RW6FsjHUVx3/CQfD8sV/szJyc5XvXk3gf4jeIdPjezkZJreQlSoXpmulPhPVk05dRaDMDndvx61x1suqYeSjN7nJSrUGnK9rHajxB8P2bDaUm0f7Ndbod3o9x4ckvLG3KWKg7lA7V5Tp+gWslsJJBk963Iby80jRm0+1YC1bhgRnrWdbC8iueO+IcNdxszSOu+A8gJpqlf4jt5zUN3qfw6nytxpKvkcHZ0rhbq3hRmEagN/F6ZqiyMwKKFz9K4m0k7nRDPcLpq7nqkGhaDP4fkurJfLtADmMDrXDT2Phhv9XbKpB5yOtd54JY3nga7s4lHnKOnrxXJad4XaWdvtbENuzgV5tSdOhFyb3PapZkoxvcx5dP8PEbktoVI7Gug0zwZJLplvd26wfYywLLntWjD4PsXDbs8dTXpvw78ImfT9jSn7GOnPWvIxWdYWlSvNs7qWYzkZln4f8ACLWUQbT7bzAg3Z7muX8e+EfD8mn+ZY2sUEy/MCnrXtB8F6eDlmJGMDHGKwfE/gmRodunyCYtxs7142XZ7hcRilGLdzerjZ1IOJ8y2ck1jqSXDDmJvmX++K7TwtcxWeqtp88ge01BSYn7biMkfhmtD4ueCZvD1jaX3lFZSQJB6D1NcXokq3NsLFnKSK2+1c9QerV9tiPZpcsfmfM0Vi4pqMixrmn3Gi6xJC2T5bboz6itJLg3dtHdRnBPDr6GugEMfi/w6Y2Aj1SxGGHdwK4uF5rG5eORSpztdT2968+lXo1bxa1RU8bj6UuaMrmg0oPHeoyxU5IyMUSR5jE8XzKepFOA3KGzwOorSE7uyPqckzX6wnSmveK0sMU0LxXCeZE3UEVx2ufC+x1Fmm01vJkbna3AFdz94gr8orV0qPLg4Of0r16FSpCzpOx8bmXEEKGKlRxGsUzwm8+E3iq3bMcK3CdtmTVWD4X+LJ32/Ythz1kyK+tdJt90Q3E/hxV27tAE+7n3r0KOMxtSVlE7Fj8nlBSdSyPl/SfhBcx7ZNZuNuDkqnINdzo2habo8Hk2sIU/3sV3Wt25DHcSQawJLdlf5uV9K1jgsdjJunPY3weY4ONZVqDuraFRW29TketTQ3C5w1Pa3jY/L8o9KctoCM9h3rrlwziKNRVKSTsj1MN/auaNwpzSRYtpFkbaOF6k+1YXiW/WR3kBxbQ8KPU1oXUgWNo4jj+83oK5jUY/t1wio2LaPnPZzXqvFVaVF+1gvkebn3B+O5VVbvYj0naEluGUmSYgKoHUZr0LT7eOztIbMkysv/jxPeua8JWLSO2pToEhiJVFYde1d34U0XUdaupFs4i7Ip2nFeE80qStSdP3T4OnOph6jS3OK8Y6DD4l8S6fY3940FlDhpChGQe9dHp/w7+GFnKr3E2oaoB/BcRrt/SsHxhYah4f8TW8epq0XmzYcsK69PDepXUEdzbwuIyPlweDXbmmArUqsJUYe5YMXn1ajR5Zz5bmxpi/D3TWEOm6DFbAn5Pk711OvS6Tb6XBJqVqHhI+RdvauAi8K6x9oiaS3kIVgc12fjWxu73QLW2t18x41APH3eK3wtSuqEueGvRHxFXB/WsWmpuVyGz1rwVbT+fLpKSQjqNnNGp6t4Z1K7jk0RPKRvlMRUACuMvND1C3Uo0eC3b1qDTtK1CDUbdyoSLcN2BjFeJisLisTH3oWP0LJcbTyaoud3v3O38qLG3YvBz0oKxli2wDPtW7rvh+4tLS3voVLwSIMuPpWJjoM5r5OvRqUZ8srn7Pg62GxNFVKSTv0GbI/wC6Pyo2R/3B+VPZeaXGOKx17nc6FK2xHsT/AJ5j8qcq/wCcU6nACm1JblU6aj0G4pMU4ijFI2Q3FIwp9IRSlsgvqJg1oeHZIxrlmZF/5bKP1qio+Yc4pbd2hnjmUZdGDAe4rajU5a8ZHNiaftKU49z0z4k654O0kwN4lshPn/V5XNeM634y8Cazfkx6V5VlHkbdmM1s/HjTdS8XaJpM2lp5mCFlI/gYDmvNLP4ceJriZLeKzJb+6B196/RsPzTh7SKPwnO69NzeD5rSOyg1/wCHKxhf7M6f7FFZ0Xwd8V7B/oR/IUVf12a6HDDh2PKv3jPa/EOpWOnwEhBt3D5yMc153rN5/b923lIQqHaWA4zWh8Z4Tra22l6bfC3kJ2nYcZyai8J6Uvh/TBYXFw00y8SFjnPvX5hisTGE1JS5pdj9IyTFTnV5rXRb8J6bFY28v7tSSpwT60nhzQGtbu61W+4kJJTPYV0Gl2nmXecFYyBjPerOvX0Vvbi3NuzyEbVAFfV5fmUfq/Kuu571XFylUfL1PIvipe/2vZ3VuitIgTG0DvWB8GPCN5a6U+q6rHtS2R3jU+g5r1uDQrJo2upIQJDyykVkax4j0LTdD1DToJw08ylSueF4xXy8M3hjsbKnD4U1d+h6uGr15U1Rw6d/8yT4QacmrXF9r9zkxvKREDXp+p61Y6TYebK6xRoOcnrXjfwy8RrpPhyWGRhsUkqF9azvEPiQeIm+z3MjJFk4APWvpK9HF4qrzUX7iOH/AFfrTxLVZ6If8RvHkniCRrW1hH2UHG89a4yxvLi2ulYyjCY8v3PpWlHo8h3EcQ5+TA/nW14K8B32r+KbRZgn2ONhI7YPNfTZHjIRg41Klz38diMHleH5KUUz2j4f2l3rnh22u9WjaF1A2gd60ta8A6Dqs4uLyJncckc109nCtrarFCAEjUKoFTLx8zEhj2q7pu6R+V1MfU9u6lN29DN0XRrDSbdYLG3REHXjmtA7m59KXvnr9Kq6nfQWFq9xNIERBnJPWuec4fEc/tKlep3bHXNzFbRmadgqj1rkzfPreq7YyRbqevY1yPiTxZJrTPHCXSBGPHdq2vh1czzIYjavHEO7Dk14uN9tiZJXtE93+y5YSk6lRe8zrtXvodG0pp5MBUHA9a8kufF1rqN7N58nkbjtHPWuj+Mc10dGaOESEAfw9a8Ih0vVW1CG4ugfKzkA0quGpvDyUpa9DDC4SpKSqJHq9g2n2tqYfMQ+ZzkYyayr+60+G9TzMEKeMCufvpJkma4iX5cjAHT8KpWP9pXXiGDFm0sbEZ+XgV4GRZDUp15YmtK66Ht1qjoLVHoMviC+lhSHTbNwpGA2DVrSvBf9pIbzWXy7HhTXcaJp8I0+EfZ40IUZ45qe+s8jCvtXtmvoJYuUZXWh5k6yqP3jL3ad4f0vyrZVG0dq4XUbxtWumZWOzPOK6XxqkcemlEy0hHUVneCtG/0YzzqAp55rKhXdWo5X1OilHkXMY2paFAunNcYx8tcD4xeSD4fX6JJ+7LDqenNer+NryJLJrO0wzFcYFcppPgi68TeHLjTr1vKhlbPoetehmWJ/2S7Vy8PjeTEqTeh8v3NlDcWiXgZRcI3yAHqK5vVLySa5MUysz9PlHSvf/Hvgnwh4FjEEl1cXN8q4VQwKj615/pWiDVr0tZWKruPLOtbZPhK1SDqS0gepj50sQkoPVnD6Xp2qzQS2tnDtSVwdx7V0uj/D3yz5t/db93JAr02x8NW+lwqJmzIRyBTLfTJL3VUtEVgu6uTNc2hRvQpSuetlPDVCK9vitkO+H/hOB5lS2thGqEHzCOuK9gjTbbrGqhag0mwj02wS2UAnAywqy7R5y0mDnGK8KlTqTnzydz5nP8zWJn7GjG0F2KOtcQBaxHra1fcIs7lKnvWM9eth5+7Y/Nc2bjVvcgbHGfXio1R5JD5a5cKePwqSRiqnjntmtzw/YbYPtDISzg59hW9Sapa3OPAYd16mx4/P4r1zS9Rl2SqNj4CgA4qxP8Q/EzxlWuQ6OMFdo4rY8eeF9Djs5r6xvJDePJl03DANJ4a8GaBcafFLqmqMsrjpG+MVyyxEJP3kfa4fDxoUueO434fWlvrkV1cahuaRQWGB3rKm8XaxpV9PZ2pjWJGIU4FegaFpui6DFLBpd3LMsgw7OwPFchr2j+EbSea5vNQlUNlmUuMn6V5NHEUfbS5Ue+p4yrQUeZ2OWutfv7u8W6uHG7ngAYNdp4JuLzxHptwb25MUdvyiqOuK8ztLyx1TV3t9PW4S3VtoMhHI9a9x8DaHYWGkukNx5rMMSAHp7121qdLlVo6l1q2Jo0OarO5xT+MdatZpbO2kVI4mOMgUHx94jJ3faEXHGMDmuj1Xwp4Zbzp/t0puOTtDDrWV4f8ACuj3Eb3Go3uxScKu7muuFSCsrHnxp+1p+0k9STwLJqF9qV5rDktJ5ZOQON1cTr9xLd69PcTNmRmKsMdMV6fqENh4d8KXK6TdSyeaxUENyDivLbgZbdkyOWyx75PrXkNQjVZ9llrrVqH1mfTQDKyjYOlUNQkdY2ORuxwK3b/TpLby0dTudcg9qpDS2uXiaTAjDlWr6/BVYQoplxlL2LnJ6nn97FLdXXlwpmQ+/FZeqaLqVmUlvLcAbvvA8V67pfh3SWvgJLgr845U89a73UPBPhW6sZbWTUHPmLwXYcGt45w4S5bHwuYr2kmfOuhQkOhwM7s5Br1jT/FuuXtrb6NNN/ooGANozWR4t8D2/heazls7tbi1un2KAcspHUmu2tfDHh2DR4NSh1Cd70DOwuMUZhiI1nTkj5hQ5KdX0GBcRiPGNnIp13Ij6Octhjnt6U5VjYgzSrECMlm7CtPTvDdjrFrItrqgdYhlmDcGvJzCvskfM5PQnOTlKN0eYXEzyO4Z+pqWxhLy42A8V39p8P8ASr/zGtdQ8xozhvm6GqGr+Fn0OeJ1lEsb8AqelfP4yo1BtHuYzApwi4Qsa/gnzLPRLya3GJAOM/SrWjIbmIXLf609fSrHhO0ibTbmG4cqjKTkfSrOnwxQWwjhbKDv3NfNZrNvDwaZ7mFoPkiQ6rfW2m2ZknlVGAOxT3Ndh8GdYkn0a4uLhCAT8pHIFee+I9L0/V7m3W/maNEJ+6cGum0jUofDNj/ZunSLJbTjkycnFY0suoVcHLmd2e5SoOc4witzv77xCikmOQFR1rFuvFM0TCS0cbweATXn+payqB0jl7k9eKZ4Ouk1rxVBY3TuqOwGFPNePleSr6wnTXU+0lkMaeFdSS2R6D8TJBq/h+0a/VTPOg+nNfNuuWMuk6m6hiqg5BHavor48eVoK6bZQFvLRVAJPNeX6holn4m0O/kkneK5RF2Mhwea+1qRlQxjhLZ7ngTwCllkcRBbnN6DrxN1DqWm3EZ1G34lhDj5xXcalpOn+M9NOr6WyLfoP9JhJwWPcfnXleoXdj4d0az0Sz0uMawrg/bQnzSc9GPeui8P6nNHOl9YzC01BQPOgzhJD6getdWIwsKcXOG58POlUjZzK4+0adctBcRvGQceWwwTWjbCCYFkYbwMeXnpXV/bNE8YxeTqKiw1ZRgO3G6uX1rw5qGjSs8iHysfLNH0rz8M+apZaMqON+oz9slqxrrgbWXac9BWzo0OWX5ce1cvb6lNGQJAsif3iPmrotI1+wV1V45VI6s1dtOrKdZHxOaVp4rEzlJdND0DSIVCDir13H+76Vjab4m0GOMeZfRKcdCatT+K/DjR8ahF+dfV5TGcU3JnymPlKM1BQMDXouTXNzR5fAUmtvxB4i0hv9WxmB/ud65+TVt4zax7V/2+or28rxkpZi4L4bH3OVctPAQfLaQrRrH800gRO/8AhVa8vUjhLRsIYB1J6msvVbwzHCB55M/cTt71nOj/AOs1KXEfaPNa5tnzwdV0pR32Pusszn6hHmuJcXjahI0fllbMH537n0xV6xt7ef5WmEFhGmXkbgE/Wiy0pr0BpC1paD7vYuPatHUI7eyjtZWsTe6ZG4DWwGfM/wB4d68jCyq4tTlUeh9HlGcYrHYatVqaov2EkV8qpZyRPbLhQUYEHFd94Q1rUdHlVbJlUMwXoKg+Enw70W4a41q9vVsILrmGyhbasYznpXT6tpXh+0uxZ6XcSmdTkSOwKZrw5UK/tVyzPyvMK0KdSVWWhJ+0B4ettd8EWl/NHuvVUMGVec4rx3QPHGuaFbrp8kp2IMDcOle460t7f6RDa6jfQRRxqAChIzXJal4N8IX9k8dxcOlz1EgYYNfQzrYpzjT5rKx5Mvq2Pjdq6Obg+IWqzPDi+jWMkb844rY8V+PLKztbddNvftN645CgEA4rlZvA+jrceWb51B7Bqv23g/QdOjOHfc3SRyMj6V6mEw0/Yzc6l2TCvhcNPSGpmxa9q1xctc3U5yei4qZNd1SR1j3L87bRnjFaX9j6OTu+1Scf7Va/hnwpo11fJc3V3IlvCd7ZbqPQV5kI4qEvenoS6lOvW5pRv2PT9V1G903wNpixquZUPmb/AKV5pc6lsuf3rLKsnzHH8PtWR8YPiZ53k6XZZ8uJhHbon3z2ya6Twp4YSbQYbvVWYXMwDEJ0qsx4frVIqVTqe3R4o/sqPPF2SGxPFMuYCuPQmnquOCKvf8I1ZRNvguJgR2zxWbq9xDpuWuJMIONxNfMYrhvE01zRWh9fkXiTgMxmqNR8siUqCKUdKgsrqC7hEtvKsin0NTkED1r5ypGVKXLI/RoVVNJxd0AoxSj259qCaluyuaoQ9KMUuNwpQKdxNiBfWkK85zTsUhBzxR1uHUzvFera7p+ihtLnwkbFtmAefWuc8PfE3xVDO8iXY3rxjYK7KaNJYmikUMHGCO9Jonw78HzQ/aLnU7m1kY/OocDP0r6jJ80qKm6cpH5vxJkNCniVjIwuzK/4W740/wCfpP8AvkUV2cfw4+HZUbtcuAfeUZ/lRXa6lZvc8xSg1flKkGi6hf8AjC91G8jxbqQYAPXH+NX3s0Wbz5gfN3fMD3FdDNfLBHHtUxJ0HHOa5/Vr03eoLa7ZFZPmaQD+GvmsXgYUK/u7H0WW03S92xsaJqEMkxhg+dx1HpVvXrmzjkiURiS5I4rkDqENmXayQI54L9zVWfW00ixl1LUJN8uCIwx79q+YzHM3GDw+EerZ6jy2pUkpRIPiBr76RYSLI4S4lGFUGvEHzNcmZ97Ss3PPWtLxHrFzrmoSXd0xYZOxT0FQ6OrPqlvGql2LDC461eAw31Wn5vc/Tcpy+nl+ETkvea3Ou0zTp5NF2LCyuw4rT+GngXUL7WXn1BStuh4zXqnhzR4TpdvJJCquFBZSK6K3jiijKxxrGPau7MOO4YDBvB4fWT0ufm2bZvVrYhzpu3Qo2vhrTUjEP2dCq+1dFoun29mg+zQqF7kCo7JMkN68Vq26+WPl6elbcDKvUk683e/Q+WxeJqT0lIlOBhV+7QOuW5pGHyUSOiRB2O1QMkntX6am+Y8mMbSGXc6W8LSyEKqjPNeGfEvxVLq181nayMLQHBIPervxP+ISNcz6bYyZK8Eg1yXgiGPVbotcAAE5xXlZtSrYeHM9mfoGQZKsPSeMrr0R2XgHQDcCIzIWQYYZ716xa2tvbRBIYlTjqBWR4cto7SzUL0A4p2q67DaKwkYDA9a+UxGf0cFT5ajuzwcfVrY2u1HYz/FcMbRuJMMPevOdSubQsbaSNRjgcVo+JPE/267ENq2QOuKx7jSbq8ImVST1rxMJmM69Xnm/Q+lyzDewp/vtCxoeh/bJ/J8vMXY16DpWh2enRDbbqXHQ4rM8JN9jijSeLDEda6me8gQDJGfevrqGMnOly7Hi5lXdStyxWhTurmeP/Vx4Fc/r13qAXeH2gc4rQ1nxBDaoNqb8+1ch4k1970CO3iCn3rppYdzja+5ywWtrGXr2tyLGqytlieldHpkeo3nh8NbTrFnHJx0ri08L6trNyrL06jFdhp3hXXYbcR3Nz5cCj7oNepQy2jTiop6rclSbqcrehHpKaZY3hbVLhJZicYzXQax4gsdE0l7mNURdpwK8q1XwprUnikSKXa3Vs5TJra1LwZ4g8QOEuXeKyiUcf3qrC0oYqq1U0ij0cywuHowj7OWrPG/FzSeK/Ek+pPl4wxIzVy3vo9LjVLONd4UZ4q74w0yTQdQazWEwx9NwHWuf2jOdw59K5s+4hVOP1XC7I/QeHMhp0qSq1PeuWr3Ubm4kSRid2eldz4DsW/5CM689gRXOeEvDt5rF6pSP90vUmvXn0uPS7CGML/AAfrXyeHh7dc8nqZcV5pSoUHQpLV7meZXEpj2ZDc59KyXdX1QqznG7pW821UyzBa4/Vb60tdT8wNuO/kV69JNrQ/MqEVJe8buqxH7Lw2RniseXnG0fWjWdbivoBDZ5Vguc+9Yvh2+kuJpIpGJYHFVHFRg+U+dzTLXObq9Eakmd3y8k10jRyJorLEx87Z0H0rDtYfMvY4WIBLcmuqVdi5BCEKfxwK0xc+ZI48lhytzPnXV7fUf7YufMhuWG45HOM1VW1vwQRDdg9h83FenX/wAQ7G21GeCTSgzo21iU6mszVfivptnCyyWMCSuMJx0qqUpRtaNz6KpNTaS0Ry9h4ot/CujXP2ou91LwqOSSDXlerahfa7qEtzcmUAknGTjP+FXPFNzdalrsurXpLxs2Qg+6B7U7TnD287yShFfKxoew9K7KeBVL96o6s2hmMvbRo9EXPDaNNYyx28b71xl17V7l8HSzeHb2SZ2H7s5Z29vevCPA3imHQ3vY5fmZgQqDkGus8GT+K9dtZYbV5oLRzkkDHFc2K9pTi242R6s6X1mXJF3bNG/nMupTLDPK7CVgME9Kb5V0CxcXCkdOuK67w74dTSXUTYlkPzFj1ya9DtdMtp7VWlgUjHpXjwzj2kuSnHY6sTlccJSvUfyPL9N0+8u/CF40ZleSGQuqnPPFYGkabqEuq21vc2kkYZgSxHWvfba1trZNkECIp+8AOtK1tAxDtChZTlTjpVuXNUu0c9HPZ0sP7BL3Tyj4mQLa6hBbxkjbHzXnWq3tzAu1ZmVQc1698V9IvZrlb63ieYEYPljOK8h13T9RdSBZzn1O2vq8vVKdNXZ6kcXTlhFyvU5G71i9gZpI533ZyOams/FusSsMzu3br0rO1O2umJ2QS8HH3aj020uxJj7PMOck7a95YbByjra58RjatVSfKjtrPUNQ1IxLdTtIIzlVPvW/osNwurwtNFcmL1521l+CdG1DU72FLWzkxu+ZytfQ19pYj8NLaxxqZlX+AZNeDmdSlTlFQPEpRrShVc0eS+Mo7ia3UQhmO/jZ6Vo2V1LaWmnLDvt0dHDYU8nHeroludLull+yF2TqrLwadceMJljWM+HbdghJGQe9eLiqiZ52WV406XLUTXyMqwuryG9It5ZNzqfNABxn1rWP2ifRLP7Q7MRcybs9cdqhtvGrLIWXwzbIxGCcHmp0v7jUJFZ7TyBnIjQcV4OPqe40j101Ujo2blmh/sC68gEt/D9MVLpxaPSot4+faM1e07fpuiT3k0W5FQ4U/Ssa01iz1CzDRyrG2cFc9K8LHYacsNCyPfwEJRjYw/FUzNaSgZBHQjrWx4V8Palr2i2X2G4QSgDdvI/rXO6/OvzfvFxzzmsTSNa1q1vEjsbi4CEcbBXpZZBKi4zR9ThMFOThKE0mdB4x0e80rVv7PurhJHbklMdfwrc+E+mSjxnaT7SdrDk1i6TbXl9e+dfB5Z2b7zdRXunw68Oqs0Fwqcpg5IrtwWGcsSowjZH12eZrHDYJ0ZzTlboc7+1BbyT3Fiyg4UDNeX+D1aaG/t92JWC7QTjNfQXxu0eXUNKW7WJn8oc7Rmvmy+W7iunkt45YWzjgda0z2LjimedwtWhistWHlJKxrat4SmvY1a4giMq/ddWGRXH6voOq6OBNNEQhY7ZVOa7fw7Nd8ecZDnrmvQ7HSbPUrEJdRAwkclhXiSzh4NW5XI+dz3K6dOXNzK54JBq0ciKmo54+7KnDD8q6nSfEGr2cIRJI7+yIyFkxnHpzW/41+FtpDBJqGj30Cd/K3V5dJBeWMrRyKylT1Xpmu/B1KGNg5o+MzC8Nlc7R7rwxrDsJLd9On/iJztzUMnhyMpnTdShmB6ZxzXLtq0zKq3saXKDor1PFdWUpC+U1kvb7PyR+ddGFoOD20PhcfQcJu8tzXbw3qy8hImPruFM/sPVFO3ZF+lUzd6fbwmSTXNUUZwoKjrT1u7N5hDLq+q28pGVWRAN49R619PgVUTv0POSlUtHqvIml0nUVG154Yx34HFMFnYQrme8M7d1jz/So5VsFORf3dyepWUAAj0qxZz2cQ3W9jHDJ/eXPNd+WV6Sx15M+koe1eFUEtRUWSSIpp1p5UR6u/UfnUMOnWltL5sjNdzHucgKfpWiZLiZN7OUQclm4FZd1rsMU2yztZriccFtmRXu53gMNiqkJTqJI+jy3BwxKjCq7GpEkrENLgIPujp+laljD5gEWzchPTFZOnpdXAFxdK2f7hHSuq0aG6heK4W1kEakHBXgis4YfC0MPJQa5V5n65QWBwOWOMbWsa1rY3aW6JHDcAYOCucVj+RcpcfNHcCTeMk56V6zaePLKG1ihXTVGxQDle9YuveKreW4Esenxjd6CviYKgq91M/CMVSp1sQ3fRszvHnmSeE7ZRv3iMY25z0rzkR3R2Dbc9O5Nen6zrUdnp8dw9v5m5QdpFc1L4whlOfsaj2IxXq472c6i5p20PoMJkWGou0pWXoczZQPJe263CTYLgM3NepfEDwTbw+GbG808ySs6jcFye1cWPE0MjiMWyDd3x0NfQXgfdP4atvOj3fKCMjgcVpglanKMJ3uY5jlODgvaRd2fPNv4ZlRlZo7hv9naai8VR3VjpJ2JPDH3OCOK+phbW2OIEDeuK5j4o6Laar4NvLMqkTuhCvjBz7VODylrERm6l0meHVo06UJTa21Pkf4UaJL4s8dNqlyubSzPG7ua+i2b92oQYjXgCuc8BeHbXw1ooto0HmsxLP3PNaeqailqjbpAVA7V+gym8RJPoj8jzvMnj8S6dLZDdWv0t1KxkZI5ryvxzrttLcrYNMDJ/EM9Ku+L/EcdpaT3Eku0EHZzXjVlFdeI9VuLySco2ema9d5fTdG9R2R9Hw1kcKa9vW0Z6X4d1yPTYpojcK/XCg11Xh/xPbX0ggnYJJ2zXkukeG5IJWlM0nPVq34bBoV8zzGLL0detfnGf5bgIwcqcryP2jhmrJVknUtE9eI/u8e/rRg5qpo0VxBoNlLfMczplS/Wrqr8xyw/OvzKopq/tFZH6FTqRd7SuNOaKXnjPWl5qW0arYbg9qXDe1LzRzUgMG4OD3rH8VWDXenmWGSVJFPRSa2++e9BZsbd3FbUarpyTObF0FXg4tHmf9n6oQD5V8x9RuwaK9XuPiG+iJFYtp/mbU4YJnIor3o5irI+CqYGoptKJd1x75tcj3Z8lOqiqkuoSSalJb28QJAyz46j0rs5VgjguL64VTKVOz34rG0uxRrN7l1Cu5LY9K+a4gxlSknOL3PcwmJi1qjldQKQI1xKQqryRXl3inWp9ZvcBiLdDgL2NdH8R9Yb7W1jASqZ+YDvXDkBju7A9K8XK8MoQ9pJas/S8jy6DpqrMa449hXoHwX0E6jrn2+WPMcHTIrhreF55RDEhdnIAAr6D8D6UPDvhcLJxNKAWPfPalnGMdCg4RfvMjifMVQw3sYfE9DrXvLWE+U5C9uKsRSxyrhTmuPsVa4uGjmYszHJb2rotMh+zsP3hcemOlfF1ct5YKpJ69T8rr0VTOlsdqxqK00HyVgRXG0pjGM85NbsT7k3DBUjjFfrvA2KVSnaPQ8LFU2tWOP3c1wXxP8AFEdjZNp8D5lmGCVP3c103inVodL06RmfEjKdn1rwvWrjzori8ulZpJMnca/T8HQVSrd7I9bIMuVespTWhyGr2i2olnkbe7HO4980zwxrT2N4qo2ATVLWrp7rZGuSBmk0DTJJLtZJBkZr5Xi/OHOTpLZH7LHD044Zxme7aT4qcacu4ZyK5vxDqNzeykrnBpdMhxaRx8Vs6forTSgtytfh1fEOVVuWp8I6eHwdV1LGB4V0eSe+8xkOM16hpGlose11A4pdH0qG0wUUfWthUJztr77h+hzU+aojwMzzSVeVloiiunxKMMo+XpVe+s0dNxzxWubVpCMmrYs4mjAK5NfWUsHKqrLQ8f624yPP9V064lx5FvuH0rKj8O3RvFaa3IBPpXrUcMarhV4HqKHWN+GVc13qjKlDlTEswalzJGFodoLKFVSAbsdcU67sby6ZlkcxxE5OK1pWWIZ4GKyNS1qCElGkA455pqEIw1kKDqVanNBbk9va6dp8YUYkbuW5ry/4pfEuTSXaw0+Mb/ar3jjxpHZ2hFo/mv7dq8N1u8m1jVhcSZ3Z6Gvn8xzaMU6NJ+p9tw5w77ep7bFapdxviDXb3xBPG9wuTnkAVpaP4Tk1RElSNoghyQa6HwroNnKiyyxjdXdadb+TbPHFGqrjAPrXzsZyqe9fQ+qxubxwkfY4dWsUfCFta6Xa/vHVCBitHWLqGSz83eCo6Vymu2VxbyeZMzRR5yD2qhJqG6HyvtAePPzEmumlNxalB+6fK42nDEpzlK8mZvibxXBHqaWoJFZViIbzWGkUGQdSKg8QaN/bGsRtpcLZH3n7V2vg/wAOR6RCZbnDzY+8a+jrYmn7JezVj5rDU5U6jlUe2yI59Lt204vDH5TsMZrNsNMjs1Z1++T1rq9WIe3Crgr7VjFQX2N8i+3NY0aMX70j5XN8XX9u4JWT6FYllYOOXHeuh029WewYTlV2Kcue1cV4j8Rabodq0t0+584RR1c+ledeJvG1xq0Ah052htm4kA4NdmKScVynbw1k+Lq1vejaJS+Jd9a6VqtxLbzC6aRjjb/Ca8xvYL/UJ5ZpY3l+UMoB6Vu+MJI7RYIYmd5mXLgjPPvWRZ6k1u7mJ/KmdArHrmvby2jF0U5bnXm9J4bEumtkJJctawxw3Ucm2MhiC3Ws/WdSkWZPsLKRO3mBcZ257VWv7p9S80NM3mKwxxW54O0A/aUublS6nnkdK7KrhTabZyUKc5S13Ol+Fvwz1XxI32yaHygxzlj1r3HwzoEnhuE2kkyjHGAa82stY1Cyh8q0vHgUfdVRTNP1LVr2SdpL6Uhuma+fxmEr5lJwi/dPbw+Mhl79rNO575b6bG+2bYrDYORWphQAq8D0rzD4Oaxqeo3U9nLI0kcHy/N7V6meT0wPSvFngFg5ciWpjiszljZc7egzbSY9Ofb1p+1j/s0qZB9x3q1L2l7nO7xkjE8SeINP0KHF4yhm/wCWZ5ri9R+I3hxYXjNjHlgedo61Q+KBY+I3Oc4BxmuQs/DNx4hZUtriCOVnICO4Xca+gwWFp+yTkz6mll8VhPa9TDufFWko7s1un32OMe9RweK9ImIjSNFYnPSsfx74YudAme3upRJcA/Mnp6YrntNs71blQ1jOGIyP3Zxj6171HLsK4X5j5HG15QbcUfSvwf8AFOiSWS6Z+7iuS5IcjrXpN7cQ2MBuZzs46GvlfwhKyarbMpZXMgX024NfR/jtmGmwYPULn8q+ezHAxo1oqL3PMeY1PYTnbVGfeeLNOSQu1ik3uVFZs3jnRo87tJiP/ARWDfLhD6e1c9eW8z5MUEkvsq5NceKp8rsz5ajnOIqtw5TuYfiBoTttGixE/wC6K19P8VaVcSL/AMS9IwenArx1Y5IZgJoni5zhlwcV0uhydDgAdhmvAx9V01ZI9jC5hVqSSqKzPXdRiGqaPJBbkbZV4HpXlVz4NvrSR9s7Lg54NeoeGC0mlsxPG3jmqM/zI/OSTXDj8wnSoxVj6/BzUlqeT3+i39v/AK2Qyd8V1ngTxpo+gtBDfaJHcOo5JUGtV9Bm1F9u4RIf426Cqcfw7s578RQ6zCLndtA3D5q6MHiq04pyR9HhVhpte1bsd9Y/FbwwZcr4agQk8HYtemeB/Fmka9H5VmsUEv8AcAxXy74n8Pan4Zv/ACbyEop5jcch6634G6hMvjWGHcfmB3H1r2cHmdZYlRlGx6+b8M4J4F4nDSb073PePiRr2n6LockV3IqtKvyqa8Bu/GGliTb/AGej4J+baK6L9pu8kXW7WMbioQED3ryiytZLiZWIPNcOf4jmxNv5TThfhzD1cCq9V6s9B0zWrS8UGKxVST6CvR9Kl+2aH9kht1jkx1I615x4W0sqU/d8kjFep29tLpenC6+8wUHbXyjxWKq+0lQgmluzwOIqODw81HmdzEn8KXUiBZTgH8qwfFHw7H2ISlojluw7V6fFMZdPM7ZG5enpXBajdXklxs+0MyLN908cUcM53GcKlOvHWO1j4/MMPUa5qbOJ1TwFp8VquU+fFcbf+HY45ysLbWzzkV7hrcy/Ywx5OAMAVzCaatxcbpGEa9gBk/jXtZbn+IxlVxcVZH53i41XWcYanlN/4avri0hSztxO6ylmyO1XtU8I+KvEev6Vey2McEWnROmVUDzNw7/SvXdL06HLxqwZvpgVrxQNC4jkj2snQCvu8tjUxErSPGx2c4vBWkop2PNtB+FF/qaNNHImM/Op7GpfEvgW18HacL7WbxeuQgPUV3mpXMtsytDcNAW+Ula8q+NWoXV1NGlzcGVNuF3Hpx1qqOW0HmHsW3c+6yjM6uJwUK+mpevvij4Bh0GPTF01XbIZnIGciqmkePPCEmfs+n26E+sYrj/A3w0sfGnh3UdWm1mGyuLWdYkjLDMmR1wamufhtrWhKJFYXEAP3l5Jr3cZgMsjP2U6jTPqMlgqtRSqaHokmv6PdRK8FvHlSDwuM129p4h0TXNIh0u3jS3ueBuxivGrJGSBY2wjjiup8NLtvYVUYO4c1pTyPDQovVtM/Ssbw3hpYNvmequelL8PdRKjM6MGAIbFSR/Dq9Dq0kisv0r0bQ8tpFvvOTsFXl3dP4a8OWSYeMtOh+M1qPsq7jfY828afDmTU9IhisZtsyIAQTxmvP5fhV4ijASSNWA7givWPiveXVjoay2szQyE/eFeVDxLreABqjNxzkivOzCvh6VZRlc9D6/OaSqa2Ft/hhqxki89kSNWDHHUivc9HuLO1063sVfb5USqfcgV4dBr+sPd26SagWJYKMY6V7lDZ2c2lQSXAAPlKzueO1dWU16dRuMDkxFepP8Ah2SLj3tsUMzSqEQetcH4n1Z9XuzFGxW1iO4EHqara9qFnLeNb2GUt14eTcea5fWNahtY3jhxx2z1r67A5fKs9Efn2e51Xq/7LS3e7LWs6gtvAdoHTivN/EWvDL7mYY5Ixnip7zUbvV79LHT9800hwMD7tdZoPhXXNAhlbVfCtvqyTclmlIOPTAr621DAR56nxdhZJw7tOR80+L9dbWL3yVEnkIeynk10Hwq8N69repmHT9Ml2OQC5XAxX0PYw+DLVs6n8P2t1Jz+7R3wa7nQvGPgu0jWGxtpLNemGt9uK83NeJ6UqXs+XlP0anlU3BKMdDza5+DOsQaWrwSCScj5o/Q0nh34T65NfRfb1EMCsN4x6V7hZ69otyu6HUrfnsZAKvJPDKd0M0Umeu1wc18DVjSxE+ZyOqnB0fd5bWOI8a+Cn1LTLGz01kj+yqFBPeuEv9OuNLuTZ3SgsB94V2fxk1C90+O0Nncvb7v7o6nNeZ2upXFzf7rq4MrnrnrXi53QjUpOy2PYyLHuniPZze5oBcYwcinYpF/iGcegNLzXx62R+g3DFGKOaOadwEK0gXmnUU7ibl0KtzbwSuGnj3nHH0oq1iitFKIcsOqOw1C4Kyw2tx5XnSMDs/uisj4qeJLPw7oxto5I1nkTKsK57UvEUk/jeOdYd0UIy3zcLXEeP7iXxL4hkk8z92W2hT0Uetedi6bxmJjzfCj884ep4jHe9ExLoTalaHUQ+8k81nZbkhcn+ta9zbw29t9jikIiA+bnqal8JaLPqeqRQIhMTOFP09a6sTVp0U30R+35fVWCwN6r2Ov+DPheS51JdTuo91unK5HevTvEN2Fm+zqvyqOKvWVrZ6DoiwDCIiDnpzXE32oTXN8PJ+Zc8Gvg+eWZ4p1H8KPz3E4ipmuLlXfwo19Jmk8who8O5+U10sF5bwbfOlVDjkE1jWMjiNd0WWxwQK5fxe1wlyZdzD2Br0p4ZYlOkjnWE+s1fZp2NvxlrWovIlrpUbMjH7613XhW7nt9BiW+YmQKMk15h4Y8QCSRLdgrHp0rpPEXiO3sbILG2Wxz9a7+G5V8BiFG2i/ExxuWyk44dR67k3jzULKRh9olG1ATjNeWeKvEdncRC2sUEmOOKzPF2p3+oXRkkLCLtg1m6FA0t+jmPEefSv1ief08PTunqfX5ZkkMJRVST1Rr6LoouEFxKu0+laH2eO2bahAq9qz+Vbp5AwoHOK52A3MspwrbieM1+b5hi54+vJxOuNWpXu29DtNJlPlDa2SK6XRdYEUojdc1m+EtIL2Qe4IUkc1s+HvDL3Wvi5YnyUPHoaxwnDM6zUpI+SzLEYdcyk9jtdJY3UW4LitKGHaSDU0EMUKbFUA+wp+DnkgV+mZblEMLSSm9T4GpVU2+wiAKopfeormWOBC8jBUHUk1zOp+KV3mKxUyAcEiozPOMJl0L1HZjpYadZ2jsb+oahb2cReeVRiuZm8UmafZZQNIM43AcCqv2WfUv3l8TjsAavWlvDAu2ONVA9q/Jc644q1ZONHRHqU8JTpLXVmX4p1bUW0zzIgVI61xPiO8kns0dpyr7eea9MuLaKeNo3Awa81+JWmpZIhhzmryziqdemqNR6nv5POj7WNPlORjhEgJkfPPeoE0+E3W9UGaitZZJXKKDW9YW5iTc3Ws8RWlCTd9z7qb9gmosvaevlRgLkGun8KW13dzFrgkQj7orF0iFZ7qPeccivVdGsY0tUOFxjsK5YRxOOk6NJ2R8bneMVNWe5zvi7RYNV0VoWG1gPlIrzrTPh5NATJcztJCzdAelez6uYEiJOBiuF8Qa1IgMNuQoB6125Zi1l83Qqy5jycuVSpLmgVJtJtdJhSOBFII5I61xHjbxD9lLWtu/znpiofFHiTUI2KoxftnNeea5r1npa/bdQcTTM3EYbJBr7HD13WpNU1ds+swOS0MI3icUzvdL1aaHSmmvpAi4zuY9K818f/Fu2tTJYaOvmTdDL2FcP8SfFniK8g8tV8ixdQVCuMmvMzIxYsW+c9STmvocrympTipYh79D4rOMVg6td1KUdT1/w3eN4otZYtUlYuPninB4V/eojHJbyPaMsMUi9JMfeA715/4a8Q3WjSubdgzSLsIPQD1rYvfE1zqt81x5JkkCBQEGB0x2r0Mfg/eTprQ6MmzBUm1J3v0K+v32xpvJkFw0jbmkbnafQVR8MeH9e8U3f2PTbdsqd0kuOAK2PD2kRz3Hm6hFIIyctGFNeyaPq8Oj6THb6PpYjjYYZiNrH8awr5jHDxstSv7NWPqOWyOH0r4bwW15ApkFwYxmWQcgmuri0uCMm3hgHzHC8VsWOsXFvbmMacAr9DuGaqQXM9vqKzSBNpOduRXzWLxlaq+ZM/Qcmy3C0MPyqnd92TaloNrZeQs6YnK5A+oqvpdpbW+nyytGPMSQAjFdlaxR+JpftB2xRxJ+8z14FczFahtSmRMhSCI8ng19jlFaNWCcNz804ri4Npr5G98KbcWl/c3ORFHckgfXrXolvdW14jyWkm/Zx1715fpmpDT7U+YQtzZuXbPRl6V2fhnV9C+wTTac/BwXBPQmvKzuM6cuZngZRU5/csa1nJcSXRWYYTPFXzwxHbtWDouqjUL+WNRwproP4/bFfOYKq5XPcxlL2c0eQ/E1c+IpPoa4G6uJrG6iuoSA8bBlI6g16L8SE/4nrH2rz/V4so/pivuMBaVHlkfY4Vc+CSL/AMY9Ok8T6Hpni7Sk8y54jkSPueBk1ia/4wbRtBtNBjtbebUio86bbkp6jNdl8Krm4i8Ia+ifOioCodM44PSvAb+aR9TmuJd5kkcli1ellkVObpt7HwOZQtzHaeE5nbV7WR2UnzQSB3JNfS3j4/8AEut/on8q+WvCEq/2xZ7c58xf519P/EthHpdsx4OE/lXFm8F9Zg0fOTjfDVDjboboj2Oa7aaOy8P6VFNHpc1zM6BiY1B7Vxi/vYFY9MivRdTu76HS4Z9Pt1uD5ajBwe1ePmEXzHk8Npe9zPUw9W0608TeFZLz+zPs9zGpZdy4fNeaWiz2cwhuo2R8/LXrOial4iutQWG80xbe3ZcluMfSvPviddRt40kktyu0RKhA6AivnsRDmi7ntY6jCMVVvqeieCmDaExGc7ec1DDtaXae7UfDtw3hhtoOQp3E1SguglzIM9Hrxs1V1S7Hr4SulRVzT1SNpJDYLJsiC7m29emay7fR7C+tXubdbm1ubf50myBkit+7EUlsb1MbyoUmqO25j042cEBJl53ZrojVlTk7/L0PWpTc7JvQ6XVbJvFHwyN5eos11YjEb45boK5b4T6O1p4zgnx8mDn2NeoaFbRx+B002PBeRfnx696i8MaKLPWI5toAJ9Kutm0FmNCH2up6mFzWdLB1aLfuvZHKfHrTGvvEFsVXP7sVy2jeH8OCy9MV7J420oX2qI2B0qlZ6NFAoyo6+lfN8XZw4Y6pE7Mtzr2GBjSizK8O6M8RT93wCD0rqr1CzrviLxhQCopDF5OGj7nFS3IYOEJ/hBr1srxeC/sGrN38z4LNq9etjYS6XG8eQw2hBjgGsO/uvDFrEVleFrxhnnrmtTUZUW2ZSTkiuHu9K2iafbuzlgSM15/A1ClWWIlbQ9Crh6eJjKXPblRV1WdfM2gtg8qFrHspm+3JI+/Bb589Pxp93I00qIDyOKmt7WRWCscKfavo8opRjB8q6n55elOL02e9zppI9Oikimt5BIzAbo0+7+NRC6lk1L5jvDcZ9Kz7O3e2nEiNke4rTt0RZXm9q/R8npuNpHkZhDCzpylB+7+pp+HrO1vtVe3uYRME5wRmvJP2p7W20/XLeG1hjRWjGVA6cV6n8O7jzvElwqnkA15T+2HL5fiK2CHDeWNxP0r36FCn9e5+rPS4ei3gYROK+E3w8m8YaDqWsWniNdLe2nWMRmTarkjuK7Hw9qniHwHrEdn4iVdY01jt8zlsD2zXknw48OeKdcmuLjw/LcKtu4yEchC3bI6GvWvBMuoa1Nc6DrUW++gBDEn+Vedn11XbUVJLfTX7z9IyeLin7TY6z4gWXhrUrS21Tw/5cbSAmWNP4TWT4UhZriNf4g1SeD7GWDxI+jSocSZ2oR0xXRadpEth4jmtnXaN2RU4DGzlOVOWx9zQxjw9KWGcuZJaM9k0Vf8AiVW4HZRV8VV0pQNOg/hwMVa+bcSVxj3pJWuz8qxUf30peZS1TTbTUoPJvIfNTPANZyeDfDoyf7Lg/FK3+SuWbcPQDpWF4m8UaZoUJa6uFZ8fLCpySfrWDwsMRUTcLsxlKNJc0noQ3PhbwxZxG4ksreJFOS+0DbXGeLPFxvh/Z2mybLCL5WkB+/jtXMeL/Gl5rkxEsxt7If8ALEHn8TXE3+uS3RFrYo0oBwioMc19LluQ2fPOKij5vHY6rir08MvmdFq+vRW8LRRnb6r/AFrnLGHV/FOpJY6VG8hY/wCsA4X610vgz4Xa94ilW61dzZ2ZOShGWYfWvd/CvhnSfDdilrptuicYLEfMfxr1sTmdDAwcKCvI0wGRqnFSqbmB8Nvh7YeGLZZ7pUn1Bhl5CM7a7hGycjcV/Q075skN0pF9P4fQV8hWr1MRJzqO7Pp4UoxSUUMlijk4MUbjuCKo3Ph/RrkkzafbuT1JWtLp1b6ACqd/qdnp4T7dMIjIcLXJNU5aTdzojUnDaRjT+B9AkOUsYYj/ANM1xSJ4St4lH2W/urYjptfFdGjq8aPE25W5DU8A5O5gfwrH6tTvoVLEVGvePP8Axbptna+R/beqebgfu/ObOTXMX1z4djt28hdO83++i/NXS/F7S77UVs/sdqZti8/nXnbeEte/h01lzz1rixWHck4xOX3o1Yzj0LAIbDDawPRu9OqOK2uLZRDcxmOROxqSvgq6lGo4y6H63hZc1GMu6Ciiisbm4hpKdRTAbRTqKAOE+Fkj6h4U1K5vWM8xQku5yc4rj7a6uGeTdM5xIVHPb0ooqv8Al5UPmeCtKLOm1u2gFjC4jAYrkn8K7z4GQxyO8roGdQQCe1FFfO5439Ul8j67N5P6lLU6/wCIbv8AYdm47T2rktI+W6jUcA9RRRXj5dpRPnsFphj0SyVVsRgDpXJeL0U3u0rwV5/Kiiu/BP8AeI5MG37YxtMtLa3QTQxKkm77wq/4ighbSfMaMFjzmiivtaMVbY9iDfto+pyN3HG1iu5QeafpcaB1AUAUUV8zmUnzPU+gu/Zs37iKPyB8o7VW1GKOJozGgU57UUV2cPq71POpSd/vN8XEy6ONshGQM4r1HweoGhW7Y5I5NFFfp+ES5EfCZ5ubR/i+tNPQ0UVvi20kfNQ+I5DxpPNtEXmNsJ5FVdGtoI4VZI1BPWiivwHjGpJ4h3fU+ioaUtDTXg8Ur0UV8TL4Seo1q4P4pn9wv0oor0cr/wB4ierk/wDvcDz3wsqtdvuGea6bavmDiiivrMb8aPssw/jItWny3sW3jmvWdEObBPpRRXpZP9v0PjM/6HN+Np5Y0YI5Ue1cFL+/lAl+cbe9FFfNx/iTfmellCXsEeZfFWaSzsZTasYjg9K+b2vry6mvXuLh5WCtgsaKK/Z+FIr6utDHiicvZpXK11cT3WmR/aJWkwNoye1YY+8R2oor7CpufBz/AIcR9r8z7T09K9s8BaXp8WlW0kdrGrseT3NFFcGbNqkj6Xh+Kc7tHrXgzStOk1Mb7OJsrk5FaPxMsbO3sovJt0j5/hFFFfF4lux9XlWuO1OCndl+UMQOOKoRor6lGWGaKKjD7H2eM0qKx0cc0sEyxwuURh8wHes2+mljuYVRyoE6gY9KKK+yytJUtD8R4lbeJdx/xG/dX9ssfyh4VLY7nFYvw/uJgLhPMbazjcPXmiiubPP4LPMyFL27PXfASqL2bjtXYDqaKK+Oy3qfSZr8aPMfiOo/tVjjtXBXoBdARkZoor7jA/w0fV5Z/uq9DrvDBNro9xHb4jWQDeAOteGfEWKOLWZxGgX5+woor3Ms/iSPis23kR+FWK6vZYOP3i/zFfUXxd40e0x6J/IUUVxZr/Hp/M+Yqf7tM5TTyTZpnmug0nUr6G12x3LqPSiivNzD4j5fLG1Wdgvte1j7OV+3S42+1eV6hLJLfTzSOWfd940UV4NX4Wd+Mk7rXqez/DQk+EmPfYawImb7bcDPG80UV4GZ/wAFH0Ev4UTZhlkNsYyx28cVvRzSrYR7XIwvFFFedQk+R6np0W/dOy+H7tJpbs7FjuPJrqLX/j5j+tFFfM5e288jc6pbMn1fm+XPpVRwMUUVzcZf8jSoKl8MRkn3Pxqiskjao4ZiQIxiiiuzKm/7Crnl4r/eYlLVmOw896fdIv8AYbttGfJoor6Lw8S9hX9D5/GzkpTszy6Mn7Qf9811NkqtbRFgCcUUV9Dlvxs/PqUpc01c0Yo02/dFQXnyWj7eKKK/UssX7iJjjW/YwRV+D7M3i69ySflP868y/bS/5GW3HrGv8qKK9Kh/vsT7/JV/s0TF/Zr1K+sbLVIrW4aJGBJAA5OK0PB97dDx1JcCZhK053N3PNFFbYlL2lTQ/ReHYpyqXXRHoVxNIvxPEytiTYvzf8BrqUdrjxGXmO9vU0UV51VJXParxSpJpdD02x5sIs9qkVmaYqxyvpRRXD1Pzqv8b9Tn/iFfXWnaBNNZTNBIM4ZetfP01xPdXDyXMrSucklj3oor6HJ4rm2PAxzdmjm9TmleZA0jHccHnrXv/wAGvDmh/wBkx3h02Az4z5hBJzRRXoZzKSp6M2yuKstD0xEUpt2jA6D0pvUMe46UUV8hI9xfEKOdoPNcr8TtQvdO0N5rG4eCQHAZOtFFceJdoux14ZJzPPtB8Ta+81uH1S4YOw3ZI5ru/GtvDeaXbPcxiRhggmiivncRJ23O2rFaaHQeHONFhHZVGPatRgAgOOcUUV7+A/hRPLqDYySvNCMxl254oorqW4o7M8o+I6qviIbQBkHNc5RRX5rmf+9T9T9Kyl/7LAKKKK889IKKKKoAooooA//Z">
            <a:extLst>
              <a:ext uri="{FF2B5EF4-FFF2-40B4-BE49-F238E27FC236}">
                <a16:creationId xmlns:a16="http://schemas.microsoft.com/office/drawing/2014/main" id="{6D615FB7-F161-4DD5-8941-B84D1C66CD5B}"/>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4" descr="data:image/jpg;base64,%20/9j/4AAQSkZJRgABAQEAYABgAAD/2wBDAAUDBAQEAwUEBAQFBQUGBwwIBwcHBw8LCwkMEQ8SEhEPERETFhwXExQaFRERGCEYGh0dHx8fExciJCIeJBweHx7/2wBDAQUFBQcGBw4ICA4eFBEUHh4eHh4eHh4eHh4eHh4eHh4eHh4eHh4eHh4eHh4eHh4eHh4eHh4eHh4eHh4eHh4eHh7/wAARCAEjAy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z/wAO6HNfaRdz28BYqOffiup+FFyml+FtalgRTMoZHzyc8cCl+COu27aDqOmtHumSBzux7VkeHWGnaLeSQSBpLi9diCeOR0NeNl+Gai6h+v5/j5V4OktlqdRoGmXCaw2uXV1kyQsEi67Mr3HvXIy2UsuiatdSssZhcxtGTndxnI9K1PDt9cXN7qF1Pdx2wSPPLYD4HQVytnr1rfWd+I1EjPKWZe23HNcU+ZOXKz53KoRxmJVlsZtoGcR+TMiSoo2gqPT9a1PBLw2GqGS6VZlYEuhHT8aoqywypNc2qQxEfuiO9N0i4t2NzO/JZgpUdMVzObSP0f6iqkFTWjZ1fjTT9PtpoNZ0dI385R5qhgQh+lY1zcLLpkbtbhnLHMnT9Ku6ZcWqWslmttEd/wB085FZdzIUHk7SACcDFcM6t2exlmClQXs573Gf61/3Y5Ycg1NJp6vZgyKvmq3zLn+HsarhXVhJ0HtWtos1uJVkuYPtBB+fjJ29s1CdmetjU1BldEjMhWeN0ZR+7yTgfT0qSX7XaLFeXEZ2b9iknIIq5LbvqGsrE10LWBwSROdpwKXVZmuEi0q3H2q1tn3b+pGKqUVKOp56rJSjGKO58Pasl1YxagAIPs2APl654q3rbWcPiu2uNQiaKy1G0eHzFBPzMcAnFc14VmmuLa4jjRGt4NuT/dya6rXNs1jEtpO90iJ5hRudgHpXDSfLU2PkMxopV3HY5bR9JfVLq8tIbrzrrT3b7NuPEiDgLiufls5WuJrjUYfs9spKgAcl+g/Wun0zxHokviK2tdKtobOYD5ro8EydxUXjLzomXUb1k2iQFYj6g/e/rXrzcGkmZ4evXpS5WvQ2/A97Z6dNp1u8s3mEKZVLHp/dr1DU2tpdQt7ixjCKOSDzXiV1e2V9qdjfaTOxn8ofaC/Cl881694dv7O70u1mXMlwhwwTleK+PzuMqc7xeh5+c4ZWjXd7s3tUDXSRyyEbtv8Adxms27j/AHZbgMBjita6vm1FwI4QkacEgcVVv7NUtjKkm4ntXx2IherzQZ89h5uk1zHEeJYobfTHeOHMk0qDeOo59K6fR0jjs445ZCxC4zjqaq6zZLDp8F64DKrjJ7da0bX54TciMKG4zXVjJv2MYyWp6NWtGcdDJ8Qqwt3SPIDfpXN6OQdTMYlJwpyK6LxNIY7My+YMCuS8NCZtVkm+8CDirw/vYds9TCU/9nlJnaxbSiqP4RyaoXt1bx5V2GM80l1cDaIo2COfeqYsVdsysG5+bmjC4SdRq0XcwjBJ66HWeGLaC+ntxbxAhiMn0r2Gwt1tbZIlA4FeR+E7q20+4j8sqFWvUbXUYrm0EsRBJ7V+xcOQhToqNtT4jiCNSVS8VoaBTcwLckdKJWCqd/B7VRtLyaRiphIHrikv7hVQnd83oa+lkktWz5vm5nZFPVboIpFedePfFMGj2TyM4MrcBAeQat+OvFMOmRksweTsB614drd9c6neSX19k7myEPQV8vnOcQg/ZwZ9tw7w9LEzVSotDjfiXcy394l5OfnkPA68Vz8fEQxyav8Ai28WXUyi4dQoA/2aojCoGryYylKC5up+7ZbTjRpqMdLIivNwtX2ttYj865kCZC++QgGuldd7eZI2EXmuV1u6QzOUPHavq+HcsqYqTUeh8XxdjqdBKdRmPeyDznQA+uc9aLSH5laTualsbG4vHBMZC7sZxWv/AGesEoiaPcijJNfoec5hQyvCrC0n73U/Mcuy/EY2q8TOPu9B+mxpIRFHJh+v0FVtc+edQjmIRLy2OrelWLSCOO8MttIVQMD+PpUviW1lXNxPhZJRuCD09a/N4yXtLt3ufTY11qtFQUbHNWMZUs7yFWzwdvWtG0uHsrtHlUMrfqPSrT2oitAzAAFRhe5q1pfh27vXEkiGOErxuqp1Et2cPsFQo8s9CO7VtG1a31Pb/o9xhsjoM9q274wS2koOJY5RlB0rTfQbWbTYbG8bekZ3KaU6PEsAVThIFOPfNclScZNOJ897aMZNbnkU3+i3r7FOyOTd9R6V3vhWeO6sXRzkMPl9q5bxASuovCkQEZPPFafg64jtLtF6rIcY9K9CvLnoFZTONPGWS0ZD4ij8m62gk4PWoJZoJbJZF+WROo9RXReLLFWhN0uNoGDXHSKRAdud3X8K5KHvRVz63GVpKpKaRDczLcMNvBHUVu+FbB5LtJV+UZ6etctKQrLJHxg/MK6Xw7r4tZ4/MXC12YihN07U9T5yGKjOUpTWp6KowF/KkI4B7inQMssKyr0cbhT8fMD2Iry1dPY+bxGs3ZmJ4ib7OlpdQrl1l3N7jHSvTPgX4qbw9qDTajdhbJkJECjjOPauIlt4bhBHMoIz36Uw6e0MUcn3QpP3O4r2sLmUKNNwa1PIxVGVZnp/j74s6jrAex0dTZ2x+VmzksK4ax13WLJGt7O4w8p5wu5yT79aveF/COueIpEFjYyLEeTNIpCgeua9o8EfDPRtAVby9BvLwYJkYZVfxrkhCrUk3I551aGGjaO5wXgj4Y6xr1zFqHiCSaO2YhgshJL/AOFdF4i0bUNHunhMn2XS0+WONPlLH8Otd/8AEL4i6Doul2kNlNHfagBtjggIbn0NZGlaHr+vXNr4l8WApbsA1vZ/88/QkV20YqDstTKs5XdSa91Gn4ItLq30lWunZpZBkbv7var1/dW+lWl1q99IEjiBIz/F7Cpry7t7W0kuLmdIoYhzk44ryi+1W6+IviuHTrLemiWjZc9pMGumrO+iPGpydRyqR0R23gRri/8AtHiW6BEs7FYgf+eeflrrAygbU4U8t7morS2jt7BLaFQsEKhQB6CkyGxtNaRVkclarpoSg+9LnHeod1V9VkkTTLhomw/lkA/hV+zlfQyjU53Y53xl49s9DuW02wh+36j/AHFPA/GuIvo/GniiJ31Kd7fTurwhMcf71dF4H8PWWm6JJr2pR+fcSZcs/LH2pt5q/ijW7OZbW0Flpn3RwQSAetWoK9mevDMaOFSlFe8jT8F+AdO0lo76+Xzrsj5N/wA305Ndyh+UKeNvGPSuJ0bxFqVtNHa6zat5bACOXHSuyRgyBlkDgjOaiUHFWvqcdbNpYup7zJwRQ6JKrRuu5WUqQelRg08HvmplHZkwqpMztGtbfSZpLeKBI0kYsXAxWznjnr61VuoRcRYzhqLGcvH5cnDDiiWmyNamKcn77uW5UWeIxyjIIwPaq2nSvBcNYydf4c9MfWrSAthR96vPvHvi26t9ci02whPkxEM8+Oc9xSs3okXLFQpR5pvQ9GeaKCMmV9gBxzTF1Kxx/wAfC1h3N42reG4bnyiztjco9awBZ3GT/osn5V8hnmeYvAYn2NOlzK257GCo069H2vNod8upWHH+kLn0rL8TeEtH8S2x+0RKHYf6wcHNcxHaTh13W8g59K77Thtsol2nOK2yDOcRmDl7Sny2O6FaeX1PbYedmeW33wfmZ/8ARrwNEOAcYNbnhT4W6fp863GpTG4K9ExivQflzu+ce1SKcDcP1r6d82mh6dbi/McRSdOUtGOtYooIlhtoVQqMKFGML7+teL/tFfFA6FZt4d0KYNeSAiaUH7gPtXp3jjXk8OeFLzWJGAkjQ7PevhjXdRn1jWLvU7py808hOSe2eK8vH4rkg4R3PpOBci/tKv7esrxj+JUkeSSZpppGkZjy7HJq9buVUFTjPA4yTVGOOWaRYrdDJIxwEHevpL4I/BiBbKHW/E0e9n+aKBhXhUsJPEvQ/Ycwz7DZFRt9yPEdL0DWtRGbTTZ5F7fKRmrF14R8UWiGa50maONepAJwK+4tP03TdPt1isrO3t0X1GDVqaG3mjPm29vIuOcjrXpLJGou7PhJ+KtZVLqn7p+fkqPH/rlaI5wNwwT+FRlcAcDmvsP4k/Cbw/4ns3ltLRbfUMEoyDAzXyj4o0LUPDetzaXqMTLNGTtYjhx615OKwMsP73Q/QuHOMMJnseVaS7Hd/A/4kXvhHV47G+maTTZ2C/M2dpr69sZ4by1iureQPFKu5WHNfnkw+Xd1yenoa+nP2XPHc2qWUvhi/kLXFqB5WTyy9a9TJ8W5T5JM+L8QuF4Qj9eoK3c94U9fpUV1cJa27XE7rHEgJZm4qTIUj6VxniLR9c8UXv2S8mFlpMZ+YRnDTD0Oa92bcYn5FQipyTmzyrxHqdp8QPifbXN/cm00HSvlVmGFmIOcivZIPF3gqGKJV1O0HlKFjOBkAdK8r/aD8MLbWGlWOh6TcG3hjxiCPK5z3rx0+GdaJ3SeH74jtiM10YbAxnHnkzLG4z97ywjoj69HjnwrkJ/bMPPv1qlp/jTw3Hc3CtqCcynBz196+LtZiuLLUo475ZrOMNkq+RW/o3iTR9SujY2+PNX5QSeprv8AqP8ALqjyJ5g72itT63k8baBdXsem2t2s00h42jpXURZWHLDHHAr5m+G9xZ2PiyzhNuGldvmavppNqqHB3ZHSvPnT5W7m+X4mtiE/aRsA6gD6n2FVdX1C303Tpb64kCRRjOT39qdqN9bafYy3l5MkdvGu5iTjFeY3F9ceM9R+0XO+HR4m/cw9POPrXiZtmcMFh3Ldns0KSlUVzyT4pa54t8UeJGvtOvJbGzRdkKDuuetFeo6zoMT3WYogi44UDpRX5fPi7G8zsj7yksIoJcp8s/CfUjoFlqk01vv3oVLexHNaXh9rfUfD91Fbq0MLzs5djkqTWD4W1CzfR7+zlOzch2k+uK3/AAfYvpvg+5mumIicExnHWv1KjWcMM13Z6mY4T97J/Zsx+mTWOm+G9T1C4jMsduhjQsepbIzXmeiT3EFvBCyokTc5C4YjPc10viS9kuPC9/D8gRXjyhbBPNZHmSSQIu3bgcKB0rhrxdOGvVnLwjRVSTkuhsRxiRo5riXzIuVVT2qzp+nfuhZxQ/vVJO7HUdeay0EjQ5MzBUUY471e06/vWYCSdkyQWIHPFeXVeh+lunUVSDh0NFbdNPdJpMzS7uI145qxqwee2E0dr5ad89c1d0y3j1JjeSzH90PkVRkn8Kmit2uHnVZ8kYKIwxn1rgb1OyriWqtnujm0B+SNFLH+MHtT4oZY7orA3Xlz6CpJZpoby4MkQJYEMF521WjmVWwqFMjkLzvFaxPRv7Ramhexf8TDy1LPLEu53c5DcZ4p1pcNDFJdKojEh5Pb8qjube6S3hu5IxCjfdZTk/jVPUmmWMKV3fLvAHX8qr2bm9DzpYinRguYs2d/NbzsYJ2SCZgZNvAOPavdfDlrb6x4ctL/AE1Udwm25VcCvAbd3SzjM0bAknAI+b8q7T4UapfaLripO5+xTqWdM8g+4o9m0/eR4me0aeJoKeGfvRevmdrqXgW3udQi1fS7OOeO3bLRxgLhu5OetcJ8QEtX8SypvmCoFDK7EhTjpivcYHtdQaSSOdrQlcrtHykeufWvMvib4c1O3xrMLRXNs7ASSOQrKc4BA710Pl91JXPk8rxtWOJSrSsvM57TNH1TSoY5Y44I2uhuh3qCOe2K73wzdf2SESO6hupTzMI0wEJrl9J0ia4lt3vJri6hdRmQLwp9eK6jw3o66ZfOzFGOflQNkuD6ivEzScKlOceXY9XMKsaq5akk/Q9A0G6mksnG1EWQZwRyKklTFuQwY46c0yKSGC1Cp94dTWisKzaX5wYdK/NqlJ1G1F7HxM7RqXexzty0txZtZuy+VuBwR6VsWMdiuknzJj5uOF7Z+lY2qskJVkU8mpYroR2zFlXhcgZraniZ2Sav01OyVFzS5Cj4ksftemmNGULnmsn7G9rYBrePaqKWZj6Ck1fXbWzcy3swjTqEJ61534y+JN1eFrHT18mI/KG9a+z4c4VxGNjzVfdjudFXGSwdOzOR8aeLtYGvyNY3HlQxHnPNYz/E3XVXBuVcZAOBisPxgdVTd+4JWQ5L1qfD74Xav4jRbo7o4cg9OtfvWAybKcNhFKSV0fKTxWZV8S5PSJ33h7xN4j1G1jmsdx3Y3Z5r2HwT4o1azSOO+DK4AznpWV4d8P6b4O0VEmZXdRzkVjeJPFX2tSmnxgN93Ir4rMJQjWboaI+tjR+uQjCx7SvxCsYk2yuu7visHxD8QEmUx2UTM5HDV5f4csb24/e3m4k11dvZLbjdtGMd6+LzTiapSvST1BZBg6NTm6mVcRSXUj3l47SO38JPArifGuoQ2MRUMN3auz8QXUdrbPKGxgHNeG+INUbU9XLDLRKeleVldGri6ntar0PssppLRW+RACs0xlXJLHLZpzDco9c06McsyrhccUrMEBY9hX11D3pqPyPqq0KlCj7RO1vyMrxHd/ZrQxIQCRzWHpliLudBcZEWa0Vtv7TvpJ5mxDFyatSeTb2JEo291P8AKvvMRjVlGHhh8N8W7+Z+ZwwzzjF1MVifgWy6aDdQSCwnjt1JKquSVOOaZbxG4J8vJkc9z2rGuNShklG9dxB5JNamjRXWoXQNrDsjHVs9K+ZxDnU/eV5anoU8ZShzRgk+wXUK6bqDWvlmToWA7VS1LWWlcQ+TuMXCF+fzrr7bT4038CaduGfrWPeeEJJJGk+1qpf3HFc9GvT9pyyPFzWvKjBVJ29DD07WIbeQyXds8pHTJ4Fdn4e1+HU48lPKCjAHaudk8Kyrkfa04HqKtaXpv2GJlaQNnuK9R0aVWO5+e53niirqVzspDGIfMLLs7k1zuseLLC0cxRRtMwBHyniqV+9w1sYFmPlkdK4LVxLZytEdwDH71deBy6lN7nz1DNZ4jZE+tX6312bgRNFj34q1oL2QlDPLtfP61zTs/Pzk/hSJMykbV6e9e3LK1KPKj2KGPqUKilFHqXiED/hGmkRt24gnmuUsoEvLf5ZArgc5qlpWr5t3tbmRiCOAelVBLJHOdrbRnjBrwq+Xyos+nweb+11mOubVUmYSHGPTvU1jZyancRwxrtjBwSKa+6UF5M/411Hg2GN03Y2tWc8V9VjzLUVXDxqSbO1sYfItLeLn5EAz+FShcgY7U6D5o1RvzqTb/drzFObbdj4/GR9nWfKyArzyK2/CeqWOj6gJb+z+2KfuocYH4GsxU3ELjJ7CoJGjhgaSRVQIcls1pGXNutTGM2n6np8vxYv7LFrp+mxWo/5ZhVABHpWL4h8UeJtQtmn13Vo9JsyM5ibHHuAa8Y8a+NpMLFpJG9P+Ww7V59c6vqt5cm4uLyR5u5ZuD+HSvTwsZyXv7GVTLKXtL1UfUmn+PvB3hrSIrvTNFl1vUSf+PyRwUB9drc1H40/aT8TrpUMdr9ijZQMRtCGI9q+cV1HUpbJIftDBD/CBVux0O8vIDNIP3Y6lziumjNe05eh9c8uoVaLjTpt6bs6vxH8aPH3i3ba3M1tFCD92KLbke/rXQ+Evix4u8N6f9j0/+zlVvvFrcFvzrzq0t4bNNsa85PJqxu5wvLGvpsPhKLV7JnxmIwEYJ04xPYo/jr4/j0dn87TvnYqM21Uf+F7/ABAwmJtN6H/l2rhdS2waXa254bO9vxFZKn5RXp0cFRqacqObMcJQozVPlV7I9PPx6+IH/PbTf/AamSfHr4gMjK0mmlSMEfZhXmNI2AM4zVywWGpQvKxwxwtOcuaET0Vfjj48WwNo76cYewNsKJPjt4/Onm1EumiLaF2i2xwK8xjkmnkwsJ2CphFucKBiuGpDCypScLXOzD5ZRjVXtY6M9C1L45ePLyKOOZ9OIGOlt0q1b/H/AOIkMSwxy6aFUYGbavMHjOSPSk2nivmfY4tu0Yn1UMtydauKueqD9oX4j/8APXTP/AWlT9ob4jg5afS8dh9lryna1Iy8fNyK+so4KDpe/HWx8zWw+GdZqEVY9q079o/xTEwbUrW3nH/TKMLXYaR+0b4fuhG+oWEunzk4JZsj9K+ZfmxhWKj6Uw2slyfLWQRR9x1zXBmGGhQwrezN8Hl9DFYjl5Ufcmi/EjTdYQTafIlwmMkqwGKzNckGoX5uVt9hOPl9fevjvTbjVfD1wk+m6gyEHOA3B+te/fCL4j2fiW4h0jXrpbO+GAkrHCt+NfnGIw2bU/3tCTcbnq47JMDKLp1YpHv2mbdL8OwSIpfcMtz0NMXxANmRb96uzWe/S0t/OAVQDv7MKoR6N5yBobpCoPPIryM9lmcqsfZdtT57BU6EE6f2UTL4gDYX7MOvGRXRWsnmwJJggkdK5waDITv+0rgEenNdFbqIbZI3ft1rv4eeNlKX1hWKxk6Tj7pZU/WnpgmoBJF2uEP409JI8/69Pzr632sJW5pHJCo+XVHjf7WOrta+F7TT1Yr50nI9Rivl5VCotfQX7YTFpdHbqm4fjxXz8ATn0r5jM5XrXR/SPAFKMcqg4dbnTfDN4IPGFldXVq1xHE4YAHA696+6dOlWawt51UIskSlV/ujHavkL4CeD38UXk7R3yWzw84YjkV9e2UP2ewtrbO4xRKhb1wK68ojJTbPzDjrF1q2bTjfSOiLIwfvAH604dfuA+wqNacCO+cnpivfWm7PkKTjqluS8q4y2w14h+1P4VivdBi163jC3NuwVmA6r1Ne2x/3fvt6+lcX8arm0/wCFc6rC97B5vkthC4znHpXDjqVOVFn0PDOMqYbMKcqXdI+Kwc4bgAjmu3+Beu2fh34m2Op384gtRC6Ox6HPrXDwAbVDZ3YpJrO51KM2trG0kzEbQvWvj8PUdOrdH9KcTU41cprc38p9uXXxZ8A20TSSa5CwB3ADPSuKvP2m/h5FdvAk7SRqceZg4H6V8kar4X13TIGuNRsZ44Pu5csBWQqLtxxg+1fTrMXBWaufyPWx0qc3Gx9meIv2hvB3k28mjOup5T51Ixt/Ose3/aI0+XAXQ1bnHVa+S9q9h0454pVBSRXWR1ZecCqhmzVuZHMsfNv3lY9b+M99J481SLUNPsWt93RFI5P4V5xPa6p4O1e0vtS0+RAHBAHBNeu/s06JL4v1UGa8WM6fIrFMgkjr0r2X47fB+38b3NpcWd3b2GwDeXYLx6819fgc5hyJJaGmHwcasnO584eF/iu1nrsGoyaPJIIGLcMBmvXdJ/akS41S2tbjw9LFFLIqbt46GvKPFvw1tdEvF0+w1+LULkkhgpXap+oqPwz8NLqHWLPVLzVo53ikDbMjC4Pb1oqvD4hNw3FmGYYfL6TfN7x9C6lrF9401H7Re7rXSY2/dWoOGf3Y9x7V02muqIoCqiqMIgHQe1cloUc1xOiRKi5ON7NivSdB0W3hKzX15AxHbeK/Ps5yWpXnyw1uebkWa4vGS9o1oxiWskqh/LzmiupSawVQq3Fvgf7YoryVwYusj7dY2sj80oPL+zFNwUFxk98V6lNcQXfg2LTrTcxSEZA614/uUR5ZiHDDivQ/h9cSNvaZf3fl9BXrcrppTe1z9nxbjXo1IrszktZWT7NqdmY8uvlspb7xA5NSeEzb3d/C115qW0vTnmr/AMTLEahNLPZqbdowOQfvDvxWLpKSrpkELxNlfuNnGa7s0XPRjJHxvBEnTqzpNnea34WNigSSOdzN80LJ90L1BasCNGSPypxtlQ43DuK9G8C+IraXRFtJpPOeHiRHXJQdBgnrWf420C5/tRrzCm3mwV2rjFfLVK6h7rP0nLsW41+XEGP4Wuxp9yZMZU8e1bmstHb3n26HZtdeAP4TjmuY2m2L2wBCnuwxWlpQQ2sscjGRlXjJrllH7Z7eJpRlU9qZ8V2n2mZcBmljILH1qrZyLDIu7yyEY8kc5q7aTRQw7p4BndgetOurFiyXCwDY3IUHmui+hu52d5KwW8c2ou0cV4DGnKqx4NM1DRLx7P7XHcCScSeV5cZ+YfWoVeJJPtEkbwwkjYQTzitGyvL6ON47OMBbmXIYnPJrai4p+8cGYUp1KbnTa0NPw3JqOoQWltqWhr5KsVjmVP3mR1yam1nSrn+25rLSg8krMN8a/wCtQ+59KrWeoX1nA9kt2Bcyn95Go3bV9QfpXQRa3pds1ta25LSJZP5d+fvSDPJI9a9X2FOUb3PgvrlXD1W7XTPQ/AWnreaCbfUjc2d1ZrkpK33h0yPatXWLOyvrS1bes8EYIeM8qT7iuS8KX13Hpf27ULwOhX92xGCwrX0HxLa31vcRyruCgldi+n0rmq0+SHunh1I1JV3N7C3uoacsH9l2TRwgJhhGMFRXPa+Rp1xFNYTSZZQDNKc4Nc14l1i7fU5I7SRULgkDbg49Kpaf4rku4P7P1CPGxsK3cnNfM4v2sr6H1uGyeSgqi17nsvgy78/TJzqEQcwnDSr91uOtbem+dLaPIvzQFjs2/drgPD+rWcc0MUlyY0kwlwgXIYnp9OK7qOW3s7fyreN4YQd6EsSGr5vG5fzWcVr5HymYUvY1HdblK/WNtvnI2FJJA7Vj32oWa5FiftczHasac7T71ant9R1m4aYSfZ7bkMxHUVxnjDxf4X8C6fNFZSK9++RuJ3Zb+lfVZHw3ToU1Wrrmk9kFCVSVlAy/F1pptnKdS8QXW49oN3C/hXl/ia1bXybjw6yMqHIVPauY+IfjW48RSs6yMpP3hng1keCdWvtO1OKaCV4lB+ZOoIr9SyvK8VOh7RPlXY5s2zfBUp+xn7ztv2Z9AfB+Gy1zT5NK8RafGLqMYBdeTXeedH4ctHgsYAkadRjj8K5PwrdWl1Ypqlt8l1t54xk1qy6hLqcDWtwuH6Zx1rwsxxrot3eiNsFFVbcr0Zl+Iddk1aPYAQT6UzwxoDGUTOMqT3roNH8OwwqDIu6t6OGKBNqKBivznOOI1JOlR3PoKc1RjyxI4Ykt4wBjiqV/ebcpu4PU+lS3lxtUkmvOfH3idNNtZFVv3jZ2jNfNYLC1MXVUd2zpw2HdV80jH+J/iZY86fbyZY8HBrhtOi2RsepNVIFl1C8a7uGLEnPNayKVGMdK/RKeHjhKSpx3Ptcmwbceaa06Fu5vEmtIoUt0jKffIHWsbXLjyYHjXhnwAa1LW1ku5f3QJPcAVy3iOaT7fHG/ADc19Zwdl31vHXkr8queRxvmSwGA9lH7bsXmtZI9Oj2useU3P/tVj6zJcXzRW8fLDhVHet15HvHgtbWIzTMAqgdj616Z4G8D2mhBNR1JUuLpxkoTwlcmPrSjiqkpdGzyXTp/VYUafVK54xBoSxygXMbCbuprS1S6k0zTxFaN5O7rt4r1DUZPDUetzTSLuPpjgGuS8R6v4d+0FTahxngVMMXCpU5XA+YzKnPDYd1IMo+ApJZLS58xi52k5P0rlNSvbxb2WNZ5sbzznpXovh640q4t5GsY/LAU71FYmp33hvcVEfzhvmOK1w8YOo/cPkVi6ri3N3OOa8uSo3TS/nXSeE7Sa+s5GLEkdN1XLfUPCoQeZFn8DW3oNzpcltJJYKVjU5PHauurO0dInFjaVDFUrOFmzlb1GjlMb/KVrA1y3W9tZMKN69DXTeJprea5M0JPvWC8u4HaMDGDRCVSLjKKM8ryCrye8rHBtkbl7qeabnJ4q7qdv5F6/o3Iqko4/GvsKFao4Jy6nLXpzjVdPsAznmrUTFlw2OKgANSR5zU5nGKpWa1NcDNxqGpayxsBG/zfWug0m78hQkahee/U/SuXt4JnfEOM11Xh+3Jh/wCJiuNrYVh2r4/EU6bS5j6qhWlLodf4fv7e4h8gzZlyflJ+atbByFOQvY+teb3mj6lo+pxaxbs8loX5ZecD6V2L+KNJMpIdvLYDy/lPXH+NLEUKdNJ05XTPlsbhcRUqydNG3kMrMgw0Qy30rzT4g+IG1G5NlpshS2X77KeprU8YeKlGni10yQi4k4c47VxNuuFYryjnJ+vepo0+Vcx05bl86j/fLUq28RNqyHjJyRWXt/feW2fvce1dGVUNzwDWdLbgX27bkda66dXc9PG5dZwszu9F0Wyj0qK4UrI7rk7v4akdmKNGrMQOy9KZ4GjvZ0PmREWIYeZKf4foO9e8eDtU+B2k6cf7QaW9vwvzZRgM159X3qm59tDNMPg8JaEOZ9j59j028unJgtJJP91a6Twr8M/GutX0Ulj4fvTApDO7LxivWp/H3wyj3rb2DMXbChIyP6V6d4H8USr4c36VpphtphgM0mDz9a9XLcVOjPljK9z85z3PHUo8/wBX5bPfufMniD4d+NptSbZoVyUi+UYXgkVk3Pw+8ZWlm91Nolyqd8r0r64ad2OfM6nP3u/euF8T6pceJPEUXh/TZCI4nDTsp4IHvX0081nh426n5q82r4ytzSieDaf8OPG1xaQ3C6FdGKUBgdvNW/8AhWPjQjd/Ydzg+q19SXt9BpdpbWsT5KKFVA3NWbf7Q0StNJhm5UZr4/PM1rTkrT5T38rzOtRTtR5j5VX4a+NY1ITQrkfRarN8M/HIYt/YV0P+A19bjzB/H+tOEh6M361y5ZjarjN899DqxvENVSpt0rO58hn4Y+Nzn/iR3X/fNJ/wq/xx1Gg3Z9ttfX6uvr+tSBkzzz77q5FmdZSt7bX5npvPakopfV9D4/Pwr8ebN6+Gr9vYLWTq3g3xVpiFtR0G8t1HUstfcUMrbeHIHpmnvHFKh86GOYnp5kYIX8+tfoeFzWt7GPNrofBV84ftZPltqfn46/wkMGHZhUV35kUXBx/sjrX2x4x+F/hLxRAzXFilpeHpcxcAH/dFfM3xm+FWueCAs8Aa7sGbmdRkgfSuurjcPjKDhN2Z7OUZpGpXjbRnl5mkYfeOOmDSCWRXSRZZFKHKup5U+1WEmtgfKlHAHDYwc/SphNZgj5Mp3rwo4RW5fa6H3ksU6jblC6PpP4C/FiW/0uHwl4kuCJ3H+jzOeSB2zXs8PmwZRZAh6BR0I9a+E7W4azlivbdjvjYPGw4II7V9i/C3xZY+MvAENwn/ACFLZBHJz1IFfE8b5HN8tfD1bWR85BKM37ujZ1K3E2eJyBnnJqbx7dXMHhmOSGZkbH3lPNZVlfqwCXMGNp4bPT8KuareIunZu75J7cdIvLxj8a+PyrHyw8KlOtNu/UjMstcqfNDY88TWNUJXN9MOP7xqS21fVGnVRezkZ5+Y10seuaHGVV9JXYO+6rtr4h8Esq+ZZtG2f7prrw0YYhpyr7Hx8qMou0pHJftOWDXHgnRNQb5iiKWP4V85k8AAcLX2F8ULrwzq3gKa1uJfvRf6OB1HpXyDcw+VcSx7iI0bA46jtX0uMUfd5ex/Rnhfm1Otl7wt9YnQfDrWrvSdfiFtcyQ/aHCsVbHBr7hsrqOHRrOa4c7TAhLZ6kivz7VnDI6sVkRtyEV9FfDj40aVe+GV0DxUzQyxIFjkAPbp0royzEQpSfOzk474YqVKqxtJadT3rTdR+1XE9sVCywEBh7GtFfm/1edw4Gema8Un+Kmm2+q2c2m/vSQVuW9fQ/lXbWvxL8Ny+UjXBSSXgjB4P1r2JZlh78tz8srUJU38L+4q/GLxTqGiwR6bpeYLi54af+79K8B+JepFNNSzuL6W4uZTl3Z85r2z4yeLvB9ro6PdSJdXgU+SqHJ5+lfK2rXsupahJdTZ5bKp/dHpXDj8dSVNwjqz9S4I4VeKqRr1IOKXcqknAVRjApv2q/sXWbTmIuc/J5f3h9acx+RmNehfs96ppdn4wnTV7GO6sCp3SsM+U2OBjvmvIyvA1MXUtBbH3/iBm1LL8onCTs5aHmus+IfFGr25s9Turi4hLYyWOA3pWU2nXykbrdiAOMCvp7xr8P8Aw5rGux694duRbgn57Mx/LI3rntWc3h+/UmP7HCAOMlRxX10cijUSfMfx1mGaujV5Yq584GyunY/6PJjuSOlTJpWqOhcWcu0DhwOCK+iLPStPspxJepDKVOTGqg7vbipNeW3v7eaaCxS0to04jC5rDE5Gqcb8xeBzGnVny1XZnnf7Nl3cab4wmdPMWQkbwnGfrXs/xz1jWJtLM3mm1jEXyhMgmvL/ANmNbH/hP9TjvGxvkATjOK+lvGa+E9LtV/t6Ezx7M9D0roy1+zglvqe7Sox9m25n59QXesfa52juJgzSNljnJ5rtfhjJqU/jvRbS7vLiSGW7jR1JOCC3Ne9nxb8BFldWsCHDHcAjVpeFvFPwSuPEFhb6TZsL55VERKNw2eK92dWydoWPVqYLDzinKNzlv2vr288MXmkwaDcPYxyEK3kkg9OvFeDP428YB2D69e4GMEOea+z/AI0658OdJmtV8c2/mux/dHaTgfhXm1x4+/Z3gQv9h3kDgeW1eZGUt7HXQ9nQglGKR87y+OfGAbjXb1R/10PNFetan8RPhNdXJks/D6mEcKTkZH5UVg687/CafXIdjwIQSG5DEZJYV6x4L06eysWvngYjy88DrXF6dDDPfheAQw4r220aO10G1fcix4CliOOlfKe29pSUHufsOIkqWFlUT3TPOvijpF1PDbanpYCxzqQV7jA5rD8LWzanoxsZpkia3O1GJwWr0fXLMzaLFLC5MbMyqR0G446Vjaf4cg0h44by2lWSP5433YEo9a9VL2lJQfQ+AyfFPD4l1InOaet9Z30mN0XAXK98d69M0q4a5ihhuJFmj8ssADnp607xfplnLY2lzYxiKW4jCtGeowM5zWH4amgt7tBDBM8yqRMpfha+TzTBSUro/TqWPo4rDqUn7yNvxJ4WtdQ0X7fArmQDhFHNcEIrjT7krcwyRqBgAjBJ7V6x4M1W3mvZbNcsCxwCegrO8U6My63cNcsshlUfZl28dOa4cM5ylyNBgs5lTqOE3dHmr6RO0Md0ROu4YkLDCo3+FaNmyW7CSS5jaSJezfeFauqWNxb6bFCskmWP74NkhV71Ja6Xo72bGG3lkmiUMHzw/tivQlBo9SWZKrC8mZj2TXWg28sqxCCPdtUfeyTxmotOttrxRNvRvveWo6e9W9cjItmextZ0lkIypb5Vx6Cs4aPrFwfO3NFMke5jvxlazktmb4eUJ0nzS0NfRI9Pt1bzrCeK5dmVbvZyc8dam8R6Npuj+HIIVmafUT/q5E5RY+6k1nstrDpsKXlxcyKxbZtkI2tVOy1G5eyuNOlkjkkOWjZhnHtXbQxKtY8PH5RVrx9rR3Roai+srolvHK3mRIoYYP3VrpPButWm2OHT0kNxGOQo/MfjXIab4f1zUtLknjW5wnEzGb5do9BTvD2vL4YcbLFme4yPMYg7SOM0VJuUtHoTHDxxeG5eX310NXxdYD/hIob2CY+bO4Zom/5ZE/w1iXlo2m6+iXkcg3ENvI4OfStjwlJ/a2rX0NzKJryZjIq+g/vD0ra1PS9Qi0+QSmKeNeksi7ivtWFWg+mp04PNlQl9WqdFrcS0WK2tpNR8wxqzgRo3B6V6b4avPM0Rb/WpgtrEvG49RXkeg6TdX0kd1fSstrB2J4b3rjfjX8Tri8YeGNGfy7W3HzSIfvHpivo8u4ehpO15M+OzzH0pt9kdp8ZfjNbxo2n+G59g5Ula+c9V1C91W9M95I8jMck5zSW1pc3kgYK0hJ5OK7nwp4OuLwqvklt3XI6V9jgcqwuXp1azu0fFYnOqtWPscOrJnA2lhJcSGOGNySfSvSfh/wCBri7ZXnhcADPIr1jwn8OLO2limaFG/vZFej2WlW1nEY4oEA9hXg59xvhMJTcabTZnhsnlXfNVOG0Pw/LZWyxoMACuhsdLXcGIwR1reW1VeR+VBULnHFfhub8SVMdN8uiZ9tgaUcPT5Yld1Ece2qUzYIbPH8X0q1ctWFreq2+n2ss0zhQBzmvEwtKVSVkrtnqUqfM7mX4t1SHT9PmuZHCIoOAe9fP+p3Vz4g1V7iYnygx2ewrY+IfiS+8Q6gltErLaq3BHRqr2VulvFtBGcdK/SMrwEcBR5pL32fWZRg1iXdr3UOjjWNFVO1OLfMPXuRUaTqzEe9SFTtIxtHZjXW0780j7alKHJamWLK4vLVmmsy6ccuRwK5jxZYvIn2qPdkHJA711cd3cyWn9nxxq2/jgc12Gh+F7W00p77Uik0jLtSEjpmvcyLOamW4uNWG3X0PluJsDQxmElTrr3nt6nEfCq6so9NubtgDfLlQD2X1rc1bWtSe23LM21uPlrKuPC9xaXz3VgG2OfmRfT0rqfCunxndcXC7/ACxzCwqc/wAbh62IlXp/aPHyrDPB4O1bVo5OXzpoVk8mQlepI61yuoWNxNeySJGp+ter3Wql3lhitoI0bOMoOK8w1PUrpL64RWjOGPAWqwuFxN1UaWp4mYZllOIpexneNn0W5oeEYrqzaRFjAMikcVl6l4f1MzTSeUWDsTWr4avJpjJJK4Qqpwaz7nxBqSTSx+YCobiujD/WFUeiODMsHguSFSnpBrfqZtpomoSSbFiDH0rsPCGn3Gn6fOt0RHu4xXL2/iDU7a53RtH6n5a27bWLu905prqSNV3dQK6sY6sYI+ay/ALGV/YuVorqzP1S3eEzFj8rMcViXG5YmZUZj2AFaOoXclzlD9xec1DZXUccjN8rEcYI7VdOdZ00fQ42NLC6Une2hzV5ayXygxhWZBsKHqv+1WP5LqzIWJZeDXcJa4vZ5Y7cqzAvv3DBX0xXMzQyPeysVCxg161HMZRiotbH5/jcPKVVzvuZoX+9ThuXHeuysfD1pdWHnLIC2M4rmdQtvs1y0fYV1YnM6VenbqbYbK61Fe17iWl0sNwjsOleiaTD9vtIZoY/v4OfevN4Y1llCtwK9Q8MSSW+k28K4UIAQa+WzXlcU6fxHtYP2vMdX4fsZl8P3VpeQ5Z87MiuC/4RXV1idnhISMk8ivTNKu5ptHluZMeZGDtHrXA3njTXWs5onaEq2RwnauGlNvc6aUJ+1kzg9St5DdSFgvBwaqWbus2wjir8k0jyNI2GLHniiJVYbtoFejGfu2Zv9VcppoQpk98Dkkdq6v4Z+G11bXYbnUIs6dG48wsPvCuYt4mmmEK554P0rvtK1y+0yxW3tUhSNAAQy5zXLOryaGuLoylC0VqfT+qfD74c3nhBm0HULS0MkYKozgYIFfPfizQNF8ORyNeXS3D7iFEB3MasyfEm78P+HjHHHay30o+RWjBCj6V5JrPiDUNVuHu7yUGRySVUYA+lTGk6mpzZa54PmjU1udM2uWenL5iQRxg8ovcVUuPir4xyIbfUDFbR/dUHHFcbLIk7M1w7MQPl5qCztmurobAdgPzDNfQ5LTw9CTnV3PLzurLG040IxTSZ2U/xV8ZeWzDUWw3B+aqej/ELxNo8DTWl4wnkJJOea5nUlgW52R5Kjg/WoJEEtx8mQvGK9GtjMNVnex87DKFQfLCKu9zudO+Ivi+a8F9NqL+YP491dBD8UvFKZdtWZ3bp83SvN7clZo7ZuFPUVrJaW4PQgVz5jgcuai8U3tpY78DhK0FNU4p66ncj4peKtuf7SOf96q5+J3i4y7v7Sb8GrlhZQL8p3Z+tU8L9p8tQetb5Lgcp5avs03ZanNj8LUlOnzRSdztz8UPF27/kJP8A99Ug+KPjByduoucf7Vci0K7sd6EjCD5e5xXi1MFk/tk1c92hQxc4O8YnaW3xX8ZBt39oP8v+1XUeG/jz4nsyp1CFb2DPOcnj3rxzzFQuoI46+1Ecnl42lhJ25+X8q+go43C00oOHunzWO4UU25Rtd7n2j4A+KPhzxascUc4tLwjmCQgAn2rp/FFjDqWgTWs0YlRvmkDDnA718G217c290Lq1laKdOrx/LivpL4RfFJ9e0OXw9rMoTVTEVSfOBKuO3vivPzGVGpQnOmrJdj5xZBXy/E05Lqzxr4p+DreHU7zVfD8RltYXK3GB8qHua842r5iqsm5T1Havsm18P2X/AAilxo4hHk3Tnz2P3skdc18xfE/wo3hPxHJYKh8l8Mp9AenNfLZNnOGryVO7uj9Or0pRvTRlsjfZ1XHPYDpivUv2Ztcm03xc+kk7YLlRtB7sTXmEIaK0Tadw9+tang3UJ9P8YaZfRts8mcEj1r6XP8Pgq1Hkqt6rofJfvkpR8z7H8YWM1jYTakFfbEu5to5xXC+EpdQ8W2VxNpE0dwvmbWjZvmC+uPSvWIL99R06Pzo0aK4hAdGGcgivB9d8Na18M/iD/beizTDSbz94VVjsUk/cxXx3D2DyfEUK8bu68jzMRi6safJUZ3kHhXXlXDWpOOOQamXwnrTSputRj6GodN+J2q3ijdJCjnopStSLxvrrug3w4zwdtfO/VcrjL4pJ37HyUqtOVR8xJ478IXU+g2yWNqPtAUB9oOc14Z418B65Yq159ikIAy2VPFfTHjjxBqWj+F7XUbQxG4kQFwy5GcV5lf8AjrW7+ze1vFtpI5Rg4jxivWxFLD4acbSb0Posmzetk2MhiKL06nzwO46OOooI4Bzhh3rb8W6b9i1JpkXbGx4rE/rVc8Z+9E/rLJsyoZtg414a3LNpf3Nuf3czfnWmNX1CRAftLDHPWsUDjJxipYJNrYzwazlH7R0xyXBOpzypq5dmmlmk82WZmPuc037x+TduPemnoMYwasWNnNfXqWcKsZGYZ28cVMYupI9rEVqOCw7qSdopFfa0j7EPP8Wa9G+C3h2+1TVpPsNmTGhHmNjg10Phz4aaOslmbrzmkfG9Q9e3mxs/BmkW9poNvHBvHzOy5Y/U1+i5RGngsNaHxPc/kLj3iKWf4ydSpJqlDZGC2j3sE8VqkIT2q3/wjeqTgwvE3znDNjtTbjXtQkvYnZo8p329a0rDxLqTXUaFkwzYIxXTzTjG0T80w0cDVq2m2ZWt/D2Gyij/ALMtzJKeXOKyNa8KaxFot00duFHlEtxXoHjTW77TPIFoUUsuSSOtcbrXjLWm0e+VmiIMRH3elTUnOVNpo9Kth8uw9bqmeI/s1afc3XxH1FY1y0U3zAV9D/GDw/qmr2Sx6bDvkMeCDXz/APs06ldWPxF1LZtczy/MQMEV9DfFrxZq3hvT1udMVHfZk7lzXFl6nb3d7nr0fYOk9T5gl+DXj9p5iulptLkg4NbHgD4T+ONO8aaNqFxpziCC6RpDtOAobmnj9oL4iCVjHLYgByAGgra8FfHLx9rHjDTNNu7ix+zXFwkbhIcHBNe7VWJafNax9PTfuLkNT9s/w7retXmkf2PAkpL7SOc9K8Jm+DXjXT7D+0tRsY4YcZCvkMfpX0N+1z4z1zwrfaJ/ZP2fiXcfMjyc461414i+N3jjXRbLfT2LRQnKiOHAJ9xXn0nO2hy1fbfZSORh8CeJZo1ki0h9pHGVPNFdi3xy8ZIqqsOmIAOgthRQ1UOLmxf8qOEUmw1bH+0K9gvWFx4ChfcRzzj6V5F4qJj8QNsGBkV6hpF4JfAG5oy/ln7vrxXwdCnz1on71jFGWXzcdjau2j0nT9Gs7pd8F03zN6dMVF8TLlY9aS1aVTa2lqfLHQse1Zl/dHxBfaBDFuW3fdknoCuKp+Iobu/u9Ue9MX+h3IjjAHzbcd6+mp0Gqx+a5XUjV5vI7e5bStU8BWd0sjK6DDMwxggVyvhm3sLzUTciWWSblfLVeMepNWdEvh/wj/8AwjzxpKbrmMkcJ3JP4VLLcW2lxmXS41EO3DzIP9afRfb1rqr4eFrtHRTxM1zKEjQhOlabrarbQ75mG1pFJP5etaeo67cNCftEYc25/eZHKKehHrXN2mpwNeQPFaebeTRhdkQ4iH9761EBbjULiO3ubrU2hw08kTZTn+Fs+leRUwcZ/DGx6OHlze9OR1djI/iEMguDb2EQ2nagLzH6VrQ2xsInt9P0IOAg/evkbvavO/8AhKdBaTMMt5by2jhWjgbG5O7/AIV2n9ryT2ltd6br2LVuXW5ckgGolg42sdDxc27xbSMnUryCazk+0ab5rREj92CdmfpXGaxbX02y6ZH2KuEmGRsT0Ir061tlt7s3qRvPZSEAJB1lY+v41k+N5LExSwiOWyuiNv2BuMj+8RXl4nATirn0WWZvT5lB7nHXtvDeaVbzRki3gz57Y559KzrDRo9Q1VYLQhY1UsZGOM4ra0+MJcf2ZqrC0jdNy9geM812nhvRtHXTYWeSINPERGo++DngGvJ9jUex9FXzNYSLSd77HE6Mt1f6hLocFy1u0HzeaeF9OtRahoEV2h0yaQQTQEnzf7+ea6s6Jb2N40F55sckzFV2nBYe9Y/ia2lt4rm5aRXMpVEPZB0pTnyQSIo1+eu503a6RwkC6xoOtGC3kkSRxhJgvDD616F4btNans3n8SX7R2a/MdwA3CtbwjpaXVlbnXEhFrZqDHMRy4HbPrXHfFO48WeNLo6f4d0y4j0+L5FMa4LY4r7LIsNCvy8y07nyHEGLVWu1azjucp8UPiQ80suieHf3dkgK7xwTXk2k2smoagLVWMjTP87HrXYax8MfHGjxmW70W72n+ILxitn4ReE5m8SxyXts0SqRncOAa/TcXTwOW4P20HeSPgsViJ4uagtj0LwD4GtrXTkkuYAWwOorv9G0JY5l8mBVTPP0rWsrPKKowEUY4rZs4hHwtfzbxVx1WxFaUKD0PoMHldOjBS6i21okKBRUzKMUrdqTIJ9K/MauJq15Xkz1EkkVpOKpzvjOKu3GM4zWbPw2T0FaU4tvU7KKTKN/cCG3Mx+XA718+fFnxLdapqBsLaQ+Uh+crXpPxU8VW2m2jW0ku0sMDaea8U0a2mlN3fScwyN/H1PPav0ThrLvZw+sVF6HvYHDyq2pxWrNDTzP/ZcUc0O2SLjJHJB71JDcW9tMs14pNup+YDrirupX1vIYmA2ShOR2xWFq8qeQmPnUnJ9CK+kSdSfMz7iKhh8G4QlZj7Z4ZtXlubNGWzJyoYVqIs1/dBbWMtIx6DoKg0qE6gq2+nxgnjhR0r0TQ9Mh0TSmbys3pGSxHSoryvJyfQ4HmNLL6UableUjP07TrTw9C11esslyVBC+lIl8RdAq7TeaeEHOK5+6+2apq8g8wuxOD6LXTaULXRkWaRfMkHc1hChOrNSRGJr0KVo1Z3qPWx3ugWdnHYiS6iAZhwCKxbxlsdUkaZRHbP3xWLqHjpGgbyoiZFHAqZNZtdd0kxX22OULxXbicFJtSPJjSqqTlPqY/jGzs7W1F5Y3IZJDz7V53JYW0jNK1yN7Ma0PE2oTLGdPhO6JXyT2rnFjkYlgrMPavao4OqqSvM+WxuY0cJN4edDmd97G1a2nkp+6LyIepUZqKax0csW3SCU9QVrb8Aowsbjzg3CnAPSuW1FLj+0ZjtcZY4xXVhaUYy96R8fjs1xeNqew0jCI6bSrNnDi5AA61qaVoNr9ja7lvR9mJ+7muduY7hbcyOhRO7HvWQ+q3c1v9jt5MQq2cnpWuIpe0juThKc6HxSuzY1WJpbtoIRtt84Rs9qqacscEoW7Hzk4U1VtHvWQtI5dCdoI7GpfKk3AtHJIMjB9K0pxtBK5tVlWm7uRseJdJdYLaWwnLM4G4A/pWI+nyWt75Mh5ZNxz64rpvDkVw0M8rgsqNlM/3vSotXtZrm2F60bI6kjOK5mmm9Thr0ZOLkWvAsUdzprrcNtYHAFcf4khSPV7iNeVBNdJ4RY5ZSSOCcVzHiSbdqc56nJFcdFy9oz6eNZVMBDTVGdZgNcL6A16T4SaO4lS2Zvkxgn0rgtJhRULyde1dp4Qi3K7xgnPpU4xnFhpbnqOn2UEWmyQRyBoyDlq4XxL4Z0K00Se4t9RLyKeFwK7DQkk/wCEfnU7txDYz1ryXUFultJTKJQm45z061z0WXh23VZjiKN0x5h6ccUJGFG1TxTOw61NEv8Ao5b3rrb0PoYRjzbHVfD3Q7C/aWe+uPKC9D7111x4f0K3t3uDqBIweMCuK0GGZbEtGHCscnFJrrXMOmPuMgVuma4pPmqHmShL2jbkc3qswlu5H81pEUkJkdqxLq4nLYjXArVwCMYBphVV52gV6lKXKY4jDOotJWMy3hmkbdJwKmEbJuAJUHvVh5YgpBcH2FZ09zJK4hjGQK6IuUtjzaqo4ePLe8hLgwoeuWqO0mmE+VXIqTyCQWdelXtHij8wszKBXRBqDXMrnDGjUqy3sVxcSi8EpXkDpWhBezthplKxZ54qTTNNn1LV38pf3UfMjdlFS+Jp7dLmCxtwNgPJxw30r08bjIPkioXNcPh5UozqudtfvI5tSuPtBEURIz1xVaG6lE5cj5ix4rWSaEEcKMY6isjrqxZehbpXoZPjqUY1P3XT7znxdCXNFuf/AADRjupWBYqc1IJpFAkZflHUU9CvmlflXjvUibC46b+mD0xXnSx2HlPSh+B2VMLWhTajMl+Gvhe88ZeLTZRqy2xP7w+lfQtv8BPDBsGtV1CaO5K537OM/WvO/wBnPV7LSfGM8F2yQfawFiZugI619N7UK8ygQ/eD54FebxFiqmCqQjSpNpq58fiJYupN/vLWZ8dePPCdx4V16TS7qTzEAzGx43Cs2ym/s+e1u4pmi8lwwI6kg9K739o7W7PWfGVvDZskhtkCF06EivNtQUmwb5cnIwPSvfyuusVgp89K2nY1xOGrKUOepe59l/D6TTfE3hWz1fzwtw0YFwo/vV5h+1Zo+lx6NbXFuskksJzNIE6A9Kh/Zavp7jRb3TS0haIlwc16F8SNNi1HwVqdvLGHaSMZ3DJGOa/N44ilh8xVONG2u51RoVITd61/mfJMXlyBUDtsQcZHWpreOJLu3kD4IkB/WqxiZbiFPmBCMOenWpY1/fRbskbgOPrX3GPxEKVlKndtGbXOm+ax95+GLS2k8OafIZsOYUP6Cp/F2jWet6E9hcyIq7MxSH17Vm+GVYeHdO2jnyExn0wKseN1Y6DGke7avI29c1+f5Xj6b9q1R5bfifJ5nGdOz5rnyf4t1DxL4e8QXGnpZ+akLHZIO47VNoHxA8RRTpHcaf8AIDnJJr1fxBpL39r5jW4ebHXbyRXHNZGaSSC3tQ8qggoB81exgc8wFdKnLC/Oxy08RCo1y09Op3x+JGl+JvDkWn6jbSQSQoEBiUvkj1rlJvLMwMLOIQeCRz+Vcn4O0/XLHVLr+1NOurOBpD5bsMAiuuAOOe/rXJxVg4UsUnDsj9k4X4ey7FYV1aivf8Dn/il/Zp0K1mgZ/tPmhWG2uAIIxuZskdMV2vxK+XSYWUZ3TjmpfHXhL+zfCml65bBmjnQCT2OK82h8Csj6Hh3MIZXmcsujpB7HC9sUDA5pzAAnkH6U3vtFUt7H65qncswSMVKD7x+7X0B8Bfh3p8umf23rdx5c7MPLXHVa8U8B6S+seJ7W32llBy+B0Ar6Tht5reFIbdJVjRcIB6V6uWYS8udn5D4m8VujTWBp/E9zubDw3o0F6tzHe7yDwOOK2tc0+0voo1nuCgUcEjrXHeHLWaORJGMmSejVv+NfOa2ttu4DHOK+rpxUUfgU60Z06nNG5QudC01bqFVvDyfQVftdC0yO5WRbrLA8DiuVdJ/OXb5uR0q1YC4F/EcyctzXQ9VoeDhsTF1Leysjr/E2k2OopF9qujHtHHHWuV8Q+G9Dt9CvJTfciI4HFanxGWYpbeVv24+bbXn2sszaZdrLMx/dkKM1HJL2W56WPxlKliOWcLnnf7LNlZX3xC1czXBUxS5jDDGetfSfjrw/pOswiHU74WqbMdua+Xf2dFcfEO+HKgSjJFe+fGxbltJUx+YP3eMr2rjy1S2v1PUwtaj7N+4cO/wV+G8kskj+LlG5jwdox+taPhr4Q/D7TNfsL+x8SJPcWsyvEgI+cg5A6186TQ60bqUYvWJduOeme1bvw1h1RPHuitM92kUd5GCWJ2kbu9e9PDTUZS9ofR0uZrRaH0p8bfAfhTxhLbT+JdeGmiH5kVgBn868zT4I/Cu4DPa+Nl3dMfL/AI039tu11K8udKSxFzgv83lemK+cdP07XLMmWRr2Mk4wc815lKN0tQnrGx73q/wT8BQzoieLkYbeuV5/WivDrq21+WQFI79lAwDzzRXVbzPOeGnf4jS8Vwb9WkwvIIrvPBLxy+G5LNiBjrXFeJfNHiKdTwpIIz9K6n4Y2d1NflX2tEx5XPUV+eYO6qKSP3ulCEsHOHSx2vhzwpcf23Y3rxlNPiR32+hArKtoYNd8V3lx5EiRNPtVecOfWvX7yw1C002P7IPMAUKVPTBrj7vQNU0WY3EaEwvIH3kf6v6V6NfH1I1ea2h8Nl2CoU+eKe5w/i5k0G1vYrm4xfTDZaKkX3cH1HtXET6zdWuniTUpWFyjACONMrg/TivSvEijXPEcUJhijsto8y7P31YdSO3NdR8MvDeha34lnhu9ItRDEhBUjqccGvQp5xSaUerM1gfq8ZSa0R40viq6kRYYbHc/lgrzsP51RPi/xTa3U1vDHHJakDEaRAEHvlh1r2P4geEdJ03xA9rc2yQxyrmKRByBngD3rjINGNjeH7NLbfZ9rKqTtjkjqPeumhnFCpJ0WrNG6wnNTjPozk11jxlbo9yrWdtHcKdmbVX3Kf4c9qpXt94nupbSNSgjjO5ogQoY4/zxWlq9v4msdKW1u/LSximG7n96fwrKtPtWr3ax2qlFjP7t5OAp9frXqcuFceZyOujg4TWqsdl4M8cX9jcx2d/ay2d03+rWQkpcHsQTwuK7fTfFsXiO4u7DX7aEz26khsBTx/AG7/WvLZZPEeqxy2lzYC/S1wpllB3D024rNvdWvtPVLXUbaVJ4+beQDll7KfavNqVaE5cqki6eXSoVObl0PWfFel6brl1peo3+LOBd0aNHJuyQMKDj3xUfgi5v9E1ybT9YtRMzP5kYLABsdMGuZtNUsb7w7a2ts/lFJA88TnGOQSRXS+KbyOO2ivo/9MhyJLOVeTAB6+nNeZi8NC3MemnLldNv3WdVrl5p9+s+pW0IS6jXZtd/ukdua8+jubGKaVNccmJAX+9xnqKwvFPiAJJFG90ry3YDBo2ydx55rndea71FY7WHe/I3tXl4PLfb4nnq6U1uerRcMPQcIP3pbHr3w406++JOpKkEhtdKtjtChvvAV9GeHNAstDs1ghgjKxjBbaMmvAP2c9D1fSrpblbqWK0LYMX8Jr6TaRZI8Q4PHNe5/a2CqydHCP3Yn5jm2Dr0MTJVZ3bK2tw2Vxpk32iBJk2HjZXg+laGv/CR3U8UISDecDHvXueozSRWUingMOa4ZbdVuWkUcE8ivlOKOIHg8JKnzasrK8Ok7yIba0CqBirHkhRUob2pJWytfhU5yk79z6HmlsVJSBUW/ii4NU5Zto/wraEL6HTGF0LcTDaR3rlfF2uQ6bYPK8gXAPerOuaqlskkjtt2ivIfEH9qeJdTCJG4s93B7tX0mUZaqk1Oo7RR69DDKKXMcbruoXHiO9mkuImMSyYVqcn+i2XLDZH0X1rqfEmkyaXpCxNGIX8wHaO9cRrl2vyoQFGOSOtfo2GmqqUaa0PuMtVLC4R1epDNNIhaZ1LvMpCLVXSrO7vrxbWTcvO0CtPwxbXmp3b3v2djAikKSOB716l8L/CM+oa9bXItPNjRxvYivaw+Hu7Hwee8R06a/dSvN9Dvvgv8L/sGh/2ncQfMV3DcKj8X31qplsfs6RHdt3kV7xNMlhoSqIwkMcWMAd8V86eMvsl617dXkvl4kJiRTwa581oQikofM8/h3E1cfWcq6v28jD/sez0iyfUGjMm8nLisPxI9pNpXmWrES56Vat9cuJrb+yZnVbbqTnnFZmqBbhCtiu9F6sa2oeyhh+ZdD7x5Sq1ZSr6Po/I526vN9msXkhJF53etUheXKyjbkNirNxEyMyyULbvLMsMf3mHUUTx8NGevXyuMKLmpbIxrnUreRyksZ35+arthr9paReWtqrH3qS/8L3VuPMaQHdzVKLQbi4OFGD6muyFShWjoz8nxmZZlCnKvpyryR2PhbU0u7OZ/JSPaM4Hesy58WWkMrrJpyFVP3uKPDlo2iwzreOpjZTkk/wAq52DSbrXb258iTy7RWPzGinShGWp8th8TRzOEq0lZ316Dta1qHXHWOK3ENvHyfesKNLdpzbwQAJu3Z9a68eDLxYFEci7R6HrWDd6fJp1w8JLO7Hj61vWcI0tzvwVSlUnyrdEulyQhntZ7VQq85DUl7HZrMohjIXOfvVoaF4b1CVXup4tocYArXi8Cag4E0jlU6gCilaMfeZvKVKvPl2H6S8d1YFIbTyvKO85b7zCl1jVFuLIQx2aKF6gHqe9URcTaXdvp7tFNGx3b8/MD6Vbh0i4JMqCRY2+YHHJrklOPM7sUcOuZ66GbbW4a4ldIvK3IWArgNaiYX8jyLg56V7BpelXF7C86hiE65ryfxYzNr00TcbWK4ooxim2mdkZWw/syrbbZRgcV6J8PJI7GPzpI/MUdq4HTYWSUKy8V6f4K0ma9sD5HGPWscTLXlOajpc7WwvY7jTZLhIQijccVwHijxbZX2hSWsWnJG4bGcV6FpunyW+kPbtkltwrzfxH4Mv7DR5bqRxsyTU0kGFcXWZwqzggZRfpT0w8eRxg9KiW3JUMG6VLGuyMr1JPetZNH1kObms0ejeFPEdnZaOkL2KyMCOTVLx9r1vf6X5cNokfParXhfwteXmjx3CSLhugzVHxv4cu9N0zzZypGe1ckfjPHtT9u1fU4MjjJxmopU3j5qsGPjOMZphXjqK71KyPQqUVJWsUWtY89arXDMp8uKDaf71amzn+HPpml2sQWCl9oyRito1banmVcvjUVk7IzLbSr69PmM2EHU9K3tH8LzXDBVdpFPHAxj3rT8OafLfbbmf5Il4CeteiaPdaPpESvcMnmDkL2FdHtMZy3hG6Pn61fLqF4qTui74c8KeF9H8PJZTb7i8n+a4uMldgI6Y71U8E+B4dU8X7oUjktgTjco4HbrXKeKvHlodVLxuRFnt3rW8I/GvSPDsczR6a1xNKADIy9MVOOq4+EIQwis+p83eeNqTlXd4p6dD2Vvh3aykRyR220noIhn864fVPhT4Z1HVnshG8E28jzVY/L+FQ2P7SenK6GbSCADyVXtWl4a+Iuharrf9seYbWMuWBk4Ga6ckr5zFVfrFttPU83MsD9XlCdNtrqefeNvgZ4i0GBr3TrhtRtc53gYYD6da86Om3kczQSMyupwwYYIr7TtfFmns4cr5iydMDIYV538YPDWi69ayanoVqttqEWXlVBgOK58vzzOKdbkrRV299D6KhmOA5fZzk7nznFK8cymF2xGeHBwQa6SPxb4kWwNmuqTFMYOSelcdLJLZ6sYZk2MGO9a07aczKHUN9CK/QMfPE1PZ+zSatroc9LD4KopTl3JzNufoXlblpGNPlkWO3MrruFJsz8u4AH1pt+CLBtnz8jG3kVGCji4Qqcy9DmxNPC+1hZ6Htf7KGqpHc6u0dtucxttHvxXrGorJa6Lqd1c/vGljJEf93rXlH7I9nJ5mqSHAJiZl9hXs/iOxkPhy+mkdF/dHkHk8V+V5niMwWZK9kr9h4vL8unO0ZO58cSlfNM7DJ3NgenNJFOvmxfu/8AloP51ObZirgA7g55/Go0tHEkbM6qocEkn3r7jF4vG1IxVJJ2RyUaFGjfmZ9z+F7pV8OaeRGP9Qn8hV7XNQjsNNFxNCsq/wB2uM0vxTplpoGnxbjK6wrkDkDgVo3euad4gsFs4ZPLl9K+FwLzNwqupFfgfLZssPFXpvUdH4ysBtP9kpk9Mgf4V5d4xszD41i8WaIDEY23TwH7rf0r0dPB18wXMykAfLz0pH8E3k8LQyzKwc4OT2rz6VfNIyTskvRHPgsZXpSSWiZNrHiXRNe8BjUo7aCV3HlyBQAY5Mc15ITumbsCf0qPWtK1T4e+LjpM8h/sjUnzuz8qE9/rXoMfw2vLy1intrqJonUMjhuGzXdnOFxNarGUdVZH6Fled1cjrR+1SkeM/EtcaTCucDz1xXtN7Ha3PwDtbSe3V5Hj+RscjgV5l8dPC+peH9EtjfJuQ3C7WXqa9i8JaNd+IPhdpdvHtjCqMbu/ArKhSqUoNRV3YrO84UsxjiqL03PkyeMwTvE6kEE0inAyeK7v4zeErrwv4mMNwMpMN6MvtXJaBp02razbadHHuadwuPQVzQhKUlHqf0TlmcRqZXHFyf2f0Pef2dNMtfD/AIebxLe2yXEtySqAjpg4r16z8T2c0qxf2eg49Olc23hpvD+jWFhCxFuqL1/vEDNb2m+GriMee7Bw3I29a+1w2H9nFKx/KWf59iM0x9aq1qmaFzrHnOlvb2qx5P3qTWHtdPWKa83XMh6gNxT49Dn81WZyF9BU2t6K11FEsMg3Adc16CUWeXGrinhpNq0jIh1u0Fx5y2Ix6E1pWniK1kuEiFmoYniqkXhe7K9i1PtvDs0V7EzTR5U9M81UuS1rnnUP7RTT5fwLXjvXI7CzgM1uGViA30rkNf1rSdQ8M3sMdgE/dnDA8iu08Y+H5dWjiRWVSo7muO1/wnLp3hu+neRPkiJzmi0HSaT6GuZLHfWOZJWPDf2dL660/wAVayunwq07TgKz/Ngc9jX0l4u8Y2Xh+wt/7TgiurloxvTg818qfCy5vtO13U9QtfkZ5CA3cda7C8ubq9ujcXU7zOf7xr5Cecxw8XTgru5+j8K8K18wpe3qytE9Ht/ihb3Vz5MPgW1lZuhDKMj8uK4qP4r60PimLAaLaWli0oWK1NupOfXfit/wdpiWuni6dC07Mecc49qxPiL4P1hbqPxokqwW9q4EeeCx61vgcynVjNy6H0OKy7DUKqp0tmd58Rfi9ovh23tZL3Q4tQaWQxMGwdjgcjpXHH9oTwqzbf8AhDLVx3+VeP0rI1L4fan408L22oNqkFi32hpmEz7Q2R1FZdj8A9X1B3+wavaStxlVkzXs4OcKlKMrng4uhGjVlHsdWP2hPDHQeCrU/wDfP+FFYA/Zu8UY/wCPqIf8Cors5Y9zk/d9jzj4oiK01NiF2ua0vgpLPca3EokJG4cetO+OemhdX85+FKnA96q/s/LdR+L7dgpMe8c+lfGZdDXU/UI4luhJrsfYenWvlxbWG7zEGAe3FX7rTYZ9HltJ4VkV4SCcdKdb4WKNyuTtq1BMuzIGMc4r6D2VOW6PzmtXqSn7jPEovh82oC70t5Xt9zlozz0zxWXot1qPhPx5Hb6jaypbshhkKryxPAbI9K+gnjhnZZowN4PpUd1bLJ+9a3iLL3KgmvNeUUqLU4rW56LzitUi4S+Gx5D478F6zqEY1KG+SW0i+ZA6ktt9c1meF/BP9oaUbi4j2SwseZBkMSeMCvZQUCmJgDGecDniqklutnIHjVwmcj5ODVzy+k8R7a1mKnnFWGGVHpc8K0fwzqWoeKdY0mSNZrmIMwMoypUDsDVe58F6rY3kaDTY5CTwsYCge9e9T6PBPJ/aECR29w/yswblh6Gmahpum3luLWdQrJyJA3zK3r71rPBxmrXLjnVWGtjx3WvCE2n6at9o8c1zPEp+1xq2MA9+euBXN6JoMPjC4aGa03Mgwj9xX0DpkU0dtJZXzNcIp2iUpgup9QKybDwhp+ieIJNX0m5fZJ/rYQnyr75rzKmSONWNSnLRbnqUOJJwoSjJanyZ46+HviDRNUdVWZY3YhWVsVD4KvNc0XWXtdT3vaqPLeOT5l2nrxX1B8VPDGpa/FDc6cY/3WWbecH8K8r0zw3qw1mFL2zCxbxlgM5GayzDGVcG7uN49z38sxeGxmHc5ys+xJ4O+G2n3sl1rV4uYZiTaxt1X3HtjtW1N4X03S4vlgDOx5OK9EitY4LSK3t1CRIOg9apavZpJbsAM1+c5jxdWrSdGi/dOajiZe1UmxfA91ZpaCFWCFTjiu80q52PhWyDXjcKT2N0HVWIHau00fV55Yh8pXFPLc3p4Rc17M5M3wSqTcou9zrPEd0rR+Wp5rnD8q1LJI0x3uc1FIa+WzvNpY+vzX0OLDYdUlYZu5qKd+DRK201Su7gKp5xXlxhzO53wpuTK93OFJ+asPVdSigidmfaAOtR63qUcQLF9oHU15vrms3Oq3osbTd5bHDMPSvpMuy11LTlse7h8NFRvIsveSeKPEMemxMyxKfmfsa7DXJLPwd4Xa++zpNLGQI0xyxq14G8Npp9slxsBbGd3cVy3jO6n1j4kWmnCI3Gm2kbSSr2VgMj9RXrUJwxWJVOGkI7mU63NNR6Hm/xB8Ytr8kN5JCbZ412yRe9YvhHw1Nr+pqblisLtwTXQzeHL3xH4sub5rQwWUs24DGA1fR3gj4ZaHNo9vM9vtkVRyK+7wcVblokZ9mdTC4RRhtsec6x4ftvD/h+00jTI0M05ALAV3Pw8ju/CqQxXMQ2OBubHQ11eofDW2mkhuo5yxhIKA9qyvF+la4I0t0jAj7uD2roxEq1FJnxuVQpSu5yu5EvxW8f2mm+GZIbYrJI64wPU18u6lq99fhkuJCCrZGD1r0vxrYWsVjLuug0oHILZryaQYbhsivLqYyWJlr0P2bg7KsNhaL5Fq+o8STTTKoJ8wgAYrp7maDRPDYXAa4krI8ORobkzOOFqnr9413NJyWRDhRRKq52h0PZzJTlK0fhWpTaUzgyv1YdK6fwzpaqjXUnJC5H5VQ8O6MskQu7xf3IXO0/xe1dhbRxLZp5S7UbPy+1Eqb5lFLRnxHFHF8aNF4WjqzyjWtQvm1KdHuGCq2EGe1UjqF9GMLOQPau61CPwqJ5PMhTzN3zfNVMt4QRwjWaH/gRr6rCKMErQPyPE5pXcHBtuPboYWj2N1rsTia6fy4xzyeaovJNZNLaRXBSHODtPJrvNNvNAtoJF0+PywfvAc8VialqPhWGdyun75Mc8nrXd7RN/Ac+ExMYLlUW12RgDVdQgjx9tcr2yT0p/h9ZtU1IyysZNnzU6RbPULlf3CWcPs2ciuv8NQ6PYW7taNGzEYYk9qyr1U4L3T0FiY0I88ae5kyXd3HMyrLIIweFDdKfcX+oywlFu5lBB6Oa37RdAaaV5YVJxnrV1I/Cm0MY1+boM1u6keVe6elhKkZQ5nDVmf4I0q0bSpridFnuAerjJqndSTNdHEjrGpI2g8V2mkDTFs3FioVC3zYNUmTw75jK0Ck5O75q82Uk525QjVSk9DkrG5ubeF4YpJAH/wBqvL9ag3eIZtzE/Oc5PevezF4dIO2NN4B2/N0rxbxLarH4ll2kANIT17USkouyVjtoSi4vQhtSsl+kSjivQtGkuLS3CWspjz1rzrSJBFrZjbn0r2Hw2ulmyH25AW7GvPrX9rEE1qaejTTSaDNJJMWdd3NeS6xq+qXOnTRT6g7x7jwSfWvbLJdPXT2+yqPs/O9fWuA8YR+Dx4emawgQTEnB3d6um3exhhH+/wBjylXkZAq8Y71PGSYm3deOaRRAY1B+9V+wsLi6tnlt4t0aferepKMUfY4em5zvc6XQNSv7fS40iuGVe2DVXxVfX09gFuLppFz0JrsfCFr4fTQIjf22J+hOTWd8Q10BdHT+zolSbccndXGneV0eMny4nlcdbnm5HH3sinQiD/loDTyOAeOfekK56CuhSPejBJt3J4ptPjBXyCxPeup8DLb6hdFl08NDBzISBziuMaF9hwrcdsda9m8BeCdcn+H0l1plvLHcSjcH2cEYpNRUW76nBmGNlhKV+XczNYvpmz9hsraOD7oVYwCBXnfi7UmVmtVj3SnqwPSuo1yTxjodhIL7REy5MaysxHI71xlhY6hJJJdTW8G9juOZOR+Fb4WtVpxvOrdHymEy365Jz9g9etjGsPDOrXbC9ktibbOd7EYx9K0pdNtYukasR3xx+VXr2y1S4tw8l8YbVexwp/Ad6wbpdV3qsRZkB+UkYzXd9YrSaanY9KjhMPhLr2Ll8i/BYJcTCGOFMtw3y1Y1ye2jltdMsusWC4XoTWtaxJpvhg3EhM+oy8Lx9yjTfD62dj9uvfnu7jlS3/LP3rvwVdrmcqheOwcLQ9nSt39DtfhL48Gh3sema9ALi0cgK7YzH+NfSFlbaPcQQ3NvFHLFMA6uMYYV8Y2+i6nqkv2ewjZU3c3T8f8A1q9a8K61q3h/RRpkmpyXTr7cD2B9K8fMcBiKr5o4hJ+p85nWDoU4OtDDvRdjA+PHhK3OuHWNJtcRlysyqO9cbp3hbX54wYNOfa3R9wAP4V6lcapf3WWLBFPUEA5ql520sZJdufQ19ZhpYiVOMPbpWXc+eyDGUa9KUalN3TPP9X8Patpenx3FzEATIV9abcaFrqXlrpl1ZfZ5L1DJFgjkLzXoEv8AZ99bC1u5m2htwOM4NQS6fbNq9tqEmqSz/ZUZIcr9wHqK9HD08TaSVZM6cXUpc8f3bR0f7Otlqvhq91E6ovlxzqRESw6V6n4ivo5vDt4POyfLOAp9q8aSeNn+SV9vQc4xV621K8gUxx3LbG4ZTzmvzjMstrSx6k8Qt+5z4rG4eFRr2Mrnk8zv5TfMVO8/lmqN68rGIJkjeM/nXrN5pOhXsflXFiLcnpOmSQfpXMXvw/u0uGkguhc2/BTn5l57ivps5q1KPI4zSukh5fQeJpy5o6n0f4b0ywbw1YyNagP9nBYkdeK5W5Cw38sluTGVbjFaui2/iaPRbWFJTtWMAEDPGKLbQr+afdfRGGLdl39a8HK8PVp06vNXUr+ex8Rm84xlyxjYuWerao0EZa6k6Y4Y1Yj1PUt6j7VL1/vVoPb6HBf28cbq0AUB1z1OK24ovCu8fuUHp8xr51YXEe3UnXVr9zylGUmryMT4wafBqvge1+1xBpQoIf8Aizj1rzLwz4m1qzC6SNRkjjjHyozHpXv+vrobaNF/aSCS2AGxTwK8b+MWj6LcWUGpeEpBBcwMPNRed+T0r3sZh6taooKqkrH0eFpVsW1h4yv2OG+Mmp6lqOlWqXl3JMiTqVBY817Lp15d2vwn0iS1keAkYJDewrxn4rXSXXhfSo306K0u45F810ctuNe/eB10ab4Y6X/bCB4gvy7jgZwK4cNRqU6U4e0XN3OrF4GvhH7KvueN/FiO/wBW0Rb25mM08Bxk8nBrI/Z90dr7xhHe9Vt8Nk9Ote+6pZeBLzTbu3aBYzJEyqSTjOOOa434cXngP4eaBff2zqVq10bhmiCyAts7ADNXleCalz1qikfaZVxFiI5DUy+nK85PQ9d8XR+fpccXVsZBFY2mXdzFZos10VYDu2K8p8b/ALR2kxxLDoOkm7GCA8+Ux9K8M1z4o+KNf1O4hvtUeGxkBIt0xgfj1r6qWPpU17up85T4JzTFYjnk/Z3tufWWv/Ejw54bmB1nxBFA/wDDECWLflXnPxN/aXtrOBIfDely+cAcTswKN+FfOanTZHDMzySE9Xct/OptRFmBGLtVZMfKSa8epm0nO0UfpGW+HFKGHcsRWTZr+JPjt8RdbBU6o9sCeBASh/SubtfHnjWe/RW8SamST1FwwoC+HwSPKVj2+anW/wDYRmVkjAfPHNRUx0mtmephuFsNSko88bHoWlfGnxj4SmgF5qMt/aOQJTKxZgvfBNe4x+L28ZeD5L7T73fbSQgMoPT2+tfK+twWMnl/bj8o5A9RXcfAvxjo3hvWptJaPzbG8XaIyThWrowWYqjRftFfQ+c434E9tXVXCzUVdad0dV4esP7Ps3ix8zOSPXr3rTjT509n5p52s7bVwu4lfcE8UhUqu4j5s5r4qvKM6rmup91leD+qYSFJdEdzr1+mkeE5b1WCukQ8sepNeFy+Jde1bVtL03UNQumsJbxC0fmnbjPpXtun6l4WuLGCDxYyvarwUY4DVradpvwPvLy3tbTTrfz5ZAIsSHIbt3r7vJKcVhnLku2fnmc1pUcXbseXftRXGp6bf6Hp9jfPZaa9um3yiRk47kV5Xp/ijxNYTq1hrd5DKvGRKcEV9YfErw74CtUtrfxnfl4t222UjlBjiuB068/Z2utQl0n+y8z26nZcSFlDHH1xXfR5YpXR5Natzu7PKf8AhYfjj/oYL7/v81Fe4afD8BTaJ52mWzSY5Pmn/Giunmh2OW6PGv2htU+1X0LxLtTB6VN+zLcPN4kWJgCOKrmPT54303XGJduVcjNbXwR0lNF8eBoJd1u5ypx718TgMRDTm0P1jNcqnhoSjTd0fXdqR8kbdNtLNCVcbfumqNrIxEZzwe9T+INQOm20c4XeoYbvYetfSQtNWR+YVLwloPJmhmXamE9azP7Skg1krcXA8tlOI89a5vXPGyw2tx5bmWQDfgDARc8c1yWu/EnTvN0nWZrd0FyrRbQCQr5wDWk5XsOnSbO+uL77PdTXUUv7snaQ3Raoah4lgERVdQ+0hhwsTcg964m98QyX9xPY6tfx6dHsMkTKoYzD1wK83f4gWnh8Pp+nwf6QGcQhzu69SSfX0qVG+zOlU1TV2j1y38SaiJl8mK48qRtyvOcgCsp/Fl7drqHnX1vatCxAOSGIz1FeQXPi/XLjR3s7iURxGJn+0BsbB9K42XxWbW0Zp52uA42O6nqg6Gmo30LlKPY+i5PGFxI0lvHrPmiMqqeW/wAxB61PDquqOPJ0rWFdUbMyu5J+lfKeieLLj7YkdrclbeEMilup3Vsz+IJrCRVGqSJOy7sAkZ+tRKKRUZRtqj6wj8QawqCK9td8LABJoqv2FvJcGOTf8q9VPWvn34Oa74n1/X0sluJJbVOZNw4r6f020+z2qIcFyOa/LvEDPFRprD092d1GHsffvuVGiCgjbgE1D5AbORV+aMq233qPZivyL2ri/dZ2RqPuZk+mwltxUU+G3WMYUACr7LUTCr9q2rNmyqyas2RDPTtUUrAdanOM4qtPGM9acLc2pUNypK+c1z+s3gjVgT2rc1B1jhCr71wuu3AAd2PAr18DR9pPY9vLqKm7s4Tx9rcplFrGxG844rqvhloMbWSSXCBmPzbiK4C0zrHi4FU3or4x2r3/AMPWSW1pGiqBwK+nzausJh40Y7nRi66hzcpfCra2Xyrj5cBfWvOvh/pd5H4h1rWL9cQTkKikdhkV6itn9okWNcketVvEvhnVDp5XTVAODkY61xZDhcRiIT9nG9/8zxaOJpKXJN2uecaxq8NvI8Nvbquw/IgHUV7B8LvEljqWlxW6SIk6qA0Z6ivBNetdQ0yVhqNu6S54YjrVfw1q+q22rpcWMTq64zjoRX3OCrvL7Rb1PZzLI3mFBck1yn1+WVIs7M/SsXX9RhNpJb/ZHd3UheK5nwL44/tQra3ybLgDHPSuj8VrbSacZJbpIyB26n6V9ZGvTxmHc0fm1XA1MDXUKi1R8d/EFr238T3ltN5iKz5AJrm8AupxxXbfE2yuZ/FJaOKRoicByCCak8N+DbmWTMmSp7Fa+MxOIo0JPU/ofK8zw9HAQnJ62OUsRM26KBCWbgDFa6+DtQk097nyiB1PFel2Hh/RvD0RubwKZByE65qjrGtXF9+5hVUtR2AxxUYGtUxFT3I2Xc+C4m41VC8KHXc43TbOd7eKOb5Yk7eprUGVQlV42kKPwqXapO1eB/WuJ+JXjO28P6e1vDKGuWHAHavr4UtV1Z+SOVTGVHOb8zgfF19b6fqc8L5aUvk+1c7Jq000oWOI+1Yt3e3GpXT3VxJ88mSM1FDNLtKqT14IHevcipJHa6sUko6nT2utXliSowGYHIPakh1LzG82SRN7HpWXZLMsDSqhZu5Y1CbqR5Bnarg+lNJp3KVVRfNE6y3uvOAG5B9a67wtbp9hlO1Wz3FeTwPcR3BZM+VjnJ71qaTrGpq+yPfFGqkqx6ZqanO0o2NniL2U9D0C1SaW+8mNSQzFakYbbs2hiJkjOPzrktG8Qm3VY3ZkuDKX84jIbPtWpa6tLA6Qy3C43bjIRyTnPWiUqmmh61HFrTl2PUPByLDYzW7j94x4FZkmmXzTSf6Mx+Y8gVX8N6hJdXjXSnmNN5bPBHpW3H4mumYmNV257iuJe19pexM3JyvFXMoaXecE2brgdcV5d4qEn/CRMpypU9K9o/4SS7J2FUww9BXjXjlm/wCEkeRurHPFZ1nNy1OrDuUqbuijbxsdQSRfvZFeraXY3k1lG6wlgR6V57ocPnX0ZxkV6vpmrT2djHBGowgwOK4JPnmn2JSeuhq6JaTJ4enikjKMd2K8j1vQtSttLluJrKSOMMeo969q0y+kutHkupABs3HFeb6/4s1DV9Ik0+SJApfqMdquOjbHl6nUruMEcDYaDq11GtxBYu0bcA7a9C8J6LNp2hTpLEfOlwQppuneJruy06GzhijwigZwK6XTb2S+0VryRQHX0rxMbjajsmrK5+mYDLPq1qklqzofBvhO91Dw+kraK0uTkYSsT4keB5NO0pbi40x4gzH+HpXovw78farYeHIoI44iMcZUVk/F7xrqGsaDHbzRxrhjkgCt41Kfs782p5GH+vTzHklSXJfc8MXRbNUGY2H1pU02zU/6omtpl325k6nvVLGa5ViJyvqfo9LBYX+RXI7ext2ljiFuzAuAAo5yTX2Z8PdNubX4XW9r5BilWLgY56V8f2M01veRTx4+R1OD9a+0fBmsy3Pw/g1BQNyxjj8K9PAtSg/aM/NvESEqcaKppWufOH7QS36Xltp0yyKF+fB75FeTmzk5ItgAO+Oteu/tD6pd33iWG6kUKvlqF46mvLzfTqvygH8K5HKMZWp6o+m4cp3y6nKaV+o1tJWa0824Akk/5Zo3IX61lDR71p988LbQflCfdNdMk7fYfO43+lZ02tXCow8syY7Ct4VpS0kzXFYTD01KotkVJrGbztqwbh/Dx0Nbaaapt4mvpN5HWL296oRvrMGnwa0s0TwXDAGDA3AHvmtS4uLeBEnkJLuMop65r1sFCFNNyejPhM4x7nGMcMtW9i1ubydqbILcD+HhCKqPfwwjEC+YB3Pb2rH1DUZGy9y21eyisO81OaQFbddg9ay+pYSpJvnZnip4pYSca0Oh0t5qqj55bjZ7ZrMl8RW0e7ajTMeneua8uSRt0jszfpT/ACQi7pNgHswr2VTwvtYxlLSx+Y8PxqxqVPZq5sN4nKghbcM3oRUieLHXGLVdvsK58z2Sn/j42n/czTvOscZ87/x2vqctWDVOXs5nfjqdd1IOrE6u08YQqf3tttHrjpW1pviLSbs/63a31rzkNaynasuT2G2nfZyDmPg+xr4zGYDAyxalCV7smXPKu41FY9itWM0ZaGRJF9G5/L3qaB2jPyNJFKf4c9frXkllq2oae6tHMx2/w13fhvxjZantt9RAjfoG6V7GeUcFUUXOdmkePhJ4ilKfJqrs9W8LeNLqyZYbwjyjgN6Lj0r0q/1CLXdCUaaQ/HOK8Ikh2wh92+2bG1hzio5vEXijRL6zh8OzLAZpAjyuAy7T7HiviMuo4eKqQpy0Z8tmEa1eXLNWPUn0u8S7RGs3yR6VcXRtQEis1m+3I7VmeH/iG2p3qwySRvc2qhZioB3Hpnj3rX1Tx1c2tm3nLHDGVP7xiBg9q4JYXBUpaTbaPEw2FVStyG34uij1PR7XTt4iEaDec9K4TxDFp1nBHY2JVj/y1k/lWXBqkl95l1HeGYMedr9ajKtyXY4b8TV4jETratan9D8PcM4fBRhWeraOM+Ka7dFh6EfaVy3tWnr/AMZNOtvAGnaNpWny3VzbDD8ArnHeqPxUUroUDZ4Mw+XHNeDLqctjqNxCpBUsSv1zXoYGl+7aseLmOCwmKzeUKvwnVeIfHHjDV2kxJJBbt0WMkYrlja6jc3UUt4ZLhgeshzVhdeuVT5FUdxxXWeDfDvjTxUwbQ9ILxH5naTCg+4J/lXoUqc7csY2Pcjhsky+MXKSVtjJ1iGSa1iVY33KOi9BWOdPuid3lknH5V0viT7Xoc/2O5Xy54SQ64zzWX/bFx1Magn7x9DXLF1IrY+wxNTA4hqTqdEVrWxuBcxZjP5Vc8TW0txBAsUbbwOQKLfWJ2mCcMD324xVnXL6WxSF4yCzjJyOtTzVFUWhvGGFlhZcstDm/7KvmGBbOD9KdbabeRSrJJCwVT1xXUeD18TeK9UGnaJYmabozYwo9s9K9i0/4Fa9cRqL3xJFaTygBk+zhgp9K9KOHxM4u0T4nEZ/keCqJTre92PC/Eyy31rHJAhYIvzY7VJ8G7Br7xrCrxk26HLE9jXZfGX4UeMvh3A1wzfbdIl/1lxGoyW/3RyKX4Bsb2Sd/LQGBAVIHX61hXpVcLh3zROmGY4PN8Spxqao9VYAnb91V4U+tAXDc/MKkUfKcdM8ZoI+bb3HFfKSlfQ+nTtG5yXxC0zUtQitIrO1efLn5VFa3gLwH4mtfGWj3VxoNxDBHcRsXZeMA1F4n8XXnh+4srW1RGfzNxJA+td/4U+NXiDUvElhps9vB5U8yRcKvGeK/UsmVaOXRstD8o4infGyJf2rPC+ueIL3TZNH0t70xth9i5wMV4c3ws8WCTcvhi6Y/xNsr6Z+PPxH1bwLc2UenQxuJzg7gDzj3rzIftDeKN+37Jb7iP7q1pGM7JpHkxTa2POB8NPGSjC+GbrH+5RXd3H7S/iK3fy2s4Cw6/KtFaezq9iDj9Kjs9XKLceXLIDglTk13Nnb2+jmCe1hKtGRk45xXCeAdO0+Nop0naIj729u9egWVwLi5NrJhiDlD2Ir4fO6uEpy/c9D9gi8VFNV1oz2PwNq8eqWEeWGRVr4lNdR+E7prQt5m07tvXbjmvNfh7qn9leIvscx/c3B+X0UivaJYUu9NZPLMwkXp/SvRybFqvS5z88znDrDV2rbny1NrFz9kvImug9pNEI5ghzLx2ArkoPESWlrPb3Nw11b2jYjjPOM85PuK734yfDm6W8e60hZrc5LDY2FZu4xXjOpaVqNkbm1aIu8pGCE5civTmzgpxqMi1fxlcanrSeY0kUsYxbzr/CvbPvWesjStNc30wMk5+SRj3X1+tdXoHwl8XaxpiXctqLO2Y8O65NeqeDP2f7CKFLjW9QN3sAKRqSAT+NRGVy6kKkVdnzqr31xY3UslxI1u5xLF26d65yGz1O9drG0KQR9cg9V7V9Y/FbwAbHwPftYWNvEkanISMB2465rzL4KQ6X/Y97YaxYAXcqhYZWxlefWvRw2F50eTi8a6W55svhqbTtS2/YZ7kvHuTKdCB1rNubG61a+isdxbUJGCYH8Psa+wPD0mm+GdGaa40uG8kVSBJKgYhT1xmvKfhn4asPFvxpvtWsoDBp0bmRBjH7zP3fyrlzKKwVCVaXRE4LMPbVFE9q+BXgpfDPhW2+0oDeSIC7Yr0xAoOADnHWm20PlxKgGNoCkVL0r+Us7x08bjJyk9Ln1DldJELpxzyc1C6gVZc1C4ya8mMmaQkytItQt1qzMNoqpn5q6InVBgEA+Y1l6lcLGeorTmbbCSa5jVXaUsFrtw0efc7cFH2k/e2KGqX5cEL6V5V8VfEH9k6K6qw82Xgc813urTLbW8s0jbVQZOa+aPHeuS+IfFbxxsXgibCjsea/QuGct9tV55L3VqfSQ5aEVCO7PQP2eZJdQ8RSC4HGAwJ7mvpaytmdUQde+K8O/Z58LyB21SRigHQV9G6NCmEBAx615vElSGIzJUovQ8fOavsJKC6Gho1nHCq7lyT3rpI0Ty9p5x0rh/EmrTaXPG0a7oh1xW34e12z1KMSRSZbjcPSv0nhitgqFN4am1zI+MxtCpNe16FL4heFLXxDpjiaJBIg+UqOc15X4W0ddLv5LDUIwJFPysR1XtX0ACGUjGQa8x+J+nTR6jBd2sZznnFa5/lsfZfWIHpZJmdVReGlLToQ3Ohwxxi8s8LIPTrWvoq2tzB52oKbiePhfN/h+lU9PvV+zJG/3uM0s52uTE3BNfEVuIPqMLU+vQ6q9J1nyz37mFrulw6lrfnSQowXpx0qvdw38MJS3to7aAD/WPwa35I5CN0I+asPVtL1q83CW/QJ/cwa8LCY2GKxHtKjVvNmtavWcFTi9EcJrhPnHzJTM3Yk8VmEfMFHBPaun17R1sbfNxdRs3YAV51ruqTTP9h00FpOjOO1fqmBxVKVBKmfJ4nLa2Ir+89Ch468VR6Nps62qiW4UENt52+5rwO4Go+J7mW5mJaTOQPQV9AweF7aPS7lbsGe4nU7mbnrXhGnx3Oj+I7yGYlB5hAX2zxX0eW0FLVixc6VOKhRd2tzNn0i4sUSOQh5ZOUUdQKkd44DBHGYixOGGfunvmu2W1jmmiuzGWKjC8dBVDX9ItZYC8cIR2fJKrg16k6UufY5qdSCTbLup6Ch0iK5gnVXkXJCniuO+xXEWpR2/l73c8e9ejaPZ2q6ZiR5XdFyATxXGWq3F54vYqrhITvXHpmuyrh4wp8zOTDYhzrW6DrzQdQhhWRkbGegFOtHWM+VdyxIBGcKTyT6V1uZm3I4lYHpkGm3+k6TfWCwtHi+J4O3vXi1Z2e59RQwNStG6OMmWOS33Rzlyp4TsKkWLdPGrTNcMRnavOK0Lzwnq+nxPJBH5u7/Y6VQsrHU7NhJNGY3P8Ww8U73W5jOlVpS5WdjpGoW+m6TK89wY1HzImed3pXX/Dy3/tzT5Jp5UiTOUJPWuV8JeH21yNpLpMxq3I2YzXW2VmLG3NtAskcak7QK5nFc3xHXR9pfRnRjw5bKrf6VGSAf4q8a8XWTNrs0A+Yhjg16Tvk+8rykgc5JrAktYZddR3GT3rzcVPkle57WAXPTkpCfDbww80hlupFiA6bjiu/wD+Eetx0uouv96sL5kBjiV0HFKPMUk+ZKSB6msYr7RhUpTTdnodhp+nxQaa9uJFaNs7mB4FYugfDnTLrT76STVoMxt8vzir+ibh4dudwfJVq4nS4rmLwfcXSTXIZ3Pr6mlPn5G47FZPQm8VeMrGsfAunp8q6nETj++K2bHR47XRns0njdG6sDxXlvm3ZVWM1zyMHGa9G8JxzP4InaQuGwcFutfI46nOEE5Tvqfp9dSUY3qXPUfh/wCAtPn8NxSNqkSt1xvFZPxf8FWNjoUckOoxO245AYVzvguS5XQkQy3R/wB1jVH4htM2jR7prk/OfvE17ntqaopcmvc8HDUcVHMFKVfS+xzP2KOO2KK4I7msyS1RDlXB/Gti1jZtHdsHgd658rl2GXzXk0Gm3zM/RMNVu2nIWRNrqwbjIzX2B8IDb6l8LrWFZlA2AMc9K+PyuVYc7h0HrXs37Pviv7Lpt34bvJdjOCYTnvjgV7OXVqcObn10PkuPcBUxeBjUp7xdzY+P/gqBvDq6nb3KSvaEsQpzkdK+f/sqEAbxzX07eQm6tZre7dpbd8q4APFeAePvDM/h6/fcsi2jklHPauWU/bVPdVkcXCGYRoQ+rV537GOwRLIxhs9s+hpdMtUsCZJMNIw4B9DUdiFkiMkilIk5TnO81c3KsEl0/wAyIBuJ/SmrxZ9RVnQndJpx7FS+hsdPjWc+YXJ/d22OFP8AhWDf3zxOZLhhLO/KgHO0elWdSumctdTNlv4BWJHG083mPk7j+Ve5hai5fe2PhsVhqsJfutZN6eSGM01zIXm3H0FNuZILdf3jbnxwq1LfTrbr5UZy396sZ1d2LPyT3rroTpRUvdPl+Iq8oU/Z+116izXlxMSqhY4/brUPl565Yep61KkRzUhjr1KeIpRs5U7nzOSYOVRSqxny9CuI1H3QB9aRox71P5bH+GnmL5eM17GCxdGdOXs6Vu50Y7CzjOPtKt+xSZNo+8efSpYJJ4eY5CR6NUksbccUnlnNfPTq0/bK0LanDWhGniW5zuXYLpJQFmUKx/iqaW0IAaJwB13A1QMJKYqxZTSwPtl+aOvaxlWlop07ux5kE/edOWlzsvBvi+406T7HfnzbVsD5q9Cnjtbux3IxltZuhHWOvF57fftdOVbp7V1fgXxBJZ3I0+9fMLcDNfH81KnzOELMrCcNVsybqSnaKO78H2Np4ckuGsf3slzx5svVa8v+I114pn8Qy6frGqTfZgcohPyuPUV6qhCylBjy3GVNZHjrw2fFOhRQ2vy6ra8wMerr1INcmGUOZze59FhMsyzLWpzinJdWefaZrOpaVGhsL0wQoOgbhq0rnxz4mnRWjmt42PyrsY72P0qOTwDq0z21tqMi2x2Aug7V0fw98AW9lr891cuZ4oseUHORmiVSlZvqfZSzKE6sKdOPutHOS2Hiv7C2seINRuJIJDsWB+oJ74rzG5TdrUqnBXccZ7V9J/FfC+H4UVcfvRXzXqC7dauNrgH3rsy+r7W58TjYKnmr0OgtNFilt1L3apkc7TX1z+ylfQ6l4POlT3UclxYSkryM+XjAr4vgaQQAEzbfUA9frXq/7L3iObRviNBayNKkF5iB2Lcda9PBtxm1I6uKKdHFZdenC7jqdp+1V4PSw8ZreQYitbgAgngMcc4ry7w94K1LxDeG10WCW5mH3yi5XPvX2H+0F8P/APhPPDFnZwz+TNbuGjkHUgkZ/SuYbVPBvwS8OwWUyGW9aPJROJZj6hvStZ4DmqNt6Hn4bjD2ODjhadLmqo+cPEHw98Q+F5Y5NbsZIUP3X2naazNZ01NS+y26yKkjny03HhiTxX1h4L8XeHvjFoV7ZfZWUqD+7nO5o/fNfLPxY0258L+JUsmDhrSUyJjjociuLEYBU5RnCWh9JkPEtbGYWthq1Llmkz64+DHw6sfCfgrT4I5EjuZ4hNeMmMMxHIzXgfxk8WeL/wDhOr2ysdfm01LFg0awsMuPfP0r3r4Z60uteBNF1NJpGd7VFdQTw+OlcP8AEf4Nw+L/ABrFq8l+bW1OPOCEqzfjXuV6VR0EqMrH5XlOa4KGZyePoX1aO6+GGpW3xM+FUEer3SvdpF5F7uIILH198V5bpHw+i8AX+o2sNwkxuZ3dNpztjJ4FdheXvw5+D2imxttaaSaT55YA5ZnYe471z2n+IoPFkB1qzR4oZGKASHLYFeJnM2sEoylqfZcM0XLOakqNNxp9x6plv7o7ZpSPlLY59alCggdcetA6B+xPSvjIKGh+s1JXiZmu+DrLW0tLy41GGCTfjDPg4zXoPhr4R6LpuuWF/Hr1tLJFKkiIJASxHpXhnxLupotbtYxLKIieFjODmtfwDNfDxnoiy3l+zm6j/dktjbmv1jKaVb+z4tS0PyTP/wDfJH0F8ZvAGmeM7m0kv9WisnhPyq7hc8V5hr/wb8O6XpE97/wktsXQcfvR1q5+1vLdRapp/wBmmu4iSMiIn068V86+Jr6/FtHateaiVkOTvZj0rPklypqR5U6b5LpnbQfDHSrpPPl16AM/ODIKK83ha+kXMU14yjjjdRWyhP8AmPGlTqX+I6tGuXQRI7EbgeBivR9FiuLnR1dT5UyJhWNZPw80+1uPO85RI6jIro9PvIZZpLLb5ZjJ49a/EcZjJyn7OCv3P6dzzH0o/umtUM0e9dnhSb/j5hfcD2wDzzX0b4T1GPUtFgvFOBIo3KK+b7uPyLyKOFDmXNewfBTUlayl0uRv3iHcAfSvsOHpqlHkfU/OuJacMRRVaC23O21LTre+heG4iV4j/Cf8aw4/Beh28onj0+LcegIzXVsPnI7Um0EDPavqpwTR8TCrKOxkfYkSAw+WjR9l6AVTW0ez+dx5kf8ACDxiuiMaVHLCjrsbBSo5NLnR9YcvdOc1XTrbVdMmtHw0c0ZQg+9fHviHR9V8DePLuxvndLBm3wysuFAJ4Ga+1pbFVOYMiua8d+CdL8W6S1nrNqkuAcSgcj8a78JjPYtKR5mNwH1haHz/AG3jC1bTlsLqVbnJAQ565r1D4RaTZ28b3MVqIDI27AHU+teZWfwVm0nxjbXIvHns4ZOISc4Ga+jdNsbe1tkWCMJ07V8N4j8TU6OF+r0/tHNlmUyoVuaZdPX6frSH2qK5uFgHzMM+lSxnegb1r+cKkJX5u59Xa2pG1RmppPSoWqImkLkE/NVdhzVmTmmheK6FJI6otJFC+3GIqKyXtwqliOa3pI1Z/m6VzPjrVoNF0WW7nYIFBxXoYO9WSpxWrO7Dy55Kmjw/9oLxUNMsGsreTbNLkEd8V414BtJrrVEYoXLt25Oaj8c6vd+KvF7SPub58ItfQvwH+Gf2PTBrOoQ/Ow3IpFfs1SVHIspUaj95o9SniV7V1Z/DH8z0b4daN/Y/hyJJFCyyDcAK7jTp9ke4np2rN021mW18yYYAPyj2qGSZkaULwOxr8exFSWJruaep5Fer9cqObe47Wr1XeRX+ZCKzNH1S30ss0IYBj89Z91Md7M8nFULi4i8ltjAmvVwLrUZe0jJ3PUpZfGVPll1PbvDeppfWKyhtwI7dau3tnb3cYWZQ2Oc14r4P8RXel3CqhaRCeR6V63pesQXVusgPXr9a/U8u4kw1aj7LEOzt1Pkczyutg6947HJappv2PUmKj5CeKimOBwK6PxA8My5TG6uck+UfMN39K/Js7hH65L2L5kd+FrOpFc25Jb/Ku7dWPruoxQQswYeZ0IzzSaxq0VrEQjBj6CvLvH3iS4t7YraQma9mBCADO013ZLw/OvUVWsrI6U/eMf4p+No9NdIR+9ZvvDPIrB8Na1Y3F2bgmKBXH97muen+G3i7Wj/aOs3Bi81ictngdq2NP+GVtBGvn6jMWH9xq/XsLgI4emlE5MVjsHTTpuVmzuUmjkwySxugHQGvM/in4La4kOu6fFulP30HtXX2nhVbNlaG/uhj++/BrXS2mjibdJ5uRgKea9bCVpUpHxNVUKcn7Oe54bYa/cafZrDLCUboyle9dD/bllPYKzLGjlRzx1roNS8CXV9cyyMifvDkADpWePhXqEjbScLXvQzaja09zJYN1dVI5XV9ck2fZ7L97I3y/IM/nXSfDiPSdGja81m3aW7c4C7MjbXZ+B/h7Y6MJpbu2E1ww4LDOKr3ng/VJrySSMIqknavpXHjc2jWXKtj0MFgoUZXkyxeeKdCa2aOCyAY/dJTpVnwda6TcwyaiIvNuF5KsuAKyD4J1c4AQflXU+ENFu9NsJ4ZVG5wVFeHUlFq9z3I4mVNcsWUpvEuiwyyI9sS2eRszUI8ReH2U7rAEjqTHVW68J6pJcySIqkbjTP+ER1bJIRc9MVreKirMUff1bOn0C+0+8s5bizt1SND8w24rNbxHo0cjA2rblY/w1oeF9HudO02a2kUbnJrCn8K6izyOqjG4kVlFx5tzKz5tx2reItNksJY7e2KSkddtcx4diWXVknkO/nJBrY1bw7fWtlJLKOMVkeFIZf7fiVcEMoH41wYrlc9GfTYG6wsmzsW8SaMqFfsxODgnbSHxJo23aLZh/wCqT+FNS3SMEXaxyKaPCepFgoGWP6V0Q+Gx4NSte7uzqdFvIdRsi9nGzR5OVC8/lXV3Hivwnp/gURTaewlQYYCHjNa/wAIdL8P2Ph1obhkXUTuGW9TWH4n+HWtXGgzpG0ZyxIqcTaNCXY0wFSDq6ya2PPp/H3g9YhiwbPp5VdBpWqaXqPh19Rtbc/ZFBJXbg8e1chcfCjxCUGI4q7bwz4W1DTPBcunSIplZWAAr4DGrCckeWTbufoDr01BWnc7H4feMvCv/CNQv9gYen7vtWP8Y/F3hn+wY/KsmBJP/LOl+HPgPWV8PIrRZIbofSqXxY+HOuy+FnkULmJi2PYmvtoyk8Mk1pY+cwzw8cxUnV1v3OCtrq1utHa8iTbEoyRjrXNTeINJOQtu3XGdtdVYaLc2fhZ7O42RyEYBNeT+KmXRZvJklWRif4a8HBYeFWpKK1P0GOZ0qCvOZ0k2taczLshYFc/w9c1asb82Jj1S0zuiYOM8ZI7V5vJ4it7c4lBYYyDWlF480oaY1tJGwyK9V5ZVTThEc+IME4unVnp5n2H8Nvip4b1/R41mh2XqKFljK9SO4p3j/W/A2raPcQ6rpbzKVKj5SCM18X6V44g0u8ju7GWRGVs4z1Fej6f8UYfFlq9msTQzovzMejV6XJiIxS5D8vzSjhcPJ1sNUb9GUrm1sba/a00mPy7YNuiySePxqlqj+ZOtopHkwjczZ+8T1B+lXLQiMXF1JzsQsn+96Vi6gGttOd2OZJmyp+pp1csraPlOfCcfug3TlC6WhmX0gnufk5jU4AqSaM29vjaN8g5x2FT+HdNe6ujkZWPk1q3emszH5fpXfg8E4/Etjz8y48rV04UFa5xxhwCrZPvURhwcAV00umEE/LVZ7HAK7OnJPtUSxdWnvFHFg8tnmFXmlJmIsPH3c01zaw/NLIvuAeap+I9aS3JtLLBfoTWdols97dL5zMSx5r2amZcsIz5Vax6uCwVqroQvub8NxbTcQxyt/wAAqWeRY4t0lu6gf7NemeA/CVvJbqxiB47itrxJ4Ot/sTMqAjHpXHgOI5VazpRgrM9LMuH6dCh7WrJ3R4aLuxn4STa3o3FTLD84XGc9COlVPGWiC3umWNCnPUdqyNK1a6024WK4zNFnGfSujkqykptLc+LxNOm614u51S2/GCOnWpRajbtC5FalhHDeWyzWzB0YckdjWhDpzEdK+hxTrKKcUnoOjhKPJJydjG0+HazRsDsbj6Gq1/bSWzn/AJ6Kcqfaurg00lsY57Ua/pZbTxdKOYPve9fnFWtKOIkprU+9ymmqmU2w71Zp+DNX/tTTBA7EzQ9Af4q6ywuiksdwn3gRtavJPDFzJpusxyZ+SQ9PrXqNqV82SBTkPh4j7Y5rOpV5V7qPhcdk2PjUjVxDumzI+JWuzaPc/aNhmNwOZDxtNbXwnuJNR8MrdTSNJuZvvDHesT4jWDav4UbZjzbdt34V0nwrtWtfCFurcda4Uoyw7lHc/W8PQ9lCEUlsin8WVxoERJ/5agV4P4Wt9NuPHsVvq0e+2kkw6+te+fFtQ2gRL/03FfP8FtO+syvECJUfKn8a78pm6dJye58Hj6Mqubzit7M+sb/R/A6fDe90ax0kQuI/NjcJklwMjmvm+z1iDTdVt7jayXFvIC5VeQR2r6p+GGh3fiPwfp+pRqjROmGH04r59+Mvge68OfEO5hKBIbn/AEk8cDJ6V0UqdSF6smXkGMnPFzwdSN29NT7T8L69a6x4Q0zVGUMkkKjg5IIArxT9rbS7W403TvFCws7W5FqybeFUnJatL9l7WW1Hw1P4buHzPafMMnsTxXe/Ejw6mreDNS0u6ZWMsDBB6Njg19PD/acM11Z8fiZVskzr34rR/mfMXwA8ZWOh/Eq0+U+RdkRFegJFdz+2Lolvp+u2PiUxebFfx/vcL90jAFfOo+06XrflQKyXGn3GxD67TgmvsHxpbR/FP4CwtaYa7gg84Sf7g5H6V5dCkpUZUXuj7jG4n2eMp42klaWhzf7I/jPT59NvvDMifNGxuI9w6DgYFaP7UWs6tY6Laz6ddSxWMm5ZEVMc/XrXgfwgu77wp42sdSlYrbM4W4+mea+vvG3hNfGHgu5tUkhlW5iV4H67Sea7aFSFbDumn7yPmM1oVsvziGJqUk6ctdtD498L2dprWp2OmXt06NcyhfOb5zgn3r2ez0W18PxHSbKZrqKFyS7Lt/SuRs/gr4q0i9s7zUpFt4tPmEisuRvwc4ru2Jbe7ffc5r5TMbr3G7s/TcLXp4mv7TD2UV2IueDnjsKXb82e/YU/ZtKg80u35814zloexzRZT0yx8Mx+L7XWNfWWXyOUiCbgTjvXrGkeOPB15qkFva6aUmkkVUcwY2ntivMotJm1W+itbdgrueprsvD3w91yy1yxu5AhiikVjj2Nfd5TjJyw6hfY/MeIqXJinJ7M7b4g+IvDugy2/wDbdl9pZj8h8vdzXi3xJ8WeFtQ1iGSzsNsYHKmHFerfFvwnqXiSe2axC4ibJzXkPjP4e61YSQz3Cr8529KurOadjwnyW1Z0fg7xR4BtNL2X2lnzCc/LBniiq+l/C7xBJYQyIE2soIooVWZn7KicV8M7NvsL6hExGFJZSK1NPjVtQnvnt+G6HPQ1q+HrF7fQlVGWESA7h0q4bW2W2W2t51ZguTg9a+LzDA0svbqPVn6hUxVTMKntJmfNDCLqOVmUcfLntWv8K9QSLxtMu7BKlQK5DxBb3TSKQzDYegqbQJZNN8TWF025AxAZvXmnw9jKeJqWlujrx+Dpwwdr7n06HVuR6daFX5iOMdjXkvijxX4w0DUUuBprXGjFQ5khBYgGu78HeJNP8S6ctzYTLJn7yk/Mh9DX6CleJ+Zywk4wlKOxvHbkg8UfIFDYJqYKuNwXBHWkdSzHcBn2qUjlhZKzepVl4Oeo9KZKwjGGXIIzVgqrHpWL4luhBEsEbZnmO0DuBXDmOJp4bDTqy6HRRj725n/Z7e6vHu9mTnCn1q6xCpzwFplvEI4kjXpiq+oyDynjVvm9q/m3H18RnWNet0etFLRGffMJ7lWXPB6ZrXjdY7VZGYKgHU1Q06FBA0k3AUEk1yk+uz6/qD6fp+RbxHDMO9evhcinjFyy92EN2XWlzWijrV1KCeUrH82KmdvlyOazNJsPKiDMMN0NahHy18vmKowruNH4Ua6JEX4Ujd1qRuFFVLmdI8ljjiuSnFzZcIuRT1K8jto98jgAdfavlz9o/wAeSahcHSLGYsmcHaa9Q+M/iyPS9KmWOUbnBUAGvnnwL4dvPE3iZry6RniMnBPpmv1Tg7JYR/2uqttj6HDYLlikt5fgdx+zz8N5tZ1CLVtQhJTIIytfWMtvb6TpPl7QsUS9h6VnfDfTrLRdFihjVVAUU/xdqEd9E9rbnnoa24pwFXGtVZPTseTipyrV/YwXuo5fU/G0LXBt4YyExgVyniDxZNChjDEH1rP8aLc6XdRtHGDk84rK1wNdWEc3lZckDAFYZdkdBU1No97I6eDlX9m1qh03iWTyCzMW/GkbXUFkGUkO/wClavhPwNJqUXm3A2p6GpdW8CPJdJa23AB617Dy/DQjoj38djMErwhuif4bX/2u/WOT5yT6V7haWDRQq0alVIzXE/DTwIukMJrhsv616ZPJ5MO3cCAK87EcOUpwdas7I+Dz3Hxr10qZz2psYVOTzXI6tc3JDCGXylPU4zmtvxFejefm4rgfE+siCB0U9BuFfGUKKjin7BXOjA4Zzhexlape4uxCkhdyfmb0q74d8OLc6kJZlDZ5LHnn0rn/AAXNHfX0k06Fw7YPtXqVvCmn2guYoiIfLPUfxV+u5VguWmqlbc5sxlGnFwpadzlvHVxCLuOyt2/dxKOnTd3Fc11HNber2xms21BQQrSNnPrWMBxXvQ7n5zmM71CPBHT9adGCzN8u4gdelKcAHNKGdiUUbVxyat67HmU5qE73ucldaxeQ3cqrKVw3AzUb+JtSxhZjV6a10Rp2aS4+bPzcjrVi3s/Db4BmAPrxRyxUddz3sPifaJRsWfDF9qmpQykyfdHWse41jUIbyWPzyWU+tdnoVtpsNuy2M2VI+Yisy6sPDDXDtLc4lJ+bkVyxklLY9ClGMXe1znh4h1NcD7QRXS+Eru6vLGd5nLMASpz3qE6f4W2Z+1qQOvIosSkltNDoO1k/jf8Auj1qa9aCj8J20oqXwmbdazfRztEsxB3HPtTTrWpZJWb8c0zXDpmnaBM8NwLq/wA54OeaTR301rKJr7McrCqjXg4r3TSaUNzo/Dl5Pc2UryuWcHrWFeatqSvJHHcbAGPOM11eiRaelk4tWzGTyazzZ6DvcyXQU5O8Eikprm+E56cuZtnK61rGpyaY8W8XDdCM4wPWsrwiyya5BtyJB1rY1ZNHS7hmsJw3mHY4z0yau6NpVtbeJIJI2DxEDcw7GufEJc17H0OBxa+ryiPbV9QWZ1EuRk4HpSrrN+HBWbb6nrWu1n4eZt32n5yxyMij7H4fxs+0DOfUVadkeK6qa2LGh3NxNo8twZCHUsQQcZrhvEXjTxMuhziPVJhgkfeNei6dDZJprR28mYsnJrldV0vwtLp8sYvAcgnqKHOLVpImk48+qPHW8ceLFwRrE4P+8a6bQvFviE6L9qfUpWk5xkmqU+l+F/NdTeAYOOorQs7KwTSsW04aEZyc15OKdBwS5OvY+qhOErI6T4YfF/xbHDPatfZKvwCO1d9d/FTUL/TJrK9yd68yZ6H6V4ZoB0HTdZjma8GJDhhkV6hdWvhuTT2khvEYMoI5HWvRi1OKjFWR4+O5aE3VS1PLfEvii91Sc263zK0LEMmcd6565t47hzJcbpG9zmr/AMTvCsnHiLQyzKM+aq+tZnh65W90wGZvLnHBB61vVwSw0VKIZNn9HESqSxKcnfREn9l2dzEqtGDjp6muUvbCFdbEKj92DyMV1c5ngJmt23lOo9ayNatJbtU1KzH77q6DrWmEqSe8j3MVUoY2ipU4Wa/EmbRtPwW8ocDI5xmug8D6fDa21xKqgEMAPf8AGseJltNOR9QVpJWGQo7V1Hh9kOkxyACLf2PWs8ROo18R6SwmFtHTW2prXSldOjg6NLLnPoKzfEK7ryK37Qrn65FbZQS3djG3IChjWDrG6TWJ2XpkKKzeJrcq1Pn8JhcB7WUa9K+p2HgXTNukG6deXOMY6j1rVk0sFTxzn0rqPDOjRp4W031MWW+uattpIUbu1cCxGK9o+WR7awOU043VOx55caWdo+Xk+1cB8UNQGj2JtYWAnfv6CvdrvT0UFuwUmvlb4r6h/aHjOePdlISU/WvRy7CVJTvUlc8vNMVh8PTtSja5zdurNN5jZZ25JNdT4XdYp4yfWsC0UFgR0rX0/wDdsD3r38Xhozp2R42WYmVCSny3Poj4f6xbx2yK2OnrW94n1y3ezZIyo4rwnRtXkt1AVyKvX2vSSLtMh6VxZdljpylLRPpqdecZuqkFzol1nTxql4cdzWFrnhE20ZkVMAjkEV0XhvUoVk3SsOvetHxTrVm9iVVlJxXo/wBl16SjVqVFZ+Z8dh5qvVc3HQ858Fag2j60NPm+a1lOME9D2r2O009WCFeVbkGvnzxHcKLpZ4mwyuGr6Q+Gc41Tw1aXHXEQUn3xWmc16mEkuR6NHp4J06ylHlFttNBO4L0q+dHSa0khZeGU5HrXQ21iFXhauW9r+9wR1Wvg8RGUZ8zdz6DhPHwVOeFas1sfOOq272t3IhypilOPpmu/0G586xtbj+PhPoDWD8RbMx+IbtNuAQDVvwdLv01efusCPwraLvA9rNMFLE4aSjLVLQ6q+tDJpepRq3LRfKvqc12+maT/AGf4W0tmTYXU7l9K5exaNriFmKqjEFtx6iu91u6W5SKKBlMSINvPHSniKKo0vd6ng5BmeJxeJ5Ku0dPuPN/i0MaFbbV3EXC/jXDfEbwfceG9K0zW0+aG+Gd2MbTjJFd58WedHtscD7Qprv8Ax54dttf/AGe7Pzzl7JPNTHU5ArpytKdOVzzcbjFhs5UujOI/Zc8Z3scd54e+1HahDQIT0XGTXQ/tTaTNe6DpuvRZ3QsPtDY6pjpXivw11PTvD/jPTr0TFN062zD1DnBNfY/jDTNC8ReEL3SEuklVojsAIJzXqYefPBwkc+bU3l+cUsTTemjfzPl34M+JZPDfj7TpHk2Q32VlOcAYHy19VTD7Tdl5mLhhwOxFfE2sWrWs7W9yxhuLO4LRnodqtkfoK+ufhtrEev8AgnTNYluYkE8ALF2wFPTBrtyWs1GUL6o4/E7LKs69LFU1dTtc+Z/2hPDMvh34hm8it5Ba3vKCOMthjyelezfsxHUIfh7d2l9byw2UYOGkBGUOd3BrB8UfFu1sfGk+k6/pFlqFraNuglhy7HmofHfxzXUNCGm6HYfYLeVShMi7HVTwcCirVoUa0ql9z0MDgMzzDK6eG5LJbM8U8b3+3xnrkNg+NPF46wAD+Hsa6P4e/F/xt4V8vT7XUPPtM/ckXcQPTJrmzb6Y0zvJdBmxksxG4/Wlgt9L89THLlmIAr5/684yc4Kx+jx4f9thYUsU07LufQlt8QtY8caeTqEYgijYbVX+L34qNo9zhs4xWb4RsVs9Dt4wOSuTWuemRXj4qvKtP2nUuhg6ODvDDqyGgUdsU9RxzRt5rDR6I2XmEEsltMs8LlZEPysO1df4X8W6xdataWc10ShkVCMdcmuQCgnHetzwILP/AISq1N8QhP3f97PFevlGJcKnKfOcQ4GNehzrdHcfFDW9Q0iW3FlMYyTz33V5t4r1/VtQtka5uMsnIFeweMrPw/dPEutXaw4+5kgVwPiofD+w06RI7sXE7kAYIOK+qqqUndM/OZ1oQhzNGLpfjPW4rGKJbvARcCiqFtZ+HzEGF/tB525HFFUoS7nz8s9pJtcr+4zPH19qFna+Xa25Jc4jC8YrmtCvdcs7yJLyBgjgZY9q9d1e0tbqYSSYwo4GKydYtdPi0tiYnllb+6vIr86zvEVmruN0ft2FrwiknuyBJIZFDOgfOKp/EGOGx0e21SGPmAh2HsKqw7lVGSOREyPvCtzxQkWoeEp7cgEmEj9K8DJIVYZhHlZvio3S7HovhG4j8T+DLW46RSwhefu5x6V4v4k0rxh4I1WXUNFjeOytgzPsHDk8jgV0/wCzh4strzRpfDqhvtVlI3BHGOg5r1sPb3SyQ3Chn/5bZXP4V+4XbilY+FWJlga0oyV49jyzwr8VtUvvh9NqNxGi6huKRxMuCTiuz8KfE7w5qBi0+8vFttS2DfE/ckdj0pNb8C6Dqk0UwsEVE+YRqxUE+vFee+L/AIQS3lsLvQtQ+zzW7MyqxA3+2fao9nKL3M19SxFX3vdue5S3cMFtLcyMojSMvnPpXmPhjX7fxF4yupZ5tskfywx54IB4Nc74Mn8WxeF9R0vxBJH5cIKoBJkHj1rj9Kt9SsvGtoLKR4nlxh8fKvHTNeFiMPTzpVMLTf8Aw55WYwll9aMd0+x714h1W30XTpL264ReoFcp4f8AEkGtXbTWrb0PUVGkOqa9ZXPh/W5GkkcjZKo4q74F8BR+E3kdpvMZ+i18bjskwfDGWTdTWo9jtoVJyqRfQ6Wa3NxpU0CHYZFwD6Vh+EPDqaNaSq333fOe9dMMbQDTV27ix4HavyifEGKnh5YdaJnoLdtDSoDAAY+UVE6mpV3MTSSdDXg8zb1NFoVpWwnNch4q1IqjrEecV0erTNHFxXEatiQvnqa9nLcPzyvue1ldFTnzy2PnT4k/2l4i8aLpaB2iDc4r134b+G4dFsoIim2QgAk1p+HvBv27U2vfIAbPDkda6W70aSxkXL7mHQCv3TLXCngouaskj36uKw9NOnCWrNO7uPsNvGqSc455qrbzL5UtwSO5rJuUmeQF2Jz0q/Fpc9zpcturFSwxn0rnToZi3yvY8jE01QpN9TA1qaG+zK6q4Q0/T7GK8gSQRLgHgYrFWyuNIuZLS6m3h24z9a7TRoVt4YtvK7c1nLDyTVOHU8jJq2IhNyktzU0eyv2dLeCPZH3OK6mPT9N02Pz76ZEbuWNchP4+sNLZbC2dZrtuAo6iodT8I6r4ogS5vtQkhjbkID2r67B8PQpU1LFPQMU6sqj53ZM7211zTZDssnWdfVao65qiKpUHHFYWmaLY+F9P8mCRmfHJNYGpX011OdjHbnrX53xnmdOdb6phPh7muBy6NWfNcTVrt7gMQeAeTXm3ia8W61SOyjkD5fDgdcfWrvxB8XWujrHpcUo+1XDBR9a5Lw5KNQ1mWykVo3g/ePIepb0rl4dyarb2s46Ht1MRCjH2aPU/hzotnbySKrboSBnPUGt/Vkma5XTIJ2ZSc7c/dHvXHeD9TkiEckY3SQs2AOjD3rtbZmZG8QNgOVwY/UV+hw5eVJHy2NvOb10I/iVZxaboen2tuPvfMxHc45rgdpGM103jbXY9Te22xuqBQACPunHNc243YrXnurHwuaO1QYy8/SmuMl+o+X+lSFevPamOxIZiMFVq46HktNyXKecahZ3pvpWW3cgtwRUQtdSJ2pav+FbM/iyRLmSAWCSbDjJOKsWfjIQqxOmQlv8Aeqm21oj6DDKvK3MrG58OrW6gsrn7RCwZlIAJ9q5TVrG9jv7lmiOwZLNnGK7Twtrz6rZz3klult5Kkhd3DHtk9q8o8Y+IdW1rVHs7hBDiTK+Wcjb/AFrDCU51qnLKy9T3LqlDTcwvFuq3CTiGxuR3BAql4V13xTpbM0V0Ugf/AFhPQim32mrDI8i7jJ3z2966DwJ4eufEHn2r3PlWsILbwATkdq+ghgcPBONbY8qWKqVJqK0Oi0uy1GRFvDbF4ZxvViQeT3/+tWm1hf7FBtHwfuluaxL3Vr3w+La30+QhLeU7WPJ3Y5JFdLoXjy6uLJWltkcDoT1J759K8evQqQV6cfdPRw9e03CWp0/gmGWPR7oSQsjc7Qa5i90+8eadTbuA5Ndv4Y1h9X0+a6NtHEIsgjPWufHjwSPMIbKFijlCd3TBrjg5810bR0drWueaXeg6hpmpK0fnOJHD7GbovevRvCUMjSiRgTgZA9K53W/Ep1vWJGtreOIxKVJDV2fw9ZW0d7oQKXVipyeuKWKnOUfeR61LDewp899znZbK+WeRhbOQWPI+tMFjfE8W0g29fWtxvGsiPJEthGfm9fQ0HxuxJY6fHnGOvWueOx5yfvM0/CsM0fhmZJIyGYtwetecrpep/Mv2CTBJH616nomqNqWitqH2eOMJu+Xd6VyC/EKRt3/Eph+Ukfepxcl8KIjN8+h5Br+g6nb38mbGQITmun8O2kyeEpYpoSJCDgd66HxT40kuLUXEekwll9GqDStUbUNCk1A20aEAnburzsdOqklbQ9qjiW7aHk82mah5n/Ho7HoD710Ph7U7mCNdNvonjcH5Sxqe48dNDuX+zYzzwa5PWfEUuo3HmtAqEHgg16VD2s7c0UTmFRzpOKjqe1WULf2I0TRDaw/4CfwrhbnwlNJqDTWKlGY9D0NO8IePJLeyFvqVuHiHCNnpXT23iyK4CtDbxMFOV2tk13y5J6SZ8Pl9bMMBWlOnTuclq3hnxBpmGu9LmSLGd4HB/KuGg1STT/EDxusnlE4PyHAr628I+Po9S05ba6s4JZ0GHD46dq073wvompWZ1aPS4In6lQgOa6cJg8PUbszvxnG2OoTpqvSsm+h8n6rKix+exLI4+UFSTitfwXa6Nc6FPqF9q0kc6HEER3YJ9K9e8SeHLNXW9jtYhFH94YrhtUMMcpiSJVjznAWvMmqMIyipXZ9XLOp1bVUklYvaN899Z7xy0I3fWsQqW1Mk/wDPcj8M10WmYW/sCB/rAAKw9Xzba3LHj7sm79a5a2H5Klr+Z5uC4ptGU3HW59BaLbn+w7RVHBj4q1PF/ohXHz4qHw5eJJ4W0yQdTb5/WppLlTye4rjhGM20eviMwnUpqtTVzH1GLFnOMciNsflXxR4tYnxbqe7qbhq+3L+dGhdR/GpFfGHxOsX0/wAc38bceZKXH0zXtZTGnGbinqeLjMfUx2H9tUja2lihZ4Che1a1qyrisG2k6Vp20nAJr08XHpcrLca4+6jchlx92pJp81mxXSjoae1wMV58b82p04/CUsarqepYF08YJViKo3+pyuu1npstwMEVlXcmTxXoTipxRwQjPCRcUtCpqUhkVm6mvpv9nfdJ4Eh3fd80j9K+XJmYnYvVztr6y+Clq2m+C7O3bgsA/wCYrnzyqvYRTepnlNSKxC13PR4I159RVmGHNxG3cnFZ9tJ/FmtK1kDSoc9DXkYTLnisNOaexGOxlTKs1jyR92R4r8W48eJ58D+HmsPwK2NNbHTnFa/xTug/ii69lxWT4OTy9MVe5bb+ZrnlQvDlTsfYUczp1JqMtDY8RQWbRRyapqk1jF5I8soTyfwrX8UDxJp3hDRr7S/Ma0eZVluHyQylgBWjBbR3McFlcwo8fHua9H1DXrO+8Jjw7LpETWq7fLOeQV710KdKpS9/dHy2KnPC5gpUZe6+x5p8WUxoVmGOMzp/KvX7Vox8LdMgZGdGj2sMZHK15H8Vvk0W2K8ETKVrN034qeMrOwhsre9VYYOFBVT/AErjw9aFONjyeJa9OnjSCb4b2XhbVrnxRraubG3bzbeInBY9R+tdRoPxn8Px2K6wZlg2vjyGU5IxXCeMvGXiDxbHDDrF15qwngAABvyrmmtYW3fuk29dvbNdNPE23OGOPwuIgniZS0M/4i+NNP8AEviie8023eGKQ/OW6H6VBZ+JteXSW0i11OeKzLZWKNyp/Crk+jafcHdJEAf7oFT2ei27ypDbWbSOfurHlia3WJ1fs9Gz6XD8UYGcY066cktu5kW8d811E80crMD992yT9TWn4ojmNtAVQ5xjPeux07wL4rng3waLdqmON8RBrP1TRdb0lv8AiYafdW4HQyREKfxNcNSFXmUuU+qpcb5XSo+zUJJHnr29yu0mCQep6k13Pw7+GvifXZV1Z7GW20yJg3nOMA03TLltPvhfxovmjoCM/pXqXhD4heKfEEp0m6uFFmqgeSkaqPzArd1o+z1PIjxXh8XiY0sPfXudFDH5cEa8fKu3I704KMU8jDBOBgfw8ikNeDJ+9ofdReiQ00CnDkUUkrPQq/Qay7lxu2+9T6UcaxYzNgRLcI7uT0APNQv93AHJrN8Q5FjGPMZD5qqNvetaM+SftOxzYmj7SjKF9zc+N3iuPXL6Kz0SI3AibDSr0+ledQadqTyPI1pJI5xwa2dT1Y6CsXl2UUnmdy3JNSWfj5kcCPSYiw6/NX1mBxE6/vPZn5HnUJ4SLjR1aM1dP1PH/HjJRXTr41uGUE6XCCf9qivaSpdz4SWKzO/8E6OFZruQMN2K2/O0+1twJtm/HOe9aejabHa2sjSKDgV5J471ho9YkSNiArV8Zm+IhQilFXP3rLMLLH4hwi9Dqr+Vb66VIYVWHuQOKx21CEXsumbWfg5x2FSWGrRweFzcP9/HFcRpX9pz6y+psD9nJ5+lfJZRGrPGPFVFbXQ+lwuEvzwl9n8zlfB/iCbw38S9QjhlkRC5ZljOMjPevp/wj440zWNJt9QSEiaVSZEHUAcHNfJ/jjRdVl8dNqelWMk0MSBp9vB212Hwc8S2+i+JY7/ULjZpzI0bIedhPGK/a8DXpYnDJLc+QzHAQxEZ83xI+gLTxdb3HidrO0u45I2TMaZ+YNnpWmdUMoKLbjy8kEkcg96+c/G2rzW/xFin067W3tWxcb0GcxE/zr1fwZrk994fWWdSGnYhMjqAetcWcYungqHvPV7Hh08ralG60Zp6xbx30a2MH7oFw77eN2PWsPVLGKS9jW3uIY/JAHJ5B6VuXFwtvC0ij95jP4V4r42tfEevaq11oDyRrE/7wButcXBuWc1VzbtfU5c4lCEo0+p7v4Wms9Fv47G4vvtM843KzNnbjsK6eVi8jSN17V5l8Jbe6voY21e3Y3cI4cmvUGhZYjI3avz7xSweLxGMjRpq6Q8Iqaho9WZmtahDp1m08zhcDvXJ6B4wh1PVXi8wBEPrxXGfG7Vr8y+THIVhPUZrhPBmpGx1MGSQ4brXwmE4aksM5VPiP0XLuG1UwDrPdn1FBcxTLvQjFNnbGa43w1q63AUI/wAo5611E3mTxApnpXz2JwE6M7crPl6+Dlh6nLIzdVfzQU71j6ZoVxqmoBSCI1PJrobPTp72baVIUHk4q/4j1Ox8J6SRHhrhxgeua/R+DuGZTkq1VaCq5h7GHs6e7M/WbqDSYk0+wVfMxg7eorOjhMwMkzkyd81haNJeXd6+pTknzTkA9q3rmUW9o0rfeNevxNiWqqwlHY3o04R5dfeZkalCRMoh5weatrqcUMHl5AfH61TN/BBbTSydcd65ZdUhuUkkDYbPAr6DhnJqeHh7+7PapUfbe7U6Fw6G+t68HaZiAc4z0ro/Gz2vhHwpJJId0rptTPUVZ+FGks8kmoXDEhugNU/jZpNxrsaWVspOwV9hl+Bw0cWqk9keJjsRGnifZQeiPAfCd1JeeMYroF2dpM5NfVNrqqwaREZmAITvXjXhHwQ2jTrd3KYK85NbF/qs11OLdXOwHHFaceZnRq0OWhpZHTQwEsW+aT0R0Osau17IQOOeMd6474geJrPwrobTTEG4cHYoPOa2by6tdB0GfWdQYCNEJAJ6mvlLx54ovPGHiCaUSt5AYiJewFfi2QZFVx+IdWfw31OyrVpYePJTJtDvtQ8UfEC11O7jknjE4Yoedi57V6TppuNP+J9zaSrshvz+5d+ioTwa5n9n+OK28RG7uGVxny2VunPetf4tqbXxk8UGoJKpHnBomB8tSfu5FfqVTDwoJRhsfNzqzqVdT2nQNLt4R50Jja2BxuToxPWs/XvEUI1qLw7aSGNkcPkHqo7V5f8AC74ganJejwzIuY1OUctnOetVtfuF/wCE2udQju/nsrsbucZA5xXnVb02KcW2z1XXJYra0C3DDezkjHXFZW37s6s+w9iaqeKNbt0u9MaZAYJFEjOTx8w6VYvBuVWWZY4SuVycVpRaWrPjs1w0vaWsWHK8N+VOh8o5aZhyCMVxUmp3kd63kuZI920gdq3tOd7iMt82dp6/Splik52RX+rleNJV27IxL3wu1zdtJBdIpkbIyaoa74fstEhV77VoVZvRq53U9RvodSnTzpNobggnis+See+J+0u8qD+8M16FKEW7yehth3U3mzqbbxBpOm6ZLYQanHN9o6tnOKyJ7GHT41uPt0dz5w3B85Kj0ro/h14X0TWtIvmuLbMkS5DfhXJ3UCwyz2sLMURztyOgr0frGXwjZLU9OjCtVfuK5Tt7Vrq7lhuLgJkZDZ5IrYtLq303RWhsLopLnkxnn61kyWqM+7LBwKl8IWitqEs0yhrcfeBNRSxMcS2+hvjcGo0U0rM6TQPDF1rlj+9uVMkh3FnPOPWtvUPB0Oh6S1zHfJKFHQHrXNR6tK11Mtm7xKvygL6VHFd33lvbvLJLGeRuJ/GsXzS0vZHJGk0tNzr/AAn4itbDw7dorJJO2W2n0qqdDsj4UuvENvdRICWYoD1bvWbpGn2c2k3McKn7XKCBz0Fc9cSSfYxo8E0ggjY7xk4J715+LnQpq8HqetgsJUrq8uhJ8P7RbyKe4mlCscnBr2TwLYtDobROwJlYlSOgBryDSoPsiMsalUcjGDXq3w7keTwlcMznMczBSfTFedzSqK7Z04qtFQ5EimPAzsXddQiBZifmbpzSnwK+QDqEX1DVx82q363E+6aXG8gAE+tRrqV9u2rczdPU1aWh57Wlz1TRNH/s/QnsTOsm8tzn1rkF+HDYY/2vb8kn71bvgi5muPB9xcTFmkTfjJ5ryb+2tU+b/SpfvH19aIptPUiF76Hen4blk2/2tAR6Bqkl8GHS9Ee3t5klVwdxHOK8+Os6qBkXcufqa9Q8GzSzfD65lmZnk2nknmsMVRcoq70NoTqQlc8nl+Hp53ajCqsepbp7VTf4c/Oy/wBo2u3HXNR6tBqJMkltcyk5PGTxXM3d9q0JIeeYN9DU0qeJd3GZ69GtzrVneweEbWLRzaySxysQcMtYUfhGexxJbaoEyfuhuK39DlnfwPNNIx3hfvd686bUL9nZRJIy7vU1nhPrEnJORtRpws3JHb2g1bT3Hl3sO/qSCc4Fe7fD/wAYf2v4RNrHGWuYRtYDvxXygby9wcTuPbrXd+ENVvNN0xriGR1Ew2kg9zWtepicPTfs5bmOIybB5ioxqRtbY9X8Qa1cW1vJHNYlkOdwI4rzC6u1uJZmVHBJ4HpVK+1PVLjfHLdysG5HBrH0KeW31ow3G9lYHBPTNcmFhVUXJyTZliuG/YQbjUun0O7tbhmhsLpeBbyhT7kdqPGtrjVhdKuFuEBX3IHNV9KzLb3VmOqgyr/vV0usQpqvhGC8iH7y04Pr6GodSpOrd+hyZdkeGrUp0k/eudR8PdWEvhZEY5aD93g9hWpLqC8KrZ715x4Jv/sd9JAx/dyqVA9623vCsrpnlSRXJ7Rwlyn0WX5bHCQkr3ZuTXyqxUt9PavCvj/oDTMms2qbmHyyEDnHrXqM14P4jzWZqSRXts1tMoeNxyDXfgavsKnPcjEZdCpQkrbnzHC/zbckKByTV+Kfp29q2PHfhO50a7kuYEZ7R2yMDOK5VJmXAbg19jCUK8FKJ8aovCTcZG3HMuKd9o461krPxR9o96h4fU1p4lQ1NCWZTnJwO9UbmbncevYDvUEtwQM1Y0jTbzV76OC1jZnc9ccAVpGKprmexnLEVKs+SGtzT8B6LLr3iKCIKTEpDsewx2r6n0iSOyggt48BUQDA7V594E8PW/h3ThGqgzvgyNjkH0rrEm2EMe9fH5ri5YqulHZH1OGyWjhqUa1VXk/wOvt7z5OD3q/He7I3kzgIu6uQguedpPGKj1/VDa6HI6sd0nyV9Hw9VVKUlOPutanyfEspKKnKWqehwHjG5+1X11MTlpnKofTBrT8O25/0S3HUkSN7gGueuAbjUbeHqFO4/jXa+F4ds0t03SIeWvvkVyYuMLu0dHsLA42WIp2T1R0ayrC1zeqVV4kzGp6E1Q+GmvaxrvjMRTeT9hgV/NwDxkcVj/EvVhpHgyaReLiXKx885rzz4V+OpPBuqzXN5E0sF0B5uW6VySwkp09tT3cB7CUL1Vqj2r4vLu0SIxjcomBBHYV5gNvVT9asePviwmtm203RNPlliZhlghIp0lhqENnDcT2ciBwCflNc0cHVpwTnE+J4urUJYvnjJFUdvbpRjr7/AM6kEcrf8sZP++TT1tbk9Leb/vg1hJtbo+ZpxlU0iiu3AGfzr6E/ZV0fw/c2l9d3UdvLqSTARCTBIXHUfjXgptLscNbykf7hq7o15rmi3YutNa5gceinmt8LXjTmpM7cPRnTqJumz70CsqAADI/KsnxVpuj6po1wms28L2wjbLyAfLx1FfMlj8aPH9pBHB5TMcfeMWa5/wAWfEHxz4lUxXk88ERBDIkZAb8q9mrm+HdPlserOveNvZs5bxJBaW/iPUYLF99nFOy2755ZOxrrvhNB+8uLhevAJriVs7rduWCZ8DLZQ9a9I+E9tJHo1xJJGyMW6MMHrXzWIne7R08LYKcs0hOUWkjr1HVQMDNOI4qQrtP1pAOK4V3P2lzT1QwDikI5qQUYovZ3GtG2NXORxVPVoRLDEM7QsqtV1sgfLSwwrd39jbkH57lFb6E1pQhzy9n3ObF1JQoymiGb4fXni6W38u6itUDcF8g1t2XwQ8gAtrVsXHX5jzTvjzPdaCmnW+kSPAMgMUHfFeXP4m15Yv3mozqFPJORX2eDw8aFNU30PyzFThObqN7nrI+Ds2Odats9/mNFeNSePNUWRlGoXJAPXmiurlXYw+sU/wCZH0vfmOKzdVbaCOleK+LfD9zf6yssYQRbvmGeordW98SXn+jzxvvPcCqupR3ViVjuWcu6569q+YzHBxrJLmsz9AyfEvCy54bswvEX2WztotMkuTEpHO01y51iSzuDaWt0z2qck1JrVnqWsSO1lG1w4bGKt6doD7rfS3tdt1IwL+1ezgcpo+ySvc+shioRpuU9zqfAt5GuvWMszjZe5ikZum3Fec/FfwZJofii5Fi23TLp/Ni29AB1/Wut+J2m3Hh3wqk1uxSW2bcpB5rF8MeIm1y6gg1D/SrWcAKDyVPSvlKjxWWY2Vek7x6o8pYCeKqPEU3oP+H/AIdh1/VbZp8vZ20QzI3XI/hr23TbeLavlxhEi+WNB+WawNITS7CZdPsVWNz1CjofevQ/D+mLJEZNpG0dT3rqxmGxOY0ViKi9EeRmOLULN+hwXiB5rfXIoZvkimXj61XsI107V/scSiTz+/pmpfjIstlqljc5LJHg8DvnpWF4S8RR3GtpLcwlDvwua/Q8ip1KeCUuXVHxeIoV8RX5oRv5nsnhDQ5tOQyOysJOcelWfGGojR9KkmZVYgdPWrmn3kckSOcpleMmuD+KuuWkFu0TSbm/u+lebiqTxcveW56GW4GVXFRhJHm/j29h1+7tpprQ20fO5scmuNu7aGGUmGPAHRjXSWVprviW7WKxt2kQE7Tt4Fd34X+Ed3cSCXXJNi/3BXZhcuwmGj76TP1D+1cJlVD2cp7dEec+BbzxDJq8UdjbSTxhvm4OMV9GaDbX80KfaYBEcDINafh/w1pOiWyw2tqisv8AHgZNaN3OtrE0kpB9MV5WZ4PAStJ07WPzjNc8+v1X7NEJ8m0g27Bn29a4LxVost/ctdXWXUcqK7CzMl/I0zAqg4CnvVXxBdQQW86bl3LGePTiuCOLVJOUdF0POw8rTa6s8/0qSNpAhIAXgj0q54nmgTTo/LcBq4fwveXM17ezuWKBjzUet311PMkKFjk8Cvj25f2ne97n0NGLk1cmvzNqkgto+FFc/wCINMudMRZUJB9PWu+8LaIyhLqV8E9jWF8W7qBCkMRG5euK/R8ub5lE3xWLdNJI7X4U6z52lJCyYkA611t61urFnUF684+EaXMlp5gjIXH3q6TWLx4J2MrgKB1rmxM6kazjFnmezVWrzGF4zuLiZZLaHhTXPeFtJc3QWZtwB3EU7U9eZr1vkzH/AHqsnU4NN8L3+sKwBCEKfcivneIMHiHTTex9RRqqnR5I7s8a/aa8ZPdagnhnT3xCrfvADXjdtth2LCsi84fA4rQ8RXM154la+uMyPMS34ZpkMohuGWRMA4NfRZJhY0qCsePXp3m+fob/AIehv7KG7eCN44jC2GIxk4qjpUCTW0l88hjKR4lOeWqtfa9LNdOsczC0j+UhT1PpWQlzM3nLby7ELElGPX2r28TQhUpWicGJr0aGsdTf8G366f4zimgVpgQwYn3FS6lcTN4pubd2LRy3AkO7utc54fm1H+2k+xRec69lHXNew+BPhre6nqI1zX2MRLAiHpxXy2JfspNNmmHhKdD2k1ZPuYthF4g8XR/YJlNvaWb/ALpugIHSu6tdGvbtIo9Sm82KIbQM12Uuj2um2pit4gqHoR1qoVC4VelcdL2tZ3lseRmmeQw37qnC8u5n22lWNqv7mDB9cVYOFG5OgBytSvuJ3bhgdqgkIIZl4ypH6V6lKjGCuj4SvmVbETtWkcVear4XW4dZbP8Aeg4Y4qeXXvB9vp3lx6fl26ttrnb7wxqtxqUskVuW8wkqMdak/wCEA8QrD50luQBztxW85QUfeep7OBw3tLNO7Ot8L+INOsraVbGELG4+ckdaw9V1bR2umMViuGPztisyyt5rUSW8sZTHFMt9F1C8m22tu8keecCvm+SFStPU/V6eFlgcupzpwTY6e60+TOIAuOmBWFfQyWqtdWs0iWu75iOxrTn068gkkjkhZSvABrrtC8KSXvgi6gu2SMPKJAWHOAK9LCzp4aSfMcWNr161H2dWjZM5/wAFXGn2s2+9jEsZHmKRySTTfFGuxT6sLXT7IQW5/iA4q7p/gXVEHmWKM0QOATyCParT+B9YZSptXIB59c16VXFxqTdj5ylQjSkovQteGbGOMxXi3ThJR5UoHQVx42NfXSxt8qzOM+ozXqPw9tY49K1DSbuNRcLISqsMkHFeY39m+na7dxHK/OSwP1r5ucVOclzH1mBc5N01G1ka2kvaRSqZ8vGDyK9Z8KTabcaE82nwFLVCfMXHVu9eMr5ki7kQKPXFXLTxBq2kWL2lrcIsbsWK49a9TD5bOUE4s8+rlWJrJ3skjvDrXgwSN/xLz5uSH+WhdY8F4CjTyq9/lrw/Vtb1BXaRJIgckt8tYEvifWPNG2WM88jb0r04ZFXnG/MeDiqfsNJH1loVzpdxoctxY27RW6FsjHUVx3/CQfD8sV/szJyc5XvXk3gf4jeIdPjezkZJreQlSoXpmulPhPVk05dRaDMDndvx61x1suqYeSjN7nJSrUGnK9rHajxB8P2bDaUm0f7Ndbod3o9x4ckvLG3KWKg7lA7V5Tp+gWslsJJBk963Iby80jRm0+1YC1bhgRnrWdbC8iueO+IcNdxszSOu+A8gJpqlf4jt5zUN3qfw6nytxpKvkcHZ0rhbq3hRmEagN/F6ZqiyMwKKFz9K4m0k7nRDPcLpq7nqkGhaDP4fkurJfLtADmMDrXDT2Phhv9XbKpB5yOtd54JY3nga7s4lHnKOnrxXJad4XaWdvtbENuzgV5tSdOhFyb3PapZkoxvcx5dP8PEbktoVI7Gug0zwZJLplvd26wfYywLLntWjD4PsXDbs8dTXpvw78ImfT9jSn7GOnPWvIxWdYWlSvNs7qWYzkZln4f8ACLWUQbT7bzAg3Z7muX8e+EfD8mn+ZY2sUEy/MCnrXtB8F6eDlmJGMDHGKwfE/gmRodunyCYtxs7142XZ7hcRilGLdzerjZ1IOJ8y2ck1jqSXDDmJvmX++K7TwtcxWeqtp88ge01BSYn7biMkfhmtD4ueCZvD1jaX3lFZSQJB6D1NcXokq3NsLFnKSK2+1c9QerV9tiPZpcsfmfM0Vi4pqMixrmn3Gi6xJC2T5bboz6itJLg3dtHdRnBPDr6GugEMfi/w6Y2Aj1SxGGHdwK4uF5rG5eORSpztdT2968+lXo1bxa1RU8bj6UuaMrmg0oPHeoyxU5IyMUSR5jE8XzKepFOA3KGzwOorSE7uyPqckzX6wnSmveK0sMU0LxXCeZE3UEVx2ufC+x1Fmm01vJkbna3AFdz94gr8orV0qPLg4Of0r16FSpCzpOx8bmXEEKGKlRxGsUzwm8+E3iq3bMcK3CdtmTVWD4X+LJ32/Ythz1kyK+tdJt90Q3E/hxV27tAE+7n3r0KOMxtSVlE7Fj8nlBSdSyPl/SfhBcx7ZNZuNuDkqnINdzo2habo8Hk2sIU/3sV3Wt25DHcSQawJLdlf5uV9K1jgsdjJunPY3weY4ONZVqDuraFRW29TketTQ3C5w1Pa3jY/L8o9KctoCM9h3rrlwziKNRVKSTsj1MN/auaNwpzSRYtpFkbaOF6k+1YXiW/WR3kBxbQ8KPU1oXUgWNo4jj+83oK5jUY/t1wio2LaPnPZzXqvFVaVF+1gvkebn3B+O5VVbvYj0naEluGUmSYgKoHUZr0LT7eOztIbMkysv/jxPeua8JWLSO2pToEhiJVFYde1d34U0XUdaupFs4i7Ip2nFeE80qStSdP3T4OnOph6jS3OK8Y6DD4l8S6fY3940FlDhpChGQe9dHp/w7+GFnKr3E2oaoB/BcRrt/SsHxhYah4f8TW8epq0XmzYcsK69PDepXUEdzbwuIyPlweDXbmmArUqsJUYe5YMXn1ajR5Zz5bmxpi/D3TWEOm6DFbAn5Pk711OvS6Tb6XBJqVqHhI+RdvauAi8K6x9oiaS3kIVgc12fjWxu73QLW2t18x41APH3eK3wtSuqEueGvRHxFXB/WsWmpuVyGz1rwVbT+fLpKSQjqNnNGp6t4Z1K7jk0RPKRvlMRUACuMvND1C3Uo0eC3b1qDTtK1CDUbdyoSLcN2BjFeJisLisTH3oWP0LJcbTyaoud3v3O38qLG3YvBz0oKxli2wDPtW7rvh+4tLS3voVLwSIMuPpWJjoM5r5OvRqUZ8srn7Pg62GxNFVKSTv0GbI/wC6Pyo2R/3B+VPZeaXGOKx17nc6FK2xHsT/AJ5j8qcq/wCcU6nACm1JblU6aj0G4pMU4ijFI2Q3FIwp9IRSlsgvqJg1oeHZIxrlmZF/5bKP1qio+Yc4pbd2hnjmUZdGDAe4rajU5a8ZHNiaftKU49z0z4k654O0kwN4lshPn/V5XNeM634y8Cazfkx6V5VlHkbdmM1s/HjTdS8XaJpM2lp5mCFlI/gYDmvNLP4ceJriZLeKzJb+6B196/RsPzTh7SKPwnO69NzeD5rSOyg1/wCHKxhf7M6f7FFZ0Xwd8V7B/oR/IUVf12a6HDDh2PKv3jPa/EOpWOnwEhBt3D5yMc153rN5/b923lIQqHaWA4zWh8Z4Tra22l6bfC3kJ2nYcZyai8J6Uvh/TBYXFw00y8SFjnPvX5hisTGE1JS5pdj9IyTFTnV5rXRb8J6bFY28v7tSSpwT60nhzQGtbu61W+4kJJTPYV0Gl2nmXecFYyBjPerOvX0Vvbi3NuzyEbVAFfV5fmUfq/Kuu571XFylUfL1PIvipe/2vZ3VuitIgTG0DvWB8GPCN5a6U+q6rHtS2R3jU+g5r1uDQrJo2upIQJDyykVkax4j0LTdD1DToJw08ylSueF4xXy8M3hjsbKnD4U1d+h6uGr15U1Rw6d/8yT4QacmrXF9r9zkxvKREDXp+p61Y6TYebK6xRoOcnrXjfwy8RrpPhyWGRhsUkqF9azvEPiQeIm+z3MjJFk4APWvpK9HF4qrzUX7iOH/AFfrTxLVZ6If8RvHkniCRrW1hH2UHG89a4yxvLi2ulYyjCY8v3PpWlHo8h3EcQ5+TA/nW14K8B32r+KbRZgn2ONhI7YPNfTZHjIRg41Klz38diMHleH5KUUz2j4f2l3rnh22u9WjaF1A2gd60ta8A6Dqs4uLyJncckc109nCtrarFCAEjUKoFTLx8zEhj2q7pu6R+V1MfU9u6lN29DN0XRrDSbdYLG3REHXjmtA7m59KXvnr9Kq6nfQWFq9xNIERBnJPWuec4fEc/tKlep3bHXNzFbRmadgqj1rkzfPreq7YyRbqevY1yPiTxZJrTPHCXSBGPHdq2vh1czzIYjavHEO7Dk14uN9tiZJXtE93+y5YSk6lRe8zrtXvodG0pp5MBUHA9a8kufF1rqN7N58nkbjtHPWuj+Mc10dGaOESEAfw9a8Ih0vVW1CG4ugfKzkA0quGpvDyUpa9DDC4SpKSqJHq9g2n2tqYfMQ+ZzkYyayr+60+G9TzMEKeMCufvpJkma4iX5cjAHT8KpWP9pXXiGDFm0sbEZ+XgV4GRZDUp15YmtK66Ht1qjoLVHoMviC+lhSHTbNwpGA2DVrSvBf9pIbzWXy7HhTXcaJp8I0+EfZ40IUZ45qe+s8jCvtXtmvoJYuUZXWh5k6yqP3jL3ad4f0vyrZVG0dq4XUbxtWumZWOzPOK6XxqkcemlEy0hHUVneCtG/0YzzqAp55rKhXdWo5X1OilHkXMY2paFAunNcYx8tcD4xeSD4fX6JJ+7LDqenNer+NryJLJrO0wzFcYFcppPgi68TeHLjTr1vKhlbPoetehmWJ/2S7Vy8PjeTEqTeh8v3NlDcWiXgZRcI3yAHqK5vVLySa5MUysz9PlHSvf/Hvgnwh4FjEEl1cXN8q4VQwKj615/pWiDVr0tZWKruPLOtbZPhK1SDqS0gepj50sQkoPVnD6Xp2qzQS2tnDtSVwdx7V0uj/D3yz5t/db93JAr02x8NW+lwqJmzIRyBTLfTJL3VUtEVgu6uTNc2hRvQpSuetlPDVCK9vitkO+H/hOB5lS2thGqEHzCOuK9gjTbbrGqhag0mwj02wS2UAnAywqy7R5y0mDnGK8KlTqTnzydz5nP8zWJn7GjG0F2KOtcQBaxHra1fcIs7lKnvWM9eth5+7Y/Nc2bjVvcgbHGfXio1R5JD5a5cKePwqSRiqnjntmtzw/YbYPtDISzg59hW9Sapa3OPAYd16mx4/P4r1zS9Rl2SqNj4CgA4qxP8Q/EzxlWuQ6OMFdo4rY8eeF9Djs5r6xvJDePJl03DANJ4a8GaBcafFLqmqMsrjpG+MVyyxEJP3kfa4fDxoUueO434fWlvrkV1cahuaRQWGB3rKm8XaxpV9PZ2pjWJGIU4FegaFpui6DFLBpd3LMsgw7OwPFchr2j+EbSea5vNQlUNlmUuMn6V5NHEUfbS5Ue+p4yrQUeZ2OWutfv7u8W6uHG7ngAYNdp4JuLzxHptwb25MUdvyiqOuK8ztLyx1TV3t9PW4S3VtoMhHI9a9x8DaHYWGkukNx5rMMSAHp7121qdLlVo6l1q2Jo0OarO5xT+MdatZpbO2kVI4mOMgUHx94jJ3faEXHGMDmuj1Xwp4Zbzp/t0puOTtDDrWV4f8ACuj3Eb3Go3uxScKu7muuFSCsrHnxp+1p+0k9STwLJqF9qV5rDktJ5ZOQON1cTr9xLd69PcTNmRmKsMdMV6fqENh4d8KXK6TdSyeaxUENyDivLbgZbdkyOWyx75PrXkNQjVZ9llrrVqH1mfTQDKyjYOlUNQkdY2ORuxwK3b/TpLby0dTudcg9qpDS2uXiaTAjDlWr6/BVYQoplxlL2LnJ6nn97FLdXXlwpmQ+/FZeqaLqVmUlvLcAbvvA8V67pfh3SWvgJLgr845U89a73UPBPhW6sZbWTUHPmLwXYcGt45w4S5bHwuYr2kmfOuhQkOhwM7s5Br1jT/FuuXtrb6NNN/ooGANozWR4t8D2/heazls7tbi1un2KAcspHUmu2tfDHh2DR4NSh1Cd70DOwuMUZhiI1nTkj5hQ5KdX0GBcRiPGNnIp13Ij6Octhjnt6U5VjYgzSrECMlm7CtPTvDdjrFrItrqgdYhlmDcGvJzCvskfM5PQnOTlKN0eYXEzyO4Z+pqWxhLy42A8V39p8P8ASr/zGtdQ8xozhvm6GqGr+Fn0OeJ1lEsb8AqelfP4yo1BtHuYzApwi4Qsa/gnzLPRLya3GJAOM/SrWjIbmIXLf609fSrHhO0ibTbmG4cqjKTkfSrOnwxQWwjhbKDv3NfNZrNvDwaZ7mFoPkiQ6rfW2m2ZknlVGAOxT3Ndh8GdYkn0a4uLhCAT8pHIFee+I9L0/V7m3W/maNEJ+6cGum0jUofDNj/ZunSLJbTjkycnFY0suoVcHLmd2e5SoOc4witzv77xCikmOQFR1rFuvFM0TCS0cbweATXn+payqB0jl7k9eKZ4Ouk1rxVBY3TuqOwGFPNePleSr6wnTXU+0lkMaeFdSS2R6D8TJBq/h+0a/VTPOg+nNfNuuWMuk6m6hiqg5BHavor48eVoK6bZQFvLRVAJPNeX6holn4m0O/kkneK5RF2Mhwea+1qRlQxjhLZ7ngTwCllkcRBbnN6DrxN1DqWm3EZ1G34lhDj5xXcalpOn+M9NOr6WyLfoP9JhJwWPcfnXleoXdj4d0az0Sz0uMawrg/bQnzSc9GPeui8P6nNHOl9YzC01BQPOgzhJD6getdWIwsKcXOG58POlUjZzK4+0adctBcRvGQceWwwTWjbCCYFkYbwMeXnpXV/bNE8YxeTqKiw1ZRgO3G6uX1rw5qGjSs8iHysfLNH0rz8M+apZaMqON+oz9slqxrrgbWXac9BWzo0OWX5ce1cvb6lNGQJAsif3iPmrotI1+wV1V45VI6s1dtOrKdZHxOaVp4rEzlJdND0DSIVCDir13H+76Vjab4m0GOMeZfRKcdCatT+K/DjR8ahF+dfV5TGcU3JnymPlKM1BQMDXouTXNzR5fAUmtvxB4i0hv9WxmB/ud65+TVt4zax7V/2+or28rxkpZi4L4bH3OVctPAQfLaQrRrH800gRO/8AhVa8vUjhLRsIYB1J6msvVbwzHCB55M/cTt71nOj/AOs1KXEfaPNa5tnzwdV0pR32Pusszn6hHmuJcXjahI0fllbMH537n0xV6xt7ef5WmEFhGmXkbgE/Wiy0pr0BpC1paD7vYuPatHUI7eyjtZWsTe6ZG4DWwGfM/wB4d68jCyq4tTlUeh9HlGcYrHYatVqaov2EkV8qpZyRPbLhQUYEHFd94Q1rUdHlVbJlUMwXoKg+Enw70W4a41q9vVsILrmGyhbasYznpXT6tpXh+0uxZ6XcSmdTkSOwKZrw5UK/tVyzPyvMK0KdSVWWhJ+0B4ettd8EWl/NHuvVUMGVec4rx3QPHGuaFbrp8kp2IMDcOle460t7f6RDa6jfQRRxqAChIzXJal4N8IX9k8dxcOlz1EgYYNfQzrYpzjT5rKx5Mvq2Pjdq6Obg+IWqzPDi+jWMkb844rY8V+PLKztbddNvftN645CgEA4rlZvA+jrceWb51B7Bqv23g/QdOjOHfc3SRyMj6V6mEw0/Yzc6l2TCvhcNPSGpmxa9q1xctc3U5yei4qZNd1SR1j3L87bRnjFaX9j6OTu+1Scf7Va/hnwpo11fJc3V3IlvCd7ZbqPQV5kI4qEvenoS6lOvW5pRv2PT9V1G903wNpixquZUPmb/AKV5pc6lsuf3rLKsnzHH8PtWR8YPiZ53k6XZZ8uJhHbon3z2ya6Twp4YSbQYbvVWYXMwDEJ0qsx4frVIqVTqe3R4o/sqPPF2SGxPFMuYCuPQmnquOCKvf8I1ZRNvguJgR2zxWbq9xDpuWuJMIONxNfMYrhvE01zRWh9fkXiTgMxmqNR8siUqCKUdKgsrqC7hEtvKsin0NTkED1r5ypGVKXLI/RoVVNJxd0AoxSj259qCaluyuaoQ9KMUuNwpQKdxNiBfWkK85zTsUhBzxR1uHUzvFera7p+ihtLnwkbFtmAefWuc8PfE3xVDO8iXY3rxjYK7KaNJYmikUMHGCO9Jonw78HzQ/aLnU7m1kY/OocDP0r6jJ80qKm6cpH5vxJkNCniVjIwuzK/4W740/wCfpP8AvkUV2cfw4+HZUbtcuAfeUZ/lRXa6lZvc8xSg1flKkGi6hf8AjC91G8jxbqQYAPXH+NX3s0Wbz5gfN3fMD3FdDNfLBHHtUxJ0HHOa5/Vr03eoLa7ZFZPmaQD+GvmsXgYUK/u7H0WW03S92xsaJqEMkxhg+dx1HpVvXrmzjkiURiS5I4rkDqENmXayQI54L9zVWfW00ixl1LUJN8uCIwx79q+YzHM3GDw+EerZ6jy2pUkpRIPiBr76RYSLI4S4lGFUGvEHzNcmZ97Ss3PPWtLxHrFzrmoSXd0xYZOxT0FQ6OrPqlvGql2LDC461eAw31Wn5vc/Tcpy+nl+ETkvea3Ou0zTp5NF2LCyuw4rT+GngXUL7WXn1BStuh4zXqnhzR4TpdvJJCquFBZSK6K3jiijKxxrGPau7MOO4YDBvB4fWT0ufm2bZvVrYhzpu3Qo2vhrTUjEP2dCq+1dFoun29mg+zQqF7kCo7JMkN68Vq26+WPl6elbcDKvUk683e/Q+WxeJqT0lIlOBhV+7QOuW5pGHyUSOiRB2O1QMkntX6am+Y8mMbSGXc6W8LSyEKqjPNeGfEvxVLq181nayMLQHBIPervxP+ISNcz6bYyZK8Eg1yXgiGPVbotcAAE5xXlZtSrYeHM9mfoGQZKsPSeMrr0R2XgHQDcCIzIWQYYZ716xa2tvbRBIYlTjqBWR4cto7SzUL0A4p2q67DaKwkYDA9a+UxGf0cFT5ajuzwcfVrY2u1HYz/FcMbRuJMMPevOdSubQsbaSNRjgcVo+JPE/267ENq2QOuKx7jSbq8ImVST1rxMJmM69Xnm/Q+lyzDewp/vtCxoeh/bJ/J8vMXY16DpWh2enRDbbqXHQ4rM8JN9jijSeLDEda6me8gQDJGfevrqGMnOly7Hi5lXdStyxWhTurmeP/Vx4Fc/r13qAXeH2gc4rQ1nxBDaoNqb8+1ch4k1970CO3iCn3rppYdzja+5ywWtrGXr2tyLGqytlieldHpkeo3nh8NbTrFnHJx0ri08L6trNyrL06jFdhp3hXXYbcR3Nz5cCj7oNepQy2jTiop6rclSbqcrehHpKaZY3hbVLhJZicYzXQax4gsdE0l7mNURdpwK8q1XwprUnikSKXa3Vs5TJra1LwZ4g8QOEuXeKyiUcf3qrC0oYqq1U0ij0cywuHowj7OWrPG/FzSeK/Ek+pPl4wxIzVy3vo9LjVLONd4UZ4q74w0yTQdQazWEwx9NwHWuf2jOdw59K5s+4hVOP1XC7I/QeHMhp0qSq1PeuWr3Ubm4kSRid2eldz4DsW/5CM689gRXOeEvDt5rF6pSP90vUmvXn0uPS7CGML/AAfrXyeHh7dc8nqZcV5pSoUHQpLV7meZXEpj2ZDc59KyXdX1QqznG7pW821UyzBa4/Vb60tdT8wNuO/kV69JNrQ/MqEVJe8buqxH7Lw2RniseXnG0fWjWdbivoBDZ5Vguc+9Yvh2+kuJpIpGJYHFVHFRg+U+dzTLXObq9Eakmd3y8k10jRyJorLEx87Z0H0rDtYfMvY4WIBLcmuqVdi5BCEKfxwK0xc+ZI48lhytzPnXV7fUf7YufMhuWG45HOM1VW1vwQRDdg9h83FenX/wAQ7G21GeCTSgzo21iU6mszVfivptnCyyWMCSuMJx0qqUpRtaNz6KpNTaS0Ry9h4ot/CujXP2ou91LwqOSSDXlerahfa7qEtzcmUAknGTjP+FXPFNzdalrsurXpLxs2Qg+6B7U7TnD287yShFfKxoew9K7KeBVL96o6s2hmMvbRo9EXPDaNNYyx28b71xl17V7l8HSzeHb2SZ2H7s5Z29vevCPA3imHQ3vY5fmZgQqDkGus8GT+K9dtZYbV5oLRzkkDHFc2K9pTi242R6s6X1mXJF3bNG/nMupTLDPK7CVgME9Kb5V0CxcXCkdOuK67w74dTSXUTYlkPzFj1ya9DtdMtp7VWlgUjHpXjwzj2kuSnHY6sTlccJSvUfyPL9N0+8u/CF40ZleSGQuqnPPFYGkabqEuq21vc2kkYZgSxHWvfba1trZNkECIp+8AOtK1tAxDtChZTlTjpVuXNUu0c9HPZ0sP7BL3Tyj4mQLa6hBbxkjbHzXnWq3tzAu1ZmVQc1698V9IvZrlb63ieYEYPljOK8h13T9RdSBZzn1O2vq8vVKdNXZ6kcXTlhFyvU5G71i9gZpI533ZyOams/FusSsMzu3br0rO1O2umJ2QS8HH3aj020uxJj7PMOck7a95YbByjra58RjatVSfKjtrPUNQ1IxLdTtIIzlVPvW/osNwurwtNFcmL1521l+CdG1DU72FLWzkxu+ZytfQ19pYj8NLaxxqZlX+AZNeDmdSlTlFQPEpRrShVc0eS+Mo7ia3UQhmO/jZ6Vo2V1LaWmnLDvt0dHDYU8nHeroludLull+yF2TqrLwadceMJljWM+HbdghJGQe9eLiqiZ52WV406XLUTXyMqwuryG9It5ZNzqfNABxn1rWP2ifRLP7Q7MRcybs9cdqhtvGrLIWXwzbIxGCcHmp0v7jUJFZ7TyBnIjQcV4OPqe40j101Ujo2blmh/sC68gEt/D9MVLpxaPSot4+faM1e07fpuiT3k0W5FQ4U/Ssa01iz1CzDRyrG2cFc9K8LHYacsNCyPfwEJRjYw/FUzNaSgZBHQjrWx4V8Palr2i2X2G4QSgDdvI/rXO6/OvzfvFxzzmsTSNa1q1vEjsbi4CEcbBXpZZBKi4zR9ThMFOThKE0mdB4x0e80rVv7PurhJHbklMdfwrc+E+mSjxnaT7SdrDk1i6TbXl9e+dfB5Z2b7zdRXunw68Oqs0Fwqcpg5IrtwWGcsSowjZH12eZrHDYJ0ZzTlboc7+1BbyT3Fiyg4UDNeX+D1aaG/t92JWC7QTjNfQXxu0eXUNKW7WJn8oc7Rmvmy+W7iunkt45YWzjgda0z2LjimedwtWhistWHlJKxrat4SmvY1a4giMq/ddWGRXH6voOq6OBNNEQhY7ZVOa7fw7Nd8ecZDnrmvQ7HSbPUrEJdRAwkclhXiSzh4NW5XI+dz3K6dOXNzK54JBq0ciKmo54+7KnDD8q6nSfEGr2cIRJI7+yIyFkxnHpzW/41+FtpDBJqGj30Cd/K3V5dJBeWMrRyKylT1Xpmu/B1KGNg5o+MzC8Nlc7R7rwxrDsJLd9On/iJztzUMnhyMpnTdShmB6ZxzXLtq0zKq3saXKDor1PFdWUpC+U1kvb7PyR+ddGFoOD20PhcfQcJu8tzXbw3qy8hImPruFM/sPVFO3ZF+lUzd6fbwmSTXNUUZwoKjrT1u7N5hDLq+q28pGVWRAN49R619PgVUTv0POSlUtHqvIml0nUVG154Yx34HFMFnYQrme8M7d1jz/So5VsFORf3dyepWUAAj0qxZz2cQ3W9jHDJ/eXPNd+WV6Sx15M+koe1eFUEtRUWSSIpp1p5UR6u/UfnUMOnWltL5sjNdzHucgKfpWiZLiZN7OUQclm4FZd1rsMU2yztZriccFtmRXu53gMNiqkJTqJI+jy3BwxKjCq7GpEkrENLgIPujp+laljD5gEWzchPTFZOnpdXAFxdK2f7hHSuq0aG6heK4W1kEakHBXgis4YfC0MPJQa5V5n65QWBwOWOMbWsa1rY3aW6JHDcAYOCucVj+RcpcfNHcCTeMk56V6zaePLKG1ihXTVGxQDle9YuveKreW4Esenxjd6CviYKgq91M/CMVSp1sQ3fRszvHnmSeE7ZRv3iMY25z0rzkR3R2Dbc9O5Nen6zrUdnp8dw9v5m5QdpFc1L4whlOfsaj2IxXq472c6i5p20PoMJkWGou0pWXoczZQPJe263CTYLgM3NepfEDwTbw+GbG808ySs6jcFye1cWPE0MjiMWyDd3x0NfQXgfdP4atvOj3fKCMjgcVpglanKMJ3uY5jlODgvaRd2fPNv4ZlRlZo7hv9naai8VR3VjpJ2JPDH3OCOK+phbW2OIEDeuK5j4o6Laar4NvLMqkTuhCvjBz7VODylrERm6l0meHVo06UJTa21Pkf4UaJL4s8dNqlyubSzPG7ua+i2b92oQYjXgCuc8BeHbXw1ooto0HmsxLP3PNaeqailqjbpAVA7V+gym8RJPoj8jzvMnj8S6dLZDdWv0t1KxkZI5ryvxzrttLcrYNMDJ/EM9Ku+L/EcdpaT3Eku0EHZzXjVlFdeI9VuLySco2ema9d5fTdG9R2R9Hw1kcKa9vW0Z6X4d1yPTYpojcK/XCg11Xh/xPbX0ggnYJJ2zXkukeG5IJWlM0nPVq34bBoV8zzGLL0detfnGf5bgIwcqcryP2jhmrJVknUtE9eI/u8e/rRg5qpo0VxBoNlLfMczplS/Wrqr8xyw/OvzKopq/tFZH6FTqRd7SuNOaKXnjPWl5qW0arYbg9qXDe1LzRzUgMG4OD3rH8VWDXenmWGSVJFPRSa2++e9BZsbd3FbUarpyTObF0FXg4tHmf9n6oQD5V8x9RuwaK9XuPiG+iJFYtp/mbU4YJnIor3o5irI+CqYGoptKJd1x75tcj3Z8lOqiqkuoSSalJb28QJAyz46j0rs5VgjguL64VTKVOz34rG0uxRrN7l1Cu5LY9K+a4gxlSknOL3PcwmJi1qjldQKQI1xKQqryRXl3inWp9ZvcBiLdDgL2NdH8R9Yb7W1jASqZ+YDvXDkBju7A9K8XK8MoQ9pJas/S8jy6DpqrMa449hXoHwX0E6jrn2+WPMcHTIrhreF55RDEhdnIAAr6D8D6UPDvhcLJxNKAWPfPalnGMdCg4RfvMjifMVQw3sYfE9DrXvLWE+U5C9uKsRSxyrhTmuPsVa4uGjmYszHJb2rotMh+zsP3hcemOlfF1ct5YKpJ69T8rr0VTOlsdqxqK00HyVgRXG0pjGM85NbsT7k3DBUjjFfrvA2KVSnaPQ8LFU2tWOP3c1wXxP8AFEdjZNp8D5lmGCVP3c103inVodL06RmfEjKdn1rwvWrjzori8ulZpJMnca/T8HQVSrd7I9bIMuVespTWhyGr2i2olnkbe7HO4980zwxrT2N4qo2ATVLWrp7rZGuSBmk0DTJJLtZJBkZr5Xi/OHOTpLZH7LHD044Zxme7aT4qcacu4ZyK5vxDqNzeykrnBpdMhxaRx8Vs6forTSgtytfh1fEOVVuWp8I6eHwdV1LGB4V0eSe+8xkOM16hpGlose11A4pdH0qG0wUUfWthUJztr77h+hzU+aojwMzzSVeVloiiunxKMMo+XpVe+s0dNxzxWubVpCMmrYs4mjAK5NfWUsHKqrLQ8f624yPP9V064lx5FvuH0rKj8O3RvFaa3IBPpXrUcMarhV4HqKHWN+GVc13qjKlDlTEswalzJGFodoLKFVSAbsdcU67sby6ZlkcxxE5OK1pWWIZ4GKyNS1qCElGkA455pqEIw1kKDqVanNBbk9va6dp8YUYkbuW5ry/4pfEuTSXaw0+Mb/ar3jjxpHZ2hFo/mv7dq8N1u8m1jVhcSZ3Z6Gvn8xzaMU6NJ+p9tw5w77ep7bFapdxviDXb3xBPG9wuTnkAVpaP4Tk1RElSNoghyQa6HwroNnKiyyxjdXdadb+TbPHFGqrjAPrXzsZyqe9fQ+qxubxwkfY4dWsUfCFta6Xa/vHVCBitHWLqGSz83eCo6Vymu2VxbyeZMzRR5yD2qhJqG6HyvtAePPzEmumlNxalB+6fK42nDEpzlK8mZvibxXBHqaWoJFZViIbzWGkUGQdSKg8QaN/bGsRtpcLZH3n7V2vg/wAOR6RCZbnDzY+8a+jrYmn7JezVj5rDU5U6jlUe2yI59Lt204vDH5TsMZrNsNMjs1Z1++T1rq9WIe3Crgr7VjFQX2N8i+3NY0aMX70j5XN8XX9u4JWT6FYllYOOXHeuh029WewYTlV2Kcue1cV4j8Rabodq0t0+584RR1c+ledeJvG1xq0Ah052htm4kA4NdmKScVynbw1k+Lq1vejaJS+Jd9a6VqtxLbzC6aRjjb/Ca8xvYL/UJ5ZpY3l+UMoB6Vu+MJI7RYIYmd5mXLgjPPvWRZ6k1u7mJ/KmdArHrmvby2jF0U5bnXm9J4bEumtkJJctawxw3Ucm2MhiC3Ws/WdSkWZPsLKRO3mBcZ257VWv7p9S80NM3mKwxxW54O0A/aUublS6nnkdK7KrhTabZyUKc5S13Ol+Fvwz1XxI32yaHygxzlj1r3HwzoEnhuE2kkyjHGAa82stY1Cyh8q0vHgUfdVRTNP1LVr2SdpL6Uhuma+fxmEr5lJwi/dPbw+Mhl79rNO575b6bG+2bYrDYORWphQAq8D0rzD4Oaxqeo3U9nLI0kcHy/N7V6meT0wPSvFngFg5ciWpjiszljZc7egzbSY9Ofb1p+1j/s0qZB9x3q1L2l7nO7xkjE8SeINP0KHF4yhm/wCWZ5ri9R+I3hxYXjNjHlgedo61Q+KBY+I3Oc4BxmuQs/DNx4hZUtriCOVnICO4Xca+gwWFp+yTkz6mll8VhPa9TDufFWko7s1un32OMe9RweK9ImIjSNFYnPSsfx74YudAme3upRJcA/Mnp6YrntNs71blQ1jOGIyP3Zxj6171HLsK4X5j5HG15QbcUfSvwf8AFOiSWS6Z+7iuS5IcjrXpN7cQ2MBuZzs46GvlfwhKyarbMpZXMgX024NfR/jtmGmwYPULn8q+ezHAxo1oqL3PMeY1PYTnbVGfeeLNOSQu1ik3uVFZs3jnRo87tJiP/ARWDfLhD6e1c9eW8z5MUEkvsq5NceKp8rsz5ajnOIqtw5TuYfiBoTttGixE/wC6K19P8VaVcSL/AMS9IwenArx1Y5IZgJoni5zhlwcV0uhydDgAdhmvAx9V01ZI9jC5hVqSSqKzPXdRiGqaPJBbkbZV4HpXlVz4NvrSR9s7Lg54NeoeGC0mlsxPG3jmqM/zI/OSTXDj8wnSoxVj6/BzUlqeT3+i39v/AK2Qyd8V1ngTxpo+gtBDfaJHcOo5JUGtV9Bm1F9u4RIf426Cqcfw7s578RQ6zCLndtA3D5q6MHiq04pyR9HhVhpte1bsd9Y/FbwwZcr4agQk8HYtemeB/Fmka9H5VmsUEv8AcAxXy74n8Pan4Zv/ACbyEop5jcch6634G6hMvjWGHcfmB3H1r2cHmdZYlRlGx6+b8M4J4F4nDSb073PePiRr2n6LockV3IqtKvyqa8Bu/GGliTb/AGej4J+baK6L9pu8kXW7WMbioQED3ryiytZLiZWIPNcOf4jmxNv5TThfhzD1cCq9V6s9B0zWrS8UGKxVST6CvR9Kl+2aH9kht1jkx1I615x4W0sqU/d8kjFep29tLpenC6+8wUHbXyjxWKq+0lQgmluzwOIqODw81HmdzEn8KXUiBZTgH8qwfFHw7H2ISlojluw7V6fFMZdPM7ZG5enpXBajdXklxs+0MyLN908cUcM53GcKlOvHWO1j4/MMPUa5qbOJ1TwFp8VquU+fFcbf+HY45ysLbWzzkV7hrcy/Ywx5OAMAVzCaatxcbpGEa9gBk/jXtZbn+IxlVxcVZH53i41XWcYanlN/4avri0hSztxO6ylmyO1XtU8I+KvEev6Vey2McEWnROmVUDzNw7/SvXdL06HLxqwZvpgVrxQNC4jkj2snQCvu8tjUxErSPGx2c4vBWkop2PNtB+FF/qaNNHImM/Op7GpfEvgW18HacL7WbxeuQgPUV3mpXMtsytDcNAW+Ula8q+NWoXV1NGlzcGVNuF3Hpx1qqOW0HmHsW3c+6yjM6uJwUK+mpevvij4Bh0GPTF01XbIZnIGciqmkePPCEmfs+n26E+sYrj/A3w0sfGnh3UdWm1mGyuLWdYkjLDMmR1wamufhtrWhKJFYXEAP3l5Jr3cZgMsjP2U6jTPqMlgqtRSqaHokmv6PdRK8FvHlSDwuM129p4h0TXNIh0u3jS3ueBuxivGrJGSBY2wjjiup8NLtvYVUYO4c1pTyPDQovVtM/Ssbw3hpYNvmequelL8PdRKjM6MGAIbFSR/Dq9Dq0kisv0r0bQ8tpFvvOTsFXl3dP4a8OWSYeMtOh+M1qPsq7jfY828afDmTU9IhisZtsyIAQTxmvP5fhV4ijASSNWA7givWPiveXVjoay2szQyE/eFeVDxLreABqjNxzkivOzCvh6VZRlc9D6/OaSqa2Ft/hhqxki89kSNWDHHUivc9HuLO1063sVfb5USqfcgV4dBr+sPd26SagWJYKMY6V7lDZ2c2lQSXAAPlKzueO1dWU16dRuMDkxFepP8Ah2SLj3tsUMzSqEQetcH4n1Z9XuzFGxW1iO4EHqara9qFnLeNb2GUt14eTcea5fWNahtY3jhxx2z1r67A5fKs9Efn2e51Xq/7LS3e7LWs6gtvAdoHTivN/EWvDL7mYY5Ixnip7zUbvV79LHT9800hwMD7tdZoPhXXNAhlbVfCtvqyTclmlIOPTAr621DAR56nxdhZJw7tOR80+L9dbWL3yVEnkIeynk10Hwq8N69repmHT9Ml2OQC5XAxX0PYw+DLVs6n8P2t1Jz+7R3wa7nQvGPgu0jWGxtpLNemGt9uK83NeJ6UqXs+XlP0anlU3BKMdDza5+DOsQaWrwSCScj5o/Q0nh34T65NfRfb1EMCsN4x6V7hZ69otyu6HUrfnsZAKvJPDKd0M0Umeu1wc18DVjSxE+ZyOqnB0fd5bWOI8a+Cn1LTLGz01kj+yqFBPeuEv9OuNLuTZ3SgsB94V2fxk1C90+O0Nncvb7v7o6nNeZ2upXFzf7rq4MrnrnrXi53QjUpOy2PYyLHuniPZze5oBcYwcinYpF/iGcegNLzXx62R+g3DFGKOaOadwEK0gXmnUU7ibl0KtzbwSuGnj3nHH0oq1iitFKIcsOqOw1C4Kyw2tx5XnSMDs/uisj4qeJLPw7oxto5I1nkTKsK57UvEUk/jeOdYd0UIy3zcLXEeP7iXxL4hkk8z92W2hT0Uetedi6bxmJjzfCj884ep4jHe9ExLoTalaHUQ+8k81nZbkhcn+ta9zbw29t9jikIiA+bnqal8JaLPqeqRQIhMTOFP09a6sTVp0U30R+35fVWCwN6r2Ov+DPheS51JdTuo91unK5HevTvEN2Fm+zqvyqOKvWVrZ6DoiwDCIiDnpzXE32oTXN8PJ+Zc8Gvg+eWZ4p1H8KPz3E4ipmuLlXfwo19Jmk8who8O5+U10sF5bwbfOlVDjkE1jWMjiNd0WWxwQK5fxe1wlyZdzD2Br0p4ZYlOkjnWE+s1fZp2NvxlrWovIlrpUbMjH7613XhW7nt9BiW+YmQKMk15h4Y8QCSRLdgrHp0rpPEXiO3sbILG2Wxz9a7+G5V8BiFG2i/ExxuWyk44dR67k3jzULKRh9olG1ATjNeWeKvEdncRC2sUEmOOKzPF2p3+oXRkkLCLtg1m6FA0t+jmPEefSv1ief08PTunqfX5ZkkMJRVST1Rr6LoouEFxKu0+laH2eO2bahAq9qz+Vbp5AwoHOK52A3MspwrbieM1+b5hi54+vJxOuNWpXu29DtNJlPlDa2SK6XRdYEUojdc1m+EtIL2Qe4IUkc1s+HvDL3Wvi5YnyUPHoaxwnDM6zUpI+SzLEYdcyk9jtdJY3UW4LitKGHaSDU0EMUKbFUA+wp+DnkgV+mZblEMLSSm9T4GpVU2+wiAKopfeormWOBC8jBUHUk1zOp+KV3mKxUyAcEiozPOMJl0L1HZjpYadZ2jsb+oahb2cReeVRiuZm8UmafZZQNIM43AcCqv2WfUv3l8TjsAavWlvDAu2ONVA9q/Jc644q1ZONHRHqU8JTpLXVmX4p1bUW0zzIgVI61xPiO8kns0dpyr7eea9MuLaKeNo3Awa81+JWmpZIhhzmryziqdemqNR6nv5POj7WNPlORjhEgJkfPPeoE0+E3W9UGaitZZJXKKDW9YW5iTc3Ws8RWlCTd9z7qb9gmosvaevlRgLkGun8KW13dzFrgkQj7orF0iFZ7qPeccivVdGsY0tUOFxjsK5YRxOOk6NJ2R8bneMVNWe5zvi7RYNV0VoWG1gPlIrzrTPh5NATJcztJCzdAelez6uYEiJOBiuF8Qa1IgMNuQoB6125Zi1l83Qqy5jycuVSpLmgVJtJtdJhSOBFII5I61xHjbxD9lLWtu/znpiofFHiTUI2KoxftnNeea5r1npa/bdQcTTM3EYbJBr7HD13WpNU1ds+swOS0MI3icUzvdL1aaHSmmvpAi4zuY9K818f/Fu2tTJYaOvmTdDL2FcP8SfFniK8g8tV8ixdQVCuMmvMzIxYsW+c9STmvocrympTipYh79D4rOMVg6td1KUdT1/w3eN4otZYtUlYuPninB4V/eojHJbyPaMsMUi9JMfeA715/4a8Q3WjSubdgzSLsIPQD1rYvfE1zqt81x5JkkCBQEGB0x2r0Mfg/eTprQ6MmzBUm1J3v0K+v32xpvJkFw0jbmkbnafQVR8MeH9e8U3f2PTbdsqd0kuOAK2PD2kRz3Hm6hFIIyctGFNeyaPq8Oj6THb6PpYjjYYZiNrH8awr5jHDxstSv7NWPqOWyOH0r4bwW15ApkFwYxmWQcgmuri0uCMm3hgHzHC8VsWOsXFvbmMacAr9DuGaqQXM9vqKzSBNpOduRXzWLxlaq+ZM/Qcmy3C0MPyqnd92TaloNrZeQs6YnK5A+oqvpdpbW+nyytGPMSQAjFdlaxR+JpftB2xRxJ+8z14FczFahtSmRMhSCI8ng19jlFaNWCcNz804ri4Npr5G98KbcWl/c3ORFHckgfXrXolvdW14jyWkm/Zx1715fpmpDT7U+YQtzZuXbPRl6V2fhnV9C+wTTac/BwXBPQmvKzuM6cuZngZRU5/csa1nJcSXRWYYTPFXzwxHbtWDouqjUL+WNRwproP4/bFfOYKq5XPcxlL2c0eQ/E1c+IpPoa4G6uJrG6iuoSA8bBlI6g16L8SE/4nrH2rz/V4so/pivuMBaVHlkfY4Vc+CSL/AMY9Ok8T6Hpni7Sk8y54jkSPueBk1ia/4wbRtBtNBjtbebUio86bbkp6jNdl8Krm4i8Ia+ifOioCodM44PSvAb+aR9TmuJd5kkcli1ellkVObpt7HwOZQtzHaeE5nbV7WR2UnzQSB3JNfS3j4/8AEut/on8q+WvCEq/2xZ7c58xf519P/EthHpdsx4OE/lXFm8F9Zg0fOTjfDVDjboboj2Oa7aaOy8P6VFNHpc1zM6BiY1B7Vxi/vYFY9MivRdTu76HS4Z9Pt1uD5ajBwe1ePmEXzHk8Npe9zPUw9W0608TeFZLz+zPs9zGpZdy4fNeaWiz2cwhuo2R8/LXrOial4iutQWG80xbe3ZcluMfSvPviddRt40kktyu0RKhA6AivnsRDmi7ntY6jCMVVvqeieCmDaExGc7ec1DDtaXae7UfDtw3hhtoOQp3E1SguglzIM9Hrxs1V1S7Hr4SulRVzT1SNpJDYLJsiC7m29emay7fR7C+tXubdbm1ubf50myBkit+7EUlsb1MbyoUmqO25j042cEBJl53ZrojVlTk7/L0PWpTc7JvQ6XVbJvFHwyN5eos11YjEb45boK5b4T6O1p4zgnx8mDn2NeoaFbRx+B002PBeRfnx696i8MaKLPWI5toAJ9Kutm0FmNCH2up6mFzWdLB1aLfuvZHKfHrTGvvEFsVXP7sVy2jeH8OCy9MV7J420oX2qI2B0qlZ6NFAoyo6+lfN8XZw4Y6pE7Mtzr2GBjSizK8O6M8RT93wCD0rqr1CzrviLxhQCopDF5OGj7nFS3IYOEJ/hBr1srxeC/sGrN38z4LNq9etjYS6XG8eQw2hBjgGsO/uvDFrEVleFrxhnnrmtTUZUW2ZSTkiuHu9K2iafbuzlgSM15/A1ClWWIlbQ9Crh6eJjKXPblRV1WdfM2gtg8qFrHspm+3JI+/Bb589Pxp93I00qIDyOKmt7WRWCscKfavo8opRjB8q6n55elOL02e9zppI9Oikimt5BIzAbo0+7+NRC6lk1L5jvDcZ9Kz7O3e2nEiNke4rTt0RZXm9q/R8npuNpHkZhDCzpylB+7+pp+HrO1vtVe3uYRME5wRmvJP2p7W20/XLeG1hjRWjGVA6cV6n8O7jzvElwqnkA15T+2HL5fiK2CHDeWNxP0r36FCn9e5+rPS4ei3gYROK+E3w8m8YaDqWsWniNdLe2nWMRmTarkjuK7Hw9qniHwHrEdn4iVdY01jt8zlsD2zXknw48OeKdcmuLjw/LcKtu4yEchC3bI6GvWvBMuoa1Nc6DrUW++gBDEn+Vedn11XbUVJLfTX7z9IyeLin7TY6z4gWXhrUrS21Tw/5cbSAmWNP4TWT4UhZriNf4g1SeD7GWDxI+jSocSZ2oR0xXRadpEth4jmtnXaN2RU4DGzlOVOWx9zQxjw9KWGcuZJaM9k0Vf8AiVW4HZRV8VV0pQNOg/hwMVa+bcSVxj3pJWuz8qxUf30peZS1TTbTUoPJvIfNTPANZyeDfDoyf7Lg/FK3+SuWbcPQDpWF4m8UaZoUJa6uFZ8fLCpySfrWDwsMRUTcLsxlKNJc0noQ3PhbwxZxG4ksreJFOS+0DbXGeLPFxvh/Z2mybLCL5WkB+/jtXMeL/Gl5rkxEsxt7If8ALEHn8TXE3+uS3RFrYo0oBwioMc19LluQ2fPOKij5vHY6rir08MvmdFq+vRW8LRRnb6r/AFrnLGHV/FOpJY6VG8hY/wCsA4X610vgz4Xa94ilW61dzZ2ZOShGWYfWvd/CvhnSfDdilrptuicYLEfMfxr1sTmdDAwcKCvI0wGRqnFSqbmB8Nvh7YeGLZZ7pUn1Bhl5CM7a7hGycjcV/Q075skN0pF9P4fQV8hWr1MRJzqO7Pp4UoxSUUMlijk4MUbjuCKo3Ph/RrkkzafbuT1JWtLp1b6ACqd/qdnp4T7dMIjIcLXJNU5aTdzojUnDaRjT+B9AkOUsYYj/ANM1xSJ4St4lH2W/urYjptfFdGjq8aPE25W5DU8A5O5gfwrH6tTvoVLEVGvePP8Axbptna+R/beqebgfu/ObOTXMX1z4djt28hdO83++i/NXS/F7S77UVs/sdqZti8/nXnbeEte/h01lzz1rixWHck4xOX3o1Yzj0LAIbDDawPRu9OqOK2uLZRDcxmOROxqSvgq6lGo4y6H63hZc1GMu6Ciiisbm4hpKdRTAbRTqKAOE+Fkj6h4U1K5vWM8xQku5yc4rj7a6uGeTdM5xIVHPb0ooqv8Al5UPmeCtKLOm1u2gFjC4jAYrkn8K7z4GQxyO8roGdQQCe1FFfO5439Ul8j67N5P6lLU6/wCIbv8AYdm47T2rktI+W6jUcA9RRRXj5dpRPnsFphj0SyVVsRgDpXJeL0U3u0rwV5/Kiiu/BP8AeI5MG37YxtMtLa3QTQxKkm77wq/4ighbSfMaMFjzmiivtaMVbY9iDfto+pyN3HG1iu5QeafpcaB1AUAUUV8zmUnzPU+gu/Zs37iKPyB8o7VW1GKOJozGgU57UUV2cPq71POpSd/vN8XEy6ONshGQM4r1HweoGhW7Y5I5NFFfp+ES5EfCZ5ubR/i+tNPQ0UVvi20kfNQ+I5DxpPNtEXmNsJ5FVdGtoI4VZI1BPWiivwHjGpJ4h3fU+ioaUtDTXg8Ur0UV8TL4Seo1q4P4pn9wv0oor0cr/wB4ierk/wDvcDz3wsqtdvuGea6bavmDiiivrMb8aPssw/jItWny3sW3jmvWdEObBPpRRXpZP9v0PjM/6HN+Np5Y0YI5Ue1cFL+/lAl+cbe9FFfNx/iTfmellCXsEeZfFWaSzsZTasYjg9K+b2vry6mvXuLh5WCtgsaKK/Z+FIr6utDHiicvZpXK11cT3WmR/aJWkwNoye1YY+8R2oor7CpufBz/AIcR9r8z7T09K9s8BaXp8WlW0kdrGrseT3NFFcGbNqkj6Xh+Kc7tHrXgzStOk1Mb7OJsrk5FaPxMsbO3sovJt0j5/hFFFfF4lux9XlWuO1OCndl+UMQOOKoRor6lGWGaKKjD7H2eM0qKx0cc0sEyxwuURh8wHes2+mljuYVRyoE6gY9KKK+yytJUtD8R4lbeJdx/xG/dX9ssfyh4VLY7nFYvw/uJgLhPMbazjcPXmiiubPP4LPMyFL27PXfASqL2bjtXYDqaKK+Oy3qfSZr8aPMfiOo/tVjjtXBXoBdARkZoor7jA/w0fV5Z/uq9DrvDBNro9xHb4jWQDeAOteGfEWKOLWZxGgX5+woor3Ms/iSPis23kR+FWK6vZYOP3i/zFfUXxd40e0x6J/IUUVxZr/Hp/M+Yqf7tM5TTyTZpnmug0nUr6G12x3LqPSiivNzD4j5fLG1Wdgvte1j7OV+3S42+1eV6hLJLfTzSOWfd940UV4NX4Wd+Mk7rXqez/DQk+EmPfYawImb7bcDPG80UV4GZ/wAFH0Ev4UTZhlkNsYyx28cVvRzSrYR7XIwvFFFedQk+R6np0W/dOy+H7tJpbs7FjuPJrqLX/j5j+tFFfM5e288jc6pbMn1fm+XPpVRwMUUVzcZf8jSoKl8MRkn3Pxqiskjao4ZiQIxiiiuzKm/7Crnl4r/eYlLVmOw896fdIv8AYbttGfJoor6Lw8S9hX9D5/GzkpTszy6Mn7Qf9811NkqtbRFgCcUUV9Dlvxs/PqUpc01c0Yo02/dFQXnyWj7eKKK/UssX7iJjjW/YwRV+D7M3i69ySflP868y/bS/5GW3HrGv8qKK9Kh/vsT7/JV/s0TF/Zr1K+sbLVIrW4aJGBJAA5OK0PB97dDx1JcCZhK053N3PNFFbYlL2lTQ/ReHYpyqXXRHoVxNIvxPEytiTYvzf8BrqUdrjxGXmO9vU0UV51VJXParxSpJpdD02x5sIs9qkVmaYqxyvpRRXD1Pzqv8b9Tn/iFfXWnaBNNZTNBIM4ZetfP01xPdXDyXMrSucklj3oor6HJ4rm2PAxzdmjm9TmleZA0jHccHnrXv/wAGvDmh/wBkx3h02Az4z5hBJzRRXoZzKSp6M2yuKstD0xEUpt2jA6D0pvUMe46UUV8hI9xfEKOdoPNcr8TtQvdO0N5rG4eCQHAZOtFFceJdoux14ZJzPPtB8Ta+81uH1S4YOw3ZI5ru/GtvDeaXbPcxiRhggmiivncRJ23O2rFaaHQeHONFhHZVGPatRgAgOOcUUV7+A/hRPLqDYySvNCMxl254oorqW4o7M8o+I6qviIbQBkHNc5RRX5rmf+9T9T9Kyl/7LAKKKK889IKKKKoAooooA//Z">
            <a:extLst>
              <a:ext uri="{FF2B5EF4-FFF2-40B4-BE49-F238E27FC236}">
                <a16:creationId xmlns:a16="http://schemas.microsoft.com/office/drawing/2014/main" id="{CA0C3DF6-757C-4E5B-8A88-4E6DA486C562}"/>
              </a:ext>
            </a:extLst>
          </p:cNvPr>
          <p:cNvSpPr>
            <a:spLocks noChangeAspect="1" noChangeArrowheads="1"/>
          </p:cNvSpPr>
          <p:nvPr/>
        </p:nvSpPr>
        <p:spPr bwMode="auto">
          <a:xfrm>
            <a:off x="6400800" y="3733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a:extLst>
              <a:ext uri="{FF2B5EF4-FFF2-40B4-BE49-F238E27FC236}">
                <a16:creationId xmlns:a16="http://schemas.microsoft.com/office/drawing/2014/main" id="{7F65EC08-D9DA-4DB4-8747-0012DD997F0F}"/>
              </a:ext>
            </a:extLst>
          </p:cNvPr>
          <p:cNvPicPr>
            <a:picLocks noChangeAspect="1"/>
          </p:cNvPicPr>
          <p:nvPr/>
        </p:nvPicPr>
        <p:blipFill>
          <a:blip r:embed="rId2"/>
          <a:stretch>
            <a:fillRect/>
          </a:stretch>
        </p:blipFill>
        <p:spPr>
          <a:xfrm>
            <a:off x="1438118" y="2182716"/>
            <a:ext cx="9620563" cy="3441891"/>
          </a:xfrm>
          <a:prstGeom prst="rect">
            <a:avLst/>
          </a:prstGeom>
        </p:spPr>
      </p:pic>
    </p:spTree>
    <p:extLst>
      <p:ext uri="{BB962C8B-B14F-4D97-AF65-F5344CB8AC3E}">
        <p14:creationId xmlns:p14="http://schemas.microsoft.com/office/powerpoint/2010/main" val="173512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C14F2A-8528-4E64-AE4B-6C46D6501B69}"/>
              </a:ext>
            </a:extLst>
          </p:cNvPr>
          <p:cNvSpPr>
            <a:spLocks noGrp="1"/>
          </p:cNvSpPr>
          <p:nvPr>
            <p:ph idx="1"/>
          </p:nvPr>
        </p:nvSpPr>
        <p:spPr>
          <a:xfrm>
            <a:off x="838200" y="289335"/>
            <a:ext cx="10515600" cy="5887628"/>
          </a:xfrm>
        </p:spPr>
        <p:txBody>
          <a:bodyPr vert="horz" lIns="91440" tIns="45720" rIns="91440" bIns="45720" rtlCol="0" anchor="t">
            <a:normAutofit/>
          </a:bodyPr>
          <a:lstStyle/>
          <a:p>
            <a:r>
              <a:rPr lang="en-GB" sz="4800" b="1">
                <a:ea typeface="+mn-lt"/>
                <a:cs typeface="+mn-lt"/>
              </a:rPr>
              <a:t>1. Make your point</a:t>
            </a:r>
            <a:endParaRPr lang="en-US" sz="4800">
              <a:ea typeface="+mn-lt"/>
              <a:cs typeface="+mn-lt"/>
            </a:endParaRPr>
          </a:p>
          <a:p>
            <a:r>
              <a:rPr lang="en-GB" sz="4800" b="1">
                <a:ea typeface="+mn-lt"/>
                <a:cs typeface="+mn-lt"/>
              </a:rPr>
              <a:t>2. Denotation</a:t>
            </a:r>
          </a:p>
          <a:p>
            <a:r>
              <a:rPr lang="en-GB" sz="4800" b="1">
                <a:ea typeface="+mn-lt"/>
                <a:cs typeface="+mn-lt"/>
              </a:rPr>
              <a:t>3. Connotation</a:t>
            </a:r>
          </a:p>
          <a:p>
            <a:r>
              <a:rPr lang="en-GB" sz="4800" b="1">
                <a:ea typeface="+mn-lt"/>
                <a:cs typeface="+mn-lt"/>
              </a:rPr>
              <a:t>4. Audience positioning</a:t>
            </a:r>
          </a:p>
          <a:p>
            <a:r>
              <a:rPr lang="en-GB" sz="4800" b="1">
                <a:ea typeface="+mn-lt"/>
                <a:cs typeface="+mn-lt"/>
              </a:rPr>
              <a:t>5. Theories</a:t>
            </a:r>
          </a:p>
          <a:p>
            <a:r>
              <a:rPr lang="en-GB" sz="4800" b="1">
                <a:ea typeface="+mn-lt"/>
                <a:cs typeface="+mn-lt"/>
              </a:rPr>
              <a:t>6. Effect</a:t>
            </a:r>
            <a:endParaRPr lang="en-GB" sz="3200" b="1" dirty="0">
              <a:ea typeface="+mn-lt"/>
              <a:cs typeface="+mn-lt"/>
            </a:endParaRPr>
          </a:p>
        </p:txBody>
      </p:sp>
    </p:spTree>
    <p:extLst>
      <p:ext uri="{BB962C8B-B14F-4D97-AF65-F5344CB8AC3E}">
        <p14:creationId xmlns:p14="http://schemas.microsoft.com/office/powerpoint/2010/main" val="2185292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F7C82-2FE6-4108-9DF9-B7EA2AADE7F2}"/>
              </a:ext>
            </a:extLst>
          </p:cNvPr>
          <p:cNvSpPr>
            <a:spLocks noGrp="1"/>
          </p:cNvSpPr>
          <p:nvPr>
            <p:ph type="title"/>
          </p:nvPr>
        </p:nvSpPr>
        <p:spPr>
          <a:xfrm>
            <a:off x="838200" y="363943"/>
            <a:ext cx="10515600" cy="1325563"/>
          </a:xfrm>
        </p:spPr>
        <p:txBody>
          <a:bodyPr>
            <a:normAutofit fontScale="90000"/>
          </a:bodyPr>
          <a:lstStyle/>
          <a:p>
            <a:r>
              <a:rPr lang="en-US" b="1" dirty="0">
                <a:cs typeface="Calibri Light"/>
              </a:rPr>
              <a:t>Initial Planning </a:t>
            </a:r>
            <a:r>
              <a:rPr lang="en-US" dirty="0">
                <a:cs typeface="Calibri Light"/>
              </a:rPr>
              <a:t> </a:t>
            </a:r>
            <a:br>
              <a:rPr lang="en-US" dirty="0">
                <a:cs typeface="Calibri Light"/>
              </a:rPr>
            </a:br>
            <a:r>
              <a:rPr lang="en-US" dirty="0">
                <a:cs typeface="Calibri Light"/>
              </a:rPr>
              <a:t>10 mark Question = 5 mins / 20 mark = 10 mins</a:t>
            </a:r>
            <a:endParaRPr lang="en-US" dirty="0"/>
          </a:p>
        </p:txBody>
      </p:sp>
      <p:sp>
        <p:nvSpPr>
          <p:cNvPr id="3" name="Content Placeholder 2">
            <a:extLst>
              <a:ext uri="{FF2B5EF4-FFF2-40B4-BE49-F238E27FC236}">
                <a16:creationId xmlns:a16="http://schemas.microsoft.com/office/drawing/2014/main" id="{B536556E-8D26-4D3D-9F4C-9A2621210211}"/>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dirty="0">
                <a:cs typeface="Calibri" panose="020F0502020204030204"/>
              </a:rPr>
              <a:t>Pick out the key words in the question</a:t>
            </a:r>
            <a:endParaRPr lang="en-US" dirty="0"/>
          </a:p>
          <a:p>
            <a:pPr marL="514350" indent="-514350">
              <a:buAutoNum type="arabicPeriod"/>
            </a:pPr>
            <a:r>
              <a:rPr lang="en-US" dirty="0">
                <a:cs typeface="Calibri" panose="020F0502020204030204"/>
              </a:rPr>
              <a:t>Consider appropriate case studies (texts)</a:t>
            </a:r>
          </a:p>
          <a:p>
            <a:pPr marL="514350" indent="-514350">
              <a:buAutoNum type="arabicPeriod"/>
            </a:pPr>
            <a:r>
              <a:rPr lang="en-US" dirty="0">
                <a:cs typeface="Calibri" panose="020F0502020204030204"/>
              </a:rPr>
              <a:t>Consider appropriate Theorists</a:t>
            </a:r>
          </a:p>
          <a:p>
            <a:pPr marL="514350" indent="-514350">
              <a:buAutoNum type="arabicPeriod"/>
            </a:pPr>
            <a:r>
              <a:rPr lang="en-US" dirty="0">
                <a:cs typeface="Calibri" panose="020F0502020204030204"/>
              </a:rPr>
              <a:t>Make rough notes – no particular order</a:t>
            </a:r>
          </a:p>
          <a:p>
            <a:pPr marL="514350" indent="-514350">
              <a:buAutoNum type="arabicPeriod"/>
            </a:pPr>
            <a:r>
              <a:rPr lang="en-US" dirty="0">
                <a:cs typeface="Calibri" panose="020F0502020204030204"/>
              </a:rPr>
              <a:t>Put the work in order and plan your paragraphs</a:t>
            </a:r>
          </a:p>
          <a:p>
            <a:pPr marL="514350" indent="-514350">
              <a:buAutoNum type="arabicPeriod"/>
            </a:pPr>
            <a:r>
              <a:rPr lang="en-US" dirty="0">
                <a:ea typeface="+mn-lt"/>
                <a:cs typeface="+mn-lt"/>
              </a:rPr>
              <a:t>Introduction &amp; conclusion</a:t>
            </a:r>
            <a:endParaRPr lang="en-US" dirty="0">
              <a:cs typeface="Calibri" panose="020F0502020204030204"/>
            </a:endParaRPr>
          </a:p>
          <a:p>
            <a:pPr marL="0" indent="0">
              <a:buNone/>
            </a:pPr>
            <a:endParaRPr lang="en-US" dirty="0">
              <a:cs typeface="Calibri" panose="020F0502020204030204"/>
            </a:endParaRPr>
          </a:p>
        </p:txBody>
      </p:sp>
      <p:sp>
        <p:nvSpPr>
          <p:cNvPr id="4" name="TextBox 3">
            <a:extLst>
              <a:ext uri="{FF2B5EF4-FFF2-40B4-BE49-F238E27FC236}">
                <a16:creationId xmlns:a16="http://schemas.microsoft.com/office/drawing/2014/main" id="{701BA729-4696-4E64-B9BB-4315BB868ABC}"/>
              </a:ext>
            </a:extLst>
          </p:cNvPr>
          <p:cNvSpPr txBox="1"/>
          <p:nvPr/>
        </p:nvSpPr>
        <p:spPr>
          <a:xfrm rot="-1080000">
            <a:off x="7801155" y="4652513"/>
            <a:ext cx="3548332"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cs typeface="Calibri"/>
              </a:rPr>
              <a:t>Write 'However'!</a:t>
            </a:r>
          </a:p>
        </p:txBody>
      </p:sp>
      <p:pic>
        <p:nvPicPr>
          <p:cNvPr id="5" name="Recorded Sound">
            <a:hlinkClick r:id="" action="ppaction://media"/>
            <a:extLst>
              <a:ext uri="{FF2B5EF4-FFF2-40B4-BE49-F238E27FC236}">
                <a16:creationId xmlns:a16="http://schemas.microsoft.com/office/drawing/2014/main" id="{428B8A50-CB40-9F83-F30E-A23DC195098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80384" y="91315"/>
            <a:ext cx="1038045" cy="1038045"/>
          </a:xfrm>
          <a:prstGeom prst="rect">
            <a:avLst/>
          </a:prstGeom>
        </p:spPr>
      </p:pic>
    </p:spTree>
    <p:extLst>
      <p:ext uri="{BB962C8B-B14F-4D97-AF65-F5344CB8AC3E}">
        <p14:creationId xmlns:p14="http://schemas.microsoft.com/office/powerpoint/2010/main" val="57059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89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0092C-0F53-4EBE-B59B-7D838D78C7D7}"/>
              </a:ext>
            </a:extLst>
          </p:cNvPr>
          <p:cNvSpPr>
            <a:spLocks noGrp="1"/>
          </p:cNvSpPr>
          <p:nvPr>
            <p:ph idx="1"/>
          </p:nvPr>
        </p:nvSpPr>
        <p:spPr>
          <a:xfrm>
            <a:off x="419100" y="406400"/>
            <a:ext cx="10934700" cy="6337300"/>
          </a:xfrm>
        </p:spPr>
        <p:txBody>
          <a:bodyPr vert="horz" lIns="91440" tIns="45720" rIns="91440" bIns="45720" rtlCol="0" anchor="t">
            <a:normAutofit/>
          </a:bodyPr>
          <a:lstStyle/>
          <a:p>
            <a:pPr marL="0" indent="0">
              <a:buNone/>
            </a:pPr>
            <a:r>
              <a:rPr lang="en-GB" b="1" dirty="0">
                <a:highlight>
                  <a:srgbClr val="FFFF00"/>
                </a:highlight>
              </a:rPr>
              <a:t>1. Make your point: </a:t>
            </a:r>
            <a:endParaRPr lang="en-GB" b="1" dirty="0"/>
          </a:p>
          <a:p>
            <a:pPr marL="0" indent="0">
              <a:buNone/>
            </a:pPr>
            <a:r>
              <a:rPr lang="en-GB" i="1" dirty="0"/>
              <a:t>Women are objectified in superhero films</a:t>
            </a:r>
          </a:p>
          <a:p>
            <a:pPr marL="0" indent="0">
              <a:buNone/>
            </a:pPr>
            <a:r>
              <a:rPr lang="en-GB" b="1" dirty="0">
                <a:highlight>
                  <a:srgbClr val="FFFF00"/>
                </a:highlight>
              </a:rPr>
              <a:t>2. Denotation</a:t>
            </a:r>
            <a:r>
              <a:rPr lang="en-GB" dirty="0">
                <a:highlight>
                  <a:srgbClr val="FFFF00"/>
                </a:highlight>
              </a:rPr>
              <a:t> (but on it’s own this is only feature spotting). Correct and accurate terminology </a:t>
            </a:r>
            <a:r>
              <a:rPr lang="en-US" dirty="0">
                <a:highlight>
                  <a:srgbClr val="FFFF00"/>
                </a:highlight>
              </a:rPr>
              <a:t>​</a:t>
            </a:r>
            <a:endParaRPr lang="en-US" dirty="0">
              <a:highlight>
                <a:srgbClr val="FFFF00"/>
              </a:highlight>
              <a:cs typeface="Calibri"/>
            </a:endParaRPr>
          </a:p>
          <a:p>
            <a:pPr marL="0" indent="0">
              <a:buNone/>
            </a:pPr>
            <a:r>
              <a:rPr lang="en-GB" i="1" dirty="0"/>
              <a:t>Natasha Romanov (Black Widow) is dressed in figure-hugging outfits, and is objectified by Tony Stark who looks at her and says “I want one”. In her first scene she is seen in long shot to show her whole body.</a:t>
            </a:r>
          </a:p>
          <a:p>
            <a:pPr marL="0" indent="0">
              <a:buNone/>
            </a:pPr>
            <a:r>
              <a:rPr lang="en-GB" b="1" dirty="0">
                <a:highlight>
                  <a:srgbClr val="FFFF00"/>
                </a:highlight>
              </a:rPr>
              <a:t>3. Connotation</a:t>
            </a:r>
            <a:r>
              <a:rPr lang="en-GB" dirty="0">
                <a:highlight>
                  <a:srgbClr val="FFFF00"/>
                </a:highlight>
              </a:rPr>
              <a:t>  - what does it mean? Consider polysemic (or multiple) meanings where appropriate</a:t>
            </a:r>
            <a:endParaRPr lang="en-GB" dirty="0">
              <a:highlight>
                <a:srgbClr val="FFFF00"/>
              </a:highlight>
              <a:cs typeface="Calibri"/>
            </a:endParaRPr>
          </a:p>
          <a:p>
            <a:pPr marL="0" indent="0">
              <a:buNone/>
            </a:pPr>
            <a:r>
              <a:rPr lang="en-GB" b="1" dirty="0">
                <a:highlight>
                  <a:srgbClr val="FFFF00"/>
                </a:highlight>
              </a:rPr>
              <a:t>Choice</a:t>
            </a:r>
            <a:r>
              <a:rPr lang="en-GB" dirty="0">
                <a:highlight>
                  <a:srgbClr val="FFFF00"/>
                </a:highlight>
              </a:rPr>
              <a:t>: consider the question “why did they choose to do that?” if you are struggling for meanings </a:t>
            </a:r>
            <a:r>
              <a:rPr lang="en-GB" dirty="0"/>
              <a:t>​</a:t>
            </a:r>
          </a:p>
          <a:p>
            <a:pPr marL="0" indent="0">
              <a:buNone/>
            </a:pPr>
            <a:r>
              <a:rPr lang="en-GB" i="1" dirty="0"/>
              <a:t>The director chose to use a long shot so that we are invited to ‘look’ at her figure, as Tony Stark does (this is seen in reaction close-up shots of his face)</a:t>
            </a:r>
          </a:p>
          <a:p>
            <a:pPr marL="0" indent="0">
              <a:buNone/>
            </a:pPr>
            <a:endParaRPr lang="en-GB" i="1" dirty="0"/>
          </a:p>
        </p:txBody>
      </p:sp>
    </p:spTree>
    <p:extLst>
      <p:ext uri="{BB962C8B-B14F-4D97-AF65-F5344CB8AC3E}">
        <p14:creationId xmlns:p14="http://schemas.microsoft.com/office/powerpoint/2010/main" val="415794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0092C-0F53-4EBE-B59B-7D838D78C7D7}"/>
              </a:ext>
            </a:extLst>
          </p:cNvPr>
          <p:cNvSpPr>
            <a:spLocks noGrp="1"/>
          </p:cNvSpPr>
          <p:nvPr>
            <p:ph idx="1"/>
          </p:nvPr>
        </p:nvSpPr>
        <p:spPr>
          <a:xfrm>
            <a:off x="419100" y="406400"/>
            <a:ext cx="10934700" cy="6337300"/>
          </a:xfrm>
        </p:spPr>
        <p:txBody>
          <a:bodyPr vert="horz" lIns="91440" tIns="45720" rIns="91440" bIns="45720" rtlCol="0" anchor="t">
            <a:normAutofit lnSpcReduction="10000"/>
          </a:bodyPr>
          <a:lstStyle/>
          <a:p>
            <a:pPr marL="0" indent="0">
              <a:buNone/>
            </a:pPr>
            <a:r>
              <a:rPr lang="en-GB" b="1" dirty="0">
                <a:highlight>
                  <a:srgbClr val="FFFF00"/>
                </a:highlight>
              </a:rPr>
              <a:t>4. Audience positioning</a:t>
            </a:r>
            <a:r>
              <a:rPr lang="en-GB" dirty="0">
                <a:highlight>
                  <a:srgbClr val="FFFF00"/>
                </a:highlight>
              </a:rPr>
              <a:t> – physical (what can we see? Where is the camera positioned and why?) ​and psychological (what is our emotional response?) </a:t>
            </a:r>
          </a:p>
          <a:p>
            <a:pPr marL="0" indent="0">
              <a:buNone/>
            </a:pPr>
            <a:r>
              <a:rPr lang="en-GB" b="1" dirty="0">
                <a:highlight>
                  <a:srgbClr val="FFFF00"/>
                </a:highlight>
              </a:rPr>
              <a:t>5. Theories </a:t>
            </a:r>
            <a:r>
              <a:rPr lang="en-GB" dirty="0">
                <a:highlight>
                  <a:srgbClr val="FFFF00"/>
                </a:highlight>
              </a:rPr>
              <a:t>– only use where relevant, and when they add something to your analysis</a:t>
            </a:r>
            <a:endParaRPr lang="en-GB" dirty="0">
              <a:highlight>
                <a:srgbClr val="FFFF00"/>
              </a:highlight>
              <a:cs typeface="Calibri"/>
            </a:endParaRPr>
          </a:p>
          <a:p>
            <a:pPr marL="0" indent="0">
              <a:buNone/>
            </a:pPr>
            <a:r>
              <a:rPr lang="en-GB" i="1" dirty="0"/>
              <a:t>We are physically positioned with Tony and invited to look at Natasha as he does. This psychologically makes us side with him, and [according to Hall’s readings theory] are encouraged to agree with him – the preferred or dominant reading. [Mulvey would say] that this objectifies her through the [Male Gaze, where the camera behaves as a heterosexual man would] and ….</a:t>
            </a:r>
          </a:p>
          <a:p>
            <a:pPr marL="0" indent="0">
              <a:buNone/>
            </a:pPr>
            <a:r>
              <a:rPr lang="en-GB" b="1" dirty="0">
                <a:highlight>
                  <a:srgbClr val="FFFF00"/>
                </a:highlight>
              </a:rPr>
              <a:t>6. Effect</a:t>
            </a:r>
            <a:r>
              <a:rPr lang="en-GB" dirty="0">
                <a:highlight>
                  <a:srgbClr val="FFFF00"/>
                </a:highlight>
              </a:rPr>
              <a:t> – what does it do to us? ​</a:t>
            </a:r>
            <a:endParaRPr lang="en-GB" dirty="0">
              <a:highlight>
                <a:srgbClr val="FFFF00"/>
              </a:highlight>
              <a:cs typeface="Calibri"/>
            </a:endParaRPr>
          </a:p>
          <a:p>
            <a:pPr marL="0" indent="0">
              <a:buNone/>
            </a:pPr>
            <a:r>
              <a:rPr lang="en-GB" dirty="0"/>
              <a:t>…</a:t>
            </a:r>
            <a:r>
              <a:rPr lang="en-GB" i="1" dirty="0"/>
              <a:t>potentially demeans women and through a repetition of this kind of representation – from Tomb Raider to Wonder Woman – puts pressures on girls and young women to conform to a particular look and ‘performance’ [according to Butler]</a:t>
            </a:r>
            <a:endParaRPr lang="en-GB" dirty="0"/>
          </a:p>
          <a:p>
            <a:pPr marL="0" indent="0">
              <a:buNone/>
            </a:pPr>
            <a:endParaRPr lang="en-GB" i="1" dirty="0"/>
          </a:p>
          <a:p>
            <a:pPr marL="0" indent="0">
              <a:buNone/>
            </a:pPr>
            <a:endParaRPr lang="en-GB" i="1" dirty="0"/>
          </a:p>
          <a:p>
            <a:pPr marL="0" indent="0">
              <a:buNone/>
            </a:pPr>
            <a:endParaRPr lang="en-GB" i="1" dirty="0"/>
          </a:p>
          <a:p>
            <a:pPr marL="0" indent="0">
              <a:buNone/>
            </a:pPr>
            <a:endParaRPr lang="en-GB" i="1" dirty="0"/>
          </a:p>
        </p:txBody>
      </p:sp>
    </p:spTree>
    <p:extLst>
      <p:ext uri="{BB962C8B-B14F-4D97-AF65-F5344CB8AC3E}">
        <p14:creationId xmlns:p14="http://schemas.microsoft.com/office/powerpoint/2010/main" val="513301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E1FBE-2B75-48AE-ADC6-F7C5E52B9099}"/>
              </a:ext>
            </a:extLst>
          </p:cNvPr>
          <p:cNvSpPr>
            <a:spLocks noGrp="1"/>
          </p:cNvSpPr>
          <p:nvPr>
            <p:ph type="title"/>
          </p:nvPr>
        </p:nvSpPr>
        <p:spPr>
          <a:xfrm>
            <a:off x="838200" y="365125"/>
            <a:ext cx="10515600" cy="676275"/>
          </a:xfrm>
        </p:spPr>
        <p:txBody>
          <a:bodyPr>
            <a:normAutofit fontScale="90000"/>
          </a:bodyPr>
          <a:lstStyle/>
          <a:p>
            <a:r>
              <a:rPr lang="en-GB" dirty="0"/>
              <a:t>All together now…</a:t>
            </a:r>
          </a:p>
        </p:txBody>
      </p:sp>
      <p:sp>
        <p:nvSpPr>
          <p:cNvPr id="3" name="Content Placeholder 2">
            <a:extLst>
              <a:ext uri="{FF2B5EF4-FFF2-40B4-BE49-F238E27FC236}">
                <a16:creationId xmlns:a16="http://schemas.microsoft.com/office/drawing/2014/main" id="{8298E3DE-B661-431C-82D4-F84EC9669A8B}"/>
              </a:ext>
            </a:extLst>
          </p:cNvPr>
          <p:cNvSpPr>
            <a:spLocks noGrp="1"/>
          </p:cNvSpPr>
          <p:nvPr>
            <p:ph idx="1"/>
          </p:nvPr>
        </p:nvSpPr>
        <p:spPr>
          <a:xfrm>
            <a:off x="139700" y="1155700"/>
            <a:ext cx="11798300" cy="5613400"/>
          </a:xfrm>
        </p:spPr>
        <p:txBody>
          <a:bodyPr vert="horz" lIns="91440" tIns="45720" rIns="91440" bIns="45720" rtlCol="0" anchor="t">
            <a:normAutofit lnSpcReduction="10000"/>
          </a:bodyPr>
          <a:lstStyle/>
          <a:p>
            <a:pPr marL="0" indent="0">
              <a:buNone/>
            </a:pPr>
            <a:r>
              <a:rPr lang="en-GB" i="1" dirty="0"/>
              <a:t>Women are objectified in superhero films. Natasha Romanov (Black Widow) is dressed in figure-hugging outfits, and is objectified by Tony Stark who looks at her and says “I want one”. In her first scene she is seen in long shot to show her whole body. The director chose to use a long shot so that we are invited to ‘look’ at her figure, as Tony Stark does (this is seen in reaction close-up shots of his face).</a:t>
            </a:r>
          </a:p>
          <a:p>
            <a:pPr marL="0" indent="0">
              <a:buNone/>
            </a:pPr>
            <a:endParaRPr lang="en-GB" i="1" dirty="0"/>
          </a:p>
          <a:p>
            <a:pPr marL="0" indent="0">
              <a:buNone/>
            </a:pPr>
            <a:r>
              <a:rPr lang="en-GB" i="1" dirty="0"/>
              <a:t>We are physically positioned with Tony and invited to look at Natasha as he does. This psychologically makes us side with him, and [according to Hall’s readings theory] are encouraged to agree with him – the preferred or dominant reading. [Mulvey would say] that this objectifies her through the [Male Gaze, where the camera behaves as a heterosexual man would] and </a:t>
            </a:r>
            <a:r>
              <a:rPr lang="en-GB" dirty="0"/>
              <a:t>potentially </a:t>
            </a:r>
            <a:r>
              <a:rPr lang="en-GB" i="1" dirty="0"/>
              <a:t>demeans women and through a repetition of this kind of representation – from Tomb Raider to Wonder Woman – puts pressures on girls and young women to conform to a particular look and ‘performance’ [according to Butler]</a:t>
            </a:r>
            <a:endParaRPr lang="en-GB" dirty="0"/>
          </a:p>
          <a:p>
            <a:pPr marL="0" indent="0">
              <a:buNone/>
            </a:pPr>
            <a:endParaRPr lang="en-GB" i="1" dirty="0"/>
          </a:p>
          <a:p>
            <a:pPr marL="0" indent="0">
              <a:buNone/>
            </a:pPr>
            <a:endParaRPr lang="en-GB" i="1" dirty="0"/>
          </a:p>
          <a:p>
            <a:pPr marL="0" indent="0">
              <a:buNone/>
            </a:pPr>
            <a:endParaRPr lang="en-GB" i="1" dirty="0"/>
          </a:p>
          <a:p>
            <a:pPr marL="0" indent="0">
              <a:buNone/>
            </a:pPr>
            <a:endParaRPr lang="en-GB" dirty="0"/>
          </a:p>
        </p:txBody>
      </p:sp>
    </p:spTree>
    <p:extLst>
      <p:ext uri="{BB962C8B-B14F-4D97-AF65-F5344CB8AC3E}">
        <p14:creationId xmlns:p14="http://schemas.microsoft.com/office/powerpoint/2010/main" val="1869208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43A04-6948-2A8E-EF70-3B0869A6FBE4}"/>
              </a:ext>
            </a:extLst>
          </p:cNvPr>
          <p:cNvSpPr>
            <a:spLocks noGrp="1"/>
          </p:cNvSpPr>
          <p:nvPr>
            <p:ph type="title"/>
          </p:nvPr>
        </p:nvSpPr>
        <p:spPr>
          <a:xfrm>
            <a:off x="838200" y="1121870"/>
            <a:ext cx="10515600" cy="1325563"/>
          </a:xfrm>
        </p:spPr>
        <p:txBody>
          <a:bodyPr>
            <a:normAutofit fontScale="90000"/>
          </a:bodyPr>
          <a:lstStyle/>
          <a:p>
            <a:r>
              <a:rPr lang="en-GB" dirty="0"/>
              <a:t>Q12 The media can have an impact on individuals, groups and society. Evaluate how the media can affect changes in the behaviour or attitudes of the audience. Use any of the clips provided and/or any other media texts you have studied</a:t>
            </a:r>
          </a:p>
        </p:txBody>
      </p:sp>
      <p:pic>
        <p:nvPicPr>
          <p:cNvPr id="3" name="Recorded Sound">
            <a:hlinkClick r:id="" action="ppaction://media"/>
            <a:extLst>
              <a:ext uri="{FF2B5EF4-FFF2-40B4-BE49-F238E27FC236}">
                <a16:creationId xmlns:a16="http://schemas.microsoft.com/office/drawing/2014/main" id="{156844BA-3D0D-9F4B-993D-0B3D02EF1C0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943600" y="3276600"/>
            <a:ext cx="304800" cy="304800"/>
          </a:xfrm>
          <a:prstGeom prst="rect">
            <a:avLst/>
          </a:prstGeom>
        </p:spPr>
      </p:pic>
    </p:spTree>
    <p:extLst>
      <p:ext uri="{BB962C8B-B14F-4D97-AF65-F5344CB8AC3E}">
        <p14:creationId xmlns:p14="http://schemas.microsoft.com/office/powerpoint/2010/main" val="245025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8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F420CB-2962-93A7-8272-BF67D15D304A}"/>
              </a:ext>
            </a:extLst>
          </p:cNvPr>
          <p:cNvSpPr>
            <a:spLocks noGrp="1"/>
          </p:cNvSpPr>
          <p:nvPr>
            <p:ph idx="1"/>
          </p:nvPr>
        </p:nvSpPr>
        <p:spPr>
          <a:xfrm>
            <a:off x="204952" y="283778"/>
            <a:ext cx="11987048" cy="6574221"/>
          </a:xfrm>
        </p:spPr>
        <p:txBody>
          <a:bodyPr>
            <a:normAutofit fontScale="55000" lnSpcReduction="20000"/>
          </a:bodyPr>
          <a:lstStyle/>
          <a:p>
            <a:pPr marL="0" indent="0">
              <a:buNone/>
            </a:pPr>
            <a:r>
              <a:rPr lang="en-GB" dirty="0"/>
              <a:t>The audience is the people in which view, interpret and analyses a media text. Encoding is the process in which the producer(s) construct a media text to create meaning for an audience. On the other hand, decoding is the process in which the audience view, interpret and analyses a media text. There are also two types of audiences, passive, who blindly accept what they are being told and active, those who openly engage with media texts. Representation is the portrayal of a person, place or thing, which can either be done in a positive or negative way. </a:t>
            </a:r>
          </a:p>
          <a:p>
            <a:pPr marL="0" indent="0">
              <a:buNone/>
            </a:pPr>
            <a:r>
              <a:rPr lang="en-GB" dirty="0"/>
              <a:t>Stereotypes are typically used in media texts so that people or places can be represented in a much easier way. Stereotypes are an over generalization of a person or place that has been exaggerated throughout the media so that everyone/thing can be categorized and identified in a simpler way. 21 However, the hypodermic syringe theory suggests that passive audiences blindly accept what they are being told by the media, even though not everything is particularly true. As a result, the medias stereotypes can manipulate the way in which people view other people or places. For example, as seen in the TV show skins and various other media products, teens are portrayed as rebellious, loud and rude. This stereotype as been overly exaggerated, which may cause some people, typically the older generation to view younger people in a negative way. This also goes both ways, as </a:t>
            </a:r>
            <a:r>
              <a:rPr lang="en-GB" dirty="0" err="1"/>
              <a:t>as</a:t>
            </a:r>
            <a:r>
              <a:rPr lang="en-GB" dirty="0"/>
              <a:t> seen in clip 3, the elderly are stereotyped as slow and sleepy all of the time. With this in mind, sometimes a media text can subvert from typical standards to create new and powerful messages for the audience to understand</a:t>
            </a:r>
          </a:p>
          <a:p>
            <a:pPr marL="0" indent="0">
              <a:buNone/>
            </a:pPr>
            <a:r>
              <a:rPr lang="en-GB" dirty="0"/>
              <a:t>Subversion is the action of diverting from a set and traditional way of something or in terms of film, the conventions of particular genres are tested. For example, in the Hunger Games, Katniss Everdeen is seen as a strong and brave woman who possesses survival and archery skills. This film challenges the typical action genre conventions as a muscular man usually saves the day. From media texts doing this, this can challenge the way in which certain types of people are looked at or the way we act in a society. Having the Katniss Everdeen in mind, the film has empowered women and changed societies views on how capable women actually are. Moreover, when an audience consumes a media text there are various readings that an audience can carry out as suggested by Stuart Hall. These readings are, preferred, aberrant, oppositional and negotiated. </a:t>
            </a:r>
          </a:p>
          <a:p>
            <a:pPr marL="0" indent="0">
              <a:buNone/>
            </a:pPr>
            <a:r>
              <a:rPr lang="en-GB" dirty="0"/>
              <a:t>This reading can manipulate the way an audience behave or view a text from the message that they understand. Preferred reading is the typical meaning or way in which producers hope the audience will interpret a media text, such as The Sun newspaper article stating that Ed Miliband is telling 'porkies' and that he is bad for the country. Aberrant reading is when the audience does not get the intended message, such as a person thinking the 'save our bacon' article on Ed </a:t>
            </a:r>
            <a:r>
              <a:rPr lang="en-GB" dirty="0" err="1"/>
              <a:t>Milliband</a:t>
            </a:r>
            <a:r>
              <a:rPr lang="en-GB" dirty="0"/>
              <a:t> is about him banning bacon, when it is about him being a bad politician. Oppositional reading is when the audience go against the intended message, such as them disagreeing that Ed will be bad for the country. </a:t>
            </a:r>
          </a:p>
          <a:p>
            <a:pPr marL="0" indent="0">
              <a:buNone/>
            </a:pPr>
            <a:r>
              <a:rPr lang="en-GB" dirty="0"/>
              <a:t>Lastly, Negotiated reading is when the audience apply their own values and beliefs to a text. For example, in the same article previously mentioned, some of the audience may understand that others think he is a bad politician, but they themselves think he will be good for the country. Objectification is the action of degrading someone to the status of a mere object and it is used quite regularly. Theorist, Laura Mulvey, introduced the idea of 'the male gaze' in which is the way in which women are looked at by men in the media. She suggested that media texts are created for the idea that they will be viewed through the eyes of a heterosexual man. As a result of this, views on women are made to seem more negative as they are portrayed as objects. Objectification in particular is seen in transformers with actress Megan Fox as she is wearing very 22 little item </a:t>
            </a:r>
            <a:r>
              <a:rPr lang="en-GB" dirty="0" err="1"/>
              <a:t>clothings</a:t>
            </a:r>
            <a:r>
              <a:rPr lang="en-GB" dirty="0"/>
              <a:t> that show off her assets. Additionally, in clip 3, the singer is dressed in </a:t>
            </a:r>
            <a:r>
              <a:rPr lang="en-GB" dirty="0" err="1"/>
              <a:t>red,having</a:t>
            </a:r>
            <a:r>
              <a:rPr lang="en-GB" dirty="0"/>
              <a:t> the connotations of being sexy and therefore highlighting the text being made in the view of a heterosexual male. Furthermore, Stanley Cohen said that media over exaggerates certain situations that cause mass hysteria- the moral panic. This then makes certain people act worried, even if some of what is shown is not true (passive audiences in particular) Additionally, </a:t>
            </a:r>
            <a:r>
              <a:rPr lang="en-GB" dirty="0" err="1"/>
              <a:t>Jaqueas</a:t>
            </a:r>
            <a:r>
              <a:rPr lang="en-GB" dirty="0"/>
              <a:t> Lacan talks about the mirror stage. The mirror stage is a point in a child's development where they start to see themselves reflected in certain media texts and identify with them. The social learning theory in particular demonstrates how children observe and imitate </a:t>
            </a:r>
            <a:r>
              <a:rPr lang="en-GB" dirty="0" err="1"/>
              <a:t>behavior</a:t>
            </a:r>
            <a:r>
              <a:rPr lang="en-GB" dirty="0"/>
              <a:t>. In the Jamie Bugler case, it was mentioned that the killers copied the style of killing from the 'Chucky, child's play' movie. This infers that the media can have an affect on the </a:t>
            </a:r>
            <a:r>
              <a:rPr lang="en-GB" dirty="0" err="1"/>
              <a:t>behavior</a:t>
            </a:r>
            <a:r>
              <a:rPr lang="en-GB" dirty="0"/>
              <a:t> of those in real-</a:t>
            </a:r>
            <a:r>
              <a:rPr lang="en-GB" dirty="0" err="1"/>
              <a:t>life,either</a:t>
            </a:r>
            <a:r>
              <a:rPr lang="en-GB" dirty="0"/>
              <a:t> positively or negatively.</a:t>
            </a:r>
          </a:p>
        </p:txBody>
      </p:sp>
    </p:spTree>
    <p:extLst>
      <p:ext uri="{BB962C8B-B14F-4D97-AF65-F5344CB8AC3E}">
        <p14:creationId xmlns:p14="http://schemas.microsoft.com/office/powerpoint/2010/main" val="3968053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CBB26D8-4E45-4712-AEBC-656715A3226B}"/>
              </a:ext>
            </a:extLst>
          </p:cNvPr>
          <p:cNvPicPr>
            <a:picLocks noChangeAspect="1"/>
          </p:cNvPicPr>
          <p:nvPr/>
        </p:nvPicPr>
        <p:blipFill rotWithShape="1">
          <a:blip r:embed="rId2"/>
          <a:srcRect t="6446" b="14048"/>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p:cNvSpPr>
            <a:spLocks noGrp="1"/>
          </p:cNvSpPr>
          <p:nvPr>
            <p:ph type="ctrTitle"/>
          </p:nvPr>
        </p:nvSpPr>
        <p:spPr>
          <a:xfrm>
            <a:off x="7935757" y="1492271"/>
            <a:ext cx="4024569" cy="3645602"/>
          </a:xfrm>
        </p:spPr>
        <p:txBody>
          <a:bodyPr>
            <a:normAutofit/>
          </a:bodyPr>
          <a:lstStyle/>
          <a:p>
            <a:r>
              <a:rPr lang="en-US" sz="4000" b="1">
                <a:cs typeface="Calibri Light"/>
              </a:rPr>
              <a:t>10 Mark Questions &amp; Answers</a:t>
            </a:r>
            <a:endParaRPr lang="en-US" sz="4000" b="1"/>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74B4-580F-4DAE-BB39-FD42A0BCF0AA}"/>
              </a:ext>
            </a:extLst>
          </p:cNvPr>
          <p:cNvSpPr>
            <a:spLocks noGrp="1"/>
          </p:cNvSpPr>
          <p:nvPr>
            <p:ph type="title"/>
          </p:nvPr>
        </p:nvSpPr>
        <p:spPr/>
        <p:txBody>
          <a:bodyPr/>
          <a:lstStyle/>
          <a:p>
            <a:r>
              <a:rPr lang="en-US" dirty="0">
                <a:cs typeface="Calibri Light"/>
              </a:rPr>
              <a:t>Example: 10 mark question</a:t>
            </a:r>
            <a:endParaRPr lang="en-US" dirty="0"/>
          </a:p>
        </p:txBody>
      </p:sp>
      <p:sp>
        <p:nvSpPr>
          <p:cNvPr id="3" name="Content Placeholder 2">
            <a:extLst>
              <a:ext uri="{FF2B5EF4-FFF2-40B4-BE49-F238E27FC236}">
                <a16:creationId xmlns:a16="http://schemas.microsoft.com/office/drawing/2014/main" id="{865C3099-35F3-4BB1-8E92-DA36DC4EC00F}"/>
              </a:ext>
            </a:extLst>
          </p:cNvPr>
          <p:cNvSpPr>
            <a:spLocks noGrp="1"/>
          </p:cNvSpPr>
          <p:nvPr>
            <p:ph idx="1"/>
          </p:nvPr>
        </p:nvSpPr>
        <p:spPr/>
        <p:txBody>
          <a:bodyPr vert="horz" lIns="91440" tIns="45720" rIns="91440" bIns="45720" rtlCol="0" anchor="t">
            <a:normAutofit/>
          </a:bodyPr>
          <a:lstStyle/>
          <a:p>
            <a:pPr marL="0" indent="0">
              <a:buNone/>
            </a:pPr>
            <a:r>
              <a:rPr lang="en-US" sz="3600" dirty="0">
                <a:ea typeface="+mn-lt"/>
                <a:cs typeface="+mn-lt"/>
              </a:rPr>
              <a:t>Analyse how masculinity is represented in any media texts that you have studied. (10) </a:t>
            </a:r>
            <a:endParaRPr lang="en-US" sz="3600" dirty="0">
              <a:cs typeface="Calibri"/>
            </a:endParaRPr>
          </a:p>
          <a:p>
            <a:endParaRPr lang="en-US" dirty="0">
              <a:cs typeface="Calibri"/>
            </a:endParaRPr>
          </a:p>
        </p:txBody>
      </p:sp>
    </p:spTree>
    <p:extLst>
      <p:ext uri="{BB962C8B-B14F-4D97-AF65-F5344CB8AC3E}">
        <p14:creationId xmlns:p14="http://schemas.microsoft.com/office/powerpoint/2010/main" val="1936014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5F816-1C1A-4C61-A93A-AC0AB48DE061}"/>
              </a:ext>
            </a:extLst>
          </p:cNvPr>
          <p:cNvSpPr>
            <a:spLocks noGrp="1"/>
          </p:cNvSpPr>
          <p:nvPr>
            <p:ph type="title"/>
          </p:nvPr>
        </p:nvSpPr>
        <p:spPr/>
        <p:txBody>
          <a:bodyPr/>
          <a:lstStyle/>
          <a:p>
            <a:r>
              <a:rPr lang="en-US" sz="3600" dirty="0">
                <a:ea typeface="+mj-lt"/>
                <a:cs typeface="+mj-lt"/>
              </a:rPr>
              <a:t>Analyse how masculinity is represented in any media texts that you have studied. (10) </a:t>
            </a:r>
            <a:endParaRPr lang="en-US" dirty="0">
              <a:cs typeface="Calibri Light"/>
            </a:endParaRPr>
          </a:p>
          <a:p>
            <a:endParaRPr lang="en-US" dirty="0">
              <a:cs typeface="Calibri Light"/>
            </a:endParaRPr>
          </a:p>
        </p:txBody>
      </p:sp>
      <p:sp>
        <p:nvSpPr>
          <p:cNvPr id="3" name="Content Placeholder 2">
            <a:extLst>
              <a:ext uri="{FF2B5EF4-FFF2-40B4-BE49-F238E27FC236}">
                <a16:creationId xmlns:a16="http://schemas.microsoft.com/office/drawing/2014/main" id="{1DD89013-BC22-432A-A919-01862667E1F9}"/>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dirty="0">
                <a:ea typeface="+mn-lt"/>
                <a:cs typeface="+mn-lt"/>
              </a:rPr>
              <a:t>1. Pick out the key words in the question:</a:t>
            </a:r>
            <a:endParaRPr lang="en-US" dirty="0"/>
          </a:p>
          <a:p>
            <a:pPr marL="0" indent="0">
              <a:buNone/>
            </a:pPr>
            <a:r>
              <a:rPr lang="en-US" b="1" dirty="0">
                <a:ea typeface="+mn-lt"/>
                <a:cs typeface="+mn-lt"/>
              </a:rPr>
              <a:t>Masculinity / Represented</a:t>
            </a:r>
          </a:p>
          <a:p>
            <a:pPr marL="0" indent="0">
              <a:buNone/>
            </a:pPr>
            <a:r>
              <a:rPr lang="en-US" dirty="0">
                <a:ea typeface="+mn-lt"/>
                <a:cs typeface="+mn-lt"/>
              </a:rPr>
              <a:t>2. Consider appropriate case studies (texts). Choose different product areas</a:t>
            </a:r>
          </a:p>
          <a:p>
            <a:pPr marL="0" indent="0">
              <a:buNone/>
            </a:pPr>
            <a:r>
              <a:rPr lang="en-US" dirty="0">
                <a:ea typeface="+mn-lt"/>
                <a:cs typeface="+mn-lt"/>
              </a:rPr>
              <a:t>Mainstream: Bond / Jason Statham / Action Movies</a:t>
            </a:r>
          </a:p>
          <a:p>
            <a:pPr marL="0" indent="0">
              <a:buNone/>
            </a:pPr>
            <a:r>
              <a:rPr lang="en-US" b="1" dirty="0">
                <a:ea typeface="+mn-lt"/>
                <a:cs typeface="+mn-lt"/>
              </a:rPr>
              <a:t>Alternative: Sarah Connor (Terminator) / The Rock (Jumanji) / 'the new man'</a:t>
            </a:r>
          </a:p>
          <a:p>
            <a:pPr marL="0" indent="0">
              <a:buNone/>
            </a:pPr>
            <a:r>
              <a:rPr lang="en-US" dirty="0">
                <a:ea typeface="+mn-lt"/>
                <a:cs typeface="+mn-lt"/>
              </a:rPr>
              <a:t>3. Consider appropriate Theorists</a:t>
            </a:r>
          </a:p>
          <a:p>
            <a:pPr marL="0" indent="0">
              <a:buNone/>
            </a:pPr>
            <a:r>
              <a:rPr lang="en-US" b="1" dirty="0">
                <a:cs typeface="Calibri"/>
              </a:rPr>
              <a:t>Hall – representation</a:t>
            </a:r>
          </a:p>
          <a:p>
            <a:pPr marL="0" indent="0">
              <a:buNone/>
            </a:pPr>
            <a:r>
              <a:rPr lang="en-US" b="1" dirty="0">
                <a:cs typeface="Calibri"/>
              </a:rPr>
              <a:t>Dyer – stereotyping</a:t>
            </a:r>
          </a:p>
          <a:p>
            <a:pPr marL="0" indent="0">
              <a:buNone/>
            </a:pPr>
            <a:r>
              <a:rPr lang="en-US" b="1" dirty="0">
                <a:cs typeface="Calibri"/>
              </a:rPr>
              <a:t>Butler – Gender Performativity</a:t>
            </a:r>
          </a:p>
          <a:p>
            <a:pPr marL="0" indent="0">
              <a:buNone/>
            </a:pPr>
            <a:r>
              <a:rPr lang="en-US" dirty="0">
                <a:cs typeface="Calibri"/>
              </a:rPr>
              <a:t>...any others?</a:t>
            </a:r>
          </a:p>
        </p:txBody>
      </p:sp>
    </p:spTree>
    <p:extLst>
      <p:ext uri="{BB962C8B-B14F-4D97-AF65-F5344CB8AC3E}">
        <p14:creationId xmlns:p14="http://schemas.microsoft.com/office/powerpoint/2010/main" val="1883722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4B51F-93BC-46CF-A287-A3DE59D5C817}"/>
              </a:ext>
            </a:extLst>
          </p:cNvPr>
          <p:cNvSpPr>
            <a:spLocks noGrp="1"/>
          </p:cNvSpPr>
          <p:nvPr>
            <p:ph type="title"/>
          </p:nvPr>
        </p:nvSpPr>
        <p:spPr/>
        <p:txBody>
          <a:bodyPr/>
          <a:lstStyle/>
          <a:p>
            <a:r>
              <a:rPr lang="en-US" dirty="0">
                <a:cs typeface="Calibri Light"/>
              </a:rPr>
              <a:t>Planning paragraphs</a:t>
            </a:r>
            <a:endParaRPr lang="en-US" dirty="0"/>
          </a:p>
        </p:txBody>
      </p:sp>
      <p:sp>
        <p:nvSpPr>
          <p:cNvPr id="3" name="Content Placeholder 2">
            <a:extLst>
              <a:ext uri="{FF2B5EF4-FFF2-40B4-BE49-F238E27FC236}">
                <a16:creationId xmlns:a16="http://schemas.microsoft.com/office/drawing/2014/main" id="{B7D45C27-09BB-45FD-98BD-911492B3015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1. Point</a:t>
            </a:r>
            <a:endParaRPr lang="en-US" dirty="0"/>
          </a:p>
          <a:p>
            <a:pPr marL="0" indent="0">
              <a:buNone/>
            </a:pPr>
            <a:r>
              <a:rPr lang="en-US" dirty="0">
                <a:cs typeface="Calibri"/>
              </a:rPr>
              <a:t>2. Denotation – accurate terminology</a:t>
            </a:r>
          </a:p>
          <a:p>
            <a:pPr marL="0" indent="0">
              <a:buNone/>
            </a:pPr>
            <a:r>
              <a:rPr lang="en-US" dirty="0">
                <a:cs typeface="Calibri"/>
              </a:rPr>
              <a:t>3. Connotation – possible meanings (Hall's readings) / polysemy.  Repetition (to show it is mainstream). Always discuss </a:t>
            </a:r>
            <a:r>
              <a:rPr lang="en-US">
                <a:cs typeface="Calibri"/>
              </a:rPr>
              <a:t>choices made. </a:t>
            </a:r>
          </a:p>
          <a:p>
            <a:pPr marL="0" indent="0">
              <a:buNone/>
            </a:pPr>
            <a:r>
              <a:rPr lang="en-US" dirty="0">
                <a:cs typeface="Calibri"/>
              </a:rPr>
              <a:t>4. Audience positioning</a:t>
            </a:r>
          </a:p>
          <a:p>
            <a:r>
              <a:rPr lang="en-US" dirty="0">
                <a:cs typeface="Calibri"/>
              </a:rPr>
              <a:t>Alternatives / changes over time, and effect on the audience</a:t>
            </a:r>
          </a:p>
          <a:p>
            <a:r>
              <a:rPr lang="en-US" dirty="0">
                <a:cs typeface="Calibri"/>
              </a:rPr>
              <a:t>Use of theorists to help the analysis throughout</a:t>
            </a:r>
          </a:p>
        </p:txBody>
      </p:sp>
    </p:spTree>
    <p:extLst>
      <p:ext uri="{BB962C8B-B14F-4D97-AF65-F5344CB8AC3E}">
        <p14:creationId xmlns:p14="http://schemas.microsoft.com/office/powerpoint/2010/main" val="345130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0092C-0F53-4EBE-B59B-7D838D78C7D7}"/>
              </a:ext>
            </a:extLst>
          </p:cNvPr>
          <p:cNvSpPr>
            <a:spLocks noGrp="1"/>
          </p:cNvSpPr>
          <p:nvPr>
            <p:ph idx="1"/>
          </p:nvPr>
        </p:nvSpPr>
        <p:spPr>
          <a:xfrm>
            <a:off x="419100" y="406400"/>
            <a:ext cx="10934700" cy="6337300"/>
          </a:xfrm>
        </p:spPr>
        <p:txBody>
          <a:bodyPr>
            <a:normAutofit/>
          </a:bodyPr>
          <a:lstStyle/>
          <a:p>
            <a:pPr marL="0" indent="0">
              <a:buNone/>
            </a:pPr>
            <a:r>
              <a:rPr lang="en-GB" b="1" dirty="0"/>
              <a:t>1. Make your point: </a:t>
            </a:r>
          </a:p>
          <a:p>
            <a:pPr marL="0" indent="0">
              <a:buNone/>
            </a:pPr>
            <a:r>
              <a:rPr lang="en-GB" i="1" dirty="0"/>
              <a:t>Women are objectified in superhero films</a:t>
            </a:r>
          </a:p>
          <a:p>
            <a:pPr marL="0" indent="0">
              <a:buNone/>
            </a:pPr>
            <a:r>
              <a:rPr lang="en-GB" b="1" dirty="0"/>
              <a:t>2. Denotation</a:t>
            </a:r>
            <a:r>
              <a:rPr lang="en-GB" dirty="0"/>
              <a:t> (but on it’s own this is only feature spotting). Correct and accurate terminology </a:t>
            </a:r>
            <a:r>
              <a:rPr lang="en-US" dirty="0"/>
              <a:t>​</a:t>
            </a:r>
          </a:p>
          <a:p>
            <a:pPr marL="0" indent="0">
              <a:buNone/>
            </a:pPr>
            <a:r>
              <a:rPr lang="en-GB" i="1" dirty="0"/>
              <a:t>Natasha Romanov (Black Widow) is dressed in figure-hugging outfits, and is objectified by Tony Stark who looks at her and says “I want one”. In her first scene she is seen in long shot to show her whole body.</a:t>
            </a:r>
          </a:p>
          <a:p>
            <a:pPr marL="0" indent="0">
              <a:buNone/>
            </a:pPr>
            <a:r>
              <a:rPr lang="en-GB" b="1" dirty="0"/>
              <a:t>3. Connotation</a:t>
            </a:r>
            <a:r>
              <a:rPr lang="en-GB" dirty="0"/>
              <a:t>  - what does it mean? Consider polysemic (or multiple) meanings where appropriate</a:t>
            </a:r>
          </a:p>
          <a:p>
            <a:pPr marL="0" indent="0">
              <a:buNone/>
            </a:pPr>
            <a:r>
              <a:rPr lang="en-GB" b="1" dirty="0"/>
              <a:t>Choice</a:t>
            </a:r>
            <a:r>
              <a:rPr lang="en-GB" dirty="0"/>
              <a:t>: consider the question “why did they choose to do that?” if you are struggling for meanings ​</a:t>
            </a:r>
          </a:p>
          <a:p>
            <a:pPr marL="0" indent="0">
              <a:buNone/>
            </a:pPr>
            <a:r>
              <a:rPr lang="en-GB" i="1" dirty="0"/>
              <a:t>The director chose to use a long shot so that we are invited to ‘look’ at her figure, as Tony Stark does (this is seen in reaction close-up shots of his face)</a:t>
            </a:r>
          </a:p>
          <a:p>
            <a:pPr marL="0" indent="0">
              <a:buNone/>
            </a:pPr>
            <a:endParaRPr lang="en-GB" i="1" dirty="0"/>
          </a:p>
        </p:txBody>
      </p:sp>
    </p:spTree>
    <p:extLst>
      <p:ext uri="{BB962C8B-B14F-4D97-AF65-F5344CB8AC3E}">
        <p14:creationId xmlns:p14="http://schemas.microsoft.com/office/powerpoint/2010/main" val="1112770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90092C-0F53-4EBE-B59B-7D838D78C7D7}"/>
              </a:ext>
            </a:extLst>
          </p:cNvPr>
          <p:cNvSpPr>
            <a:spLocks noGrp="1"/>
          </p:cNvSpPr>
          <p:nvPr>
            <p:ph idx="1"/>
          </p:nvPr>
        </p:nvSpPr>
        <p:spPr>
          <a:xfrm>
            <a:off x="419100" y="406400"/>
            <a:ext cx="10934700" cy="6337300"/>
          </a:xfrm>
        </p:spPr>
        <p:txBody>
          <a:bodyPr>
            <a:normAutofit lnSpcReduction="10000"/>
          </a:bodyPr>
          <a:lstStyle/>
          <a:p>
            <a:pPr marL="0" indent="0">
              <a:buNone/>
            </a:pPr>
            <a:r>
              <a:rPr lang="en-GB" b="1" dirty="0"/>
              <a:t>4. Audience positioning</a:t>
            </a:r>
            <a:r>
              <a:rPr lang="en-GB" dirty="0"/>
              <a:t> – physical (what can we see? Where is the camera positioned and why?) ​and psychological (what is our emotional response?) </a:t>
            </a:r>
          </a:p>
          <a:p>
            <a:pPr marL="0" indent="0">
              <a:buNone/>
            </a:pPr>
            <a:r>
              <a:rPr lang="en-GB" b="1" dirty="0"/>
              <a:t>5. Theories </a:t>
            </a:r>
            <a:r>
              <a:rPr lang="en-GB" dirty="0"/>
              <a:t>– only use where relevant, and when they add something to your analysis</a:t>
            </a:r>
          </a:p>
          <a:p>
            <a:pPr marL="0" indent="0">
              <a:buNone/>
            </a:pPr>
            <a:r>
              <a:rPr lang="en-GB" i="1" dirty="0"/>
              <a:t>We are physically positioned with Tony and invited to look at Natasha as he does. This psychologically makes us side with him, and [according to Hall’s readings theory] are encouraged to agree with him – the preferred or dominant reading. [Mulvey would say] that this objectifies her through the [Male Gaze, where the camera behaves as a heterosexual man would] and ….</a:t>
            </a:r>
          </a:p>
          <a:p>
            <a:pPr marL="0" indent="0">
              <a:buNone/>
            </a:pPr>
            <a:r>
              <a:rPr lang="en-GB" b="1" dirty="0"/>
              <a:t>6. Effect</a:t>
            </a:r>
            <a:r>
              <a:rPr lang="en-GB" dirty="0"/>
              <a:t> – what does it do to us? ​</a:t>
            </a:r>
          </a:p>
          <a:p>
            <a:pPr marL="0" indent="0">
              <a:buNone/>
            </a:pPr>
            <a:r>
              <a:rPr lang="en-GB" dirty="0"/>
              <a:t>…potentially </a:t>
            </a:r>
            <a:r>
              <a:rPr lang="en-GB" i="1" dirty="0"/>
              <a:t>demeans women and through a repetition of this kind of representation – from Tomb Raider to Wonder Woman – puts pressures on girls and young women to conform to a particular look and ‘performance’ [according to Butler]</a:t>
            </a:r>
            <a:endParaRPr lang="en-GB" dirty="0"/>
          </a:p>
          <a:p>
            <a:pPr marL="0" indent="0">
              <a:buNone/>
            </a:pPr>
            <a:endParaRPr lang="en-GB" i="1" dirty="0"/>
          </a:p>
          <a:p>
            <a:pPr marL="0" indent="0">
              <a:buNone/>
            </a:pPr>
            <a:endParaRPr lang="en-GB" i="1" dirty="0"/>
          </a:p>
          <a:p>
            <a:pPr marL="0" indent="0">
              <a:buNone/>
            </a:pPr>
            <a:endParaRPr lang="en-GB" i="1" dirty="0"/>
          </a:p>
          <a:p>
            <a:pPr marL="0" indent="0">
              <a:buNone/>
            </a:pPr>
            <a:endParaRPr lang="en-GB" i="1" dirty="0"/>
          </a:p>
        </p:txBody>
      </p:sp>
    </p:spTree>
    <p:extLst>
      <p:ext uri="{BB962C8B-B14F-4D97-AF65-F5344CB8AC3E}">
        <p14:creationId xmlns:p14="http://schemas.microsoft.com/office/powerpoint/2010/main" val="1876602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2C61-5AD0-458D-94D9-9E58BE6D4208}"/>
              </a:ext>
            </a:extLst>
          </p:cNvPr>
          <p:cNvSpPr>
            <a:spLocks noGrp="1"/>
          </p:cNvSpPr>
          <p:nvPr>
            <p:ph type="title"/>
          </p:nvPr>
        </p:nvSpPr>
        <p:spPr/>
        <p:txBody>
          <a:bodyPr/>
          <a:lstStyle/>
          <a:p>
            <a:r>
              <a:rPr lang="en-US" dirty="0">
                <a:cs typeface="Calibri Light"/>
              </a:rPr>
              <a:t>Sample 10-mark marks scheme</a:t>
            </a:r>
            <a:endParaRPr lang="en-US" dirty="0"/>
          </a:p>
        </p:txBody>
      </p:sp>
      <p:graphicFrame>
        <p:nvGraphicFramePr>
          <p:cNvPr id="5" name="Content Placeholder 4">
            <a:extLst>
              <a:ext uri="{FF2B5EF4-FFF2-40B4-BE49-F238E27FC236}">
                <a16:creationId xmlns:a16="http://schemas.microsoft.com/office/drawing/2014/main" id="{2C749227-B203-4B72-89E7-685A01C0211B}"/>
              </a:ext>
            </a:extLst>
          </p:cNvPr>
          <p:cNvGraphicFramePr>
            <a:graphicFrameLocks noGrp="1"/>
          </p:cNvGraphicFramePr>
          <p:nvPr>
            <p:ph idx="1"/>
          </p:nvPr>
        </p:nvGraphicFramePr>
        <p:xfrm>
          <a:off x="838200" y="1825625"/>
          <a:ext cx="10515599" cy="5109210"/>
        </p:xfrm>
        <a:graphic>
          <a:graphicData uri="http://schemas.openxmlformats.org/drawingml/2006/table">
            <a:tbl>
              <a:tblPr firstRow="1" bandRow="1">
                <a:tableStyleId>{5C22544A-7EE6-4342-B048-85BDC9FD1C3A}</a:tableStyleId>
              </a:tblPr>
              <a:tblGrid>
                <a:gridCol w="1376619">
                  <a:extLst>
                    <a:ext uri="{9D8B030D-6E8A-4147-A177-3AD203B41FA5}">
                      <a16:colId xmlns:a16="http://schemas.microsoft.com/office/drawing/2014/main" val="3838424982"/>
                    </a:ext>
                  </a:extLst>
                </a:gridCol>
                <a:gridCol w="9138980">
                  <a:extLst>
                    <a:ext uri="{9D8B030D-6E8A-4147-A177-3AD203B41FA5}">
                      <a16:colId xmlns:a16="http://schemas.microsoft.com/office/drawing/2014/main" val="1776256547"/>
                    </a:ext>
                  </a:extLst>
                </a:gridCol>
              </a:tblGrid>
              <a:tr h="2000250">
                <a:tc>
                  <a:txBody>
                    <a:bodyPr/>
                    <a:lstStyle/>
                    <a:p>
                      <a:pPr fontAlgn="base"/>
                      <a:r>
                        <a:rPr lang="en-US" sz="2400">
                          <a:effectLst/>
                        </a:rPr>
                        <a:t>1-4​​</a:t>
                      </a:r>
                      <a:endParaRPr lang="en-US" b="1">
                        <a:solidFill>
                          <a:srgbClr val="FFFFFF"/>
                        </a:solidFill>
                        <a:effectLst/>
                      </a:endParaRPr>
                    </a:p>
                  </a:txBody>
                  <a:tcPr/>
                </a:tc>
                <a:tc>
                  <a:txBody>
                    <a:bodyPr/>
                    <a:lstStyle/>
                    <a:p>
                      <a:pPr fontAlgn="base"/>
                      <a:r>
                        <a:rPr lang="en-US" sz="2400">
                          <a:effectLst/>
                        </a:rPr>
                        <a:t>Some appropriate media terminology is used. Mostly appropriate examples are described.​​</a:t>
                      </a:r>
                      <a:endParaRPr lang="en-US">
                        <a:effectLst/>
                      </a:endParaRPr>
                    </a:p>
                    <a:p>
                      <a:pPr fontAlgn="base"/>
                      <a:r>
                        <a:rPr lang="en-US" sz="2400">
                          <a:effectLst/>
                        </a:rPr>
                        <a:t>​​</a:t>
                      </a:r>
                      <a:endParaRPr lang="en-US">
                        <a:effectLst/>
                      </a:endParaRPr>
                    </a:p>
                    <a:p>
                      <a:pPr fontAlgn="base"/>
                      <a:r>
                        <a:rPr lang="en-US" sz="2400">
                          <a:effectLst/>
                        </a:rPr>
                        <a:t>The topics chosen lack detail and there is little, or no analysis of the possible readings / interpretations being constructed​​</a:t>
                      </a:r>
                      <a:endParaRPr lang="en-US" b="1">
                        <a:solidFill>
                          <a:srgbClr val="FFFFFF"/>
                        </a:solidFill>
                        <a:effectLst/>
                      </a:endParaRPr>
                    </a:p>
                  </a:txBody>
                  <a:tcPr/>
                </a:tc>
                <a:extLst>
                  <a:ext uri="{0D108BD9-81ED-4DB2-BD59-A6C34878D82A}">
                    <a16:rowId xmlns:a16="http://schemas.microsoft.com/office/drawing/2014/main" val="2038179144"/>
                  </a:ext>
                </a:extLst>
              </a:tr>
              <a:tr h="1914525">
                <a:tc>
                  <a:txBody>
                    <a:bodyPr/>
                    <a:lstStyle/>
                    <a:p>
                      <a:pPr fontAlgn="base"/>
                      <a:r>
                        <a:rPr lang="en-US" sz="2400">
                          <a:effectLst/>
                        </a:rPr>
                        <a:t>5-7​​</a:t>
                      </a:r>
                      <a:endParaRPr lang="en-US">
                        <a:effectLst/>
                      </a:endParaRPr>
                    </a:p>
                  </a:txBody>
                  <a:tcPr/>
                </a:tc>
                <a:tc>
                  <a:txBody>
                    <a:bodyPr/>
                    <a:lstStyle/>
                    <a:p>
                      <a:pPr fontAlgn="base"/>
                      <a:r>
                        <a:rPr lang="en-US" sz="2400">
                          <a:effectLst/>
                        </a:rPr>
                        <a:t>Appropriate media terminology is used throughout​​</a:t>
                      </a:r>
                      <a:endParaRPr lang="en-US">
                        <a:effectLst/>
                      </a:endParaRPr>
                    </a:p>
                    <a:p>
                      <a:pPr fontAlgn="base"/>
                      <a:r>
                        <a:rPr lang="en-US" sz="2400">
                          <a:effectLst/>
                        </a:rPr>
                        <a:t>​​</a:t>
                      </a:r>
                      <a:endParaRPr lang="en-US">
                        <a:effectLst/>
                      </a:endParaRPr>
                    </a:p>
                    <a:p>
                      <a:pPr fontAlgn="base"/>
                      <a:r>
                        <a:rPr lang="en-US" sz="2400">
                          <a:effectLst/>
                        </a:rPr>
                        <a:t>A range of relevant examples are analysed​​</a:t>
                      </a:r>
                      <a:endParaRPr lang="en-US">
                        <a:effectLst/>
                      </a:endParaRPr>
                    </a:p>
                    <a:p>
                      <a:pPr fontAlgn="base"/>
                      <a:r>
                        <a:rPr lang="en-US" sz="2400">
                          <a:effectLst/>
                        </a:rPr>
                        <a:t>​​</a:t>
                      </a:r>
                      <a:endParaRPr lang="en-US">
                        <a:effectLst/>
                      </a:endParaRPr>
                    </a:p>
                    <a:p>
                      <a:pPr fontAlgn="base"/>
                      <a:r>
                        <a:rPr lang="en-US" sz="2400">
                          <a:effectLst/>
                        </a:rPr>
                        <a:t>Each example describes the readings / interpretations accurately and offers some analysis​​</a:t>
                      </a:r>
                      <a:endParaRPr lang="en-US">
                        <a:effectLst/>
                      </a:endParaRPr>
                    </a:p>
                  </a:txBody>
                  <a:tcPr/>
                </a:tc>
                <a:extLst>
                  <a:ext uri="{0D108BD9-81ED-4DB2-BD59-A6C34878D82A}">
                    <a16:rowId xmlns:a16="http://schemas.microsoft.com/office/drawing/2014/main" val="3726993204"/>
                  </a:ext>
                </a:extLst>
              </a:tr>
              <a:tr h="704850">
                <a:tc>
                  <a:txBody>
                    <a:bodyPr/>
                    <a:lstStyle/>
                    <a:p>
                      <a:pPr fontAlgn="base"/>
                      <a:r>
                        <a:rPr lang="en-US" sz="2400">
                          <a:effectLst/>
                        </a:rPr>
                        <a:t>8-10​​</a:t>
                      </a:r>
                      <a:endParaRPr lang="en-US">
                        <a:effectLst/>
                      </a:endParaRPr>
                    </a:p>
                  </a:txBody>
                  <a:tcPr/>
                </a:tc>
                <a:tc>
                  <a:txBody>
                    <a:bodyPr/>
                    <a:lstStyle/>
                    <a:p>
                      <a:pPr fontAlgn="base"/>
                      <a:r>
                        <a:rPr lang="en-US" sz="2400">
                          <a:effectLst/>
                        </a:rPr>
                        <a:t>The use of media terminology is fluent, confident and accurate throughout​​</a:t>
                      </a:r>
                      <a:endParaRPr lang="en-US">
                        <a:effectLst/>
                      </a:endParaRPr>
                    </a:p>
                  </a:txBody>
                  <a:tcPr/>
                </a:tc>
                <a:extLst>
                  <a:ext uri="{0D108BD9-81ED-4DB2-BD59-A6C34878D82A}">
                    <a16:rowId xmlns:a16="http://schemas.microsoft.com/office/drawing/2014/main" val="4283170682"/>
                  </a:ext>
                </a:extLst>
              </a:tr>
            </a:tbl>
          </a:graphicData>
        </a:graphic>
      </p:graphicFrame>
    </p:spTree>
    <p:extLst>
      <p:ext uri="{BB962C8B-B14F-4D97-AF65-F5344CB8AC3E}">
        <p14:creationId xmlns:p14="http://schemas.microsoft.com/office/powerpoint/2010/main" val="1918328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4511E8BD24934C90EE0FFAD4B6F80E" ma:contentTypeVersion="13" ma:contentTypeDescription="Create a new document." ma:contentTypeScope="" ma:versionID="8b52bb9e8895bc440b60ef1af183d6d8">
  <xsd:schema xmlns:xsd="http://www.w3.org/2001/XMLSchema" xmlns:xs="http://www.w3.org/2001/XMLSchema" xmlns:p="http://schemas.microsoft.com/office/2006/metadata/properties" xmlns:ns2="f8d0d03f-30bd-4971-9926-6da5f8b92e00" xmlns:ns3="84ca8c98-d81b-4952-be5e-3e25690f081b" targetNamespace="http://schemas.microsoft.com/office/2006/metadata/properties" ma:root="true" ma:fieldsID="36c56543a0b0ed73929e74af581061df" ns2:_="" ns3:_="">
    <xsd:import namespace="f8d0d03f-30bd-4971-9926-6da5f8b92e00"/>
    <xsd:import namespace="84ca8c98-d81b-4952-be5e-3e25690f08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d0d03f-30bd-4971-9926-6da5f8b92e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ca8c98-d81b-4952-be5e-3e25690f081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05FD51-D24A-4279-86FE-46EE53E723B2}">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1F00164-934F-448C-9E80-34AB597F2E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d0d03f-30bd-4971-9926-6da5f8b92e00"/>
    <ds:schemaRef ds:uri="84ca8c98-d81b-4952-be5e-3e25690f08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68CC07-747B-4B36-A444-B506CD3CC7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67</TotalTime>
  <Words>2611</Words>
  <Application>Microsoft Office PowerPoint</Application>
  <PresentationFormat>Widescreen</PresentationFormat>
  <Paragraphs>203</Paragraphs>
  <Slides>24</Slides>
  <Notes>0</Notes>
  <HiddenSlides>0</HiddenSlides>
  <MMClips>2</MMClips>
  <ScaleCrop>false</ScaleCrop>
  <HeadingPairs>
    <vt:vector size="4" baseType="variant">
      <vt:variant>
        <vt:lpstr>Theme</vt:lpstr>
      </vt:variant>
      <vt:variant>
        <vt:i4>3</vt:i4>
      </vt:variant>
      <vt:variant>
        <vt:lpstr>Slide Titles</vt:lpstr>
      </vt:variant>
      <vt:variant>
        <vt:i4>24</vt:i4>
      </vt:variant>
    </vt:vector>
  </HeadingPairs>
  <TitlesOfParts>
    <vt:vector size="27" baseType="lpstr">
      <vt:lpstr>office theme</vt:lpstr>
      <vt:lpstr>office theme</vt:lpstr>
      <vt:lpstr>Office Theme</vt:lpstr>
      <vt:lpstr>Creative Media Production</vt:lpstr>
      <vt:lpstr>Initial Planning   10 mark Question = 5 mins / 20 mark = 10 mins</vt:lpstr>
      <vt:lpstr>10 Mark Questions &amp; Answers</vt:lpstr>
      <vt:lpstr>Example: 10 mark question</vt:lpstr>
      <vt:lpstr>Analyse how masculinity is represented in any media texts that you have studied. (10)  </vt:lpstr>
      <vt:lpstr>Planning paragraphs</vt:lpstr>
      <vt:lpstr>PowerPoint Presentation</vt:lpstr>
      <vt:lpstr>PowerPoint Presentation</vt:lpstr>
      <vt:lpstr>Sample 10-mark marks scheme</vt:lpstr>
      <vt:lpstr>TEA – what the examiners look for</vt:lpstr>
      <vt:lpstr>20 Mark Questions &amp; Answers</vt:lpstr>
      <vt:lpstr>Example 20 mark question</vt:lpstr>
      <vt:lpstr>Initial Planning   10 mark Question = 5 mins / 20 mark = 10 mins</vt:lpstr>
      <vt:lpstr>Required Content (spot the difference)</vt:lpstr>
      <vt:lpstr>Evaluation – beyond a 10 mark question</vt:lpstr>
      <vt:lpstr>PowerPoint Presentation</vt:lpstr>
      <vt:lpstr>PowerPoint Presentation</vt:lpstr>
      <vt:lpstr>How to write analysis paragraphs</vt:lpstr>
      <vt:lpstr>PowerPoint Presentation</vt:lpstr>
      <vt:lpstr>PowerPoint Presentation</vt:lpstr>
      <vt:lpstr>PowerPoint Presentation</vt:lpstr>
      <vt:lpstr>All together now…</vt:lpstr>
      <vt:lpstr>Q12 The media can have an impact on individuals, groups and society. Evaluate how the media can affect changes in the behaviour or attitudes of the audience. Use any of the clips provided and/or any other media texts you have studied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Abigail Fenner</dc:creator>
  <cp:lastModifiedBy>Scott Fenner</cp:lastModifiedBy>
  <cp:revision>202</cp:revision>
  <dcterms:created xsi:type="dcterms:W3CDTF">2021-11-05T12:56:45Z</dcterms:created>
  <dcterms:modified xsi:type="dcterms:W3CDTF">2025-01-08T17:17:25Z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0x010100DE4511E8BD24934C90EE0FFAD4B6F80E</vt:lpwstr>
  </property>
</Properties>
</file>