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5"/>
  </p:notesMasterIdLst>
  <p:sldIdLst>
    <p:sldId id="256" r:id="rId5"/>
    <p:sldId id="265" r:id="rId6"/>
    <p:sldId id="257" r:id="rId7"/>
    <p:sldId id="258" r:id="rId8"/>
    <p:sldId id="259" r:id="rId9"/>
    <p:sldId id="260" r:id="rId10"/>
    <p:sldId id="261" r:id="rId11"/>
    <p:sldId id="262" r:id="rId12"/>
    <p:sldId id="263" r:id="rId13"/>
    <p:sldId id="264"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5" d="100"/>
          <a:sy n="65" d="100"/>
        </p:scale>
        <p:origin x="912" y="78"/>
      </p:cViewPr>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BD5417-262B-414C-8345-E60694F92BB7}" type="datetimeFigureOut">
              <a:rPr lang="en-GB" smtClean="0"/>
              <a:t>09/01/2025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B6E9B4-544E-4ED6-A1BC-F42C93221298}" type="slidenum">
              <a:rPr lang="en-GB" smtClean="0"/>
              <a:t>‹#›</a:t>
            </a:fld>
            <a:endParaRPr lang="en-GB"/>
          </a:p>
        </p:txBody>
      </p:sp>
    </p:spTree>
    <p:extLst>
      <p:ext uri="{BB962C8B-B14F-4D97-AF65-F5344CB8AC3E}">
        <p14:creationId xmlns:p14="http://schemas.microsoft.com/office/powerpoint/2010/main" val="17188644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32D61-40D1-13B0-CBE7-C7A4533167F8}"/>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085B57A2-FAB1-C496-3C4F-788C28C6EB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F1313324-37EE-9275-177E-34D5EB776DDB}"/>
              </a:ext>
            </a:extLst>
          </p:cNvPr>
          <p:cNvSpPr>
            <a:spLocks noGrp="1"/>
          </p:cNvSpPr>
          <p:nvPr>
            <p:ph type="dt" sz="half" idx="10"/>
          </p:nvPr>
        </p:nvSpPr>
        <p:spPr/>
        <p:txBody>
          <a:bodyPr/>
          <a:lstStyle/>
          <a:p>
            <a:fld id="{FADC8D4A-C963-4D15-8E22-2708EACAFB2A}" type="datetimeFigureOut">
              <a:rPr lang="en-GB" smtClean="0"/>
              <a:t>09/01/2025</a:t>
            </a:fld>
            <a:endParaRPr lang="en-GB"/>
          </a:p>
        </p:txBody>
      </p:sp>
      <p:sp>
        <p:nvSpPr>
          <p:cNvPr id="5" name="Footer Placeholder 4">
            <a:extLst>
              <a:ext uri="{FF2B5EF4-FFF2-40B4-BE49-F238E27FC236}">
                <a16:creationId xmlns:a16="http://schemas.microsoft.com/office/drawing/2014/main" id="{C67CF4BA-A5D8-A371-B28A-0EC151A806E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ED83465-1BF2-352D-BD29-3D299C50D5AC}"/>
              </a:ext>
            </a:extLst>
          </p:cNvPr>
          <p:cNvSpPr>
            <a:spLocks noGrp="1"/>
          </p:cNvSpPr>
          <p:nvPr>
            <p:ph type="sldNum" sz="quarter" idx="12"/>
          </p:nvPr>
        </p:nvSpPr>
        <p:spPr/>
        <p:txBody>
          <a:bodyPr/>
          <a:lstStyle/>
          <a:p>
            <a:fld id="{5190D47D-673B-40DD-85BD-B7D4BCCE8A03}" type="slidenum">
              <a:rPr lang="en-GB" smtClean="0"/>
              <a:t>‹#›</a:t>
            </a:fld>
            <a:endParaRPr lang="en-GB"/>
          </a:p>
        </p:txBody>
      </p:sp>
    </p:spTree>
    <p:extLst>
      <p:ext uri="{BB962C8B-B14F-4D97-AF65-F5344CB8AC3E}">
        <p14:creationId xmlns:p14="http://schemas.microsoft.com/office/powerpoint/2010/main" val="11179970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62821-85EB-A879-A9F4-2D625092356D}"/>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81F615D2-5B6A-632B-2C4E-0E349CD3649B}"/>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75B5ACF0-6289-0478-76BE-3A9EEE917339}"/>
              </a:ext>
            </a:extLst>
          </p:cNvPr>
          <p:cNvSpPr>
            <a:spLocks noGrp="1"/>
          </p:cNvSpPr>
          <p:nvPr>
            <p:ph type="dt" sz="half" idx="10"/>
          </p:nvPr>
        </p:nvSpPr>
        <p:spPr/>
        <p:txBody>
          <a:bodyPr/>
          <a:lstStyle/>
          <a:p>
            <a:fld id="{FADC8D4A-C963-4D15-8E22-2708EACAFB2A}" type="datetimeFigureOut">
              <a:rPr lang="en-GB" smtClean="0"/>
              <a:t>09/01/2025</a:t>
            </a:fld>
            <a:endParaRPr lang="en-GB"/>
          </a:p>
        </p:txBody>
      </p:sp>
      <p:sp>
        <p:nvSpPr>
          <p:cNvPr id="5" name="Footer Placeholder 4">
            <a:extLst>
              <a:ext uri="{FF2B5EF4-FFF2-40B4-BE49-F238E27FC236}">
                <a16:creationId xmlns:a16="http://schemas.microsoft.com/office/drawing/2014/main" id="{CD87CAC1-18D1-F544-6A7C-333FDB1CA61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92592D0-F96A-A29C-DAB7-AE685301C4A6}"/>
              </a:ext>
            </a:extLst>
          </p:cNvPr>
          <p:cNvSpPr>
            <a:spLocks noGrp="1"/>
          </p:cNvSpPr>
          <p:nvPr>
            <p:ph type="sldNum" sz="quarter" idx="12"/>
          </p:nvPr>
        </p:nvSpPr>
        <p:spPr/>
        <p:txBody>
          <a:bodyPr/>
          <a:lstStyle/>
          <a:p>
            <a:fld id="{5190D47D-673B-40DD-85BD-B7D4BCCE8A03}" type="slidenum">
              <a:rPr lang="en-GB" smtClean="0"/>
              <a:t>‹#›</a:t>
            </a:fld>
            <a:endParaRPr lang="en-GB"/>
          </a:p>
        </p:txBody>
      </p:sp>
    </p:spTree>
    <p:extLst>
      <p:ext uri="{BB962C8B-B14F-4D97-AF65-F5344CB8AC3E}">
        <p14:creationId xmlns:p14="http://schemas.microsoft.com/office/powerpoint/2010/main" val="15764032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B87367F-7C57-E03A-07FE-E6A11342C053}"/>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ED540A40-1192-BC57-7897-EFD9000A5D9E}"/>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E91E8BFA-8390-16AE-0A11-44694D367D16}"/>
              </a:ext>
            </a:extLst>
          </p:cNvPr>
          <p:cNvSpPr>
            <a:spLocks noGrp="1"/>
          </p:cNvSpPr>
          <p:nvPr>
            <p:ph type="dt" sz="half" idx="10"/>
          </p:nvPr>
        </p:nvSpPr>
        <p:spPr/>
        <p:txBody>
          <a:bodyPr/>
          <a:lstStyle/>
          <a:p>
            <a:fld id="{FADC8D4A-C963-4D15-8E22-2708EACAFB2A}" type="datetimeFigureOut">
              <a:rPr lang="en-GB" smtClean="0"/>
              <a:t>09/01/2025</a:t>
            </a:fld>
            <a:endParaRPr lang="en-GB"/>
          </a:p>
        </p:txBody>
      </p:sp>
      <p:sp>
        <p:nvSpPr>
          <p:cNvPr id="5" name="Footer Placeholder 4">
            <a:extLst>
              <a:ext uri="{FF2B5EF4-FFF2-40B4-BE49-F238E27FC236}">
                <a16:creationId xmlns:a16="http://schemas.microsoft.com/office/drawing/2014/main" id="{0579E885-E9D9-1E1F-A668-05DC068E25A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BA75A0-D9E2-1EEA-1961-9C5D1B568425}"/>
              </a:ext>
            </a:extLst>
          </p:cNvPr>
          <p:cNvSpPr>
            <a:spLocks noGrp="1"/>
          </p:cNvSpPr>
          <p:nvPr>
            <p:ph type="sldNum" sz="quarter" idx="12"/>
          </p:nvPr>
        </p:nvSpPr>
        <p:spPr/>
        <p:txBody>
          <a:bodyPr/>
          <a:lstStyle/>
          <a:p>
            <a:fld id="{5190D47D-673B-40DD-85BD-B7D4BCCE8A03}" type="slidenum">
              <a:rPr lang="en-GB" smtClean="0"/>
              <a:t>‹#›</a:t>
            </a:fld>
            <a:endParaRPr lang="en-GB"/>
          </a:p>
        </p:txBody>
      </p:sp>
    </p:spTree>
    <p:extLst>
      <p:ext uri="{BB962C8B-B14F-4D97-AF65-F5344CB8AC3E}">
        <p14:creationId xmlns:p14="http://schemas.microsoft.com/office/powerpoint/2010/main" val="30033042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7B9336-3A1D-937E-6ECF-4C7C0392FF09}"/>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C8CB8B0D-28B7-0E40-EDDE-623767AFBB22}"/>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EFC58598-544F-3C3E-0DA1-B1C16962489F}"/>
              </a:ext>
            </a:extLst>
          </p:cNvPr>
          <p:cNvSpPr>
            <a:spLocks noGrp="1"/>
          </p:cNvSpPr>
          <p:nvPr>
            <p:ph type="dt" sz="half" idx="10"/>
          </p:nvPr>
        </p:nvSpPr>
        <p:spPr/>
        <p:txBody>
          <a:bodyPr/>
          <a:lstStyle/>
          <a:p>
            <a:fld id="{FADC8D4A-C963-4D15-8E22-2708EACAFB2A}" type="datetimeFigureOut">
              <a:rPr lang="en-GB" smtClean="0"/>
              <a:t>09/01/2025</a:t>
            </a:fld>
            <a:endParaRPr lang="en-GB"/>
          </a:p>
        </p:txBody>
      </p:sp>
      <p:sp>
        <p:nvSpPr>
          <p:cNvPr id="5" name="Footer Placeholder 4">
            <a:extLst>
              <a:ext uri="{FF2B5EF4-FFF2-40B4-BE49-F238E27FC236}">
                <a16:creationId xmlns:a16="http://schemas.microsoft.com/office/drawing/2014/main" id="{F43DDB35-BA2A-F858-3D92-3175DA3D183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086462A-5F18-B3C5-5997-252173F71580}"/>
              </a:ext>
            </a:extLst>
          </p:cNvPr>
          <p:cNvSpPr>
            <a:spLocks noGrp="1"/>
          </p:cNvSpPr>
          <p:nvPr>
            <p:ph type="sldNum" sz="quarter" idx="12"/>
          </p:nvPr>
        </p:nvSpPr>
        <p:spPr/>
        <p:txBody>
          <a:bodyPr/>
          <a:lstStyle/>
          <a:p>
            <a:fld id="{5190D47D-673B-40DD-85BD-B7D4BCCE8A03}" type="slidenum">
              <a:rPr lang="en-GB" smtClean="0"/>
              <a:t>‹#›</a:t>
            </a:fld>
            <a:endParaRPr lang="en-GB"/>
          </a:p>
        </p:txBody>
      </p:sp>
    </p:spTree>
    <p:extLst>
      <p:ext uri="{BB962C8B-B14F-4D97-AF65-F5344CB8AC3E}">
        <p14:creationId xmlns:p14="http://schemas.microsoft.com/office/powerpoint/2010/main" val="21927074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62C0D-49F1-4FF3-F015-602AD7D25739}"/>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85B14BAB-E219-553C-8E49-4E331102805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D92E5B4C-62B8-95E4-C102-C856656FCEFB}"/>
              </a:ext>
            </a:extLst>
          </p:cNvPr>
          <p:cNvSpPr>
            <a:spLocks noGrp="1"/>
          </p:cNvSpPr>
          <p:nvPr>
            <p:ph type="dt" sz="half" idx="10"/>
          </p:nvPr>
        </p:nvSpPr>
        <p:spPr/>
        <p:txBody>
          <a:bodyPr/>
          <a:lstStyle/>
          <a:p>
            <a:fld id="{FADC8D4A-C963-4D15-8E22-2708EACAFB2A}" type="datetimeFigureOut">
              <a:rPr lang="en-GB" smtClean="0"/>
              <a:t>09/01/2025</a:t>
            </a:fld>
            <a:endParaRPr lang="en-GB"/>
          </a:p>
        </p:txBody>
      </p:sp>
      <p:sp>
        <p:nvSpPr>
          <p:cNvPr id="5" name="Footer Placeholder 4">
            <a:extLst>
              <a:ext uri="{FF2B5EF4-FFF2-40B4-BE49-F238E27FC236}">
                <a16:creationId xmlns:a16="http://schemas.microsoft.com/office/drawing/2014/main" id="{6028E0B5-65AA-2929-C288-09B4CBE6772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CF98AB2-502B-6277-F1A7-BC4440D84542}"/>
              </a:ext>
            </a:extLst>
          </p:cNvPr>
          <p:cNvSpPr>
            <a:spLocks noGrp="1"/>
          </p:cNvSpPr>
          <p:nvPr>
            <p:ph type="sldNum" sz="quarter" idx="12"/>
          </p:nvPr>
        </p:nvSpPr>
        <p:spPr/>
        <p:txBody>
          <a:bodyPr/>
          <a:lstStyle/>
          <a:p>
            <a:fld id="{5190D47D-673B-40DD-85BD-B7D4BCCE8A03}" type="slidenum">
              <a:rPr lang="en-GB" smtClean="0"/>
              <a:t>‹#›</a:t>
            </a:fld>
            <a:endParaRPr lang="en-GB"/>
          </a:p>
        </p:txBody>
      </p:sp>
    </p:spTree>
    <p:extLst>
      <p:ext uri="{BB962C8B-B14F-4D97-AF65-F5344CB8AC3E}">
        <p14:creationId xmlns:p14="http://schemas.microsoft.com/office/powerpoint/2010/main" val="14358059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FBE596-1841-DB3D-6808-C0E1EC1C2CA5}"/>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DBE373B6-0A57-90C3-5920-13D73BBA5FF3}"/>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9FCD13F0-D21B-5AC1-5EF1-B4A4BCEEF7B2}"/>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A9997321-7342-00C1-DBCE-8AE2ACA92369}"/>
              </a:ext>
            </a:extLst>
          </p:cNvPr>
          <p:cNvSpPr>
            <a:spLocks noGrp="1"/>
          </p:cNvSpPr>
          <p:nvPr>
            <p:ph type="dt" sz="half" idx="10"/>
          </p:nvPr>
        </p:nvSpPr>
        <p:spPr/>
        <p:txBody>
          <a:bodyPr/>
          <a:lstStyle/>
          <a:p>
            <a:fld id="{FADC8D4A-C963-4D15-8E22-2708EACAFB2A}" type="datetimeFigureOut">
              <a:rPr lang="en-GB" smtClean="0"/>
              <a:t>09/01/2025</a:t>
            </a:fld>
            <a:endParaRPr lang="en-GB"/>
          </a:p>
        </p:txBody>
      </p:sp>
      <p:sp>
        <p:nvSpPr>
          <p:cNvPr id="6" name="Footer Placeholder 5">
            <a:extLst>
              <a:ext uri="{FF2B5EF4-FFF2-40B4-BE49-F238E27FC236}">
                <a16:creationId xmlns:a16="http://schemas.microsoft.com/office/drawing/2014/main" id="{768DACB1-4BE1-C228-D5F1-E83AA5A9EA1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63295CD-51BD-11C8-EFEF-9D79B71E24A9}"/>
              </a:ext>
            </a:extLst>
          </p:cNvPr>
          <p:cNvSpPr>
            <a:spLocks noGrp="1"/>
          </p:cNvSpPr>
          <p:nvPr>
            <p:ph type="sldNum" sz="quarter" idx="12"/>
          </p:nvPr>
        </p:nvSpPr>
        <p:spPr/>
        <p:txBody>
          <a:bodyPr/>
          <a:lstStyle/>
          <a:p>
            <a:fld id="{5190D47D-673B-40DD-85BD-B7D4BCCE8A03}" type="slidenum">
              <a:rPr lang="en-GB" smtClean="0"/>
              <a:t>‹#›</a:t>
            </a:fld>
            <a:endParaRPr lang="en-GB"/>
          </a:p>
        </p:txBody>
      </p:sp>
    </p:spTree>
    <p:extLst>
      <p:ext uri="{BB962C8B-B14F-4D97-AF65-F5344CB8AC3E}">
        <p14:creationId xmlns:p14="http://schemas.microsoft.com/office/powerpoint/2010/main" val="2092880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EA8E7-D52B-8826-D956-A946448FFE1D}"/>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F15A7F18-1B58-BD45-E1B3-60A2745DD83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773AB592-0F63-28C5-A542-C05AD1941BBF}"/>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6D534C94-EA58-67A1-6D53-8206A3CFC39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1040E625-644C-ABA9-1B39-A2911BCB9C3B}"/>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2E1A8854-3144-F5CB-431B-A3EF8234D39A}"/>
              </a:ext>
            </a:extLst>
          </p:cNvPr>
          <p:cNvSpPr>
            <a:spLocks noGrp="1"/>
          </p:cNvSpPr>
          <p:nvPr>
            <p:ph type="dt" sz="half" idx="10"/>
          </p:nvPr>
        </p:nvSpPr>
        <p:spPr/>
        <p:txBody>
          <a:bodyPr/>
          <a:lstStyle/>
          <a:p>
            <a:fld id="{FADC8D4A-C963-4D15-8E22-2708EACAFB2A}" type="datetimeFigureOut">
              <a:rPr lang="en-GB" smtClean="0"/>
              <a:t>09/01/2025</a:t>
            </a:fld>
            <a:endParaRPr lang="en-GB"/>
          </a:p>
        </p:txBody>
      </p:sp>
      <p:sp>
        <p:nvSpPr>
          <p:cNvPr id="8" name="Footer Placeholder 7">
            <a:extLst>
              <a:ext uri="{FF2B5EF4-FFF2-40B4-BE49-F238E27FC236}">
                <a16:creationId xmlns:a16="http://schemas.microsoft.com/office/drawing/2014/main" id="{1E63656C-C4E5-5BEF-F726-E2066A0827D4}"/>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2138D10E-395B-9CC9-7906-1FB871D72C66}"/>
              </a:ext>
            </a:extLst>
          </p:cNvPr>
          <p:cNvSpPr>
            <a:spLocks noGrp="1"/>
          </p:cNvSpPr>
          <p:nvPr>
            <p:ph type="sldNum" sz="quarter" idx="12"/>
          </p:nvPr>
        </p:nvSpPr>
        <p:spPr/>
        <p:txBody>
          <a:bodyPr/>
          <a:lstStyle/>
          <a:p>
            <a:fld id="{5190D47D-673B-40DD-85BD-B7D4BCCE8A03}" type="slidenum">
              <a:rPr lang="en-GB" smtClean="0"/>
              <a:t>‹#›</a:t>
            </a:fld>
            <a:endParaRPr lang="en-GB"/>
          </a:p>
        </p:txBody>
      </p:sp>
    </p:spTree>
    <p:extLst>
      <p:ext uri="{BB962C8B-B14F-4D97-AF65-F5344CB8AC3E}">
        <p14:creationId xmlns:p14="http://schemas.microsoft.com/office/powerpoint/2010/main" val="32631472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2BF75-442C-8170-FC96-5C6975DFAC0F}"/>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87756AAA-C2C8-CC9E-9F18-5066AE8164EB}"/>
              </a:ext>
            </a:extLst>
          </p:cNvPr>
          <p:cNvSpPr>
            <a:spLocks noGrp="1"/>
          </p:cNvSpPr>
          <p:nvPr>
            <p:ph type="dt" sz="half" idx="10"/>
          </p:nvPr>
        </p:nvSpPr>
        <p:spPr/>
        <p:txBody>
          <a:bodyPr/>
          <a:lstStyle/>
          <a:p>
            <a:fld id="{FADC8D4A-C963-4D15-8E22-2708EACAFB2A}" type="datetimeFigureOut">
              <a:rPr lang="en-GB" smtClean="0"/>
              <a:t>09/01/2025</a:t>
            </a:fld>
            <a:endParaRPr lang="en-GB"/>
          </a:p>
        </p:txBody>
      </p:sp>
      <p:sp>
        <p:nvSpPr>
          <p:cNvPr id="4" name="Footer Placeholder 3">
            <a:extLst>
              <a:ext uri="{FF2B5EF4-FFF2-40B4-BE49-F238E27FC236}">
                <a16:creationId xmlns:a16="http://schemas.microsoft.com/office/drawing/2014/main" id="{FE25A494-FA02-23C3-4533-C799BA2AAE09}"/>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C6E1AEB-ADBB-6A04-307C-FCFDF9B991C5}"/>
              </a:ext>
            </a:extLst>
          </p:cNvPr>
          <p:cNvSpPr>
            <a:spLocks noGrp="1"/>
          </p:cNvSpPr>
          <p:nvPr>
            <p:ph type="sldNum" sz="quarter" idx="12"/>
          </p:nvPr>
        </p:nvSpPr>
        <p:spPr/>
        <p:txBody>
          <a:bodyPr/>
          <a:lstStyle/>
          <a:p>
            <a:fld id="{5190D47D-673B-40DD-85BD-B7D4BCCE8A03}" type="slidenum">
              <a:rPr lang="en-GB" smtClean="0"/>
              <a:t>‹#›</a:t>
            </a:fld>
            <a:endParaRPr lang="en-GB"/>
          </a:p>
        </p:txBody>
      </p:sp>
    </p:spTree>
    <p:extLst>
      <p:ext uri="{BB962C8B-B14F-4D97-AF65-F5344CB8AC3E}">
        <p14:creationId xmlns:p14="http://schemas.microsoft.com/office/powerpoint/2010/main" val="31061730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7E90405-A9A6-370A-E7AE-54075E20C724}"/>
              </a:ext>
            </a:extLst>
          </p:cNvPr>
          <p:cNvSpPr>
            <a:spLocks noGrp="1"/>
          </p:cNvSpPr>
          <p:nvPr>
            <p:ph type="dt" sz="half" idx="10"/>
          </p:nvPr>
        </p:nvSpPr>
        <p:spPr/>
        <p:txBody>
          <a:bodyPr/>
          <a:lstStyle/>
          <a:p>
            <a:fld id="{FADC8D4A-C963-4D15-8E22-2708EACAFB2A}" type="datetimeFigureOut">
              <a:rPr lang="en-GB" smtClean="0"/>
              <a:t>09/01/2025</a:t>
            </a:fld>
            <a:endParaRPr lang="en-GB"/>
          </a:p>
        </p:txBody>
      </p:sp>
      <p:sp>
        <p:nvSpPr>
          <p:cNvPr id="3" name="Footer Placeholder 2">
            <a:extLst>
              <a:ext uri="{FF2B5EF4-FFF2-40B4-BE49-F238E27FC236}">
                <a16:creationId xmlns:a16="http://schemas.microsoft.com/office/drawing/2014/main" id="{F64BA472-16B9-FD0E-E2C4-8EE5A9F9EF8F}"/>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8388AEAC-2DD3-48C4-158B-813740122765}"/>
              </a:ext>
            </a:extLst>
          </p:cNvPr>
          <p:cNvSpPr>
            <a:spLocks noGrp="1"/>
          </p:cNvSpPr>
          <p:nvPr>
            <p:ph type="sldNum" sz="quarter" idx="12"/>
          </p:nvPr>
        </p:nvSpPr>
        <p:spPr/>
        <p:txBody>
          <a:bodyPr/>
          <a:lstStyle/>
          <a:p>
            <a:fld id="{5190D47D-673B-40DD-85BD-B7D4BCCE8A03}" type="slidenum">
              <a:rPr lang="en-GB" smtClean="0"/>
              <a:t>‹#›</a:t>
            </a:fld>
            <a:endParaRPr lang="en-GB"/>
          </a:p>
        </p:txBody>
      </p:sp>
    </p:spTree>
    <p:extLst>
      <p:ext uri="{BB962C8B-B14F-4D97-AF65-F5344CB8AC3E}">
        <p14:creationId xmlns:p14="http://schemas.microsoft.com/office/powerpoint/2010/main" val="20370674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F1F4FB-1535-CFBA-E6EE-D483F037FF7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ABA04D31-8F68-4301-CA3C-ACA9E9F0C3F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93BBEEBE-CCF2-21C4-C2DA-63455042C0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D63351B0-385A-F40C-52C1-9ED83F7BD142}"/>
              </a:ext>
            </a:extLst>
          </p:cNvPr>
          <p:cNvSpPr>
            <a:spLocks noGrp="1"/>
          </p:cNvSpPr>
          <p:nvPr>
            <p:ph type="dt" sz="half" idx="10"/>
          </p:nvPr>
        </p:nvSpPr>
        <p:spPr/>
        <p:txBody>
          <a:bodyPr/>
          <a:lstStyle/>
          <a:p>
            <a:fld id="{FADC8D4A-C963-4D15-8E22-2708EACAFB2A}" type="datetimeFigureOut">
              <a:rPr lang="en-GB" smtClean="0"/>
              <a:t>09/01/2025</a:t>
            </a:fld>
            <a:endParaRPr lang="en-GB"/>
          </a:p>
        </p:txBody>
      </p:sp>
      <p:sp>
        <p:nvSpPr>
          <p:cNvPr id="6" name="Footer Placeholder 5">
            <a:extLst>
              <a:ext uri="{FF2B5EF4-FFF2-40B4-BE49-F238E27FC236}">
                <a16:creationId xmlns:a16="http://schemas.microsoft.com/office/drawing/2014/main" id="{084AF00C-8D79-DA37-E0AE-03E62D718EC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813EED2-07A6-08C9-9415-7AD25F326DFD}"/>
              </a:ext>
            </a:extLst>
          </p:cNvPr>
          <p:cNvSpPr>
            <a:spLocks noGrp="1"/>
          </p:cNvSpPr>
          <p:nvPr>
            <p:ph type="sldNum" sz="quarter" idx="12"/>
          </p:nvPr>
        </p:nvSpPr>
        <p:spPr/>
        <p:txBody>
          <a:bodyPr/>
          <a:lstStyle/>
          <a:p>
            <a:fld id="{5190D47D-673B-40DD-85BD-B7D4BCCE8A03}" type="slidenum">
              <a:rPr lang="en-GB" smtClean="0"/>
              <a:t>‹#›</a:t>
            </a:fld>
            <a:endParaRPr lang="en-GB"/>
          </a:p>
        </p:txBody>
      </p:sp>
    </p:spTree>
    <p:extLst>
      <p:ext uri="{BB962C8B-B14F-4D97-AF65-F5344CB8AC3E}">
        <p14:creationId xmlns:p14="http://schemas.microsoft.com/office/powerpoint/2010/main" val="12809737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CD6C8-D5FE-D945-A02F-082983B7B78F}"/>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C429116C-52F9-416E-F080-29A652528C2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EAE22877-2C8C-BB74-E3E0-6140B4E4D1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3182E2FB-7BAE-8028-2D50-730237007597}"/>
              </a:ext>
            </a:extLst>
          </p:cNvPr>
          <p:cNvSpPr>
            <a:spLocks noGrp="1"/>
          </p:cNvSpPr>
          <p:nvPr>
            <p:ph type="dt" sz="half" idx="10"/>
          </p:nvPr>
        </p:nvSpPr>
        <p:spPr/>
        <p:txBody>
          <a:bodyPr/>
          <a:lstStyle/>
          <a:p>
            <a:fld id="{FADC8D4A-C963-4D15-8E22-2708EACAFB2A}" type="datetimeFigureOut">
              <a:rPr lang="en-GB" smtClean="0"/>
              <a:t>09/01/2025</a:t>
            </a:fld>
            <a:endParaRPr lang="en-GB"/>
          </a:p>
        </p:txBody>
      </p:sp>
      <p:sp>
        <p:nvSpPr>
          <p:cNvPr id="6" name="Footer Placeholder 5">
            <a:extLst>
              <a:ext uri="{FF2B5EF4-FFF2-40B4-BE49-F238E27FC236}">
                <a16:creationId xmlns:a16="http://schemas.microsoft.com/office/drawing/2014/main" id="{EEE07EAD-02DE-667A-4234-BF693800330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2F93861-8525-9BBB-EDB1-2E38D5DA0FEF}"/>
              </a:ext>
            </a:extLst>
          </p:cNvPr>
          <p:cNvSpPr>
            <a:spLocks noGrp="1"/>
          </p:cNvSpPr>
          <p:nvPr>
            <p:ph type="sldNum" sz="quarter" idx="12"/>
          </p:nvPr>
        </p:nvSpPr>
        <p:spPr/>
        <p:txBody>
          <a:bodyPr/>
          <a:lstStyle/>
          <a:p>
            <a:fld id="{5190D47D-673B-40DD-85BD-B7D4BCCE8A03}" type="slidenum">
              <a:rPr lang="en-GB" smtClean="0"/>
              <a:t>‹#›</a:t>
            </a:fld>
            <a:endParaRPr lang="en-GB"/>
          </a:p>
        </p:txBody>
      </p:sp>
    </p:spTree>
    <p:extLst>
      <p:ext uri="{BB962C8B-B14F-4D97-AF65-F5344CB8AC3E}">
        <p14:creationId xmlns:p14="http://schemas.microsoft.com/office/powerpoint/2010/main" val="32285356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6646000-F3FD-8CE9-C8BC-09C91B20D39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3ED22B69-2DC1-0385-5863-AA346897FBE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53A0399-E4E7-D0AB-BCA7-048EC93116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DC8D4A-C963-4D15-8E22-2708EACAFB2A}" type="datetimeFigureOut">
              <a:rPr lang="en-GB" smtClean="0"/>
              <a:t>09/01/2025</a:t>
            </a:fld>
            <a:endParaRPr lang="en-GB"/>
          </a:p>
        </p:txBody>
      </p:sp>
      <p:sp>
        <p:nvSpPr>
          <p:cNvPr id="5" name="Footer Placeholder 4">
            <a:extLst>
              <a:ext uri="{FF2B5EF4-FFF2-40B4-BE49-F238E27FC236}">
                <a16:creationId xmlns:a16="http://schemas.microsoft.com/office/drawing/2014/main" id="{9FEFB090-C365-D3E0-A42D-6C6E597143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5A666DD8-AFFF-C3A1-41F4-3C8F9B11BC7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90D47D-673B-40DD-85BD-B7D4BCCE8A03}" type="slidenum">
              <a:rPr lang="en-GB" smtClean="0"/>
              <a:t>‹#›</a:t>
            </a:fld>
            <a:endParaRPr lang="en-GB"/>
          </a:p>
        </p:txBody>
      </p:sp>
    </p:spTree>
    <p:extLst>
      <p:ext uri="{BB962C8B-B14F-4D97-AF65-F5344CB8AC3E}">
        <p14:creationId xmlns:p14="http://schemas.microsoft.com/office/powerpoint/2010/main" val="1834372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image" Target="../media/image1.jpeg"/></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1.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image" Target="../media/image1.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image" Target="../media/image1.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image" Target="../media/image1.jpeg"/></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ags" Target="../tags/tag2.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image" Target="../media/image1.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image" Target="../media/image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156;p141">
            <a:extLst>
              <a:ext uri="{FF2B5EF4-FFF2-40B4-BE49-F238E27FC236}">
                <a16:creationId xmlns:a16="http://schemas.microsoft.com/office/drawing/2014/main" id="{56B073FD-8384-35D2-458C-19C215FB87BB}"/>
              </a:ext>
            </a:extLst>
          </p:cNvPr>
          <p:cNvSpPr/>
          <p:nvPr/>
        </p:nvSpPr>
        <p:spPr>
          <a:xfrm>
            <a:off x="157066" y="1502227"/>
            <a:ext cx="11587396" cy="5139167"/>
          </a:xfrm>
          <a:prstGeom prst="roundRect">
            <a:avLst>
              <a:gd name="adj" fmla="val 16667"/>
            </a:avLst>
          </a:prstGeom>
          <a:solidFill>
            <a:srgbClr val="D8E2F3"/>
          </a:solidFill>
          <a:ln w="508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defRPr/>
            </a:pPr>
            <a:r>
              <a:rPr lang="en-GB" sz="2800" b="1" dirty="0"/>
              <a:t>Do Now: Fix the sentences </a:t>
            </a:r>
          </a:p>
          <a:p>
            <a:pPr>
              <a:defRPr/>
            </a:pPr>
            <a:endParaRPr lang="en-GB" sz="2800" b="1" dirty="0">
              <a:ea typeface="Calibri"/>
              <a:cs typeface="Calibri"/>
            </a:endParaRPr>
          </a:p>
          <a:p>
            <a:pPr marL="514350" indent="-514350">
              <a:buAutoNum type="arabicPeriod"/>
              <a:defRPr/>
            </a:pPr>
            <a:r>
              <a:rPr lang="en-GB" sz="2800" b="1" dirty="0">
                <a:ea typeface="Calibri"/>
                <a:cs typeface="Calibri"/>
              </a:rPr>
              <a:t>  I </a:t>
            </a:r>
            <a:r>
              <a:rPr lang="en-GB" sz="2800" b="1" dirty="0" err="1">
                <a:ea typeface="Calibri"/>
                <a:cs typeface="Calibri"/>
              </a:rPr>
              <a:t>sincerly</a:t>
            </a:r>
            <a:r>
              <a:rPr lang="en-GB" sz="2800" b="1" dirty="0">
                <a:ea typeface="Calibri"/>
                <a:cs typeface="Calibri"/>
              </a:rPr>
              <a:t> hope you </a:t>
            </a:r>
            <a:r>
              <a:rPr lang="en-GB" sz="2800" b="1" dirty="0" err="1">
                <a:ea typeface="Calibri"/>
                <a:cs typeface="Calibri"/>
              </a:rPr>
              <a:t>dont</a:t>
            </a:r>
            <a:r>
              <a:rPr lang="en-GB" sz="2800" b="1" dirty="0">
                <a:ea typeface="Calibri"/>
                <a:cs typeface="Calibri"/>
              </a:rPr>
              <a:t> need a pen on the first day back.</a:t>
            </a:r>
          </a:p>
          <a:p>
            <a:pPr marL="514350" indent="-514350">
              <a:buAutoNum type="arabicPeriod"/>
              <a:defRPr/>
            </a:pPr>
            <a:r>
              <a:rPr lang="en-GB" sz="2800" b="1" dirty="0">
                <a:solidFill>
                  <a:srgbClr val="000000"/>
                </a:solidFill>
                <a:latin typeface="Calibri"/>
                <a:ea typeface="Calibri"/>
                <a:cs typeface="Calibri"/>
              </a:rPr>
              <a:t> too write a </a:t>
            </a:r>
            <a:r>
              <a:rPr lang="en-GB" sz="2800" b="1" dirty="0" err="1">
                <a:solidFill>
                  <a:srgbClr val="000000"/>
                </a:solidFill>
                <a:latin typeface="Calibri"/>
                <a:ea typeface="Calibri"/>
                <a:cs typeface="Calibri"/>
              </a:rPr>
              <a:t>persausive</a:t>
            </a:r>
            <a:r>
              <a:rPr lang="en-GB" sz="2800" b="1" dirty="0">
                <a:solidFill>
                  <a:srgbClr val="000000"/>
                </a:solidFill>
                <a:latin typeface="Calibri"/>
                <a:ea typeface="Calibri"/>
                <a:cs typeface="Calibri"/>
              </a:rPr>
              <a:t> letter you need to have a clear argument. </a:t>
            </a:r>
          </a:p>
          <a:p>
            <a:pPr marL="514350" indent="-514350">
              <a:buAutoNum type="arabicPeriod"/>
              <a:defRPr/>
            </a:pPr>
            <a:r>
              <a:rPr lang="en-GB" sz="2800" b="1" dirty="0">
                <a:solidFill>
                  <a:srgbClr val="000000"/>
                </a:solidFill>
                <a:latin typeface="Calibri"/>
                <a:ea typeface="Calibri"/>
                <a:cs typeface="Calibri"/>
              </a:rPr>
              <a:t> did every one have a good </a:t>
            </a:r>
            <a:r>
              <a:rPr lang="en-GB" sz="2800" b="1" dirty="0" err="1">
                <a:solidFill>
                  <a:srgbClr val="000000"/>
                </a:solidFill>
                <a:latin typeface="Calibri"/>
                <a:ea typeface="Calibri"/>
                <a:cs typeface="Calibri"/>
              </a:rPr>
              <a:t>christmas</a:t>
            </a:r>
            <a:endParaRPr lang="en-GB" sz="2800" b="1" dirty="0">
              <a:solidFill>
                <a:srgbClr val="000000"/>
              </a:solidFill>
              <a:latin typeface="Calibri"/>
              <a:ea typeface="Calibri"/>
              <a:cs typeface="Calibri"/>
            </a:endParaRPr>
          </a:p>
          <a:p>
            <a:pPr marL="514350" indent="-514350">
              <a:buAutoNum type="arabicPeriod"/>
              <a:defRPr/>
            </a:pPr>
            <a:r>
              <a:rPr lang="en-GB" sz="2800" b="1" dirty="0">
                <a:solidFill>
                  <a:srgbClr val="000000"/>
                </a:solidFill>
                <a:latin typeface="Calibri"/>
                <a:ea typeface="Calibri"/>
                <a:cs typeface="Calibri"/>
              </a:rPr>
              <a:t> You could of slipped in the snow yesterday</a:t>
            </a:r>
          </a:p>
          <a:p>
            <a:pPr marL="514350" indent="-514350">
              <a:buAutoNum type="arabicPeriod"/>
              <a:defRPr/>
            </a:pPr>
            <a:r>
              <a:rPr lang="en-GB" sz="2800" b="1" dirty="0">
                <a:solidFill>
                  <a:srgbClr val="000000"/>
                </a:solidFill>
                <a:latin typeface="Calibri"/>
                <a:ea typeface="Calibri"/>
                <a:cs typeface="Calibri"/>
              </a:rPr>
              <a:t> Their are only so </a:t>
            </a:r>
            <a:r>
              <a:rPr lang="en-GB" sz="2800" b="1" dirty="0" err="1">
                <a:solidFill>
                  <a:srgbClr val="000000"/>
                </a:solidFill>
                <a:latin typeface="Calibri"/>
                <a:ea typeface="Calibri"/>
                <a:cs typeface="Calibri"/>
              </a:rPr>
              <a:t>meny</a:t>
            </a:r>
            <a:r>
              <a:rPr lang="en-GB" sz="2800" b="1" dirty="0">
                <a:solidFill>
                  <a:srgbClr val="000000"/>
                </a:solidFill>
                <a:latin typeface="Calibri"/>
                <a:ea typeface="Calibri"/>
                <a:cs typeface="Calibri"/>
              </a:rPr>
              <a:t> times </a:t>
            </a:r>
            <a:r>
              <a:rPr lang="en-GB" sz="2800" b="1" dirty="0" err="1">
                <a:solidFill>
                  <a:srgbClr val="000000"/>
                </a:solidFill>
                <a:latin typeface="Calibri"/>
                <a:ea typeface="Calibri"/>
                <a:cs typeface="Calibri"/>
              </a:rPr>
              <a:t>i</a:t>
            </a:r>
            <a:r>
              <a:rPr lang="en-GB" sz="2800" b="1" dirty="0">
                <a:solidFill>
                  <a:srgbClr val="000000"/>
                </a:solidFill>
                <a:latin typeface="Calibri"/>
                <a:ea typeface="Calibri"/>
                <a:cs typeface="Calibri"/>
              </a:rPr>
              <a:t> can correct you’re spellings.</a:t>
            </a:r>
          </a:p>
        </p:txBody>
      </p:sp>
      <p:pic>
        <p:nvPicPr>
          <p:cNvPr id="5" name="Google Shape;2157;p141">
            <a:extLst>
              <a:ext uri="{FF2B5EF4-FFF2-40B4-BE49-F238E27FC236}">
                <a16:creationId xmlns:a16="http://schemas.microsoft.com/office/drawing/2014/main" id="{406325B1-59A1-70D6-DDC4-9DC217135CAE}"/>
              </a:ext>
            </a:extLst>
          </p:cNvPr>
          <p:cNvPicPr preferRelativeResize="0"/>
          <p:nvPr/>
        </p:nvPicPr>
        <p:blipFill rotWithShape="1">
          <a:blip r:embed="rId4">
            <a:alphaModFix/>
          </a:blip>
          <a:srcRect t="25057" b="25171"/>
          <a:stretch/>
        </p:blipFill>
        <p:spPr>
          <a:xfrm>
            <a:off x="11134766" y="31534"/>
            <a:ext cx="1062254" cy="1059079"/>
          </a:xfrm>
          <a:prstGeom prst="rect">
            <a:avLst/>
          </a:prstGeom>
          <a:noFill/>
          <a:ln>
            <a:noFill/>
          </a:ln>
        </p:spPr>
      </p:pic>
      <p:sp>
        <p:nvSpPr>
          <p:cNvPr id="6" name="Google Shape;4039;p703">
            <a:extLst>
              <a:ext uri="{FF2B5EF4-FFF2-40B4-BE49-F238E27FC236}">
                <a16:creationId xmlns:a16="http://schemas.microsoft.com/office/drawing/2014/main" id="{095A8A4C-C276-5E48-D64D-5EF81EFBEC59}"/>
              </a:ext>
            </a:extLst>
          </p:cNvPr>
          <p:cNvSpPr/>
          <p:nvPr/>
        </p:nvSpPr>
        <p:spPr>
          <a:xfrm>
            <a:off x="157066" y="82251"/>
            <a:ext cx="6066097" cy="1226493"/>
          </a:xfrm>
          <a:prstGeom prst="roundRect">
            <a:avLst>
              <a:gd name="adj" fmla="val 20108"/>
            </a:avLst>
          </a:prstGeom>
          <a:solidFill>
            <a:schemeClr val="lt1"/>
          </a:solidFill>
          <a:ln w="508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200" b="1" i="0" u="sng" strike="noStrike" cap="none" dirty="0">
                <a:solidFill>
                  <a:srgbClr val="000000"/>
                </a:solidFill>
                <a:latin typeface="Arial"/>
                <a:ea typeface="Arial"/>
                <a:cs typeface="Arial"/>
                <a:sym typeface="Arial"/>
              </a:rPr>
              <a:t>Learning outcomes:</a:t>
            </a:r>
            <a:endParaRPr lang="en-GB" sz="1200" b="0" i="0" u="none" strike="noStrike" cap="none" dirty="0">
              <a:solidFill>
                <a:srgbClr val="000000"/>
              </a:solidFill>
              <a:latin typeface="Arial"/>
              <a:ea typeface="Arial"/>
              <a:cs typeface="Arial"/>
              <a:sym typeface="Arial"/>
            </a:endParaRPr>
          </a:p>
          <a:p>
            <a:pPr lvl="0">
              <a:defRPr/>
            </a:pPr>
            <a:r>
              <a:rPr lang="en-GB" sz="1400" b="1" i="1" u="none" strike="noStrike" cap="none" dirty="0">
                <a:solidFill>
                  <a:srgbClr val="000000"/>
                </a:solidFill>
                <a:latin typeface="Arial"/>
                <a:ea typeface="Arial"/>
                <a:cs typeface="Arial"/>
                <a:sym typeface="Arial"/>
              </a:rPr>
              <a:t>To know how to plan a response</a:t>
            </a:r>
            <a:endParaRPr lang="en-GB" sz="1600" i="1" dirty="0"/>
          </a:p>
          <a:p>
            <a:pPr>
              <a:buSzPts val="1600"/>
            </a:pPr>
            <a:r>
              <a:rPr lang="en-GB" sz="1400" b="1" i="1" u="none" strike="noStrike" cap="none" dirty="0">
                <a:solidFill>
                  <a:srgbClr val="000000"/>
                </a:solidFill>
                <a:latin typeface="Arial"/>
                <a:ea typeface="Arial"/>
                <a:cs typeface="Arial"/>
                <a:sym typeface="Arial"/>
              </a:rPr>
              <a:t>To be able to </a:t>
            </a:r>
            <a:r>
              <a:rPr lang="en-GB" sz="1400" b="1" i="1" dirty="0">
                <a:solidFill>
                  <a:srgbClr val="000000"/>
                </a:solidFill>
                <a:latin typeface="Arial"/>
                <a:ea typeface="Arial"/>
                <a:cs typeface="Arial"/>
                <a:sym typeface="Arial"/>
              </a:rPr>
              <a:t>develop an argument in persuasive writing</a:t>
            </a:r>
            <a:endParaRPr lang="en-GB" sz="1200" b="1" i="0" u="none" strike="noStrike" cap="none" dirty="0">
              <a:solidFill>
                <a:srgbClr val="000000"/>
              </a:solidFill>
              <a:latin typeface="Arial"/>
              <a:ea typeface="Arial"/>
              <a:cs typeface="Arial"/>
              <a:sym typeface="Arial"/>
            </a:endParaRPr>
          </a:p>
        </p:txBody>
      </p:sp>
      <p:sp>
        <p:nvSpPr>
          <p:cNvPr id="2" name="Google Shape;4040;p703">
            <a:extLst>
              <a:ext uri="{FF2B5EF4-FFF2-40B4-BE49-F238E27FC236}">
                <a16:creationId xmlns:a16="http://schemas.microsoft.com/office/drawing/2014/main" id="{F9544924-5EE4-7E81-DFFD-E443C5200929}"/>
              </a:ext>
            </a:extLst>
          </p:cNvPr>
          <p:cNvSpPr/>
          <p:nvPr/>
        </p:nvSpPr>
        <p:spPr>
          <a:xfrm>
            <a:off x="6435680" y="175067"/>
            <a:ext cx="4759157" cy="1095787"/>
          </a:xfrm>
          <a:prstGeom prst="roundRect">
            <a:avLst>
              <a:gd name="adj" fmla="val 16667"/>
            </a:avLst>
          </a:prstGeom>
          <a:solidFill>
            <a:schemeClr val="accent6">
              <a:lumMod val="20000"/>
              <a:lumOff val="80000"/>
            </a:schemeClr>
          </a:solidFill>
          <a:ln w="571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r"/>
            <a:r>
              <a:rPr lang="en-GB" sz="2400" b="1" u="sng" dirty="0">
                <a:solidFill>
                  <a:schemeClr val="dk1"/>
                </a:solidFill>
                <a:ea typeface="Calibri"/>
                <a:cs typeface="Calibri"/>
              </a:rPr>
              <a:t>Friday 10</a:t>
            </a:r>
            <a:r>
              <a:rPr lang="en-GB" sz="2400" b="1" u="sng" baseline="30000" dirty="0">
                <a:solidFill>
                  <a:schemeClr val="dk1"/>
                </a:solidFill>
                <a:ea typeface="Calibri"/>
                <a:cs typeface="Calibri"/>
              </a:rPr>
              <a:t>th</a:t>
            </a:r>
            <a:r>
              <a:rPr lang="en-GB" sz="2400" b="1" u="sng" dirty="0">
                <a:solidFill>
                  <a:schemeClr val="dk1"/>
                </a:solidFill>
                <a:ea typeface="Calibri"/>
                <a:cs typeface="Calibri"/>
              </a:rPr>
              <a:t> January</a:t>
            </a:r>
          </a:p>
          <a:p>
            <a:pPr marL="0" marR="0" lvl="0" indent="0" algn="r" rtl="0">
              <a:lnSpc>
                <a:spcPct val="100000"/>
              </a:lnSpc>
              <a:spcBef>
                <a:spcPts val="0"/>
              </a:spcBef>
              <a:spcAft>
                <a:spcPts val="0"/>
              </a:spcAft>
              <a:buClr>
                <a:srgbClr val="000000"/>
              </a:buClr>
              <a:buSzPts val="2800"/>
              <a:buFont typeface="Arial"/>
              <a:buNone/>
            </a:pPr>
            <a:r>
              <a:rPr lang="en-GB" sz="2400" b="1" i="0" u="sng" strike="noStrike" cap="none" dirty="0">
                <a:solidFill>
                  <a:schemeClr val="dk1"/>
                </a:solidFill>
                <a:latin typeface="Calibri"/>
                <a:ea typeface="Calibri"/>
                <a:cs typeface="Calibri"/>
                <a:sym typeface="Calibri"/>
              </a:rPr>
              <a:t>Letter Wr</a:t>
            </a:r>
            <a:r>
              <a:rPr lang="en-GB" sz="2400" b="1" u="sng" dirty="0">
                <a:solidFill>
                  <a:schemeClr val="dk1"/>
                </a:solidFill>
                <a:latin typeface="Calibri"/>
                <a:ea typeface="Calibri"/>
                <a:cs typeface="Calibri"/>
                <a:sym typeface="Calibri"/>
              </a:rPr>
              <a:t>iting</a:t>
            </a:r>
            <a:endParaRPr sz="2400" b="0" i="0" u="sng" strike="noStrike" cap="none" dirty="0">
              <a:solidFill>
                <a:schemeClr val="dk1"/>
              </a:solidFill>
              <a:latin typeface="Calibri"/>
              <a:ea typeface="Calibri"/>
              <a:cs typeface="Calibri"/>
              <a:sym typeface="Calibri"/>
            </a:endParaRPr>
          </a:p>
        </p:txBody>
      </p:sp>
      <p:pic>
        <p:nvPicPr>
          <p:cNvPr id="13" name="Audio 12">
            <a:hlinkClick r:id="" action="ppaction://media"/>
            <a:extLst>
              <a:ext uri="{FF2B5EF4-FFF2-40B4-BE49-F238E27FC236}">
                <a16:creationId xmlns:a16="http://schemas.microsoft.com/office/drawing/2014/main" id="{A6696C23-DEB5-42DB-2692-D19D4AE754B5}"/>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216461658"/>
      </p:ext>
    </p:extLst>
  </p:cSld>
  <p:clrMapOvr>
    <a:masterClrMapping/>
  </p:clrMapOvr>
  <mc:AlternateContent xmlns:mc="http://schemas.openxmlformats.org/markup-compatibility/2006" xmlns:p14="http://schemas.microsoft.com/office/powerpoint/2010/main">
    <mc:Choice Requires="p14">
      <p:transition spd="slow" p14:dur="2000" advTm="39625"/>
    </mc:Choice>
    <mc:Fallback xmlns="">
      <p:transition spd="slow" advTm="396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E620799-A20E-1D33-B1C8-53B6AB17857B}"/>
              </a:ext>
            </a:extLst>
          </p:cNvPr>
          <p:cNvSpPr txBox="1"/>
          <p:nvPr/>
        </p:nvSpPr>
        <p:spPr>
          <a:xfrm>
            <a:off x="398204" y="151179"/>
            <a:ext cx="5161939" cy="6694140"/>
          </a:xfrm>
          <a:prstGeom prst="rect">
            <a:avLst/>
          </a:prstGeom>
          <a:noFill/>
          <a:ln>
            <a:solidFill>
              <a:schemeClr val="tx1"/>
            </a:solidFill>
          </a:ln>
        </p:spPr>
        <p:txBody>
          <a:bodyPr wrap="square">
            <a:spAutoFit/>
          </a:bodyPr>
          <a:lstStyle/>
          <a:p>
            <a:pPr algn="ctr"/>
            <a:r>
              <a:rPr lang="en-GB" sz="1300" b="1" dirty="0">
                <a:solidFill>
                  <a:srgbClr val="000000"/>
                </a:solidFill>
                <a:latin typeface="Calibri"/>
                <a:ea typeface="Calibri"/>
                <a:cs typeface="Calibri"/>
              </a:rPr>
              <a:t>Help sheet if needed</a:t>
            </a:r>
          </a:p>
          <a:p>
            <a:pPr algn="r"/>
            <a:r>
              <a:rPr lang="en-GB" sz="1300" b="1" dirty="0">
                <a:solidFill>
                  <a:srgbClr val="000000"/>
                </a:solidFill>
                <a:latin typeface="Calibri"/>
                <a:ea typeface="Calibri"/>
                <a:cs typeface="Calibri"/>
              </a:rPr>
              <a:t>Address</a:t>
            </a:r>
          </a:p>
          <a:p>
            <a:r>
              <a:rPr lang="en-GB" sz="1300" b="1" dirty="0">
                <a:solidFill>
                  <a:srgbClr val="000000"/>
                </a:solidFill>
                <a:latin typeface="Calibri"/>
                <a:ea typeface="Calibri"/>
                <a:cs typeface="Calibri"/>
              </a:rPr>
              <a:t>Date</a:t>
            </a:r>
          </a:p>
          <a:p>
            <a:r>
              <a:rPr lang="en-GB" sz="1300" b="1" dirty="0">
                <a:solidFill>
                  <a:srgbClr val="000000"/>
                </a:solidFill>
                <a:latin typeface="Calibri"/>
                <a:ea typeface="Calibri"/>
                <a:cs typeface="Calibri"/>
              </a:rPr>
              <a:t>Address</a:t>
            </a:r>
          </a:p>
          <a:p>
            <a:endParaRPr lang="en-GB" sz="1300" b="1" dirty="0">
              <a:solidFill>
                <a:srgbClr val="000000"/>
              </a:solidFill>
              <a:latin typeface="Calibri"/>
              <a:ea typeface="Calibri"/>
              <a:cs typeface="Calibri"/>
            </a:endParaRPr>
          </a:p>
          <a:p>
            <a:r>
              <a:rPr lang="en-GB" sz="1300" b="1" dirty="0">
                <a:solidFill>
                  <a:srgbClr val="000000"/>
                </a:solidFill>
                <a:latin typeface="Calibri"/>
                <a:ea typeface="Calibri"/>
                <a:cs typeface="Calibri"/>
              </a:rPr>
              <a:t>Dear Editor,</a:t>
            </a:r>
          </a:p>
          <a:p>
            <a:endParaRPr lang="en-GB" sz="1300" b="1" dirty="0">
              <a:solidFill>
                <a:srgbClr val="000000"/>
              </a:solidFill>
              <a:latin typeface="Calibri"/>
              <a:ea typeface="Calibri"/>
              <a:cs typeface="Calibri"/>
            </a:endParaRPr>
          </a:p>
          <a:p>
            <a:r>
              <a:rPr lang="en-GB" sz="1300" b="1" dirty="0">
                <a:solidFill>
                  <a:srgbClr val="000000"/>
                </a:solidFill>
                <a:latin typeface="Calibri"/>
                <a:ea typeface="Calibri"/>
                <a:cs typeface="Calibri"/>
              </a:rPr>
              <a:t>Introduction: 3 sentences [why you are writing, summary of what you will say, hook]</a:t>
            </a:r>
          </a:p>
          <a:p>
            <a:r>
              <a:rPr lang="en-GB" sz="1300" b="1" dirty="0">
                <a:solidFill>
                  <a:srgbClr val="000000"/>
                </a:solidFill>
                <a:latin typeface="Calibri"/>
                <a:ea typeface="Calibri"/>
                <a:cs typeface="Calibri"/>
              </a:rPr>
              <a:t>I recently read in your newspaper the comments made about teenagers being…. I strongly disagree with this opinion, especially ___________ and felt compelled to write to give___________. You may ask yourself ‘do teenagers__________? Well, I can tell you from my perspective________________</a:t>
            </a:r>
          </a:p>
          <a:p>
            <a:endParaRPr lang="en-GB" sz="1300" b="1" dirty="0">
              <a:solidFill>
                <a:srgbClr val="000000"/>
              </a:solidFill>
              <a:latin typeface="Calibri"/>
              <a:ea typeface="Calibri"/>
              <a:cs typeface="Calibri"/>
            </a:endParaRPr>
          </a:p>
          <a:p>
            <a:r>
              <a:rPr lang="en-GB" sz="1300" b="1" dirty="0">
                <a:solidFill>
                  <a:srgbClr val="000000"/>
                </a:solidFill>
                <a:latin typeface="Calibri"/>
                <a:ea typeface="Calibri"/>
                <a:cs typeface="Calibri"/>
              </a:rPr>
              <a:t>Paragraph 1. Addressing the claim that teenagers are lazy</a:t>
            </a:r>
          </a:p>
          <a:p>
            <a:r>
              <a:rPr lang="en-GB" sz="1300" b="1" dirty="0">
                <a:solidFill>
                  <a:srgbClr val="000000"/>
                </a:solidFill>
                <a:latin typeface="Calibri"/>
                <a:ea typeface="Calibri"/>
                <a:cs typeface="Calibri"/>
              </a:rPr>
              <a:t>Topic sentence: Although it is clear you think that teenagers are lazy, have you considered the expectations put upon them in modern society? They are expected to ____________, __________ and _________. </a:t>
            </a:r>
          </a:p>
          <a:p>
            <a:endParaRPr lang="en-GB" sz="1300" b="1" dirty="0">
              <a:solidFill>
                <a:srgbClr val="000000"/>
              </a:solidFill>
              <a:latin typeface="Calibri"/>
              <a:ea typeface="Calibri"/>
              <a:cs typeface="Calibri"/>
            </a:endParaRPr>
          </a:p>
          <a:p>
            <a:r>
              <a:rPr lang="en-GB" sz="1300" b="1" dirty="0">
                <a:solidFill>
                  <a:srgbClr val="000000"/>
                </a:solidFill>
                <a:latin typeface="Calibri"/>
                <a:ea typeface="Calibri"/>
                <a:cs typeface="Calibri"/>
              </a:rPr>
              <a:t>Paragraph 2. Addressing the claim that computer games are pointless.</a:t>
            </a:r>
          </a:p>
          <a:p>
            <a:r>
              <a:rPr lang="en-GB" sz="1300" b="1" dirty="0">
                <a:solidFill>
                  <a:srgbClr val="000000"/>
                </a:solidFill>
                <a:latin typeface="Calibri"/>
                <a:ea typeface="Calibri"/>
                <a:cs typeface="Calibri"/>
              </a:rPr>
              <a:t>Topic Sentence: On the surface, it might appear that computer games are pointless, but I am writing to you today to highlight_________________</a:t>
            </a:r>
          </a:p>
          <a:p>
            <a:endParaRPr lang="en-GB" sz="1300" b="1" dirty="0">
              <a:solidFill>
                <a:srgbClr val="000000"/>
              </a:solidFill>
              <a:latin typeface="Calibri"/>
              <a:ea typeface="Calibri"/>
              <a:cs typeface="Calibri"/>
            </a:endParaRPr>
          </a:p>
          <a:p>
            <a:r>
              <a:rPr lang="en-GB" sz="1300" b="1" dirty="0">
                <a:solidFill>
                  <a:srgbClr val="000000"/>
                </a:solidFill>
                <a:latin typeface="Calibri"/>
                <a:ea typeface="Calibri"/>
                <a:cs typeface="Calibri"/>
              </a:rPr>
              <a:t>Paragraph 3. Addressing the idea of teenagers having no free time over weekends or holidays.</a:t>
            </a:r>
          </a:p>
          <a:p>
            <a:r>
              <a:rPr lang="en-GB" sz="1300" b="1" dirty="0">
                <a:solidFill>
                  <a:srgbClr val="000000"/>
                </a:solidFill>
                <a:latin typeface="Calibri"/>
                <a:ea typeface="Calibri"/>
                <a:cs typeface="Calibri"/>
              </a:rPr>
              <a:t>Topic sentence: Although I agree that volunteering and work experience can be of great benefit, I must stress that___________.</a:t>
            </a:r>
          </a:p>
          <a:p>
            <a:endParaRPr lang="en-GB" sz="1300" b="1" dirty="0">
              <a:solidFill>
                <a:srgbClr val="000000"/>
              </a:solidFill>
              <a:latin typeface="Calibri"/>
              <a:ea typeface="Calibri"/>
              <a:cs typeface="Calibri"/>
            </a:endParaRPr>
          </a:p>
          <a:p>
            <a:r>
              <a:rPr lang="en-GB" sz="1300" b="1" dirty="0">
                <a:solidFill>
                  <a:srgbClr val="000000"/>
                </a:solidFill>
                <a:latin typeface="Calibri"/>
                <a:ea typeface="Calibri"/>
                <a:cs typeface="Calibri"/>
              </a:rPr>
              <a:t>Conclusion: Despite seeing some positive ideas in the letter you recently published, I must insist that….</a:t>
            </a:r>
          </a:p>
        </p:txBody>
      </p:sp>
      <p:sp>
        <p:nvSpPr>
          <p:cNvPr id="4" name="TextBox 3">
            <a:extLst>
              <a:ext uri="{FF2B5EF4-FFF2-40B4-BE49-F238E27FC236}">
                <a16:creationId xmlns:a16="http://schemas.microsoft.com/office/drawing/2014/main" id="{951A9236-1904-5F51-13F2-87B7F0B3FF3B}"/>
              </a:ext>
            </a:extLst>
          </p:cNvPr>
          <p:cNvSpPr txBox="1"/>
          <p:nvPr/>
        </p:nvSpPr>
        <p:spPr>
          <a:xfrm>
            <a:off x="6449959" y="151179"/>
            <a:ext cx="5161939" cy="6694140"/>
          </a:xfrm>
          <a:prstGeom prst="rect">
            <a:avLst/>
          </a:prstGeom>
          <a:noFill/>
          <a:ln>
            <a:solidFill>
              <a:schemeClr val="tx1"/>
            </a:solidFill>
          </a:ln>
        </p:spPr>
        <p:txBody>
          <a:bodyPr wrap="square">
            <a:spAutoFit/>
          </a:bodyPr>
          <a:lstStyle/>
          <a:p>
            <a:pPr algn="ctr"/>
            <a:r>
              <a:rPr lang="en-GB" sz="1300" b="1" dirty="0">
                <a:solidFill>
                  <a:srgbClr val="000000"/>
                </a:solidFill>
                <a:latin typeface="Calibri"/>
                <a:ea typeface="Calibri"/>
                <a:cs typeface="Calibri"/>
              </a:rPr>
              <a:t>Help sheet if needed</a:t>
            </a:r>
          </a:p>
          <a:p>
            <a:pPr algn="r"/>
            <a:r>
              <a:rPr lang="en-GB" sz="1300" b="1" dirty="0">
                <a:solidFill>
                  <a:srgbClr val="000000"/>
                </a:solidFill>
                <a:latin typeface="Calibri"/>
                <a:ea typeface="Calibri"/>
                <a:cs typeface="Calibri"/>
              </a:rPr>
              <a:t>Address</a:t>
            </a:r>
          </a:p>
          <a:p>
            <a:r>
              <a:rPr lang="en-GB" sz="1300" b="1" dirty="0">
                <a:solidFill>
                  <a:srgbClr val="000000"/>
                </a:solidFill>
                <a:latin typeface="Calibri"/>
                <a:ea typeface="Calibri"/>
                <a:cs typeface="Calibri"/>
              </a:rPr>
              <a:t>Date</a:t>
            </a:r>
          </a:p>
          <a:p>
            <a:r>
              <a:rPr lang="en-GB" sz="1300" b="1" dirty="0">
                <a:solidFill>
                  <a:srgbClr val="000000"/>
                </a:solidFill>
                <a:latin typeface="Calibri"/>
                <a:ea typeface="Calibri"/>
                <a:cs typeface="Calibri"/>
              </a:rPr>
              <a:t>Address</a:t>
            </a:r>
          </a:p>
          <a:p>
            <a:endParaRPr lang="en-GB" sz="1300" b="1" dirty="0">
              <a:solidFill>
                <a:srgbClr val="000000"/>
              </a:solidFill>
              <a:latin typeface="Calibri"/>
              <a:ea typeface="Calibri"/>
              <a:cs typeface="Calibri"/>
            </a:endParaRPr>
          </a:p>
          <a:p>
            <a:r>
              <a:rPr lang="en-GB" sz="1300" b="1" dirty="0">
                <a:solidFill>
                  <a:srgbClr val="000000"/>
                </a:solidFill>
                <a:latin typeface="Calibri"/>
                <a:ea typeface="Calibri"/>
                <a:cs typeface="Calibri"/>
              </a:rPr>
              <a:t>Dear Editor,</a:t>
            </a:r>
          </a:p>
          <a:p>
            <a:endParaRPr lang="en-GB" sz="1300" b="1" dirty="0">
              <a:solidFill>
                <a:srgbClr val="000000"/>
              </a:solidFill>
              <a:latin typeface="Calibri"/>
              <a:ea typeface="Calibri"/>
              <a:cs typeface="Calibri"/>
            </a:endParaRPr>
          </a:p>
          <a:p>
            <a:r>
              <a:rPr lang="en-GB" sz="1300" b="1" dirty="0">
                <a:solidFill>
                  <a:srgbClr val="000000"/>
                </a:solidFill>
                <a:latin typeface="Calibri"/>
                <a:ea typeface="Calibri"/>
                <a:cs typeface="Calibri"/>
              </a:rPr>
              <a:t>Introduction: 3 sentences [why you are writing, summary of what you will say, hook]</a:t>
            </a:r>
          </a:p>
          <a:p>
            <a:r>
              <a:rPr lang="en-GB" sz="1300" b="1" dirty="0">
                <a:solidFill>
                  <a:srgbClr val="000000"/>
                </a:solidFill>
                <a:latin typeface="Calibri"/>
                <a:ea typeface="Calibri"/>
                <a:cs typeface="Calibri"/>
              </a:rPr>
              <a:t>I recently read in your newspaper the comments made about teenagers being…. I strongly disagree with this opinion, especially ___________ and felt compelled to write to give___________. You may ask yourself ‘do teenagers__________? Well, I can tell you from my perspective________________</a:t>
            </a:r>
          </a:p>
          <a:p>
            <a:endParaRPr lang="en-GB" sz="1300" b="1" dirty="0">
              <a:solidFill>
                <a:srgbClr val="000000"/>
              </a:solidFill>
              <a:latin typeface="Calibri"/>
              <a:ea typeface="Calibri"/>
              <a:cs typeface="Calibri"/>
            </a:endParaRPr>
          </a:p>
          <a:p>
            <a:r>
              <a:rPr lang="en-GB" sz="1300" b="1" dirty="0">
                <a:solidFill>
                  <a:srgbClr val="000000"/>
                </a:solidFill>
                <a:latin typeface="Calibri"/>
                <a:ea typeface="Calibri"/>
                <a:cs typeface="Calibri"/>
              </a:rPr>
              <a:t>Paragraph 1. Addressing the claim that teenagers are lazy</a:t>
            </a:r>
          </a:p>
          <a:p>
            <a:r>
              <a:rPr lang="en-GB" sz="1300" b="1" dirty="0">
                <a:solidFill>
                  <a:srgbClr val="000000"/>
                </a:solidFill>
                <a:latin typeface="Calibri"/>
                <a:ea typeface="Calibri"/>
                <a:cs typeface="Calibri"/>
              </a:rPr>
              <a:t>Topic sentence: Although it is clear you think that teenagers are lazy, have you considered the expectations put upon them in modern society? They are expected to ____________, __________ and _________. </a:t>
            </a:r>
          </a:p>
          <a:p>
            <a:endParaRPr lang="en-GB" sz="1300" b="1" dirty="0">
              <a:solidFill>
                <a:srgbClr val="000000"/>
              </a:solidFill>
              <a:latin typeface="Calibri"/>
              <a:ea typeface="Calibri"/>
              <a:cs typeface="Calibri"/>
            </a:endParaRPr>
          </a:p>
          <a:p>
            <a:r>
              <a:rPr lang="en-GB" sz="1300" b="1" dirty="0">
                <a:solidFill>
                  <a:srgbClr val="000000"/>
                </a:solidFill>
                <a:latin typeface="Calibri"/>
                <a:ea typeface="Calibri"/>
                <a:cs typeface="Calibri"/>
              </a:rPr>
              <a:t>Paragraph 2. Addressing the claim that computer games are pointless.</a:t>
            </a:r>
          </a:p>
          <a:p>
            <a:r>
              <a:rPr lang="en-GB" sz="1300" b="1" dirty="0">
                <a:solidFill>
                  <a:srgbClr val="000000"/>
                </a:solidFill>
                <a:latin typeface="Calibri"/>
                <a:ea typeface="Calibri"/>
                <a:cs typeface="Calibri"/>
              </a:rPr>
              <a:t>Topic Sentence: On the surface, it might appear that computer games are pointless, but I am writing to you today to highlight_________________</a:t>
            </a:r>
          </a:p>
          <a:p>
            <a:endParaRPr lang="en-GB" sz="1300" b="1" dirty="0">
              <a:solidFill>
                <a:srgbClr val="000000"/>
              </a:solidFill>
              <a:latin typeface="Calibri"/>
              <a:ea typeface="Calibri"/>
              <a:cs typeface="Calibri"/>
            </a:endParaRPr>
          </a:p>
          <a:p>
            <a:r>
              <a:rPr lang="en-GB" sz="1300" b="1" dirty="0">
                <a:solidFill>
                  <a:srgbClr val="000000"/>
                </a:solidFill>
                <a:latin typeface="Calibri"/>
                <a:ea typeface="Calibri"/>
                <a:cs typeface="Calibri"/>
              </a:rPr>
              <a:t>Paragraph 3. Addressing the idea of teenagers having no free time over weekends or holidays.</a:t>
            </a:r>
          </a:p>
          <a:p>
            <a:r>
              <a:rPr lang="en-GB" sz="1300" b="1" dirty="0">
                <a:solidFill>
                  <a:srgbClr val="000000"/>
                </a:solidFill>
                <a:latin typeface="Calibri"/>
                <a:ea typeface="Calibri"/>
                <a:cs typeface="Calibri"/>
              </a:rPr>
              <a:t>Topic sentence: Although I agree that volunteering and work experience can be of great benefit, I must stress that___________.</a:t>
            </a:r>
          </a:p>
          <a:p>
            <a:endParaRPr lang="en-GB" sz="1300" b="1" dirty="0">
              <a:solidFill>
                <a:srgbClr val="000000"/>
              </a:solidFill>
              <a:latin typeface="Calibri"/>
              <a:ea typeface="Calibri"/>
              <a:cs typeface="Calibri"/>
            </a:endParaRPr>
          </a:p>
          <a:p>
            <a:r>
              <a:rPr lang="en-GB" sz="1300" b="1" dirty="0">
                <a:solidFill>
                  <a:srgbClr val="000000"/>
                </a:solidFill>
                <a:latin typeface="Calibri"/>
                <a:ea typeface="Calibri"/>
                <a:cs typeface="Calibri"/>
              </a:rPr>
              <a:t>Conclusion: Despite seeing some positive ideas in the letter you recently published, I must insist that….</a:t>
            </a:r>
          </a:p>
        </p:txBody>
      </p:sp>
    </p:spTree>
    <p:extLst>
      <p:ext uri="{BB962C8B-B14F-4D97-AF65-F5344CB8AC3E}">
        <p14:creationId xmlns:p14="http://schemas.microsoft.com/office/powerpoint/2010/main" val="37811842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9DA35C-7AB6-9029-63BB-4AC692987D06}"/>
            </a:ext>
          </a:extLst>
        </p:cNvPr>
        <p:cNvGrpSpPr/>
        <p:nvPr/>
      </p:nvGrpSpPr>
      <p:grpSpPr>
        <a:xfrm>
          <a:off x="0" y="0"/>
          <a:ext cx="0" cy="0"/>
          <a:chOff x="0" y="0"/>
          <a:chExt cx="0" cy="0"/>
        </a:xfrm>
      </p:grpSpPr>
      <p:sp>
        <p:nvSpPr>
          <p:cNvPr id="4" name="Google Shape;2156;p141">
            <a:extLst>
              <a:ext uri="{FF2B5EF4-FFF2-40B4-BE49-F238E27FC236}">
                <a16:creationId xmlns:a16="http://schemas.microsoft.com/office/drawing/2014/main" id="{C586D811-2EF6-7A12-3B1B-6964A847F067}"/>
              </a:ext>
            </a:extLst>
          </p:cNvPr>
          <p:cNvSpPr/>
          <p:nvPr/>
        </p:nvSpPr>
        <p:spPr>
          <a:xfrm>
            <a:off x="157066" y="1502227"/>
            <a:ext cx="11587396" cy="5139167"/>
          </a:xfrm>
          <a:prstGeom prst="roundRect">
            <a:avLst>
              <a:gd name="adj" fmla="val 16667"/>
            </a:avLst>
          </a:prstGeom>
          <a:solidFill>
            <a:srgbClr val="D8E2F3"/>
          </a:solidFill>
          <a:ln w="508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defRPr/>
            </a:pPr>
            <a:r>
              <a:rPr lang="en-GB" sz="2800" b="1" dirty="0"/>
              <a:t>Do Now: Fix the sentences </a:t>
            </a:r>
          </a:p>
          <a:p>
            <a:pPr>
              <a:defRPr/>
            </a:pPr>
            <a:endParaRPr lang="en-GB" sz="2800" b="1" dirty="0">
              <a:ea typeface="Calibri"/>
              <a:cs typeface="Calibri"/>
            </a:endParaRPr>
          </a:p>
          <a:p>
            <a:pPr marL="514350" indent="-514350">
              <a:buAutoNum type="arabicPeriod"/>
              <a:defRPr/>
            </a:pPr>
            <a:r>
              <a:rPr lang="en-GB" sz="2800" b="1" dirty="0">
                <a:ea typeface="Calibri"/>
                <a:cs typeface="Calibri"/>
              </a:rPr>
              <a:t>  I </a:t>
            </a:r>
            <a:r>
              <a:rPr lang="en-GB" sz="2800" b="1" dirty="0" err="1">
                <a:highlight>
                  <a:srgbClr val="FFFF00"/>
                </a:highlight>
                <a:ea typeface="Calibri"/>
                <a:cs typeface="Calibri"/>
              </a:rPr>
              <a:t>sincerly</a:t>
            </a:r>
            <a:r>
              <a:rPr lang="en-GB" sz="2800" b="1" dirty="0">
                <a:ea typeface="Calibri"/>
                <a:cs typeface="Calibri"/>
              </a:rPr>
              <a:t> hope you </a:t>
            </a:r>
            <a:r>
              <a:rPr lang="en-GB" sz="2800" b="1" dirty="0" err="1">
                <a:highlight>
                  <a:srgbClr val="FFFF00"/>
                </a:highlight>
                <a:ea typeface="Calibri"/>
                <a:cs typeface="Calibri"/>
              </a:rPr>
              <a:t>dont</a:t>
            </a:r>
            <a:r>
              <a:rPr lang="en-GB" sz="2800" b="1" dirty="0">
                <a:ea typeface="Calibri"/>
                <a:cs typeface="Calibri"/>
              </a:rPr>
              <a:t> need a pen on the first day back.</a:t>
            </a:r>
          </a:p>
          <a:p>
            <a:pPr marL="514350" indent="-514350">
              <a:buAutoNum type="arabicPeriod"/>
              <a:defRPr/>
            </a:pPr>
            <a:r>
              <a:rPr lang="en-GB" sz="2800" b="1" dirty="0">
                <a:solidFill>
                  <a:srgbClr val="000000"/>
                </a:solidFill>
                <a:latin typeface="Calibri"/>
                <a:ea typeface="Calibri"/>
                <a:cs typeface="Calibri"/>
              </a:rPr>
              <a:t> </a:t>
            </a:r>
            <a:r>
              <a:rPr lang="en-GB" sz="2800" b="1" dirty="0">
                <a:solidFill>
                  <a:srgbClr val="000000"/>
                </a:solidFill>
                <a:highlight>
                  <a:srgbClr val="FFFF00"/>
                </a:highlight>
                <a:latin typeface="Calibri"/>
                <a:ea typeface="Calibri"/>
                <a:cs typeface="Calibri"/>
              </a:rPr>
              <a:t>too</a:t>
            </a:r>
            <a:r>
              <a:rPr lang="en-GB" sz="2800" b="1" dirty="0">
                <a:solidFill>
                  <a:srgbClr val="000000"/>
                </a:solidFill>
                <a:latin typeface="Calibri"/>
                <a:ea typeface="Calibri"/>
                <a:cs typeface="Calibri"/>
              </a:rPr>
              <a:t> write a </a:t>
            </a:r>
            <a:r>
              <a:rPr lang="en-GB" sz="2800" b="1" dirty="0" err="1">
                <a:solidFill>
                  <a:srgbClr val="000000"/>
                </a:solidFill>
                <a:highlight>
                  <a:srgbClr val="FFFF00"/>
                </a:highlight>
                <a:latin typeface="Calibri"/>
                <a:ea typeface="Calibri"/>
                <a:cs typeface="Calibri"/>
              </a:rPr>
              <a:t>persausive</a:t>
            </a:r>
            <a:r>
              <a:rPr lang="en-GB" sz="2800" b="1" dirty="0">
                <a:solidFill>
                  <a:srgbClr val="000000"/>
                </a:solidFill>
                <a:latin typeface="Calibri"/>
                <a:ea typeface="Calibri"/>
                <a:cs typeface="Calibri"/>
              </a:rPr>
              <a:t> letter</a:t>
            </a:r>
            <a:r>
              <a:rPr lang="en-GB" sz="2800" b="1" dirty="0">
                <a:solidFill>
                  <a:srgbClr val="000000"/>
                </a:solidFill>
                <a:highlight>
                  <a:srgbClr val="FFFF00"/>
                </a:highlight>
                <a:latin typeface="Calibri"/>
                <a:ea typeface="Calibri"/>
                <a:cs typeface="Calibri"/>
              </a:rPr>
              <a:t> </a:t>
            </a:r>
            <a:r>
              <a:rPr lang="en-GB" sz="2800" b="1" dirty="0">
                <a:solidFill>
                  <a:srgbClr val="000000"/>
                </a:solidFill>
                <a:latin typeface="Calibri"/>
                <a:ea typeface="Calibri"/>
                <a:cs typeface="Calibri"/>
              </a:rPr>
              <a:t>you need to have a clear argument. </a:t>
            </a:r>
          </a:p>
          <a:p>
            <a:pPr marL="514350" indent="-514350">
              <a:buAutoNum type="arabicPeriod"/>
              <a:defRPr/>
            </a:pPr>
            <a:r>
              <a:rPr lang="en-GB" sz="2800" b="1" dirty="0">
                <a:solidFill>
                  <a:srgbClr val="000000"/>
                </a:solidFill>
                <a:latin typeface="Calibri"/>
                <a:ea typeface="Calibri"/>
                <a:cs typeface="Calibri"/>
              </a:rPr>
              <a:t> </a:t>
            </a:r>
            <a:r>
              <a:rPr lang="en-GB" sz="2800" b="1" dirty="0">
                <a:solidFill>
                  <a:srgbClr val="000000"/>
                </a:solidFill>
                <a:highlight>
                  <a:srgbClr val="FFFF00"/>
                </a:highlight>
                <a:latin typeface="Calibri"/>
                <a:ea typeface="Calibri"/>
                <a:cs typeface="Calibri"/>
              </a:rPr>
              <a:t>d</a:t>
            </a:r>
            <a:r>
              <a:rPr lang="en-GB" sz="2800" b="1" dirty="0">
                <a:solidFill>
                  <a:srgbClr val="000000"/>
                </a:solidFill>
                <a:latin typeface="Calibri"/>
                <a:ea typeface="Calibri"/>
                <a:cs typeface="Calibri"/>
              </a:rPr>
              <a:t>id </a:t>
            </a:r>
            <a:r>
              <a:rPr lang="en-GB" sz="2800" b="1" dirty="0">
                <a:solidFill>
                  <a:srgbClr val="000000"/>
                </a:solidFill>
                <a:highlight>
                  <a:srgbClr val="FFFF00"/>
                </a:highlight>
                <a:latin typeface="Calibri"/>
                <a:ea typeface="Calibri"/>
                <a:cs typeface="Calibri"/>
              </a:rPr>
              <a:t>every one </a:t>
            </a:r>
            <a:r>
              <a:rPr lang="en-GB" sz="2800" b="1" dirty="0">
                <a:solidFill>
                  <a:srgbClr val="000000"/>
                </a:solidFill>
                <a:latin typeface="Calibri"/>
                <a:ea typeface="Calibri"/>
                <a:cs typeface="Calibri"/>
              </a:rPr>
              <a:t>have a good </a:t>
            </a:r>
            <a:r>
              <a:rPr lang="en-GB" sz="2800" b="1" dirty="0">
                <a:solidFill>
                  <a:srgbClr val="000000"/>
                </a:solidFill>
                <a:highlight>
                  <a:srgbClr val="FFFF00"/>
                </a:highlight>
                <a:latin typeface="Calibri"/>
                <a:ea typeface="Calibri"/>
                <a:cs typeface="Calibri"/>
              </a:rPr>
              <a:t>C</a:t>
            </a:r>
            <a:r>
              <a:rPr lang="en-GB" sz="2800" b="1" dirty="0">
                <a:solidFill>
                  <a:srgbClr val="000000"/>
                </a:solidFill>
                <a:latin typeface="Calibri"/>
                <a:ea typeface="Calibri"/>
                <a:cs typeface="Calibri"/>
              </a:rPr>
              <a:t>hristmas</a:t>
            </a:r>
            <a:r>
              <a:rPr lang="en-GB" sz="2800" b="1" dirty="0">
                <a:solidFill>
                  <a:srgbClr val="000000"/>
                </a:solidFill>
                <a:highlight>
                  <a:srgbClr val="FFFF00"/>
                </a:highlight>
                <a:latin typeface="Calibri"/>
                <a:ea typeface="Calibri"/>
                <a:cs typeface="Calibri"/>
              </a:rPr>
              <a:t>. </a:t>
            </a:r>
          </a:p>
          <a:p>
            <a:pPr marL="514350" indent="-514350">
              <a:buAutoNum type="arabicPeriod"/>
              <a:defRPr/>
            </a:pPr>
            <a:r>
              <a:rPr lang="en-GB" sz="2800" b="1" dirty="0">
                <a:solidFill>
                  <a:srgbClr val="000000"/>
                </a:solidFill>
                <a:latin typeface="Calibri"/>
                <a:ea typeface="Calibri"/>
                <a:cs typeface="Calibri"/>
              </a:rPr>
              <a:t> You could </a:t>
            </a:r>
            <a:r>
              <a:rPr lang="en-GB" sz="2800" b="1" dirty="0">
                <a:solidFill>
                  <a:srgbClr val="000000"/>
                </a:solidFill>
                <a:highlight>
                  <a:srgbClr val="FFFF00"/>
                </a:highlight>
                <a:latin typeface="Calibri"/>
                <a:ea typeface="Calibri"/>
                <a:cs typeface="Calibri"/>
              </a:rPr>
              <a:t>of</a:t>
            </a:r>
            <a:r>
              <a:rPr lang="en-GB" sz="2800" b="1" dirty="0">
                <a:solidFill>
                  <a:srgbClr val="000000"/>
                </a:solidFill>
                <a:latin typeface="Calibri"/>
                <a:ea typeface="Calibri"/>
                <a:cs typeface="Calibri"/>
              </a:rPr>
              <a:t> slipped in the snow yesterday</a:t>
            </a:r>
            <a:r>
              <a:rPr lang="en-GB" sz="2800" b="1" dirty="0">
                <a:solidFill>
                  <a:srgbClr val="000000"/>
                </a:solidFill>
                <a:highlight>
                  <a:srgbClr val="FFFF00"/>
                </a:highlight>
                <a:latin typeface="Calibri"/>
                <a:ea typeface="Calibri"/>
                <a:cs typeface="Calibri"/>
              </a:rPr>
              <a:t>.</a:t>
            </a:r>
          </a:p>
          <a:p>
            <a:pPr marL="514350" indent="-514350">
              <a:buAutoNum type="arabicPeriod"/>
              <a:defRPr/>
            </a:pPr>
            <a:r>
              <a:rPr lang="en-GB" sz="2800" b="1" dirty="0">
                <a:solidFill>
                  <a:srgbClr val="000000"/>
                </a:solidFill>
                <a:latin typeface="Calibri"/>
                <a:ea typeface="Calibri"/>
                <a:cs typeface="Calibri"/>
              </a:rPr>
              <a:t> </a:t>
            </a:r>
            <a:r>
              <a:rPr lang="en-GB" sz="2800" b="1" dirty="0">
                <a:solidFill>
                  <a:srgbClr val="000000"/>
                </a:solidFill>
                <a:highlight>
                  <a:srgbClr val="FFFF00"/>
                </a:highlight>
                <a:latin typeface="Calibri"/>
                <a:ea typeface="Calibri"/>
                <a:cs typeface="Calibri"/>
              </a:rPr>
              <a:t>Their</a:t>
            </a:r>
            <a:r>
              <a:rPr lang="en-GB" sz="2800" b="1" dirty="0">
                <a:solidFill>
                  <a:srgbClr val="000000"/>
                </a:solidFill>
                <a:latin typeface="Calibri"/>
                <a:ea typeface="Calibri"/>
                <a:cs typeface="Calibri"/>
              </a:rPr>
              <a:t> are only so </a:t>
            </a:r>
            <a:r>
              <a:rPr lang="en-GB" sz="2800" b="1" dirty="0" err="1">
                <a:solidFill>
                  <a:srgbClr val="000000"/>
                </a:solidFill>
                <a:highlight>
                  <a:srgbClr val="FFFF00"/>
                </a:highlight>
                <a:latin typeface="Calibri"/>
                <a:ea typeface="Calibri"/>
                <a:cs typeface="Calibri"/>
              </a:rPr>
              <a:t>meny</a:t>
            </a:r>
            <a:r>
              <a:rPr lang="en-GB" sz="2800" b="1" dirty="0">
                <a:solidFill>
                  <a:srgbClr val="000000"/>
                </a:solidFill>
                <a:latin typeface="Calibri"/>
                <a:ea typeface="Calibri"/>
                <a:cs typeface="Calibri"/>
              </a:rPr>
              <a:t> times </a:t>
            </a:r>
            <a:r>
              <a:rPr lang="en-GB" sz="2800" b="1" dirty="0" err="1">
                <a:solidFill>
                  <a:srgbClr val="000000"/>
                </a:solidFill>
                <a:highlight>
                  <a:srgbClr val="FFFF00"/>
                </a:highlight>
                <a:latin typeface="Calibri"/>
                <a:ea typeface="Calibri"/>
                <a:cs typeface="Calibri"/>
              </a:rPr>
              <a:t>i</a:t>
            </a:r>
            <a:r>
              <a:rPr lang="en-GB" sz="2800" b="1" dirty="0">
                <a:solidFill>
                  <a:srgbClr val="000000"/>
                </a:solidFill>
                <a:latin typeface="Calibri"/>
                <a:ea typeface="Calibri"/>
                <a:cs typeface="Calibri"/>
              </a:rPr>
              <a:t> can correct </a:t>
            </a:r>
            <a:r>
              <a:rPr lang="en-GB" sz="2800" b="1" dirty="0">
                <a:solidFill>
                  <a:srgbClr val="000000"/>
                </a:solidFill>
                <a:highlight>
                  <a:srgbClr val="FFFF00"/>
                </a:highlight>
                <a:latin typeface="Calibri"/>
                <a:ea typeface="Calibri"/>
                <a:cs typeface="Calibri"/>
              </a:rPr>
              <a:t>you’re</a:t>
            </a:r>
            <a:r>
              <a:rPr lang="en-GB" sz="2800" b="1" dirty="0">
                <a:solidFill>
                  <a:srgbClr val="000000"/>
                </a:solidFill>
                <a:latin typeface="Calibri"/>
                <a:ea typeface="Calibri"/>
                <a:cs typeface="Calibri"/>
              </a:rPr>
              <a:t> spellings.</a:t>
            </a:r>
          </a:p>
        </p:txBody>
      </p:sp>
      <p:pic>
        <p:nvPicPr>
          <p:cNvPr id="5" name="Google Shape;2157;p141">
            <a:extLst>
              <a:ext uri="{FF2B5EF4-FFF2-40B4-BE49-F238E27FC236}">
                <a16:creationId xmlns:a16="http://schemas.microsoft.com/office/drawing/2014/main" id="{C00C7FFF-22BB-ACC0-8AD2-234825BB4100}"/>
              </a:ext>
            </a:extLst>
          </p:cNvPr>
          <p:cNvPicPr preferRelativeResize="0"/>
          <p:nvPr/>
        </p:nvPicPr>
        <p:blipFill rotWithShape="1">
          <a:blip r:embed="rId4">
            <a:alphaModFix/>
          </a:blip>
          <a:srcRect t="25057" b="25171"/>
          <a:stretch/>
        </p:blipFill>
        <p:spPr>
          <a:xfrm>
            <a:off x="11134766" y="31534"/>
            <a:ext cx="1062254" cy="1059079"/>
          </a:xfrm>
          <a:prstGeom prst="rect">
            <a:avLst/>
          </a:prstGeom>
          <a:noFill/>
          <a:ln>
            <a:noFill/>
          </a:ln>
        </p:spPr>
      </p:pic>
      <p:sp>
        <p:nvSpPr>
          <p:cNvPr id="6" name="Google Shape;4039;p703">
            <a:extLst>
              <a:ext uri="{FF2B5EF4-FFF2-40B4-BE49-F238E27FC236}">
                <a16:creationId xmlns:a16="http://schemas.microsoft.com/office/drawing/2014/main" id="{09EB5CF8-E801-4B5A-5C46-77354265C7BC}"/>
              </a:ext>
            </a:extLst>
          </p:cNvPr>
          <p:cNvSpPr/>
          <p:nvPr/>
        </p:nvSpPr>
        <p:spPr>
          <a:xfrm>
            <a:off x="157066" y="82251"/>
            <a:ext cx="6066097" cy="1226493"/>
          </a:xfrm>
          <a:prstGeom prst="roundRect">
            <a:avLst>
              <a:gd name="adj" fmla="val 20108"/>
            </a:avLst>
          </a:prstGeom>
          <a:solidFill>
            <a:schemeClr val="lt1"/>
          </a:solidFill>
          <a:ln w="508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200" b="1" i="0" u="sng" strike="noStrike" cap="none" dirty="0">
                <a:solidFill>
                  <a:srgbClr val="000000"/>
                </a:solidFill>
                <a:latin typeface="Arial"/>
                <a:ea typeface="Arial"/>
                <a:cs typeface="Arial"/>
                <a:sym typeface="Arial"/>
              </a:rPr>
              <a:t>Learning outcomes:</a:t>
            </a:r>
            <a:endParaRPr lang="en-GB" sz="1200" b="0" i="0" u="none" strike="noStrike" cap="none" dirty="0">
              <a:solidFill>
                <a:srgbClr val="000000"/>
              </a:solidFill>
              <a:latin typeface="Arial"/>
              <a:ea typeface="Arial"/>
              <a:cs typeface="Arial"/>
              <a:sym typeface="Arial"/>
            </a:endParaRPr>
          </a:p>
          <a:p>
            <a:pPr lvl="0">
              <a:defRPr/>
            </a:pPr>
            <a:r>
              <a:rPr lang="en-GB" sz="1400" b="1" i="1" u="none" strike="noStrike" cap="none" dirty="0">
                <a:solidFill>
                  <a:srgbClr val="000000"/>
                </a:solidFill>
                <a:latin typeface="Arial"/>
                <a:ea typeface="Arial"/>
                <a:cs typeface="Arial"/>
                <a:sym typeface="Arial"/>
              </a:rPr>
              <a:t>To know how to plan a response</a:t>
            </a:r>
            <a:endParaRPr lang="en-GB" sz="1600" i="1" dirty="0"/>
          </a:p>
          <a:p>
            <a:pPr>
              <a:buSzPts val="1600"/>
            </a:pPr>
            <a:r>
              <a:rPr lang="en-GB" sz="1400" b="1" i="1" u="none" strike="noStrike" cap="none" dirty="0">
                <a:solidFill>
                  <a:srgbClr val="000000"/>
                </a:solidFill>
                <a:latin typeface="Arial"/>
                <a:ea typeface="Arial"/>
                <a:cs typeface="Arial"/>
                <a:sym typeface="Arial"/>
              </a:rPr>
              <a:t>To be able to </a:t>
            </a:r>
            <a:r>
              <a:rPr lang="en-GB" sz="1400" b="1" i="1" dirty="0">
                <a:solidFill>
                  <a:srgbClr val="000000"/>
                </a:solidFill>
                <a:latin typeface="Arial"/>
                <a:ea typeface="Arial"/>
                <a:cs typeface="Arial"/>
                <a:sym typeface="Arial"/>
              </a:rPr>
              <a:t>develop an argument in persuasive writing</a:t>
            </a:r>
            <a:endParaRPr lang="en-GB" sz="1200" b="1" i="0" u="none" strike="noStrike" cap="none" dirty="0">
              <a:solidFill>
                <a:srgbClr val="000000"/>
              </a:solidFill>
              <a:latin typeface="Arial"/>
              <a:ea typeface="Arial"/>
              <a:cs typeface="Arial"/>
              <a:sym typeface="Arial"/>
            </a:endParaRPr>
          </a:p>
        </p:txBody>
      </p:sp>
      <p:sp>
        <p:nvSpPr>
          <p:cNvPr id="2" name="Google Shape;4040;p703">
            <a:extLst>
              <a:ext uri="{FF2B5EF4-FFF2-40B4-BE49-F238E27FC236}">
                <a16:creationId xmlns:a16="http://schemas.microsoft.com/office/drawing/2014/main" id="{AD282D00-22B6-18FC-D532-468732CFE82E}"/>
              </a:ext>
            </a:extLst>
          </p:cNvPr>
          <p:cNvSpPr/>
          <p:nvPr/>
        </p:nvSpPr>
        <p:spPr>
          <a:xfrm>
            <a:off x="6435680" y="175067"/>
            <a:ext cx="4759157" cy="1095787"/>
          </a:xfrm>
          <a:prstGeom prst="roundRect">
            <a:avLst>
              <a:gd name="adj" fmla="val 16667"/>
            </a:avLst>
          </a:prstGeom>
          <a:solidFill>
            <a:schemeClr val="accent6">
              <a:lumMod val="20000"/>
              <a:lumOff val="80000"/>
            </a:schemeClr>
          </a:solidFill>
          <a:ln w="571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r"/>
            <a:r>
              <a:rPr lang="en-GB" sz="2400" b="1" u="sng" dirty="0">
                <a:solidFill>
                  <a:schemeClr val="dk1"/>
                </a:solidFill>
                <a:ea typeface="Calibri"/>
                <a:cs typeface="Calibri"/>
              </a:rPr>
              <a:t>Friday 10</a:t>
            </a:r>
            <a:r>
              <a:rPr lang="en-GB" sz="2400" b="1" u="sng" baseline="30000" dirty="0">
                <a:solidFill>
                  <a:schemeClr val="dk1"/>
                </a:solidFill>
                <a:ea typeface="Calibri"/>
                <a:cs typeface="Calibri"/>
              </a:rPr>
              <a:t>th</a:t>
            </a:r>
            <a:r>
              <a:rPr lang="en-GB" sz="2400" b="1" u="sng" dirty="0">
                <a:solidFill>
                  <a:schemeClr val="dk1"/>
                </a:solidFill>
                <a:ea typeface="Calibri"/>
                <a:cs typeface="Calibri"/>
              </a:rPr>
              <a:t> January</a:t>
            </a:r>
          </a:p>
          <a:p>
            <a:pPr marL="0" marR="0" lvl="0" indent="0" algn="r" rtl="0">
              <a:lnSpc>
                <a:spcPct val="100000"/>
              </a:lnSpc>
              <a:spcBef>
                <a:spcPts val="0"/>
              </a:spcBef>
              <a:spcAft>
                <a:spcPts val="0"/>
              </a:spcAft>
              <a:buClr>
                <a:srgbClr val="000000"/>
              </a:buClr>
              <a:buSzPts val="2800"/>
              <a:buFont typeface="Arial"/>
              <a:buNone/>
            </a:pPr>
            <a:r>
              <a:rPr lang="en-GB" sz="2400" b="1" i="0" u="sng" strike="noStrike" cap="none" dirty="0">
                <a:solidFill>
                  <a:schemeClr val="dk1"/>
                </a:solidFill>
                <a:latin typeface="Calibri"/>
                <a:ea typeface="Calibri"/>
                <a:cs typeface="Calibri"/>
                <a:sym typeface="Calibri"/>
              </a:rPr>
              <a:t>Letter Wr</a:t>
            </a:r>
            <a:r>
              <a:rPr lang="en-GB" sz="2400" b="1" u="sng" dirty="0">
                <a:solidFill>
                  <a:schemeClr val="dk1"/>
                </a:solidFill>
                <a:latin typeface="Calibri"/>
                <a:ea typeface="Calibri"/>
                <a:cs typeface="Calibri"/>
                <a:sym typeface="Calibri"/>
              </a:rPr>
              <a:t>iting</a:t>
            </a:r>
            <a:endParaRPr sz="2400" b="0" i="0" u="sng" strike="noStrike" cap="none" dirty="0">
              <a:solidFill>
                <a:schemeClr val="dk1"/>
              </a:solidFill>
              <a:latin typeface="Calibri"/>
              <a:ea typeface="Calibri"/>
              <a:cs typeface="Calibri"/>
              <a:sym typeface="Calibri"/>
            </a:endParaRPr>
          </a:p>
        </p:txBody>
      </p:sp>
      <p:pic>
        <p:nvPicPr>
          <p:cNvPr id="9" name="Audio 8">
            <a:hlinkClick r:id="" action="ppaction://media"/>
            <a:extLst>
              <a:ext uri="{FF2B5EF4-FFF2-40B4-BE49-F238E27FC236}">
                <a16:creationId xmlns:a16="http://schemas.microsoft.com/office/drawing/2014/main" id="{77767654-91C8-1A72-244D-1CDCD3CB57D0}"/>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659700441"/>
      </p:ext>
    </p:extLst>
  </p:cSld>
  <p:clrMapOvr>
    <a:masterClrMapping/>
  </p:clrMapOvr>
  <mc:AlternateContent xmlns:mc="http://schemas.openxmlformats.org/markup-compatibility/2006" xmlns:p14="http://schemas.microsoft.com/office/powerpoint/2010/main">
    <mc:Choice Requires="p14">
      <p:transition spd="slow" p14:dur="2000" advTm="15833"/>
    </mc:Choice>
    <mc:Fallback xmlns="">
      <p:transition spd="slow" advTm="158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ACF555-A2B2-0CC9-33E7-0ABFC2155F72}"/>
            </a:ext>
          </a:extLst>
        </p:cNvPr>
        <p:cNvGrpSpPr/>
        <p:nvPr/>
      </p:nvGrpSpPr>
      <p:grpSpPr>
        <a:xfrm>
          <a:off x="0" y="0"/>
          <a:ext cx="0" cy="0"/>
          <a:chOff x="0" y="0"/>
          <a:chExt cx="0" cy="0"/>
        </a:xfrm>
      </p:grpSpPr>
      <p:sp>
        <p:nvSpPr>
          <p:cNvPr id="4" name="Google Shape;2156;p141">
            <a:extLst>
              <a:ext uri="{FF2B5EF4-FFF2-40B4-BE49-F238E27FC236}">
                <a16:creationId xmlns:a16="http://schemas.microsoft.com/office/drawing/2014/main" id="{869F9B93-08D8-1387-7828-A0D08CA8CBE1}"/>
              </a:ext>
            </a:extLst>
          </p:cNvPr>
          <p:cNvSpPr/>
          <p:nvPr/>
        </p:nvSpPr>
        <p:spPr>
          <a:xfrm>
            <a:off x="157066" y="1502227"/>
            <a:ext cx="11587396" cy="5139167"/>
          </a:xfrm>
          <a:prstGeom prst="roundRect">
            <a:avLst>
              <a:gd name="adj" fmla="val 16667"/>
            </a:avLst>
          </a:prstGeom>
          <a:solidFill>
            <a:srgbClr val="D8E2F3"/>
          </a:solidFill>
          <a:ln w="508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defRPr/>
            </a:pPr>
            <a:r>
              <a:rPr lang="en-GB" sz="2800" b="1" dirty="0"/>
              <a:t>Creating a good plan.</a:t>
            </a:r>
            <a:endParaRPr lang="en-GB" sz="2800" b="1" dirty="0">
              <a:solidFill>
                <a:srgbClr val="000000"/>
              </a:solidFill>
              <a:latin typeface="Calibri"/>
              <a:ea typeface="Calibri"/>
              <a:cs typeface="Calibri"/>
            </a:endParaRPr>
          </a:p>
          <a:p>
            <a:pPr>
              <a:defRPr/>
            </a:pPr>
            <a:endParaRPr lang="en-GB" sz="2800" b="1" dirty="0">
              <a:solidFill>
                <a:srgbClr val="000000"/>
              </a:solidFill>
              <a:latin typeface="Calibri"/>
              <a:ea typeface="Calibri"/>
              <a:cs typeface="Calibri"/>
            </a:endParaRPr>
          </a:p>
          <a:p>
            <a:pPr>
              <a:defRPr/>
            </a:pPr>
            <a:r>
              <a:rPr lang="en-GB" sz="2800" b="1" dirty="0">
                <a:solidFill>
                  <a:srgbClr val="000000"/>
                </a:solidFill>
                <a:latin typeface="Calibri"/>
                <a:ea typeface="Calibri"/>
                <a:cs typeface="Calibri"/>
              </a:rPr>
              <a:t>What do you need to include in a plan? </a:t>
            </a:r>
          </a:p>
          <a:p>
            <a:pPr>
              <a:defRPr/>
            </a:pPr>
            <a:endParaRPr lang="en-GB" sz="2800" b="1" dirty="0">
              <a:solidFill>
                <a:srgbClr val="000000"/>
              </a:solidFill>
              <a:latin typeface="Calibri"/>
              <a:ea typeface="Calibri"/>
              <a:cs typeface="Calibri"/>
            </a:endParaRPr>
          </a:p>
          <a:p>
            <a:pPr>
              <a:defRPr/>
            </a:pPr>
            <a:r>
              <a:rPr lang="en-GB" sz="2800" b="1" dirty="0">
                <a:solidFill>
                  <a:srgbClr val="000000"/>
                </a:solidFill>
                <a:latin typeface="Calibri"/>
                <a:ea typeface="Calibri"/>
                <a:cs typeface="Calibri"/>
              </a:rPr>
              <a:t>1. Introduction – why you are writing, who you are addressing, a hook (I suggest hypophora)</a:t>
            </a:r>
          </a:p>
          <a:p>
            <a:pPr>
              <a:defRPr/>
            </a:pPr>
            <a:r>
              <a:rPr lang="en-GB" sz="2800" b="1" dirty="0">
                <a:solidFill>
                  <a:srgbClr val="000000"/>
                </a:solidFill>
                <a:latin typeface="Calibri"/>
                <a:ea typeface="Calibri"/>
                <a:cs typeface="Calibri"/>
              </a:rPr>
              <a:t>2. Main point one – What is your point and how will you develop it?</a:t>
            </a:r>
          </a:p>
          <a:p>
            <a:pPr>
              <a:defRPr/>
            </a:pPr>
            <a:r>
              <a:rPr lang="en-GB" sz="2800" b="1" dirty="0">
                <a:solidFill>
                  <a:srgbClr val="000000"/>
                </a:solidFill>
                <a:latin typeface="Calibri"/>
                <a:ea typeface="Calibri"/>
                <a:cs typeface="Calibri"/>
              </a:rPr>
              <a:t>3. Main point two – What is your point and how will you develop it?</a:t>
            </a:r>
          </a:p>
          <a:p>
            <a:pPr>
              <a:defRPr/>
            </a:pPr>
            <a:r>
              <a:rPr lang="en-GB" sz="2800" b="1" dirty="0">
                <a:solidFill>
                  <a:srgbClr val="000000"/>
                </a:solidFill>
                <a:latin typeface="Calibri"/>
                <a:ea typeface="Calibri"/>
                <a:cs typeface="Calibri"/>
              </a:rPr>
              <a:t>4. Main point three – What is your point and how will you develop it?</a:t>
            </a:r>
          </a:p>
          <a:p>
            <a:pPr>
              <a:defRPr/>
            </a:pPr>
            <a:r>
              <a:rPr lang="en-GB" sz="2800" b="1" dirty="0">
                <a:solidFill>
                  <a:srgbClr val="000000"/>
                </a:solidFill>
                <a:latin typeface="Calibri"/>
                <a:ea typeface="Calibri"/>
                <a:cs typeface="Calibri"/>
              </a:rPr>
              <a:t>5. Conclusion – what do you want to happen as a result of your letter?</a:t>
            </a:r>
          </a:p>
        </p:txBody>
      </p:sp>
      <p:pic>
        <p:nvPicPr>
          <p:cNvPr id="5" name="Google Shape;2157;p141">
            <a:extLst>
              <a:ext uri="{FF2B5EF4-FFF2-40B4-BE49-F238E27FC236}">
                <a16:creationId xmlns:a16="http://schemas.microsoft.com/office/drawing/2014/main" id="{7ECC6900-B7DB-7FBD-7B27-EFBBD84DA786}"/>
              </a:ext>
            </a:extLst>
          </p:cNvPr>
          <p:cNvPicPr preferRelativeResize="0"/>
          <p:nvPr/>
        </p:nvPicPr>
        <p:blipFill rotWithShape="1">
          <a:blip r:embed="rId5">
            <a:alphaModFix/>
          </a:blip>
          <a:srcRect t="25057" b="25171"/>
          <a:stretch/>
        </p:blipFill>
        <p:spPr>
          <a:xfrm>
            <a:off x="11134766" y="31534"/>
            <a:ext cx="1062254" cy="1059079"/>
          </a:xfrm>
          <a:prstGeom prst="rect">
            <a:avLst/>
          </a:prstGeom>
          <a:noFill/>
          <a:ln>
            <a:noFill/>
          </a:ln>
        </p:spPr>
      </p:pic>
      <p:sp>
        <p:nvSpPr>
          <p:cNvPr id="6" name="Google Shape;4039;p703">
            <a:extLst>
              <a:ext uri="{FF2B5EF4-FFF2-40B4-BE49-F238E27FC236}">
                <a16:creationId xmlns:a16="http://schemas.microsoft.com/office/drawing/2014/main" id="{7313071A-8D82-8BAB-E7A5-93DC40ED7A0F}"/>
              </a:ext>
            </a:extLst>
          </p:cNvPr>
          <p:cNvSpPr/>
          <p:nvPr/>
        </p:nvSpPr>
        <p:spPr>
          <a:xfrm>
            <a:off x="157066" y="82251"/>
            <a:ext cx="6066097" cy="1226493"/>
          </a:xfrm>
          <a:prstGeom prst="roundRect">
            <a:avLst>
              <a:gd name="adj" fmla="val 20108"/>
            </a:avLst>
          </a:prstGeom>
          <a:solidFill>
            <a:schemeClr val="lt1"/>
          </a:solidFill>
          <a:ln w="508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200" b="1" i="0" u="sng" strike="noStrike" cap="none" dirty="0">
                <a:solidFill>
                  <a:srgbClr val="000000"/>
                </a:solidFill>
                <a:latin typeface="Arial"/>
                <a:ea typeface="Arial"/>
                <a:cs typeface="Arial"/>
                <a:sym typeface="Arial"/>
              </a:rPr>
              <a:t>Learning outcomes:</a:t>
            </a:r>
            <a:endParaRPr lang="en-GB" sz="1200" b="0" i="0" u="none" strike="noStrike" cap="none" dirty="0">
              <a:solidFill>
                <a:srgbClr val="000000"/>
              </a:solidFill>
              <a:latin typeface="Arial"/>
              <a:ea typeface="Arial"/>
              <a:cs typeface="Arial"/>
              <a:sym typeface="Arial"/>
            </a:endParaRPr>
          </a:p>
          <a:p>
            <a:pPr lvl="0">
              <a:defRPr/>
            </a:pPr>
            <a:r>
              <a:rPr lang="en-GB" sz="1400" b="1" i="1" u="none" strike="noStrike" cap="none" dirty="0">
                <a:solidFill>
                  <a:srgbClr val="000000"/>
                </a:solidFill>
                <a:latin typeface="Arial"/>
                <a:ea typeface="Arial"/>
                <a:cs typeface="Arial"/>
                <a:sym typeface="Arial"/>
              </a:rPr>
              <a:t>To know how to plan a response</a:t>
            </a:r>
            <a:endParaRPr lang="en-GB" sz="1600" i="1" dirty="0"/>
          </a:p>
          <a:p>
            <a:pPr>
              <a:buSzPts val="1600"/>
            </a:pPr>
            <a:r>
              <a:rPr lang="en-GB" sz="1400" b="1" i="1" u="none" strike="noStrike" cap="none" dirty="0">
                <a:solidFill>
                  <a:srgbClr val="000000"/>
                </a:solidFill>
                <a:latin typeface="Arial"/>
                <a:ea typeface="Arial"/>
                <a:cs typeface="Arial"/>
                <a:sym typeface="Arial"/>
              </a:rPr>
              <a:t>To be able to </a:t>
            </a:r>
            <a:r>
              <a:rPr lang="en-GB" sz="1400" b="1" i="1" dirty="0">
                <a:solidFill>
                  <a:srgbClr val="000000"/>
                </a:solidFill>
                <a:latin typeface="Arial"/>
                <a:ea typeface="Arial"/>
                <a:cs typeface="Arial"/>
                <a:sym typeface="Arial"/>
              </a:rPr>
              <a:t>develop an argument in persuasive writing</a:t>
            </a:r>
            <a:endParaRPr lang="en-GB" sz="1200" b="1" i="0" u="none" strike="noStrike" cap="none" dirty="0">
              <a:solidFill>
                <a:srgbClr val="000000"/>
              </a:solidFill>
              <a:latin typeface="Arial"/>
              <a:ea typeface="Arial"/>
              <a:cs typeface="Arial"/>
              <a:sym typeface="Arial"/>
            </a:endParaRPr>
          </a:p>
        </p:txBody>
      </p:sp>
      <p:sp>
        <p:nvSpPr>
          <p:cNvPr id="2" name="Google Shape;4040;p703">
            <a:extLst>
              <a:ext uri="{FF2B5EF4-FFF2-40B4-BE49-F238E27FC236}">
                <a16:creationId xmlns:a16="http://schemas.microsoft.com/office/drawing/2014/main" id="{72E4D776-A0FA-E0FD-5F48-80E34E7E34F5}"/>
              </a:ext>
            </a:extLst>
          </p:cNvPr>
          <p:cNvSpPr/>
          <p:nvPr/>
        </p:nvSpPr>
        <p:spPr>
          <a:xfrm>
            <a:off x="6435680" y="175067"/>
            <a:ext cx="4759157" cy="1095787"/>
          </a:xfrm>
          <a:prstGeom prst="roundRect">
            <a:avLst>
              <a:gd name="adj" fmla="val 16667"/>
            </a:avLst>
          </a:prstGeom>
          <a:solidFill>
            <a:schemeClr val="accent6">
              <a:lumMod val="20000"/>
              <a:lumOff val="80000"/>
            </a:schemeClr>
          </a:solidFill>
          <a:ln w="571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r"/>
            <a:r>
              <a:rPr lang="en-GB" sz="2400" b="1" u="sng" dirty="0">
                <a:solidFill>
                  <a:schemeClr val="dk1"/>
                </a:solidFill>
                <a:ea typeface="Calibri"/>
                <a:cs typeface="Calibri"/>
              </a:rPr>
              <a:t> </a:t>
            </a:r>
          </a:p>
          <a:p>
            <a:pPr marL="0" marR="0" lvl="0" indent="0" algn="r" rtl="0">
              <a:lnSpc>
                <a:spcPct val="100000"/>
              </a:lnSpc>
              <a:spcBef>
                <a:spcPts val="0"/>
              </a:spcBef>
              <a:spcAft>
                <a:spcPts val="0"/>
              </a:spcAft>
              <a:buClr>
                <a:srgbClr val="000000"/>
              </a:buClr>
              <a:buSzPts val="2800"/>
              <a:buFont typeface="Arial"/>
              <a:buNone/>
            </a:pPr>
            <a:r>
              <a:rPr lang="en-GB" sz="2400" b="1" i="0" u="sng" strike="noStrike" cap="none" dirty="0">
                <a:solidFill>
                  <a:schemeClr val="dk1"/>
                </a:solidFill>
                <a:latin typeface="Calibri"/>
                <a:ea typeface="Calibri"/>
                <a:cs typeface="Calibri"/>
                <a:sym typeface="Calibri"/>
              </a:rPr>
              <a:t>Letter Wr</a:t>
            </a:r>
            <a:r>
              <a:rPr lang="en-GB" sz="2400" b="1" u="sng" dirty="0">
                <a:solidFill>
                  <a:schemeClr val="dk1"/>
                </a:solidFill>
                <a:latin typeface="Calibri"/>
                <a:ea typeface="Calibri"/>
                <a:cs typeface="Calibri"/>
                <a:sym typeface="Calibri"/>
              </a:rPr>
              <a:t>iting</a:t>
            </a:r>
            <a:endParaRPr sz="2400" b="0" i="0" u="sng" strike="noStrike" cap="none" dirty="0">
              <a:solidFill>
                <a:schemeClr val="dk1"/>
              </a:solidFill>
              <a:latin typeface="Calibri"/>
              <a:ea typeface="Calibri"/>
              <a:cs typeface="Calibri"/>
              <a:sym typeface="Calibri"/>
            </a:endParaRPr>
          </a:p>
        </p:txBody>
      </p:sp>
      <p:pic>
        <p:nvPicPr>
          <p:cNvPr id="7" name="Audio 6">
            <a:hlinkClick r:id="" action="ppaction://media"/>
            <a:extLst>
              <a:ext uri="{FF2B5EF4-FFF2-40B4-BE49-F238E27FC236}">
                <a16:creationId xmlns:a16="http://schemas.microsoft.com/office/drawing/2014/main" id="{1482E7E0-F0D3-AAFF-A14C-57BDFD2DD967}"/>
              </a:ext>
            </a:extLst>
          </p:cNvPr>
          <p:cNvPicPr>
            <a:picLocks noChangeAspect="1"/>
          </p:cNvPicPr>
          <p:nvPr>
            <a:audioFile r:link="rId3"/>
            <p:extLst>
              <p:ext uri="{DAA4B4D4-6D71-4841-9C94-3DE7FCFB9230}">
                <p14:media xmlns:p14="http://schemas.microsoft.com/office/powerpoint/2010/main" r:embed="rId2"/>
              </p:ext>
            </p:extLst>
          </p:nvPr>
        </p:nvPicPr>
        <p:blipFill>
          <a:blip r:embed="rId6"/>
          <a:srcRect l="-118750" t="-118750" r="-118750" b="-118750"/>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4119789919"/>
      </p:ext>
    </p:extLst>
  </p:cSld>
  <p:clrMapOvr>
    <a:masterClrMapping/>
  </p:clrMapOvr>
  <mc:AlternateContent xmlns:mc="http://schemas.openxmlformats.org/markup-compatibility/2006" xmlns:p14="http://schemas.microsoft.com/office/powerpoint/2010/main">
    <mc:Choice Requires="p14">
      <p:transition spd="slow" p14:dur="2000" advTm="60304"/>
    </mc:Choice>
    <mc:Fallback xmlns="">
      <p:transition spd="slow" advTm="603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animEffect transition="in" filter="fade">
                                      <p:cBhvr>
                                        <p:cTn id="11" dur="500"/>
                                        <p:tgtEl>
                                          <p:spTgt spid="4">
                                            <p:txEl>
                                              <p:pRg st="4" end="4"/>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
                                            <p:txEl>
                                              <p:pRg st="5" end="5"/>
                                            </p:txEl>
                                          </p:spTgt>
                                        </p:tgtEl>
                                        <p:attrNameLst>
                                          <p:attrName>style.visibility</p:attrName>
                                        </p:attrNameLst>
                                      </p:cBhvr>
                                      <p:to>
                                        <p:strVal val="visible"/>
                                      </p:to>
                                    </p:set>
                                    <p:animEffect transition="in" filter="fade">
                                      <p:cBhvr>
                                        <p:cTn id="16" dur="500"/>
                                        <p:tgtEl>
                                          <p:spTgt spid="4">
                                            <p:txEl>
                                              <p:pRg st="5" end="5"/>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
                                            <p:txEl>
                                              <p:pRg st="6" end="6"/>
                                            </p:txEl>
                                          </p:spTgt>
                                        </p:tgtEl>
                                        <p:attrNameLst>
                                          <p:attrName>style.visibility</p:attrName>
                                        </p:attrNameLst>
                                      </p:cBhvr>
                                      <p:to>
                                        <p:strVal val="visible"/>
                                      </p:to>
                                    </p:set>
                                    <p:animEffect transition="in" filter="fade">
                                      <p:cBhvr>
                                        <p:cTn id="21" dur="500"/>
                                        <p:tgtEl>
                                          <p:spTgt spid="4">
                                            <p:txEl>
                                              <p:pRg st="6" end="6"/>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4">
                                            <p:txEl>
                                              <p:pRg st="7" end="7"/>
                                            </p:txEl>
                                          </p:spTgt>
                                        </p:tgtEl>
                                        <p:attrNameLst>
                                          <p:attrName>style.visibility</p:attrName>
                                        </p:attrNameLst>
                                      </p:cBhvr>
                                      <p:to>
                                        <p:strVal val="visible"/>
                                      </p:to>
                                    </p:set>
                                    <p:animEffect transition="in" filter="fade">
                                      <p:cBhvr>
                                        <p:cTn id="26" dur="500"/>
                                        <p:tgtEl>
                                          <p:spTgt spid="4">
                                            <p:txEl>
                                              <p:pRg st="7" end="7"/>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4">
                                            <p:txEl>
                                              <p:pRg st="8" end="8"/>
                                            </p:txEl>
                                          </p:spTgt>
                                        </p:tgtEl>
                                        <p:attrNameLst>
                                          <p:attrName>style.visibility</p:attrName>
                                        </p:attrNameLst>
                                      </p:cBhvr>
                                      <p:to>
                                        <p:strVal val="visible"/>
                                      </p:to>
                                    </p:set>
                                    <p:animEffect transition="in" filter="fade">
                                      <p:cBhvr>
                                        <p:cTn id="31" dur="5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2"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2D81BF-16B2-6A82-2E0A-4DFCAD53EA40}"/>
            </a:ext>
          </a:extLst>
        </p:cNvPr>
        <p:cNvGrpSpPr/>
        <p:nvPr/>
      </p:nvGrpSpPr>
      <p:grpSpPr>
        <a:xfrm>
          <a:off x="0" y="0"/>
          <a:ext cx="0" cy="0"/>
          <a:chOff x="0" y="0"/>
          <a:chExt cx="0" cy="0"/>
        </a:xfrm>
      </p:grpSpPr>
      <p:sp>
        <p:nvSpPr>
          <p:cNvPr id="4" name="Google Shape;2156;p141">
            <a:extLst>
              <a:ext uri="{FF2B5EF4-FFF2-40B4-BE49-F238E27FC236}">
                <a16:creationId xmlns:a16="http://schemas.microsoft.com/office/drawing/2014/main" id="{64283EF5-E1EF-0C54-9EC5-D1797D87F28F}"/>
              </a:ext>
            </a:extLst>
          </p:cNvPr>
          <p:cNvSpPr/>
          <p:nvPr/>
        </p:nvSpPr>
        <p:spPr>
          <a:xfrm>
            <a:off x="157066" y="1502227"/>
            <a:ext cx="11587396" cy="5139167"/>
          </a:xfrm>
          <a:prstGeom prst="roundRect">
            <a:avLst>
              <a:gd name="adj" fmla="val 16667"/>
            </a:avLst>
          </a:prstGeom>
          <a:solidFill>
            <a:srgbClr val="D8E2F3"/>
          </a:solidFill>
          <a:ln w="508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defRPr/>
            </a:pPr>
            <a:r>
              <a:rPr lang="en-GB" sz="2800" b="1" dirty="0"/>
              <a:t>Our task:</a:t>
            </a:r>
          </a:p>
          <a:p>
            <a:pPr>
              <a:defRPr/>
            </a:pPr>
            <a:endParaRPr lang="en-GB" sz="2800" b="1" dirty="0">
              <a:solidFill>
                <a:srgbClr val="000000"/>
              </a:solidFill>
              <a:latin typeface="Calibri"/>
              <a:ea typeface="Calibri"/>
              <a:cs typeface="Calibri"/>
            </a:endParaRPr>
          </a:p>
          <a:p>
            <a:pPr>
              <a:defRPr/>
            </a:pPr>
            <a:r>
              <a:rPr lang="en-GB" sz="2400" b="1" dirty="0">
                <a:solidFill>
                  <a:srgbClr val="000000"/>
                </a:solidFill>
                <a:latin typeface="Calibri"/>
                <a:ea typeface="Calibri"/>
                <a:cs typeface="Calibri"/>
              </a:rPr>
              <a:t>A woman wrote into Runcorn and Widnes World stating ‘teens these days are lazy and don’t use their free time wisely. They spend too much time on pointless computer games, and instead should use their weekends and holidays to volunteer or gain work experience’.</a:t>
            </a:r>
          </a:p>
          <a:p>
            <a:pPr>
              <a:defRPr/>
            </a:pPr>
            <a:endParaRPr lang="en-GB" sz="2400" b="1" dirty="0">
              <a:solidFill>
                <a:srgbClr val="000000"/>
              </a:solidFill>
              <a:latin typeface="Calibri"/>
              <a:ea typeface="Calibri"/>
              <a:cs typeface="Calibri"/>
            </a:endParaRPr>
          </a:p>
          <a:p>
            <a:pPr>
              <a:defRPr/>
            </a:pPr>
            <a:r>
              <a:rPr lang="en-GB" sz="2400" b="1" dirty="0">
                <a:solidFill>
                  <a:srgbClr val="000000"/>
                </a:solidFill>
                <a:latin typeface="Calibri"/>
                <a:ea typeface="Calibri"/>
                <a:cs typeface="Calibri"/>
              </a:rPr>
              <a:t>Write a letter to the newspaper giving your views on the issue. </a:t>
            </a:r>
          </a:p>
          <a:p>
            <a:pPr>
              <a:defRPr/>
            </a:pPr>
            <a:endParaRPr lang="en-GB" sz="2800" b="1" dirty="0">
              <a:solidFill>
                <a:srgbClr val="000000"/>
              </a:solidFill>
              <a:latin typeface="Calibri"/>
              <a:ea typeface="Calibri"/>
              <a:cs typeface="Calibri"/>
            </a:endParaRPr>
          </a:p>
          <a:p>
            <a:pPr>
              <a:defRPr/>
            </a:pPr>
            <a:r>
              <a:rPr lang="en-GB" sz="2400" b="1" dirty="0">
                <a:solidFill>
                  <a:srgbClr val="000000"/>
                </a:solidFill>
                <a:latin typeface="Calibri"/>
                <a:ea typeface="Calibri"/>
                <a:cs typeface="Calibri"/>
              </a:rPr>
              <a:t>P – What is the purpose?</a:t>
            </a:r>
          </a:p>
          <a:p>
            <a:pPr>
              <a:defRPr/>
            </a:pPr>
            <a:r>
              <a:rPr lang="en-GB" sz="2400" b="1" dirty="0">
                <a:solidFill>
                  <a:srgbClr val="000000"/>
                </a:solidFill>
                <a:latin typeface="Calibri"/>
                <a:ea typeface="Calibri"/>
                <a:cs typeface="Calibri"/>
              </a:rPr>
              <a:t>A – Who is the audience?</a:t>
            </a:r>
          </a:p>
          <a:p>
            <a:pPr>
              <a:defRPr/>
            </a:pPr>
            <a:r>
              <a:rPr lang="en-GB" sz="2400" b="1" dirty="0">
                <a:solidFill>
                  <a:srgbClr val="000000"/>
                </a:solidFill>
                <a:latin typeface="Calibri"/>
                <a:ea typeface="Calibri"/>
                <a:cs typeface="Calibri"/>
              </a:rPr>
              <a:t>F – What form are you being asked to write in?</a:t>
            </a:r>
          </a:p>
          <a:p>
            <a:pPr>
              <a:defRPr/>
            </a:pPr>
            <a:r>
              <a:rPr lang="en-GB" sz="2400" b="1" dirty="0">
                <a:solidFill>
                  <a:srgbClr val="000000"/>
                </a:solidFill>
                <a:latin typeface="Calibri"/>
                <a:ea typeface="Calibri"/>
                <a:cs typeface="Calibri"/>
              </a:rPr>
              <a:t>T – What tone should your writing be?</a:t>
            </a:r>
            <a:endParaRPr lang="en-GB" sz="2800" b="1" dirty="0">
              <a:solidFill>
                <a:srgbClr val="000000"/>
              </a:solidFill>
              <a:latin typeface="Calibri"/>
              <a:ea typeface="Calibri"/>
              <a:cs typeface="Calibri"/>
            </a:endParaRPr>
          </a:p>
        </p:txBody>
      </p:sp>
      <p:pic>
        <p:nvPicPr>
          <p:cNvPr id="5" name="Google Shape;2157;p141">
            <a:extLst>
              <a:ext uri="{FF2B5EF4-FFF2-40B4-BE49-F238E27FC236}">
                <a16:creationId xmlns:a16="http://schemas.microsoft.com/office/drawing/2014/main" id="{B95862E8-3F08-2060-92EB-1CD469E6137E}"/>
              </a:ext>
            </a:extLst>
          </p:cNvPr>
          <p:cNvPicPr preferRelativeResize="0"/>
          <p:nvPr/>
        </p:nvPicPr>
        <p:blipFill rotWithShape="1">
          <a:blip r:embed="rId4">
            <a:alphaModFix/>
          </a:blip>
          <a:srcRect t="25057" b="25171"/>
          <a:stretch/>
        </p:blipFill>
        <p:spPr>
          <a:xfrm>
            <a:off x="11134766" y="31534"/>
            <a:ext cx="1062254" cy="1059079"/>
          </a:xfrm>
          <a:prstGeom prst="rect">
            <a:avLst/>
          </a:prstGeom>
          <a:noFill/>
          <a:ln>
            <a:noFill/>
          </a:ln>
        </p:spPr>
      </p:pic>
      <p:sp>
        <p:nvSpPr>
          <p:cNvPr id="6" name="Google Shape;4039;p703">
            <a:extLst>
              <a:ext uri="{FF2B5EF4-FFF2-40B4-BE49-F238E27FC236}">
                <a16:creationId xmlns:a16="http://schemas.microsoft.com/office/drawing/2014/main" id="{1333226E-C971-3BE0-7689-9193BB8F3C49}"/>
              </a:ext>
            </a:extLst>
          </p:cNvPr>
          <p:cNvSpPr/>
          <p:nvPr/>
        </p:nvSpPr>
        <p:spPr>
          <a:xfrm>
            <a:off x="157066" y="82251"/>
            <a:ext cx="6066097" cy="1226493"/>
          </a:xfrm>
          <a:prstGeom prst="roundRect">
            <a:avLst>
              <a:gd name="adj" fmla="val 20108"/>
            </a:avLst>
          </a:prstGeom>
          <a:solidFill>
            <a:schemeClr val="lt1"/>
          </a:solidFill>
          <a:ln w="508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200" b="1" i="0" u="sng" strike="noStrike" cap="none" dirty="0">
                <a:solidFill>
                  <a:srgbClr val="000000"/>
                </a:solidFill>
                <a:latin typeface="Arial"/>
                <a:ea typeface="Arial"/>
                <a:cs typeface="Arial"/>
                <a:sym typeface="Arial"/>
              </a:rPr>
              <a:t>Learning outcomes:</a:t>
            </a:r>
            <a:endParaRPr lang="en-GB" sz="1200" b="0" i="0" u="none" strike="noStrike" cap="none" dirty="0">
              <a:solidFill>
                <a:srgbClr val="000000"/>
              </a:solidFill>
              <a:latin typeface="Arial"/>
              <a:ea typeface="Arial"/>
              <a:cs typeface="Arial"/>
              <a:sym typeface="Arial"/>
            </a:endParaRPr>
          </a:p>
          <a:p>
            <a:pPr lvl="0">
              <a:defRPr/>
            </a:pPr>
            <a:r>
              <a:rPr lang="en-GB" sz="1400" b="1" i="1" u="none" strike="noStrike" cap="none" dirty="0">
                <a:solidFill>
                  <a:srgbClr val="000000"/>
                </a:solidFill>
                <a:latin typeface="Arial"/>
                <a:ea typeface="Arial"/>
                <a:cs typeface="Arial"/>
                <a:sym typeface="Arial"/>
              </a:rPr>
              <a:t>To know how to plan a response</a:t>
            </a:r>
            <a:endParaRPr lang="en-GB" sz="1600" i="1" dirty="0"/>
          </a:p>
          <a:p>
            <a:pPr>
              <a:buSzPts val="1600"/>
            </a:pPr>
            <a:r>
              <a:rPr lang="en-GB" sz="1400" b="1" i="1" u="none" strike="noStrike" cap="none" dirty="0">
                <a:solidFill>
                  <a:srgbClr val="000000"/>
                </a:solidFill>
                <a:latin typeface="Arial"/>
                <a:ea typeface="Arial"/>
                <a:cs typeface="Arial"/>
                <a:sym typeface="Arial"/>
              </a:rPr>
              <a:t>To be able to </a:t>
            </a:r>
            <a:r>
              <a:rPr lang="en-GB" sz="1400" b="1" i="1" dirty="0">
                <a:solidFill>
                  <a:srgbClr val="000000"/>
                </a:solidFill>
                <a:latin typeface="Arial"/>
                <a:ea typeface="Arial"/>
                <a:cs typeface="Arial"/>
                <a:sym typeface="Arial"/>
              </a:rPr>
              <a:t>develop an argument in persuasive writing</a:t>
            </a:r>
            <a:endParaRPr lang="en-GB" sz="1200" b="1" i="0" u="none" strike="noStrike" cap="none" dirty="0">
              <a:solidFill>
                <a:srgbClr val="000000"/>
              </a:solidFill>
              <a:latin typeface="Arial"/>
              <a:ea typeface="Arial"/>
              <a:cs typeface="Arial"/>
              <a:sym typeface="Arial"/>
            </a:endParaRPr>
          </a:p>
        </p:txBody>
      </p:sp>
      <p:sp>
        <p:nvSpPr>
          <p:cNvPr id="2" name="Google Shape;4040;p703">
            <a:extLst>
              <a:ext uri="{FF2B5EF4-FFF2-40B4-BE49-F238E27FC236}">
                <a16:creationId xmlns:a16="http://schemas.microsoft.com/office/drawing/2014/main" id="{FFD7ECB4-9875-7B25-97D4-3F9442F393F4}"/>
              </a:ext>
            </a:extLst>
          </p:cNvPr>
          <p:cNvSpPr/>
          <p:nvPr/>
        </p:nvSpPr>
        <p:spPr>
          <a:xfrm>
            <a:off x="6435680" y="175067"/>
            <a:ext cx="4759157" cy="1095787"/>
          </a:xfrm>
          <a:prstGeom prst="roundRect">
            <a:avLst>
              <a:gd name="adj" fmla="val 16667"/>
            </a:avLst>
          </a:prstGeom>
          <a:solidFill>
            <a:schemeClr val="accent6">
              <a:lumMod val="20000"/>
              <a:lumOff val="80000"/>
            </a:schemeClr>
          </a:solidFill>
          <a:ln w="571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r"/>
            <a:r>
              <a:rPr lang="en-GB" sz="2400" b="1" u="sng" dirty="0">
                <a:solidFill>
                  <a:schemeClr val="dk1"/>
                </a:solidFill>
                <a:ea typeface="Calibri"/>
                <a:cs typeface="Calibri"/>
              </a:rPr>
              <a:t> </a:t>
            </a:r>
          </a:p>
          <a:p>
            <a:pPr marL="0" marR="0" lvl="0" indent="0" algn="r" rtl="0">
              <a:lnSpc>
                <a:spcPct val="100000"/>
              </a:lnSpc>
              <a:spcBef>
                <a:spcPts val="0"/>
              </a:spcBef>
              <a:spcAft>
                <a:spcPts val="0"/>
              </a:spcAft>
              <a:buClr>
                <a:srgbClr val="000000"/>
              </a:buClr>
              <a:buSzPts val="2800"/>
              <a:buFont typeface="Arial"/>
              <a:buNone/>
            </a:pPr>
            <a:r>
              <a:rPr lang="en-GB" sz="2400" b="1" i="0" u="sng" strike="noStrike" cap="none" dirty="0">
                <a:solidFill>
                  <a:schemeClr val="dk1"/>
                </a:solidFill>
                <a:latin typeface="Calibri"/>
                <a:ea typeface="Calibri"/>
                <a:cs typeface="Calibri"/>
                <a:sym typeface="Calibri"/>
              </a:rPr>
              <a:t>Letter Wr</a:t>
            </a:r>
            <a:r>
              <a:rPr lang="en-GB" sz="2400" b="1" u="sng" dirty="0">
                <a:solidFill>
                  <a:schemeClr val="dk1"/>
                </a:solidFill>
                <a:latin typeface="Calibri"/>
                <a:ea typeface="Calibri"/>
                <a:cs typeface="Calibri"/>
                <a:sym typeface="Calibri"/>
              </a:rPr>
              <a:t>iting</a:t>
            </a:r>
            <a:endParaRPr sz="2400" b="0" i="0" u="sng" strike="noStrike" cap="none" dirty="0">
              <a:solidFill>
                <a:schemeClr val="dk1"/>
              </a:solidFill>
              <a:latin typeface="Calibri"/>
              <a:ea typeface="Calibri"/>
              <a:cs typeface="Calibri"/>
              <a:sym typeface="Calibri"/>
            </a:endParaRPr>
          </a:p>
        </p:txBody>
      </p:sp>
      <p:pic>
        <p:nvPicPr>
          <p:cNvPr id="7" name="Audio 6">
            <a:hlinkClick r:id="" action="ppaction://media"/>
            <a:extLst>
              <a:ext uri="{FF2B5EF4-FFF2-40B4-BE49-F238E27FC236}">
                <a16:creationId xmlns:a16="http://schemas.microsoft.com/office/drawing/2014/main" id="{8ADFC38D-19C0-D9C7-CB47-4C9B29E74BE2}"/>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24727174"/>
      </p:ext>
    </p:extLst>
  </p:cSld>
  <p:clrMapOvr>
    <a:masterClrMapping/>
  </p:clrMapOvr>
  <mc:AlternateContent xmlns:mc="http://schemas.openxmlformats.org/markup-compatibility/2006" xmlns:p14="http://schemas.microsoft.com/office/powerpoint/2010/main">
    <mc:Choice Requires="p14">
      <p:transition spd="slow" p14:dur="2000" advTm="69533"/>
    </mc:Choice>
    <mc:Fallback xmlns="">
      <p:transition spd="slow" advTm="695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496D9D-39A0-B71F-45C4-CF14208B3D13}"/>
            </a:ext>
          </a:extLst>
        </p:cNvPr>
        <p:cNvGrpSpPr/>
        <p:nvPr/>
      </p:nvGrpSpPr>
      <p:grpSpPr>
        <a:xfrm>
          <a:off x="0" y="0"/>
          <a:ext cx="0" cy="0"/>
          <a:chOff x="0" y="0"/>
          <a:chExt cx="0" cy="0"/>
        </a:xfrm>
      </p:grpSpPr>
      <p:sp>
        <p:nvSpPr>
          <p:cNvPr id="4" name="Google Shape;2156;p141">
            <a:extLst>
              <a:ext uri="{FF2B5EF4-FFF2-40B4-BE49-F238E27FC236}">
                <a16:creationId xmlns:a16="http://schemas.microsoft.com/office/drawing/2014/main" id="{AFFCC3EF-2ED8-2688-229B-A32C38FD36F5}"/>
              </a:ext>
            </a:extLst>
          </p:cNvPr>
          <p:cNvSpPr/>
          <p:nvPr/>
        </p:nvSpPr>
        <p:spPr>
          <a:xfrm>
            <a:off x="157066" y="1502227"/>
            <a:ext cx="11587396" cy="5139167"/>
          </a:xfrm>
          <a:prstGeom prst="roundRect">
            <a:avLst>
              <a:gd name="adj" fmla="val 16667"/>
            </a:avLst>
          </a:prstGeom>
          <a:solidFill>
            <a:srgbClr val="D8E2F3"/>
          </a:solidFill>
          <a:ln w="508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defRPr/>
            </a:pPr>
            <a:r>
              <a:rPr lang="en-GB" sz="2800" b="1" dirty="0"/>
              <a:t>Our task:</a:t>
            </a:r>
          </a:p>
          <a:p>
            <a:pPr>
              <a:defRPr/>
            </a:pPr>
            <a:endParaRPr lang="en-GB" sz="2800" b="1" dirty="0">
              <a:solidFill>
                <a:srgbClr val="000000"/>
              </a:solidFill>
              <a:latin typeface="Calibri"/>
              <a:ea typeface="Calibri"/>
              <a:cs typeface="Calibri"/>
            </a:endParaRPr>
          </a:p>
          <a:p>
            <a:pPr>
              <a:defRPr/>
            </a:pPr>
            <a:r>
              <a:rPr lang="en-GB" sz="2400" b="1" dirty="0">
                <a:solidFill>
                  <a:srgbClr val="000000"/>
                </a:solidFill>
                <a:latin typeface="Calibri"/>
                <a:ea typeface="Calibri"/>
                <a:cs typeface="Calibri"/>
              </a:rPr>
              <a:t>A woman wrote into Runcorn and Widnes World stating ‘teens these days are lazy and don’t use their free time wisely. They spend too much time on pointless computer games, and instead should use their weekends and holidays to volunteer or gain work experience’.</a:t>
            </a:r>
          </a:p>
          <a:p>
            <a:pPr>
              <a:defRPr/>
            </a:pPr>
            <a:endParaRPr lang="en-GB" sz="2400" b="1" dirty="0">
              <a:solidFill>
                <a:srgbClr val="000000"/>
              </a:solidFill>
              <a:latin typeface="Calibri"/>
              <a:ea typeface="Calibri"/>
              <a:cs typeface="Calibri"/>
            </a:endParaRPr>
          </a:p>
          <a:p>
            <a:pPr>
              <a:defRPr/>
            </a:pPr>
            <a:r>
              <a:rPr lang="en-GB" sz="2400" b="1" dirty="0">
                <a:solidFill>
                  <a:srgbClr val="000000"/>
                </a:solidFill>
                <a:latin typeface="Calibri"/>
                <a:ea typeface="Calibri"/>
                <a:cs typeface="Calibri"/>
              </a:rPr>
              <a:t>Write a letter to the newspaper giving your views on the issue. </a:t>
            </a:r>
          </a:p>
          <a:p>
            <a:pPr>
              <a:defRPr/>
            </a:pPr>
            <a:endParaRPr lang="en-GB" sz="2800" b="1" dirty="0">
              <a:solidFill>
                <a:srgbClr val="000000"/>
              </a:solidFill>
              <a:latin typeface="Calibri"/>
              <a:ea typeface="Calibri"/>
              <a:cs typeface="Calibri"/>
            </a:endParaRPr>
          </a:p>
          <a:p>
            <a:pPr>
              <a:defRPr/>
            </a:pPr>
            <a:r>
              <a:rPr lang="en-GB" sz="2400" b="1" dirty="0">
                <a:solidFill>
                  <a:srgbClr val="000000"/>
                </a:solidFill>
                <a:latin typeface="Calibri"/>
                <a:ea typeface="Calibri"/>
                <a:cs typeface="Calibri"/>
              </a:rPr>
              <a:t>P – What is the purpose? </a:t>
            </a:r>
            <a:r>
              <a:rPr lang="en-GB" sz="2400" b="1" dirty="0">
                <a:solidFill>
                  <a:srgbClr val="FF0000"/>
                </a:solidFill>
                <a:latin typeface="Calibri"/>
                <a:ea typeface="Calibri"/>
                <a:cs typeface="Calibri"/>
              </a:rPr>
              <a:t>To persuade and inform</a:t>
            </a:r>
          </a:p>
          <a:p>
            <a:pPr>
              <a:defRPr/>
            </a:pPr>
            <a:r>
              <a:rPr lang="en-GB" sz="2400" b="1" dirty="0">
                <a:solidFill>
                  <a:srgbClr val="000000"/>
                </a:solidFill>
                <a:latin typeface="Calibri"/>
                <a:ea typeface="Calibri"/>
                <a:cs typeface="Calibri"/>
              </a:rPr>
              <a:t>A – Who is the audience? </a:t>
            </a:r>
            <a:r>
              <a:rPr lang="en-GB" sz="2400" b="1" dirty="0">
                <a:solidFill>
                  <a:srgbClr val="FF0000"/>
                </a:solidFill>
                <a:latin typeface="Calibri"/>
                <a:ea typeface="Calibri"/>
                <a:cs typeface="Calibri"/>
              </a:rPr>
              <a:t>Readers of the Runcorn and Widnes World</a:t>
            </a:r>
          </a:p>
          <a:p>
            <a:pPr>
              <a:defRPr/>
            </a:pPr>
            <a:r>
              <a:rPr lang="en-GB" sz="2400" b="1" dirty="0">
                <a:solidFill>
                  <a:srgbClr val="000000"/>
                </a:solidFill>
                <a:latin typeface="Calibri"/>
                <a:ea typeface="Calibri"/>
                <a:cs typeface="Calibri"/>
              </a:rPr>
              <a:t>F – What form are you being asked to write in? </a:t>
            </a:r>
            <a:r>
              <a:rPr lang="en-GB" sz="2400" b="1" dirty="0">
                <a:solidFill>
                  <a:srgbClr val="FF0000"/>
                </a:solidFill>
                <a:latin typeface="Calibri"/>
                <a:ea typeface="Calibri"/>
                <a:cs typeface="Calibri"/>
              </a:rPr>
              <a:t>A Letter</a:t>
            </a:r>
          </a:p>
          <a:p>
            <a:pPr>
              <a:defRPr/>
            </a:pPr>
            <a:r>
              <a:rPr lang="en-GB" sz="2400" b="1" dirty="0">
                <a:solidFill>
                  <a:srgbClr val="000000"/>
                </a:solidFill>
                <a:latin typeface="Calibri"/>
                <a:ea typeface="Calibri"/>
                <a:cs typeface="Calibri"/>
              </a:rPr>
              <a:t>T – What tone should your writing be? </a:t>
            </a:r>
            <a:r>
              <a:rPr lang="en-GB" sz="2400" b="1" dirty="0">
                <a:solidFill>
                  <a:srgbClr val="FF0000"/>
                </a:solidFill>
                <a:latin typeface="Calibri"/>
                <a:ea typeface="Calibri"/>
                <a:cs typeface="Calibri"/>
              </a:rPr>
              <a:t>Formal</a:t>
            </a:r>
            <a:endParaRPr lang="en-GB" sz="2800" b="1" dirty="0">
              <a:solidFill>
                <a:srgbClr val="FF0000"/>
              </a:solidFill>
              <a:latin typeface="Calibri"/>
              <a:ea typeface="Calibri"/>
              <a:cs typeface="Calibri"/>
            </a:endParaRPr>
          </a:p>
        </p:txBody>
      </p:sp>
      <p:pic>
        <p:nvPicPr>
          <p:cNvPr id="5" name="Google Shape;2157;p141">
            <a:extLst>
              <a:ext uri="{FF2B5EF4-FFF2-40B4-BE49-F238E27FC236}">
                <a16:creationId xmlns:a16="http://schemas.microsoft.com/office/drawing/2014/main" id="{0CEA5619-4EE2-B8D5-7641-9809D361317B}"/>
              </a:ext>
            </a:extLst>
          </p:cNvPr>
          <p:cNvPicPr preferRelativeResize="0"/>
          <p:nvPr/>
        </p:nvPicPr>
        <p:blipFill rotWithShape="1">
          <a:blip r:embed="rId4">
            <a:alphaModFix/>
          </a:blip>
          <a:srcRect t="25057" b="25171"/>
          <a:stretch/>
        </p:blipFill>
        <p:spPr>
          <a:xfrm>
            <a:off x="11134766" y="31534"/>
            <a:ext cx="1062254" cy="1059079"/>
          </a:xfrm>
          <a:prstGeom prst="rect">
            <a:avLst/>
          </a:prstGeom>
          <a:noFill/>
          <a:ln>
            <a:noFill/>
          </a:ln>
        </p:spPr>
      </p:pic>
      <p:sp>
        <p:nvSpPr>
          <p:cNvPr id="6" name="Google Shape;4039;p703">
            <a:extLst>
              <a:ext uri="{FF2B5EF4-FFF2-40B4-BE49-F238E27FC236}">
                <a16:creationId xmlns:a16="http://schemas.microsoft.com/office/drawing/2014/main" id="{E4E14442-EE65-669E-B5C3-94F4C9B98E12}"/>
              </a:ext>
            </a:extLst>
          </p:cNvPr>
          <p:cNvSpPr/>
          <p:nvPr/>
        </p:nvSpPr>
        <p:spPr>
          <a:xfrm>
            <a:off x="157066" y="82251"/>
            <a:ext cx="6066097" cy="1226493"/>
          </a:xfrm>
          <a:prstGeom prst="roundRect">
            <a:avLst>
              <a:gd name="adj" fmla="val 20108"/>
            </a:avLst>
          </a:prstGeom>
          <a:solidFill>
            <a:schemeClr val="lt1"/>
          </a:solidFill>
          <a:ln w="508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200" b="1" i="0" u="sng" strike="noStrike" cap="none" dirty="0">
                <a:solidFill>
                  <a:srgbClr val="000000"/>
                </a:solidFill>
                <a:latin typeface="Arial"/>
                <a:ea typeface="Arial"/>
                <a:cs typeface="Arial"/>
                <a:sym typeface="Arial"/>
              </a:rPr>
              <a:t>Learning outcomes:</a:t>
            </a:r>
            <a:endParaRPr lang="en-GB" sz="1200" b="0" i="0" u="none" strike="noStrike" cap="none" dirty="0">
              <a:solidFill>
                <a:srgbClr val="000000"/>
              </a:solidFill>
              <a:latin typeface="Arial"/>
              <a:ea typeface="Arial"/>
              <a:cs typeface="Arial"/>
              <a:sym typeface="Arial"/>
            </a:endParaRPr>
          </a:p>
          <a:p>
            <a:pPr lvl="0">
              <a:defRPr/>
            </a:pPr>
            <a:r>
              <a:rPr lang="en-GB" sz="1400" b="1" i="1" u="none" strike="noStrike" cap="none" dirty="0">
                <a:solidFill>
                  <a:srgbClr val="000000"/>
                </a:solidFill>
                <a:latin typeface="Arial"/>
                <a:ea typeface="Arial"/>
                <a:cs typeface="Arial"/>
                <a:sym typeface="Arial"/>
              </a:rPr>
              <a:t>To know how to plan a response</a:t>
            </a:r>
            <a:endParaRPr lang="en-GB" sz="1600" i="1" dirty="0"/>
          </a:p>
          <a:p>
            <a:pPr>
              <a:buSzPts val="1600"/>
            </a:pPr>
            <a:r>
              <a:rPr lang="en-GB" sz="1400" b="1" i="1" u="none" strike="noStrike" cap="none" dirty="0">
                <a:solidFill>
                  <a:srgbClr val="000000"/>
                </a:solidFill>
                <a:latin typeface="Arial"/>
                <a:ea typeface="Arial"/>
                <a:cs typeface="Arial"/>
                <a:sym typeface="Arial"/>
              </a:rPr>
              <a:t>To be able to </a:t>
            </a:r>
            <a:r>
              <a:rPr lang="en-GB" sz="1400" b="1" i="1" dirty="0">
                <a:solidFill>
                  <a:srgbClr val="000000"/>
                </a:solidFill>
                <a:latin typeface="Arial"/>
                <a:ea typeface="Arial"/>
                <a:cs typeface="Arial"/>
                <a:sym typeface="Arial"/>
              </a:rPr>
              <a:t>develop an argument in persuasive writing</a:t>
            </a:r>
            <a:endParaRPr lang="en-GB" sz="1200" b="1" i="0" u="none" strike="noStrike" cap="none" dirty="0">
              <a:solidFill>
                <a:srgbClr val="000000"/>
              </a:solidFill>
              <a:latin typeface="Arial"/>
              <a:ea typeface="Arial"/>
              <a:cs typeface="Arial"/>
              <a:sym typeface="Arial"/>
            </a:endParaRPr>
          </a:p>
        </p:txBody>
      </p:sp>
      <p:sp>
        <p:nvSpPr>
          <p:cNvPr id="2" name="Google Shape;4040;p703">
            <a:extLst>
              <a:ext uri="{FF2B5EF4-FFF2-40B4-BE49-F238E27FC236}">
                <a16:creationId xmlns:a16="http://schemas.microsoft.com/office/drawing/2014/main" id="{185E594A-7B32-07BC-F151-2A1E7681DBF9}"/>
              </a:ext>
            </a:extLst>
          </p:cNvPr>
          <p:cNvSpPr/>
          <p:nvPr/>
        </p:nvSpPr>
        <p:spPr>
          <a:xfrm>
            <a:off x="6435680" y="175067"/>
            <a:ext cx="4759157" cy="1095787"/>
          </a:xfrm>
          <a:prstGeom prst="roundRect">
            <a:avLst>
              <a:gd name="adj" fmla="val 16667"/>
            </a:avLst>
          </a:prstGeom>
          <a:solidFill>
            <a:schemeClr val="accent6">
              <a:lumMod val="20000"/>
              <a:lumOff val="80000"/>
            </a:schemeClr>
          </a:solidFill>
          <a:ln w="571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r"/>
            <a:r>
              <a:rPr lang="en-GB" sz="2400" b="1" u="sng" dirty="0">
                <a:solidFill>
                  <a:schemeClr val="dk1"/>
                </a:solidFill>
                <a:ea typeface="Calibri"/>
                <a:cs typeface="Calibri"/>
              </a:rPr>
              <a:t> </a:t>
            </a:r>
          </a:p>
          <a:p>
            <a:pPr marL="0" marR="0" lvl="0" indent="0" algn="r" rtl="0">
              <a:lnSpc>
                <a:spcPct val="100000"/>
              </a:lnSpc>
              <a:spcBef>
                <a:spcPts val="0"/>
              </a:spcBef>
              <a:spcAft>
                <a:spcPts val="0"/>
              </a:spcAft>
              <a:buClr>
                <a:srgbClr val="000000"/>
              </a:buClr>
              <a:buSzPts val="2800"/>
              <a:buFont typeface="Arial"/>
              <a:buNone/>
            </a:pPr>
            <a:r>
              <a:rPr lang="en-GB" sz="2400" b="1" i="0" u="sng" strike="noStrike" cap="none" dirty="0">
                <a:solidFill>
                  <a:schemeClr val="dk1"/>
                </a:solidFill>
                <a:latin typeface="Calibri"/>
                <a:ea typeface="Calibri"/>
                <a:cs typeface="Calibri"/>
                <a:sym typeface="Calibri"/>
              </a:rPr>
              <a:t>Letter Wr</a:t>
            </a:r>
            <a:r>
              <a:rPr lang="en-GB" sz="2400" b="1" u="sng" dirty="0">
                <a:solidFill>
                  <a:schemeClr val="dk1"/>
                </a:solidFill>
                <a:latin typeface="Calibri"/>
                <a:ea typeface="Calibri"/>
                <a:cs typeface="Calibri"/>
                <a:sym typeface="Calibri"/>
              </a:rPr>
              <a:t>iting</a:t>
            </a:r>
            <a:endParaRPr sz="2400" b="0" i="0" u="sng" strike="noStrike" cap="none" dirty="0">
              <a:solidFill>
                <a:schemeClr val="dk1"/>
              </a:solidFill>
              <a:latin typeface="Calibri"/>
              <a:ea typeface="Calibri"/>
              <a:cs typeface="Calibri"/>
              <a:sym typeface="Calibri"/>
            </a:endParaRPr>
          </a:p>
        </p:txBody>
      </p:sp>
      <p:pic>
        <p:nvPicPr>
          <p:cNvPr id="7" name="Audio 6">
            <a:hlinkClick r:id="" action="ppaction://media"/>
            <a:extLst>
              <a:ext uri="{FF2B5EF4-FFF2-40B4-BE49-F238E27FC236}">
                <a16:creationId xmlns:a16="http://schemas.microsoft.com/office/drawing/2014/main" id="{70E93510-F90B-3363-2865-96DF819E435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16232352"/>
      </p:ext>
    </p:extLst>
  </p:cSld>
  <p:clrMapOvr>
    <a:masterClrMapping/>
  </p:clrMapOvr>
  <mc:AlternateContent xmlns:mc="http://schemas.openxmlformats.org/markup-compatibility/2006" xmlns:p14="http://schemas.microsoft.com/office/powerpoint/2010/main">
    <mc:Choice Requires="p14">
      <p:transition spd="slow" p14:dur="2000" advTm="9645"/>
    </mc:Choice>
    <mc:Fallback xmlns="">
      <p:transition spd="slow" advTm="96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DFCE2D-61EC-7621-EBC1-C5E11B23423C}"/>
            </a:ext>
          </a:extLst>
        </p:cNvPr>
        <p:cNvGrpSpPr/>
        <p:nvPr/>
      </p:nvGrpSpPr>
      <p:grpSpPr>
        <a:xfrm>
          <a:off x="0" y="0"/>
          <a:ext cx="0" cy="0"/>
          <a:chOff x="0" y="0"/>
          <a:chExt cx="0" cy="0"/>
        </a:xfrm>
      </p:grpSpPr>
      <p:sp>
        <p:nvSpPr>
          <p:cNvPr id="4" name="Google Shape;2156;p141">
            <a:extLst>
              <a:ext uri="{FF2B5EF4-FFF2-40B4-BE49-F238E27FC236}">
                <a16:creationId xmlns:a16="http://schemas.microsoft.com/office/drawing/2014/main" id="{158C2191-C06A-0852-42DA-B856073F1D3B}"/>
              </a:ext>
            </a:extLst>
          </p:cNvPr>
          <p:cNvSpPr/>
          <p:nvPr/>
        </p:nvSpPr>
        <p:spPr>
          <a:xfrm>
            <a:off x="157066" y="1502227"/>
            <a:ext cx="11587396" cy="5139167"/>
          </a:xfrm>
          <a:prstGeom prst="roundRect">
            <a:avLst>
              <a:gd name="adj" fmla="val 16667"/>
            </a:avLst>
          </a:prstGeom>
          <a:solidFill>
            <a:srgbClr val="D8E2F3"/>
          </a:solidFill>
          <a:ln w="508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defRPr/>
            </a:pPr>
            <a:r>
              <a:rPr lang="en-GB" sz="2400" b="1" dirty="0">
                <a:solidFill>
                  <a:srgbClr val="000000"/>
                </a:solidFill>
                <a:latin typeface="Calibri"/>
                <a:ea typeface="Calibri"/>
                <a:cs typeface="Calibri"/>
              </a:rPr>
              <a:t>‘teens these days are lazy and don’t use their free time wisely. They spend too much time on pointless computer games, and instead should use their weekends and holidays to volunteer or gain work experience’.</a:t>
            </a:r>
          </a:p>
          <a:p>
            <a:pPr>
              <a:defRPr/>
            </a:pPr>
            <a:endParaRPr lang="en-GB" sz="2800" b="1" dirty="0">
              <a:solidFill>
                <a:srgbClr val="FF0000"/>
              </a:solidFill>
              <a:latin typeface="Calibri"/>
              <a:ea typeface="Calibri"/>
              <a:cs typeface="Calibri"/>
            </a:endParaRPr>
          </a:p>
          <a:p>
            <a:pPr>
              <a:defRPr/>
            </a:pPr>
            <a:r>
              <a:rPr lang="en-GB" sz="2800" b="1" dirty="0">
                <a:solidFill>
                  <a:srgbClr val="FF0000"/>
                </a:solidFill>
                <a:latin typeface="Calibri"/>
                <a:ea typeface="Calibri"/>
                <a:cs typeface="Calibri"/>
              </a:rPr>
              <a:t>What are the key points in our question that we could discuss?</a:t>
            </a:r>
            <a:endParaRPr lang="en-GB" sz="2400" b="1" dirty="0">
              <a:solidFill>
                <a:srgbClr val="000000"/>
              </a:solidFill>
              <a:latin typeface="Calibri"/>
              <a:ea typeface="Calibri"/>
              <a:cs typeface="Calibri"/>
            </a:endParaRPr>
          </a:p>
        </p:txBody>
      </p:sp>
      <p:pic>
        <p:nvPicPr>
          <p:cNvPr id="5" name="Google Shape;2157;p141">
            <a:extLst>
              <a:ext uri="{FF2B5EF4-FFF2-40B4-BE49-F238E27FC236}">
                <a16:creationId xmlns:a16="http://schemas.microsoft.com/office/drawing/2014/main" id="{4A38AF2A-7C61-B83B-CEB3-9BAED62B652D}"/>
              </a:ext>
            </a:extLst>
          </p:cNvPr>
          <p:cNvPicPr preferRelativeResize="0"/>
          <p:nvPr/>
        </p:nvPicPr>
        <p:blipFill rotWithShape="1">
          <a:blip r:embed="rId4">
            <a:alphaModFix/>
          </a:blip>
          <a:srcRect t="25057" b="25171"/>
          <a:stretch/>
        </p:blipFill>
        <p:spPr>
          <a:xfrm>
            <a:off x="11134766" y="31534"/>
            <a:ext cx="1062254" cy="1059079"/>
          </a:xfrm>
          <a:prstGeom prst="rect">
            <a:avLst/>
          </a:prstGeom>
          <a:noFill/>
          <a:ln>
            <a:noFill/>
          </a:ln>
        </p:spPr>
      </p:pic>
      <p:sp>
        <p:nvSpPr>
          <p:cNvPr id="6" name="Google Shape;4039;p703">
            <a:extLst>
              <a:ext uri="{FF2B5EF4-FFF2-40B4-BE49-F238E27FC236}">
                <a16:creationId xmlns:a16="http://schemas.microsoft.com/office/drawing/2014/main" id="{BA9E46E8-8292-B42A-7F2B-CDEF2822D4B9}"/>
              </a:ext>
            </a:extLst>
          </p:cNvPr>
          <p:cNvSpPr/>
          <p:nvPr/>
        </p:nvSpPr>
        <p:spPr>
          <a:xfrm>
            <a:off x="157066" y="82251"/>
            <a:ext cx="6066097" cy="1226493"/>
          </a:xfrm>
          <a:prstGeom prst="roundRect">
            <a:avLst>
              <a:gd name="adj" fmla="val 20108"/>
            </a:avLst>
          </a:prstGeom>
          <a:solidFill>
            <a:schemeClr val="lt1"/>
          </a:solidFill>
          <a:ln w="508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200" b="1" i="0" u="sng" strike="noStrike" cap="none" dirty="0">
                <a:solidFill>
                  <a:srgbClr val="000000"/>
                </a:solidFill>
                <a:latin typeface="Arial"/>
                <a:ea typeface="Arial"/>
                <a:cs typeface="Arial"/>
                <a:sym typeface="Arial"/>
              </a:rPr>
              <a:t>Learning outcomes:</a:t>
            </a:r>
            <a:endParaRPr lang="en-GB" sz="1200" b="0" i="0" u="none" strike="noStrike" cap="none" dirty="0">
              <a:solidFill>
                <a:srgbClr val="000000"/>
              </a:solidFill>
              <a:latin typeface="Arial"/>
              <a:ea typeface="Arial"/>
              <a:cs typeface="Arial"/>
              <a:sym typeface="Arial"/>
            </a:endParaRPr>
          </a:p>
          <a:p>
            <a:pPr lvl="0">
              <a:defRPr/>
            </a:pPr>
            <a:r>
              <a:rPr lang="en-GB" sz="1400" b="1" i="1" u="none" strike="noStrike" cap="none" dirty="0">
                <a:solidFill>
                  <a:srgbClr val="000000"/>
                </a:solidFill>
                <a:latin typeface="Arial"/>
                <a:ea typeface="Arial"/>
                <a:cs typeface="Arial"/>
                <a:sym typeface="Arial"/>
              </a:rPr>
              <a:t>To know how to plan a response</a:t>
            </a:r>
            <a:endParaRPr lang="en-GB" sz="1600" i="1" dirty="0"/>
          </a:p>
          <a:p>
            <a:pPr>
              <a:buSzPts val="1600"/>
            </a:pPr>
            <a:r>
              <a:rPr lang="en-GB" sz="1400" b="1" i="1" u="none" strike="noStrike" cap="none" dirty="0">
                <a:solidFill>
                  <a:srgbClr val="000000"/>
                </a:solidFill>
                <a:latin typeface="Arial"/>
                <a:ea typeface="Arial"/>
                <a:cs typeface="Arial"/>
                <a:sym typeface="Arial"/>
              </a:rPr>
              <a:t>To be able to </a:t>
            </a:r>
            <a:r>
              <a:rPr lang="en-GB" sz="1400" b="1" i="1" dirty="0">
                <a:solidFill>
                  <a:srgbClr val="000000"/>
                </a:solidFill>
                <a:latin typeface="Arial"/>
                <a:ea typeface="Arial"/>
                <a:cs typeface="Arial"/>
                <a:sym typeface="Arial"/>
              </a:rPr>
              <a:t>develop an argument in persuasive writing</a:t>
            </a:r>
            <a:endParaRPr lang="en-GB" sz="1200" b="1" i="0" u="none" strike="noStrike" cap="none" dirty="0">
              <a:solidFill>
                <a:srgbClr val="000000"/>
              </a:solidFill>
              <a:latin typeface="Arial"/>
              <a:ea typeface="Arial"/>
              <a:cs typeface="Arial"/>
              <a:sym typeface="Arial"/>
            </a:endParaRPr>
          </a:p>
        </p:txBody>
      </p:sp>
      <p:sp>
        <p:nvSpPr>
          <p:cNvPr id="2" name="Google Shape;4040;p703">
            <a:extLst>
              <a:ext uri="{FF2B5EF4-FFF2-40B4-BE49-F238E27FC236}">
                <a16:creationId xmlns:a16="http://schemas.microsoft.com/office/drawing/2014/main" id="{A5A22C35-4DA5-797A-2465-240C0DDFB725}"/>
              </a:ext>
            </a:extLst>
          </p:cNvPr>
          <p:cNvSpPr/>
          <p:nvPr/>
        </p:nvSpPr>
        <p:spPr>
          <a:xfrm>
            <a:off x="6435680" y="175067"/>
            <a:ext cx="4759157" cy="1095787"/>
          </a:xfrm>
          <a:prstGeom prst="roundRect">
            <a:avLst>
              <a:gd name="adj" fmla="val 16667"/>
            </a:avLst>
          </a:prstGeom>
          <a:solidFill>
            <a:schemeClr val="accent6">
              <a:lumMod val="20000"/>
              <a:lumOff val="80000"/>
            </a:schemeClr>
          </a:solidFill>
          <a:ln w="571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r"/>
            <a:r>
              <a:rPr lang="en-GB" sz="2400" b="1" u="sng" dirty="0">
                <a:solidFill>
                  <a:schemeClr val="dk1"/>
                </a:solidFill>
                <a:ea typeface="Calibri"/>
                <a:cs typeface="Calibri"/>
              </a:rPr>
              <a:t> </a:t>
            </a:r>
          </a:p>
          <a:p>
            <a:pPr marL="0" marR="0" lvl="0" indent="0" algn="r" rtl="0">
              <a:lnSpc>
                <a:spcPct val="100000"/>
              </a:lnSpc>
              <a:spcBef>
                <a:spcPts val="0"/>
              </a:spcBef>
              <a:spcAft>
                <a:spcPts val="0"/>
              </a:spcAft>
              <a:buClr>
                <a:srgbClr val="000000"/>
              </a:buClr>
              <a:buSzPts val="2800"/>
              <a:buFont typeface="Arial"/>
              <a:buNone/>
            </a:pPr>
            <a:r>
              <a:rPr lang="en-GB" sz="2400" b="1" i="0" u="sng" strike="noStrike" cap="none" dirty="0">
                <a:solidFill>
                  <a:schemeClr val="dk1"/>
                </a:solidFill>
                <a:latin typeface="Calibri"/>
                <a:ea typeface="Calibri"/>
                <a:cs typeface="Calibri"/>
                <a:sym typeface="Calibri"/>
              </a:rPr>
              <a:t>Letter Wr</a:t>
            </a:r>
            <a:r>
              <a:rPr lang="en-GB" sz="2400" b="1" u="sng" dirty="0">
                <a:solidFill>
                  <a:schemeClr val="dk1"/>
                </a:solidFill>
                <a:latin typeface="Calibri"/>
                <a:ea typeface="Calibri"/>
                <a:cs typeface="Calibri"/>
                <a:sym typeface="Calibri"/>
              </a:rPr>
              <a:t>iting</a:t>
            </a:r>
            <a:endParaRPr sz="2400" b="0" i="0" u="sng" strike="noStrike" cap="none" dirty="0">
              <a:solidFill>
                <a:schemeClr val="dk1"/>
              </a:solidFill>
              <a:latin typeface="Calibri"/>
              <a:ea typeface="Calibri"/>
              <a:cs typeface="Calibri"/>
              <a:sym typeface="Calibri"/>
            </a:endParaRPr>
          </a:p>
        </p:txBody>
      </p:sp>
      <p:pic>
        <p:nvPicPr>
          <p:cNvPr id="7" name="Audio 6">
            <a:hlinkClick r:id="" action="ppaction://media"/>
            <a:extLst>
              <a:ext uri="{FF2B5EF4-FFF2-40B4-BE49-F238E27FC236}">
                <a16:creationId xmlns:a16="http://schemas.microsoft.com/office/drawing/2014/main" id="{CE8D2006-FA58-9D42-AD5B-82715A1AC5E2}"/>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38163540"/>
      </p:ext>
    </p:extLst>
  </p:cSld>
  <p:clrMapOvr>
    <a:masterClrMapping/>
  </p:clrMapOvr>
  <mc:AlternateContent xmlns:mc="http://schemas.openxmlformats.org/markup-compatibility/2006" xmlns:p14="http://schemas.microsoft.com/office/powerpoint/2010/main">
    <mc:Choice Requires="p14">
      <p:transition spd="slow" p14:dur="2000" advTm="25438"/>
    </mc:Choice>
    <mc:Fallback xmlns="">
      <p:transition spd="slow" advTm="254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8B347B-0ECC-A6A6-2059-FDFCCFCE28DD}"/>
            </a:ext>
          </a:extLst>
        </p:cNvPr>
        <p:cNvGrpSpPr/>
        <p:nvPr/>
      </p:nvGrpSpPr>
      <p:grpSpPr>
        <a:xfrm>
          <a:off x="0" y="0"/>
          <a:ext cx="0" cy="0"/>
          <a:chOff x="0" y="0"/>
          <a:chExt cx="0" cy="0"/>
        </a:xfrm>
      </p:grpSpPr>
      <p:sp>
        <p:nvSpPr>
          <p:cNvPr id="4" name="Google Shape;2156;p141">
            <a:extLst>
              <a:ext uri="{FF2B5EF4-FFF2-40B4-BE49-F238E27FC236}">
                <a16:creationId xmlns:a16="http://schemas.microsoft.com/office/drawing/2014/main" id="{858326DD-D7F7-1ABB-8013-069510659A3D}"/>
              </a:ext>
            </a:extLst>
          </p:cNvPr>
          <p:cNvSpPr/>
          <p:nvPr/>
        </p:nvSpPr>
        <p:spPr>
          <a:xfrm>
            <a:off x="157066" y="1502227"/>
            <a:ext cx="11587396" cy="5273522"/>
          </a:xfrm>
          <a:prstGeom prst="roundRect">
            <a:avLst>
              <a:gd name="adj" fmla="val 16667"/>
            </a:avLst>
          </a:prstGeom>
          <a:solidFill>
            <a:srgbClr val="D8E2F3"/>
          </a:solidFill>
          <a:ln w="508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defRPr/>
            </a:pPr>
            <a:r>
              <a:rPr lang="en-GB" sz="2400" b="1" dirty="0">
                <a:solidFill>
                  <a:srgbClr val="000000"/>
                </a:solidFill>
                <a:latin typeface="Calibri"/>
                <a:ea typeface="Calibri"/>
                <a:cs typeface="Calibri"/>
              </a:rPr>
              <a:t>‘</a:t>
            </a:r>
            <a:r>
              <a:rPr lang="en-GB" sz="2400" b="1" dirty="0">
                <a:solidFill>
                  <a:srgbClr val="000000"/>
                </a:solidFill>
                <a:highlight>
                  <a:srgbClr val="FFFF00"/>
                </a:highlight>
                <a:latin typeface="Calibri"/>
                <a:ea typeface="Calibri"/>
                <a:cs typeface="Calibri"/>
              </a:rPr>
              <a:t>teens these days are lazy </a:t>
            </a:r>
            <a:r>
              <a:rPr lang="en-GB" sz="2400" b="1" dirty="0">
                <a:solidFill>
                  <a:srgbClr val="000000"/>
                </a:solidFill>
                <a:latin typeface="Calibri"/>
                <a:ea typeface="Calibri"/>
                <a:cs typeface="Calibri"/>
              </a:rPr>
              <a:t>and don’t use their free time wisely. They spend too much time on </a:t>
            </a:r>
            <a:r>
              <a:rPr lang="en-GB" sz="2400" b="1" dirty="0">
                <a:solidFill>
                  <a:srgbClr val="000000"/>
                </a:solidFill>
                <a:highlight>
                  <a:srgbClr val="FFFF00"/>
                </a:highlight>
                <a:latin typeface="Calibri"/>
                <a:ea typeface="Calibri"/>
                <a:cs typeface="Calibri"/>
              </a:rPr>
              <a:t>pointless computer games</a:t>
            </a:r>
            <a:r>
              <a:rPr lang="en-GB" sz="2400" b="1" dirty="0">
                <a:solidFill>
                  <a:srgbClr val="000000"/>
                </a:solidFill>
                <a:latin typeface="Calibri"/>
                <a:ea typeface="Calibri"/>
                <a:cs typeface="Calibri"/>
              </a:rPr>
              <a:t>, and instead should use their </a:t>
            </a:r>
            <a:r>
              <a:rPr lang="en-GB" sz="2400" b="1" dirty="0">
                <a:solidFill>
                  <a:srgbClr val="000000"/>
                </a:solidFill>
                <a:highlight>
                  <a:srgbClr val="FFFF00"/>
                </a:highlight>
                <a:latin typeface="Calibri"/>
                <a:ea typeface="Calibri"/>
                <a:cs typeface="Calibri"/>
              </a:rPr>
              <a:t>weekends and holidays </a:t>
            </a:r>
            <a:r>
              <a:rPr lang="en-GB" sz="2400" b="1" dirty="0">
                <a:solidFill>
                  <a:srgbClr val="000000"/>
                </a:solidFill>
                <a:latin typeface="Calibri"/>
                <a:ea typeface="Calibri"/>
                <a:cs typeface="Calibri"/>
              </a:rPr>
              <a:t>to </a:t>
            </a:r>
            <a:r>
              <a:rPr lang="en-GB" sz="2400" b="1" dirty="0">
                <a:solidFill>
                  <a:srgbClr val="000000"/>
                </a:solidFill>
                <a:highlight>
                  <a:srgbClr val="FFFF00"/>
                </a:highlight>
                <a:latin typeface="Calibri"/>
                <a:ea typeface="Calibri"/>
                <a:cs typeface="Calibri"/>
              </a:rPr>
              <a:t>volunteer</a:t>
            </a:r>
            <a:r>
              <a:rPr lang="en-GB" sz="2400" b="1" dirty="0">
                <a:solidFill>
                  <a:srgbClr val="000000"/>
                </a:solidFill>
                <a:latin typeface="Calibri"/>
                <a:ea typeface="Calibri"/>
                <a:cs typeface="Calibri"/>
              </a:rPr>
              <a:t> or </a:t>
            </a:r>
            <a:r>
              <a:rPr lang="en-GB" sz="2400" b="1" dirty="0">
                <a:solidFill>
                  <a:srgbClr val="000000"/>
                </a:solidFill>
                <a:highlight>
                  <a:srgbClr val="FFFF00"/>
                </a:highlight>
                <a:latin typeface="Calibri"/>
                <a:ea typeface="Calibri"/>
                <a:cs typeface="Calibri"/>
              </a:rPr>
              <a:t>gain work experience</a:t>
            </a:r>
            <a:r>
              <a:rPr lang="en-GB" sz="2400" b="1" dirty="0">
                <a:solidFill>
                  <a:srgbClr val="000000"/>
                </a:solidFill>
                <a:latin typeface="Calibri"/>
                <a:ea typeface="Calibri"/>
                <a:cs typeface="Calibri"/>
              </a:rPr>
              <a:t>’.</a:t>
            </a:r>
          </a:p>
        </p:txBody>
      </p:sp>
      <p:pic>
        <p:nvPicPr>
          <p:cNvPr id="5" name="Google Shape;2157;p141">
            <a:extLst>
              <a:ext uri="{FF2B5EF4-FFF2-40B4-BE49-F238E27FC236}">
                <a16:creationId xmlns:a16="http://schemas.microsoft.com/office/drawing/2014/main" id="{0DD6A6C3-A008-1F4E-F11D-A409611EFA6E}"/>
              </a:ext>
            </a:extLst>
          </p:cNvPr>
          <p:cNvPicPr preferRelativeResize="0"/>
          <p:nvPr/>
        </p:nvPicPr>
        <p:blipFill rotWithShape="1">
          <a:blip r:embed="rId5">
            <a:alphaModFix/>
          </a:blip>
          <a:srcRect t="25057" b="25171"/>
          <a:stretch/>
        </p:blipFill>
        <p:spPr>
          <a:xfrm>
            <a:off x="11134766" y="31534"/>
            <a:ext cx="1062254" cy="1059079"/>
          </a:xfrm>
          <a:prstGeom prst="rect">
            <a:avLst/>
          </a:prstGeom>
          <a:noFill/>
          <a:ln>
            <a:noFill/>
          </a:ln>
        </p:spPr>
      </p:pic>
      <p:sp>
        <p:nvSpPr>
          <p:cNvPr id="6" name="Google Shape;4039;p703">
            <a:extLst>
              <a:ext uri="{FF2B5EF4-FFF2-40B4-BE49-F238E27FC236}">
                <a16:creationId xmlns:a16="http://schemas.microsoft.com/office/drawing/2014/main" id="{F39278EE-A888-FE3C-0E85-49971A9CAFB1}"/>
              </a:ext>
            </a:extLst>
          </p:cNvPr>
          <p:cNvSpPr/>
          <p:nvPr/>
        </p:nvSpPr>
        <p:spPr>
          <a:xfrm>
            <a:off x="157066" y="82251"/>
            <a:ext cx="6066097" cy="1226493"/>
          </a:xfrm>
          <a:prstGeom prst="roundRect">
            <a:avLst>
              <a:gd name="adj" fmla="val 20108"/>
            </a:avLst>
          </a:prstGeom>
          <a:solidFill>
            <a:schemeClr val="lt1"/>
          </a:solidFill>
          <a:ln w="508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200" b="1" i="0" u="sng" strike="noStrike" cap="none" dirty="0">
                <a:solidFill>
                  <a:srgbClr val="000000"/>
                </a:solidFill>
                <a:latin typeface="Arial"/>
                <a:ea typeface="Arial"/>
                <a:cs typeface="Arial"/>
                <a:sym typeface="Arial"/>
              </a:rPr>
              <a:t>Learning outcomes:</a:t>
            </a:r>
            <a:endParaRPr lang="en-GB" sz="1200" b="0" i="0" u="none" strike="noStrike" cap="none" dirty="0">
              <a:solidFill>
                <a:srgbClr val="000000"/>
              </a:solidFill>
              <a:latin typeface="Arial"/>
              <a:ea typeface="Arial"/>
              <a:cs typeface="Arial"/>
              <a:sym typeface="Arial"/>
            </a:endParaRPr>
          </a:p>
          <a:p>
            <a:pPr lvl="0">
              <a:defRPr/>
            </a:pPr>
            <a:r>
              <a:rPr lang="en-GB" sz="1400" b="1" i="1" u="none" strike="noStrike" cap="none" dirty="0">
                <a:solidFill>
                  <a:srgbClr val="000000"/>
                </a:solidFill>
                <a:latin typeface="Arial"/>
                <a:ea typeface="Arial"/>
                <a:cs typeface="Arial"/>
                <a:sym typeface="Arial"/>
              </a:rPr>
              <a:t>To know how to plan a response</a:t>
            </a:r>
            <a:endParaRPr lang="en-GB" sz="1600" i="1" dirty="0"/>
          </a:p>
          <a:p>
            <a:pPr>
              <a:buSzPts val="1600"/>
            </a:pPr>
            <a:r>
              <a:rPr lang="en-GB" sz="1400" b="1" i="1" u="none" strike="noStrike" cap="none" dirty="0">
                <a:solidFill>
                  <a:srgbClr val="000000"/>
                </a:solidFill>
                <a:latin typeface="Arial"/>
                <a:ea typeface="Arial"/>
                <a:cs typeface="Arial"/>
                <a:sym typeface="Arial"/>
              </a:rPr>
              <a:t>To be able to </a:t>
            </a:r>
            <a:r>
              <a:rPr lang="en-GB" sz="1400" b="1" i="1" dirty="0">
                <a:solidFill>
                  <a:srgbClr val="000000"/>
                </a:solidFill>
                <a:latin typeface="Arial"/>
                <a:ea typeface="Arial"/>
                <a:cs typeface="Arial"/>
                <a:sym typeface="Arial"/>
              </a:rPr>
              <a:t>develop an argument in persuasive writing</a:t>
            </a:r>
            <a:endParaRPr lang="en-GB" sz="1200" b="1" i="0" u="none" strike="noStrike" cap="none" dirty="0">
              <a:solidFill>
                <a:srgbClr val="000000"/>
              </a:solidFill>
              <a:latin typeface="Arial"/>
              <a:ea typeface="Arial"/>
              <a:cs typeface="Arial"/>
              <a:sym typeface="Arial"/>
            </a:endParaRPr>
          </a:p>
        </p:txBody>
      </p:sp>
      <p:sp>
        <p:nvSpPr>
          <p:cNvPr id="2" name="Google Shape;4040;p703">
            <a:extLst>
              <a:ext uri="{FF2B5EF4-FFF2-40B4-BE49-F238E27FC236}">
                <a16:creationId xmlns:a16="http://schemas.microsoft.com/office/drawing/2014/main" id="{21EB86CA-FF38-C829-1D65-23659CFCE435}"/>
              </a:ext>
            </a:extLst>
          </p:cNvPr>
          <p:cNvSpPr/>
          <p:nvPr/>
        </p:nvSpPr>
        <p:spPr>
          <a:xfrm>
            <a:off x="6435680" y="175067"/>
            <a:ext cx="4759157" cy="1095787"/>
          </a:xfrm>
          <a:prstGeom prst="roundRect">
            <a:avLst>
              <a:gd name="adj" fmla="val 16667"/>
            </a:avLst>
          </a:prstGeom>
          <a:solidFill>
            <a:schemeClr val="accent6">
              <a:lumMod val="20000"/>
              <a:lumOff val="80000"/>
            </a:schemeClr>
          </a:solidFill>
          <a:ln w="571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r"/>
            <a:r>
              <a:rPr lang="en-GB" sz="2400" b="1" u="sng" dirty="0">
                <a:solidFill>
                  <a:schemeClr val="dk1"/>
                </a:solidFill>
                <a:ea typeface="Calibri"/>
                <a:cs typeface="Calibri"/>
              </a:rPr>
              <a:t> </a:t>
            </a:r>
          </a:p>
          <a:p>
            <a:pPr marL="0" marR="0" lvl="0" indent="0" algn="r" rtl="0">
              <a:lnSpc>
                <a:spcPct val="100000"/>
              </a:lnSpc>
              <a:spcBef>
                <a:spcPts val="0"/>
              </a:spcBef>
              <a:spcAft>
                <a:spcPts val="0"/>
              </a:spcAft>
              <a:buClr>
                <a:srgbClr val="000000"/>
              </a:buClr>
              <a:buSzPts val="2800"/>
              <a:buFont typeface="Arial"/>
              <a:buNone/>
            </a:pPr>
            <a:r>
              <a:rPr lang="en-GB" sz="2400" b="1" i="0" u="sng" strike="noStrike" cap="none" dirty="0">
                <a:solidFill>
                  <a:schemeClr val="dk1"/>
                </a:solidFill>
                <a:latin typeface="Calibri"/>
                <a:ea typeface="Calibri"/>
                <a:cs typeface="Calibri"/>
                <a:sym typeface="Calibri"/>
              </a:rPr>
              <a:t>Letter Wr</a:t>
            </a:r>
            <a:r>
              <a:rPr lang="en-GB" sz="2400" b="1" u="sng" dirty="0">
                <a:solidFill>
                  <a:schemeClr val="dk1"/>
                </a:solidFill>
                <a:latin typeface="Calibri"/>
                <a:ea typeface="Calibri"/>
                <a:cs typeface="Calibri"/>
                <a:sym typeface="Calibri"/>
              </a:rPr>
              <a:t>iting</a:t>
            </a:r>
            <a:endParaRPr sz="2400" b="0" i="0" u="sng" strike="noStrike" cap="none" dirty="0">
              <a:solidFill>
                <a:schemeClr val="dk1"/>
              </a:solidFill>
              <a:latin typeface="Calibri"/>
              <a:ea typeface="Calibri"/>
              <a:cs typeface="Calibri"/>
              <a:sym typeface="Calibri"/>
            </a:endParaRPr>
          </a:p>
        </p:txBody>
      </p:sp>
      <p:cxnSp>
        <p:nvCxnSpPr>
          <p:cNvPr id="7" name="Straight Arrow Connector 6">
            <a:extLst>
              <a:ext uri="{FF2B5EF4-FFF2-40B4-BE49-F238E27FC236}">
                <a16:creationId xmlns:a16="http://schemas.microsoft.com/office/drawing/2014/main" id="{AAE02553-9769-76C0-130A-7D48B1C4DF2F}"/>
              </a:ext>
            </a:extLst>
          </p:cNvPr>
          <p:cNvCxnSpPr>
            <a:cxnSpLocks/>
          </p:cNvCxnSpPr>
          <p:nvPr/>
        </p:nvCxnSpPr>
        <p:spPr>
          <a:xfrm flipH="1" flipV="1">
            <a:off x="2133147" y="2949677"/>
            <a:ext cx="1056967" cy="58993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24B1FAB0-A474-0A46-3C5F-43ED9AF95285}"/>
              </a:ext>
            </a:extLst>
          </p:cNvPr>
          <p:cNvCxnSpPr>
            <a:cxnSpLocks/>
          </p:cNvCxnSpPr>
          <p:nvPr/>
        </p:nvCxnSpPr>
        <p:spPr>
          <a:xfrm flipV="1">
            <a:off x="4945626" y="2259136"/>
            <a:ext cx="2443316" cy="171186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A5AA35CE-4FFA-34A9-077B-A0533ABCF939}"/>
              </a:ext>
            </a:extLst>
          </p:cNvPr>
          <p:cNvCxnSpPr>
            <a:cxnSpLocks/>
          </p:cNvCxnSpPr>
          <p:nvPr/>
        </p:nvCxnSpPr>
        <p:spPr>
          <a:xfrm>
            <a:off x="6897329" y="4639597"/>
            <a:ext cx="771832" cy="45193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4EA1A8DA-2B3D-B2D4-4608-8B45021AEAC9}"/>
              </a:ext>
            </a:extLst>
          </p:cNvPr>
          <p:cNvCxnSpPr>
            <a:cxnSpLocks/>
          </p:cNvCxnSpPr>
          <p:nvPr/>
        </p:nvCxnSpPr>
        <p:spPr>
          <a:xfrm>
            <a:off x="5294672" y="4598864"/>
            <a:ext cx="2374489" cy="49266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4B23CCD9-61FA-F5F3-A4DB-6B822CEDA95C}"/>
              </a:ext>
            </a:extLst>
          </p:cNvPr>
          <p:cNvCxnSpPr>
            <a:cxnSpLocks/>
          </p:cNvCxnSpPr>
          <p:nvPr/>
        </p:nvCxnSpPr>
        <p:spPr>
          <a:xfrm flipH="1">
            <a:off x="2934929" y="4563863"/>
            <a:ext cx="732503" cy="20141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92F89EA3-809B-49C3-00F6-5C950ACF6B4B}"/>
              </a:ext>
            </a:extLst>
          </p:cNvPr>
          <p:cNvSpPr txBox="1"/>
          <p:nvPr/>
        </p:nvSpPr>
        <p:spPr>
          <a:xfrm>
            <a:off x="447538" y="1724010"/>
            <a:ext cx="5648461" cy="1477328"/>
          </a:xfrm>
          <a:prstGeom prst="rect">
            <a:avLst/>
          </a:prstGeom>
          <a:noFill/>
        </p:spPr>
        <p:txBody>
          <a:bodyPr wrap="square">
            <a:spAutoFit/>
          </a:bodyPr>
          <a:lstStyle/>
          <a:p>
            <a:r>
              <a:rPr lang="en-GB" sz="1800" b="1" dirty="0">
                <a:solidFill>
                  <a:srgbClr val="000000"/>
                </a:solidFill>
                <a:latin typeface="Calibri"/>
                <a:ea typeface="Calibri"/>
                <a:cs typeface="Calibri"/>
              </a:rPr>
              <a:t>This is a sweeping statement. </a:t>
            </a:r>
            <a:r>
              <a:rPr lang="en-GB" b="1" dirty="0">
                <a:solidFill>
                  <a:srgbClr val="000000"/>
                </a:solidFill>
                <a:latin typeface="Calibri"/>
                <a:ea typeface="Calibri"/>
                <a:cs typeface="Calibri"/>
              </a:rPr>
              <a:t>Are all teens lazy? Can we think of any examples of famous teenagers who prove them wrong? Can you think of any examples of things you do, or your friends do that prove teenagers aren’t lazy?</a:t>
            </a:r>
            <a:endParaRPr lang="en-GB" dirty="0"/>
          </a:p>
        </p:txBody>
      </p:sp>
      <p:sp>
        <p:nvSpPr>
          <p:cNvPr id="24" name="TextBox 23">
            <a:extLst>
              <a:ext uri="{FF2B5EF4-FFF2-40B4-BE49-F238E27FC236}">
                <a16:creationId xmlns:a16="http://schemas.microsoft.com/office/drawing/2014/main" id="{F14E6DA5-2E01-DE83-4304-E780BAC6CD59}"/>
              </a:ext>
            </a:extLst>
          </p:cNvPr>
          <p:cNvSpPr txBox="1"/>
          <p:nvPr/>
        </p:nvSpPr>
        <p:spPr>
          <a:xfrm>
            <a:off x="7388942" y="1724010"/>
            <a:ext cx="4210283" cy="1754326"/>
          </a:xfrm>
          <a:prstGeom prst="rect">
            <a:avLst/>
          </a:prstGeom>
          <a:noFill/>
        </p:spPr>
        <p:txBody>
          <a:bodyPr wrap="square">
            <a:spAutoFit/>
          </a:bodyPr>
          <a:lstStyle/>
          <a:p>
            <a:r>
              <a:rPr lang="en-GB" sz="1800" b="1" dirty="0">
                <a:solidFill>
                  <a:srgbClr val="000000"/>
                </a:solidFill>
                <a:latin typeface="Calibri"/>
                <a:ea typeface="Calibri"/>
                <a:cs typeface="Calibri"/>
              </a:rPr>
              <a:t>Are computer games pointless? What skills can be gained from playing on a computer? </a:t>
            </a:r>
          </a:p>
          <a:p>
            <a:r>
              <a:rPr lang="en-GB" b="1" dirty="0">
                <a:solidFill>
                  <a:srgbClr val="000000"/>
                </a:solidFill>
                <a:latin typeface="Calibri"/>
                <a:cs typeface="Calibri"/>
              </a:rPr>
              <a:t>Think about the world today – it is very computer focused. What does that mean about being computer literate?</a:t>
            </a:r>
            <a:endParaRPr lang="en-GB" dirty="0"/>
          </a:p>
        </p:txBody>
      </p:sp>
      <p:sp>
        <p:nvSpPr>
          <p:cNvPr id="26" name="TextBox 25">
            <a:extLst>
              <a:ext uri="{FF2B5EF4-FFF2-40B4-BE49-F238E27FC236}">
                <a16:creationId xmlns:a16="http://schemas.microsoft.com/office/drawing/2014/main" id="{968D605C-6DC9-C6A5-B6B5-131E4FD928A4}"/>
              </a:ext>
            </a:extLst>
          </p:cNvPr>
          <p:cNvSpPr txBox="1"/>
          <p:nvPr/>
        </p:nvSpPr>
        <p:spPr>
          <a:xfrm>
            <a:off x="542985" y="4698589"/>
            <a:ext cx="5506315" cy="2031325"/>
          </a:xfrm>
          <a:prstGeom prst="rect">
            <a:avLst/>
          </a:prstGeom>
          <a:noFill/>
        </p:spPr>
        <p:txBody>
          <a:bodyPr wrap="square">
            <a:spAutoFit/>
          </a:bodyPr>
          <a:lstStyle/>
          <a:p>
            <a:r>
              <a:rPr lang="en-GB" sz="1800" b="1" dirty="0">
                <a:solidFill>
                  <a:srgbClr val="000000"/>
                </a:solidFill>
                <a:latin typeface="Calibri"/>
                <a:ea typeface="Calibri"/>
                <a:cs typeface="Calibri"/>
              </a:rPr>
              <a:t>What do teenagers do at the weekend? Ar</a:t>
            </a:r>
            <a:r>
              <a:rPr lang="en-GB" b="1" dirty="0">
                <a:solidFill>
                  <a:srgbClr val="000000"/>
                </a:solidFill>
                <a:latin typeface="Calibri"/>
                <a:ea typeface="Calibri"/>
                <a:cs typeface="Calibri"/>
              </a:rPr>
              <a:t>e there things that need to be done outside of school hours? What about sports/ leisure/ seeing family? </a:t>
            </a:r>
          </a:p>
          <a:p>
            <a:endParaRPr lang="en-GB" b="1" dirty="0">
              <a:solidFill>
                <a:srgbClr val="000000"/>
              </a:solidFill>
              <a:latin typeface="Calibri"/>
              <a:cs typeface="Calibri"/>
            </a:endParaRPr>
          </a:p>
          <a:p>
            <a:r>
              <a:rPr lang="en-GB" b="1" dirty="0">
                <a:solidFill>
                  <a:srgbClr val="000000"/>
                </a:solidFill>
                <a:latin typeface="Calibri"/>
                <a:cs typeface="Calibri"/>
              </a:rPr>
              <a:t>Do adults volunteer and work all weekend and holiday? What point could we make here to support our argument?</a:t>
            </a:r>
            <a:endParaRPr lang="en-GB" dirty="0"/>
          </a:p>
        </p:txBody>
      </p:sp>
      <p:sp>
        <p:nvSpPr>
          <p:cNvPr id="30" name="TextBox 29">
            <a:extLst>
              <a:ext uri="{FF2B5EF4-FFF2-40B4-BE49-F238E27FC236}">
                <a16:creationId xmlns:a16="http://schemas.microsoft.com/office/drawing/2014/main" id="{E4171684-4564-E508-6D0F-8F970B0B85FC}"/>
              </a:ext>
            </a:extLst>
          </p:cNvPr>
          <p:cNvSpPr txBox="1"/>
          <p:nvPr/>
        </p:nvSpPr>
        <p:spPr>
          <a:xfrm>
            <a:off x="7632292" y="4735812"/>
            <a:ext cx="4210283" cy="1754326"/>
          </a:xfrm>
          <a:prstGeom prst="rect">
            <a:avLst/>
          </a:prstGeom>
          <a:noFill/>
        </p:spPr>
        <p:txBody>
          <a:bodyPr wrap="square">
            <a:spAutoFit/>
          </a:bodyPr>
          <a:lstStyle/>
          <a:p>
            <a:r>
              <a:rPr lang="en-GB" sz="1800" b="1" dirty="0">
                <a:solidFill>
                  <a:srgbClr val="000000"/>
                </a:solidFill>
                <a:latin typeface="Calibri"/>
                <a:ea typeface="Calibri"/>
                <a:cs typeface="Calibri"/>
              </a:rPr>
              <a:t>Think of the pros and cons of volunteering and work experience. Can we easily get this type of work? </a:t>
            </a:r>
          </a:p>
          <a:p>
            <a:r>
              <a:rPr lang="en-GB" b="1" dirty="0">
                <a:solidFill>
                  <a:srgbClr val="000000"/>
                </a:solidFill>
                <a:latin typeface="Calibri"/>
                <a:cs typeface="Calibri"/>
              </a:rPr>
              <a:t>Consider today’s society – in this economic climate, can families afford for teens to work for free?</a:t>
            </a:r>
            <a:endParaRPr lang="en-GB" dirty="0"/>
          </a:p>
        </p:txBody>
      </p:sp>
      <p:pic>
        <p:nvPicPr>
          <p:cNvPr id="8" name="Audio 7">
            <a:hlinkClick r:id="" action="ppaction://media"/>
            <a:extLst>
              <a:ext uri="{FF2B5EF4-FFF2-40B4-BE49-F238E27FC236}">
                <a16:creationId xmlns:a16="http://schemas.microsoft.com/office/drawing/2014/main" id="{D631A5F0-9F0E-BC64-44B2-8B239477804A}"/>
              </a:ext>
            </a:extLst>
          </p:cNvPr>
          <p:cNvPicPr>
            <a:picLocks noChangeAspect="1"/>
          </p:cNvPicPr>
          <p:nvPr>
            <a:audioFile r:link="rId3"/>
            <p:extLst>
              <p:ext uri="{DAA4B4D4-6D71-4841-9C94-3DE7FCFB9230}">
                <p14:media xmlns:p14="http://schemas.microsoft.com/office/powerpoint/2010/main" r:embed="rId2"/>
              </p:ext>
            </p:extLst>
          </p:nvPr>
        </p:nvPicPr>
        <p:blipFill>
          <a:blip r:embed="rId6"/>
          <a:srcRect l="-118750" t="-118750" r="-118750" b="-118750"/>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3937861627"/>
      </p:ext>
    </p:extLst>
  </p:cSld>
  <p:clrMapOvr>
    <a:masterClrMapping/>
  </p:clrMapOvr>
  <mc:AlternateContent xmlns:mc="http://schemas.openxmlformats.org/markup-compatibility/2006" xmlns:p14="http://schemas.microsoft.com/office/powerpoint/2010/main">
    <mc:Choice Requires="p14">
      <p:transition spd="slow" p14:dur="2000" advTm="183001"/>
    </mc:Choice>
    <mc:Fallback xmlns="">
      <p:transition spd="slow" advTm="1830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cTn>
                              </p:par>
                              <p:par>
                                <p:cTn id="12" presetID="10" presetClass="entr" presetSubtype="0"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500"/>
                                        <p:tgtEl>
                                          <p:spTgt spid="26"/>
                                        </p:tgtEl>
                                      </p:cBhvr>
                                    </p:animEffect>
                                  </p:childTnLst>
                                </p:cTn>
                              </p:par>
                              <p:par>
                                <p:cTn id="28" presetID="10" presetClass="entr" presetSubtype="0" fill="hold"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cTn>
                              </p:par>
                              <p:par>
                                <p:cTn id="36" presetID="10" presetClass="entr" presetSubtype="0" fill="hold" nodeType="with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30"/>
                                        </p:tgtEl>
                                        <p:attrNameLst>
                                          <p:attrName>style.visibility</p:attrName>
                                        </p:attrNameLst>
                                      </p:cBhvr>
                                      <p:to>
                                        <p:strVal val="visible"/>
                                      </p:to>
                                    </p:set>
                                    <p:animEffect transition="in" filter="fade">
                                      <p:cBhvr>
                                        <p:cTn id="41"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2" fill="hold" display="0">
                  <p:stCondLst>
                    <p:cond delay="indefinite"/>
                  </p:stCondLst>
                  <p:endCondLst>
                    <p:cond evt="onStopAudio" delay="0">
                      <p:tgtEl>
                        <p:sldTgt/>
                      </p:tgtEl>
                    </p:cond>
                  </p:endCondLst>
                </p:cTn>
                <p:tgtEl>
                  <p:spTgt spid="8"/>
                </p:tgtEl>
              </p:cMediaNode>
            </p:audio>
          </p:childTnLst>
        </p:cTn>
      </p:par>
    </p:tnLst>
    <p:bldLst>
      <p:bldP spid="21" grpId="0"/>
      <p:bldP spid="24" grpId="0"/>
      <p:bldP spid="26" grpId="0"/>
      <p:bldP spid="3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7E72AE-4549-D473-4C4B-B06EE04C0E04}"/>
            </a:ext>
          </a:extLst>
        </p:cNvPr>
        <p:cNvGrpSpPr/>
        <p:nvPr/>
      </p:nvGrpSpPr>
      <p:grpSpPr>
        <a:xfrm>
          <a:off x="0" y="0"/>
          <a:ext cx="0" cy="0"/>
          <a:chOff x="0" y="0"/>
          <a:chExt cx="0" cy="0"/>
        </a:xfrm>
      </p:grpSpPr>
      <p:sp>
        <p:nvSpPr>
          <p:cNvPr id="4" name="Google Shape;2156;p141">
            <a:extLst>
              <a:ext uri="{FF2B5EF4-FFF2-40B4-BE49-F238E27FC236}">
                <a16:creationId xmlns:a16="http://schemas.microsoft.com/office/drawing/2014/main" id="{B1DDAAD1-BFA1-AAC1-CB3E-0D523A21D125}"/>
              </a:ext>
            </a:extLst>
          </p:cNvPr>
          <p:cNvSpPr/>
          <p:nvPr/>
        </p:nvSpPr>
        <p:spPr>
          <a:xfrm>
            <a:off x="157066" y="1502227"/>
            <a:ext cx="9385140" cy="5139167"/>
          </a:xfrm>
          <a:prstGeom prst="roundRect">
            <a:avLst>
              <a:gd name="adj" fmla="val 16667"/>
            </a:avLst>
          </a:prstGeom>
          <a:solidFill>
            <a:srgbClr val="D8E2F3"/>
          </a:solidFill>
          <a:ln w="508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defRPr/>
            </a:pPr>
            <a:r>
              <a:rPr lang="en-GB" sz="2400" b="1" dirty="0"/>
              <a:t>Creating your plan.</a:t>
            </a:r>
            <a:endParaRPr lang="en-GB" sz="2400" b="1" dirty="0">
              <a:solidFill>
                <a:srgbClr val="000000"/>
              </a:solidFill>
              <a:latin typeface="Calibri"/>
              <a:ea typeface="Calibri"/>
              <a:cs typeface="Calibri"/>
            </a:endParaRPr>
          </a:p>
          <a:p>
            <a:pPr>
              <a:defRPr/>
            </a:pPr>
            <a:endParaRPr lang="en-GB" sz="2400" b="1" dirty="0">
              <a:solidFill>
                <a:srgbClr val="000000"/>
              </a:solidFill>
              <a:latin typeface="Calibri"/>
              <a:ea typeface="Calibri"/>
              <a:cs typeface="Calibri"/>
            </a:endParaRPr>
          </a:p>
          <a:p>
            <a:pPr>
              <a:defRPr/>
            </a:pPr>
            <a:r>
              <a:rPr lang="en-GB" sz="2400" b="1" dirty="0">
                <a:solidFill>
                  <a:srgbClr val="000000"/>
                </a:solidFill>
                <a:latin typeface="Calibri"/>
                <a:ea typeface="Calibri"/>
                <a:cs typeface="Calibri"/>
              </a:rPr>
              <a:t>Now we have discussed and broken down our task. Create your plan! </a:t>
            </a:r>
          </a:p>
          <a:p>
            <a:pPr>
              <a:defRPr/>
            </a:pPr>
            <a:endParaRPr lang="en-GB" sz="2400" b="1" dirty="0">
              <a:solidFill>
                <a:srgbClr val="000000"/>
              </a:solidFill>
              <a:latin typeface="Calibri"/>
              <a:ea typeface="Calibri"/>
              <a:cs typeface="Calibri"/>
            </a:endParaRPr>
          </a:p>
          <a:p>
            <a:pPr>
              <a:defRPr/>
            </a:pPr>
            <a:r>
              <a:rPr lang="en-GB" sz="2400" b="1" dirty="0">
                <a:solidFill>
                  <a:srgbClr val="000000"/>
                </a:solidFill>
                <a:latin typeface="Calibri"/>
                <a:ea typeface="Calibri"/>
                <a:cs typeface="Calibri"/>
              </a:rPr>
              <a:t>1. Introduction – why you are writing, who you are addressing, a hook (I suggest hypophora)</a:t>
            </a:r>
          </a:p>
          <a:p>
            <a:pPr>
              <a:defRPr/>
            </a:pPr>
            <a:r>
              <a:rPr lang="en-GB" sz="2400" b="1" dirty="0">
                <a:solidFill>
                  <a:srgbClr val="000000"/>
                </a:solidFill>
                <a:latin typeface="Calibri"/>
                <a:ea typeface="Calibri"/>
                <a:cs typeface="Calibri"/>
              </a:rPr>
              <a:t>2. Main point one – What is your point and how will you develop it?</a:t>
            </a:r>
          </a:p>
          <a:p>
            <a:pPr>
              <a:defRPr/>
            </a:pPr>
            <a:r>
              <a:rPr lang="en-GB" sz="2400" b="1" dirty="0">
                <a:solidFill>
                  <a:srgbClr val="000000"/>
                </a:solidFill>
                <a:latin typeface="Calibri"/>
                <a:ea typeface="Calibri"/>
                <a:cs typeface="Calibri"/>
              </a:rPr>
              <a:t>3. Main point two – What is your point and how will you develop it?</a:t>
            </a:r>
          </a:p>
          <a:p>
            <a:pPr>
              <a:defRPr/>
            </a:pPr>
            <a:r>
              <a:rPr lang="en-GB" sz="2400" b="1" dirty="0">
                <a:solidFill>
                  <a:srgbClr val="000000"/>
                </a:solidFill>
                <a:latin typeface="Calibri"/>
                <a:ea typeface="Calibri"/>
                <a:cs typeface="Calibri"/>
              </a:rPr>
              <a:t>4. Main point three – What is your point and how will you develop it?</a:t>
            </a:r>
          </a:p>
          <a:p>
            <a:pPr>
              <a:defRPr/>
            </a:pPr>
            <a:r>
              <a:rPr lang="en-GB" sz="2400" b="1" dirty="0">
                <a:solidFill>
                  <a:srgbClr val="000000"/>
                </a:solidFill>
                <a:latin typeface="Calibri"/>
                <a:ea typeface="Calibri"/>
                <a:cs typeface="Calibri"/>
              </a:rPr>
              <a:t>5. Conclusion – what do you want to happen as a result of your letter?</a:t>
            </a:r>
          </a:p>
        </p:txBody>
      </p:sp>
      <p:pic>
        <p:nvPicPr>
          <p:cNvPr id="5" name="Google Shape;2157;p141">
            <a:extLst>
              <a:ext uri="{FF2B5EF4-FFF2-40B4-BE49-F238E27FC236}">
                <a16:creationId xmlns:a16="http://schemas.microsoft.com/office/drawing/2014/main" id="{E4216CDC-21D6-6E4B-3C0F-896239A75816}"/>
              </a:ext>
            </a:extLst>
          </p:cNvPr>
          <p:cNvPicPr preferRelativeResize="0"/>
          <p:nvPr/>
        </p:nvPicPr>
        <p:blipFill rotWithShape="1">
          <a:blip r:embed="rId4">
            <a:alphaModFix/>
          </a:blip>
          <a:srcRect t="25057" b="25171"/>
          <a:stretch/>
        </p:blipFill>
        <p:spPr>
          <a:xfrm>
            <a:off x="11134766" y="31534"/>
            <a:ext cx="1062254" cy="1059079"/>
          </a:xfrm>
          <a:prstGeom prst="rect">
            <a:avLst/>
          </a:prstGeom>
          <a:noFill/>
          <a:ln>
            <a:noFill/>
          </a:ln>
        </p:spPr>
      </p:pic>
      <p:sp>
        <p:nvSpPr>
          <p:cNvPr id="6" name="Google Shape;4039;p703">
            <a:extLst>
              <a:ext uri="{FF2B5EF4-FFF2-40B4-BE49-F238E27FC236}">
                <a16:creationId xmlns:a16="http://schemas.microsoft.com/office/drawing/2014/main" id="{94DB968F-495E-F16D-6134-166F8E6F4E8D}"/>
              </a:ext>
            </a:extLst>
          </p:cNvPr>
          <p:cNvSpPr/>
          <p:nvPr/>
        </p:nvSpPr>
        <p:spPr>
          <a:xfrm>
            <a:off x="157066" y="82251"/>
            <a:ext cx="6066097" cy="1226493"/>
          </a:xfrm>
          <a:prstGeom prst="roundRect">
            <a:avLst>
              <a:gd name="adj" fmla="val 20108"/>
            </a:avLst>
          </a:prstGeom>
          <a:solidFill>
            <a:schemeClr val="lt1"/>
          </a:solidFill>
          <a:ln w="508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200" b="1" i="0" u="sng" strike="noStrike" cap="none" dirty="0">
                <a:solidFill>
                  <a:srgbClr val="000000"/>
                </a:solidFill>
                <a:latin typeface="Arial"/>
                <a:ea typeface="Arial"/>
                <a:cs typeface="Arial"/>
                <a:sym typeface="Arial"/>
              </a:rPr>
              <a:t>Learning outcomes:</a:t>
            </a:r>
            <a:endParaRPr lang="en-GB" sz="1200" b="0" i="0" u="none" strike="noStrike" cap="none" dirty="0">
              <a:solidFill>
                <a:srgbClr val="000000"/>
              </a:solidFill>
              <a:latin typeface="Arial"/>
              <a:ea typeface="Arial"/>
              <a:cs typeface="Arial"/>
              <a:sym typeface="Arial"/>
            </a:endParaRPr>
          </a:p>
          <a:p>
            <a:pPr lvl="0">
              <a:defRPr/>
            </a:pPr>
            <a:r>
              <a:rPr lang="en-GB" sz="1400" b="1" i="1" u="none" strike="noStrike" cap="none" dirty="0">
                <a:solidFill>
                  <a:srgbClr val="000000"/>
                </a:solidFill>
                <a:latin typeface="Arial"/>
                <a:ea typeface="Arial"/>
                <a:cs typeface="Arial"/>
                <a:sym typeface="Arial"/>
              </a:rPr>
              <a:t>To know how to plan a response</a:t>
            </a:r>
            <a:endParaRPr lang="en-GB" sz="1600" i="1" dirty="0"/>
          </a:p>
          <a:p>
            <a:pPr>
              <a:buSzPts val="1600"/>
            </a:pPr>
            <a:r>
              <a:rPr lang="en-GB" sz="1400" b="1" i="1" u="none" strike="noStrike" cap="none" dirty="0">
                <a:solidFill>
                  <a:srgbClr val="000000"/>
                </a:solidFill>
                <a:latin typeface="Arial"/>
                <a:ea typeface="Arial"/>
                <a:cs typeface="Arial"/>
                <a:sym typeface="Arial"/>
              </a:rPr>
              <a:t>To be able to </a:t>
            </a:r>
            <a:r>
              <a:rPr lang="en-GB" sz="1400" b="1" i="1" dirty="0">
                <a:solidFill>
                  <a:srgbClr val="000000"/>
                </a:solidFill>
                <a:latin typeface="Arial"/>
                <a:ea typeface="Arial"/>
                <a:cs typeface="Arial"/>
                <a:sym typeface="Arial"/>
              </a:rPr>
              <a:t>develop an argument in persuasive writing</a:t>
            </a:r>
            <a:endParaRPr lang="en-GB" sz="1200" b="1" i="0" u="none" strike="noStrike" cap="none" dirty="0">
              <a:solidFill>
                <a:srgbClr val="000000"/>
              </a:solidFill>
              <a:latin typeface="Arial"/>
              <a:ea typeface="Arial"/>
              <a:cs typeface="Arial"/>
              <a:sym typeface="Arial"/>
            </a:endParaRPr>
          </a:p>
        </p:txBody>
      </p:sp>
      <p:sp>
        <p:nvSpPr>
          <p:cNvPr id="2" name="Google Shape;4040;p703">
            <a:extLst>
              <a:ext uri="{FF2B5EF4-FFF2-40B4-BE49-F238E27FC236}">
                <a16:creationId xmlns:a16="http://schemas.microsoft.com/office/drawing/2014/main" id="{6E797A51-9C4F-E6AC-A7A3-991351E1B0C2}"/>
              </a:ext>
            </a:extLst>
          </p:cNvPr>
          <p:cNvSpPr/>
          <p:nvPr/>
        </p:nvSpPr>
        <p:spPr>
          <a:xfrm>
            <a:off x="6435680" y="175067"/>
            <a:ext cx="4759157" cy="1095787"/>
          </a:xfrm>
          <a:prstGeom prst="roundRect">
            <a:avLst>
              <a:gd name="adj" fmla="val 16667"/>
            </a:avLst>
          </a:prstGeom>
          <a:solidFill>
            <a:schemeClr val="accent6">
              <a:lumMod val="20000"/>
              <a:lumOff val="80000"/>
            </a:schemeClr>
          </a:solidFill>
          <a:ln w="571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r"/>
            <a:r>
              <a:rPr lang="en-GB" sz="2400" b="1" u="sng" dirty="0">
                <a:solidFill>
                  <a:schemeClr val="dk1"/>
                </a:solidFill>
                <a:ea typeface="Calibri"/>
                <a:cs typeface="Calibri"/>
              </a:rPr>
              <a:t> </a:t>
            </a:r>
          </a:p>
          <a:p>
            <a:pPr marL="0" marR="0" lvl="0" indent="0" algn="r" rtl="0">
              <a:lnSpc>
                <a:spcPct val="100000"/>
              </a:lnSpc>
              <a:spcBef>
                <a:spcPts val="0"/>
              </a:spcBef>
              <a:spcAft>
                <a:spcPts val="0"/>
              </a:spcAft>
              <a:buClr>
                <a:srgbClr val="000000"/>
              </a:buClr>
              <a:buSzPts val="2800"/>
              <a:buFont typeface="Arial"/>
              <a:buNone/>
            </a:pPr>
            <a:r>
              <a:rPr lang="en-GB" sz="2400" b="1" i="0" u="sng" strike="noStrike" cap="none" dirty="0">
                <a:solidFill>
                  <a:schemeClr val="dk1"/>
                </a:solidFill>
                <a:latin typeface="Calibri"/>
                <a:ea typeface="Calibri"/>
                <a:cs typeface="Calibri"/>
                <a:sym typeface="Calibri"/>
              </a:rPr>
              <a:t>Letter Wr</a:t>
            </a:r>
            <a:r>
              <a:rPr lang="en-GB" sz="2400" b="1" u="sng" dirty="0">
                <a:solidFill>
                  <a:schemeClr val="dk1"/>
                </a:solidFill>
                <a:latin typeface="Calibri"/>
                <a:ea typeface="Calibri"/>
                <a:cs typeface="Calibri"/>
                <a:sym typeface="Calibri"/>
              </a:rPr>
              <a:t>iting</a:t>
            </a:r>
            <a:endParaRPr sz="2400" b="0" i="0" u="sng" strike="noStrike" cap="none" dirty="0">
              <a:solidFill>
                <a:schemeClr val="dk1"/>
              </a:solidFill>
              <a:latin typeface="Calibri"/>
              <a:ea typeface="Calibri"/>
              <a:cs typeface="Calibri"/>
              <a:sym typeface="Calibri"/>
            </a:endParaRPr>
          </a:p>
        </p:txBody>
      </p:sp>
      <p:sp>
        <p:nvSpPr>
          <p:cNvPr id="3" name="TextBox 2">
            <a:extLst>
              <a:ext uri="{FF2B5EF4-FFF2-40B4-BE49-F238E27FC236}">
                <a16:creationId xmlns:a16="http://schemas.microsoft.com/office/drawing/2014/main" id="{9E17E497-6873-1ACC-CD57-7A03F5A823ED}"/>
              </a:ext>
            </a:extLst>
          </p:cNvPr>
          <p:cNvSpPr txBox="1"/>
          <p:nvPr/>
        </p:nvSpPr>
        <p:spPr>
          <a:xfrm>
            <a:off x="9719187" y="1840080"/>
            <a:ext cx="2472813" cy="4801314"/>
          </a:xfrm>
          <a:prstGeom prst="rect">
            <a:avLst/>
          </a:prstGeom>
          <a:noFill/>
        </p:spPr>
        <p:txBody>
          <a:bodyPr wrap="square">
            <a:spAutoFit/>
          </a:bodyPr>
          <a:lstStyle/>
          <a:p>
            <a:r>
              <a:rPr lang="en-GB" b="1" dirty="0">
                <a:solidFill>
                  <a:srgbClr val="000000"/>
                </a:solidFill>
                <a:latin typeface="Calibri"/>
                <a:ea typeface="Calibri"/>
                <a:cs typeface="Calibri"/>
              </a:rPr>
              <a:t>Questions to shape points:</a:t>
            </a:r>
          </a:p>
          <a:p>
            <a:endParaRPr lang="en-GB" sz="1800" b="1" dirty="0">
              <a:solidFill>
                <a:srgbClr val="000000"/>
              </a:solidFill>
              <a:latin typeface="Calibri"/>
              <a:ea typeface="Calibri"/>
              <a:cs typeface="Calibri"/>
            </a:endParaRPr>
          </a:p>
          <a:p>
            <a:r>
              <a:rPr lang="en-GB" b="1" dirty="0">
                <a:solidFill>
                  <a:srgbClr val="000000"/>
                </a:solidFill>
                <a:latin typeface="Calibri"/>
                <a:ea typeface="Calibri"/>
                <a:cs typeface="Calibri"/>
              </a:rPr>
              <a:t>Are teenagers lazy?</a:t>
            </a:r>
          </a:p>
          <a:p>
            <a:endParaRPr lang="en-GB" sz="1800" b="1" dirty="0">
              <a:solidFill>
                <a:srgbClr val="000000"/>
              </a:solidFill>
              <a:latin typeface="Calibri"/>
              <a:ea typeface="Calibri"/>
              <a:cs typeface="Calibri"/>
            </a:endParaRPr>
          </a:p>
          <a:p>
            <a:r>
              <a:rPr lang="en-GB" b="1" dirty="0">
                <a:solidFill>
                  <a:srgbClr val="000000"/>
                </a:solidFill>
                <a:latin typeface="Calibri"/>
                <a:ea typeface="Calibri"/>
                <a:cs typeface="Calibri"/>
              </a:rPr>
              <a:t>Are computer games pointless?</a:t>
            </a:r>
          </a:p>
          <a:p>
            <a:endParaRPr lang="en-GB" sz="1800" b="1" dirty="0">
              <a:solidFill>
                <a:srgbClr val="000000"/>
              </a:solidFill>
              <a:latin typeface="Calibri"/>
              <a:ea typeface="Calibri"/>
              <a:cs typeface="Calibri"/>
            </a:endParaRPr>
          </a:p>
          <a:p>
            <a:r>
              <a:rPr lang="en-GB" b="1" dirty="0">
                <a:solidFill>
                  <a:srgbClr val="000000"/>
                </a:solidFill>
                <a:latin typeface="Calibri"/>
                <a:ea typeface="Calibri"/>
                <a:cs typeface="Calibri"/>
              </a:rPr>
              <a:t>Should teenagers work all weekend and have no holidays, when adults get this?</a:t>
            </a:r>
          </a:p>
          <a:p>
            <a:endParaRPr lang="en-GB" sz="1800" b="1" dirty="0">
              <a:solidFill>
                <a:srgbClr val="000000"/>
              </a:solidFill>
              <a:latin typeface="Calibri"/>
              <a:ea typeface="Calibri"/>
              <a:cs typeface="Calibri"/>
            </a:endParaRPr>
          </a:p>
          <a:p>
            <a:r>
              <a:rPr lang="en-GB" sz="1800" b="1" dirty="0">
                <a:solidFill>
                  <a:srgbClr val="000000"/>
                </a:solidFill>
                <a:latin typeface="Calibri"/>
                <a:ea typeface="Calibri"/>
                <a:cs typeface="Calibri"/>
              </a:rPr>
              <a:t>Is volunteering / work experience easy to obtain?</a:t>
            </a:r>
          </a:p>
          <a:p>
            <a:endParaRPr lang="en-GB" sz="1800" b="1" dirty="0">
              <a:solidFill>
                <a:srgbClr val="000000"/>
              </a:solidFill>
              <a:latin typeface="Calibri"/>
              <a:ea typeface="Calibri"/>
              <a:cs typeface="Calibri"/>
            </a:endParaRPr>
          </a:p>
        </p:txBody>
      </p:sp>
      <p:pic>
        <p:nvPicPr>
          <p:cNvPr id="8" name="Audio 7">
            <a:hlinkClick r:id="" action="ppaction://media"/>
            <a:extLst>
              <a:ext uri="{FF2B5EF4-FFF2-40B4-BE49-F238E27FC236}">
                <a16:creationId xmlns:a16="http://schemas.microsoft.com/office/drawing/2014/main" id="{52669BB1-2C83-4CC1-CD8F-2527E75A2330}"/>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038598481"/>
      </p:ext>
    </p:extLst>
  </p:cSld>
  <p:clrMapOvr>
    <a:masterClrMapping/>
  </p:clrMapOvr>
  <mc:AlternateContent xmlns:mc="http://schemas.openxmlformats.org/markup-compatibility/2006" xmlns:p14="http://schemas.microsoft.com/office/powerpoint/2010/main">
    <mc:Choice Requires="p14">
      <p:transition spd="slow" p14:dur="2000" advTm="40423"/>
    </mc:Choice>
    <mc:Fallback xmlns="">
      <p:transition spd="slow" advTm="404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6F4877-02B1-EEDA-015D-CFF41A4A39FF}"/>
            </a:ext>
          </a:extLst>
        </p:cNvPr>
        <p:cNvGrpSpPr/>
        <p:nvPr/>
      </p:nvGrpSpPr>
      <p:grpSpPr>
        <a:xfrm>
          <a:off x="0" y="0"/>
          <a:ext cx="0" cy="0"/>
          <a:chOff x="0" y="0"/>
          <a:chExt cx="0" cy="0"/>
        </a:xfrm>
      </p:grpSpPr>
      <p:sp>
        <p:nvSpPr>
          <p:cNvPr id="4" name="Google Shape;2156;p141">
            <a:extLst>
              <a:ext uri="{FF2B5EF4-FFF2-40B4-BE49-F238E27FC236}">
                <a16:creationId xmlns:a16="http://schemas.microsoft.com/office/drawing/2014/main" id="{12944F10-3DC7-F3DE-DE0F-4BF49521FCB7}"/>
              </a:ext>
            </a:extLst>
          </p:cNvPr>
          <p:cNvSpPr/>
          <p:nvPr/>
        </p:nvSpPr>
        <p:spPr>
          <a:xfrm>
            <a:off x="157066" y="1502227"/>
            <a:ext cx="11844434" cy="5139167"/>
          </a:xfrm>
          <a:prstGeom prst="roundRect">
            <a:avLst>
              <a:gd name="adj" fmla="val 16667"/>
            </a:avLst>
          </a:prstGeom>
          <a:solidFill>
            <a:srgbClr val="D8E2F3"/>
          </a:solidFill>
          <a:ln w="508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defRPr/>
            </a:pPr>
            <a:r>
              <a:rPr lang="en-GB" sz="2400" b="1" dirty="0"/>
              <a:t>Write your letter. Use these sentence stems to help develop your argument.</a:t>
            </a:r>
          </a:p>
          <a:p>
            <a:pPr>
              <a:defRPr/>
            </a:pPr>
            <a:endParaRPr lang="en-GB" sz="2400" b="1" dirty="0">
              <a:solidFill>
                <a:srgbClr val="000000"/>
              </a:solidFill>
              <a:latin typeface="Calibri"/>
              <a:ea typeface="Calibri"/>
              <a:cs typeface="Calibri"/>
            </a:endParaRPr>
          </a:p>
          <a:p>
            <a:pPr>
              <a:defRPr/>
            </a:pPr>
            <a:r>
              <a:rPr lang="en-GB" sz="2400" b="1" dirty="0">
                <a:solidFill>
                  <a:srgbClr val="000000"/>
                </a:solidFill>
                <a:latin typeface="Calibri"/>
                <a:ea typeface="Calibri"/>
                <a:cs typeface="Calibri"/>
              </a:rPr>
              <a:t>Although I understand you think_________, have you considered__________________. </a:t>
            </a:r>
          </a:p>
          <a:p>
            <a:pPr>
              <a:defRPr/>
            </a:pPr>
            <a:r>
              <a:rPr lang="en-GB" sz="2400" b="1" dirty="0">
                <a:solidFill>
                  <a:srgbClr val="000000"/>
                </a:solidFill>
                <a:latin typeface="Calibri"/>
                <a:ea typeface="Calibri"/>
                <a:cs typeface="Calibri"/>
              </a:rPr>
              <a:t>On the surface, it might seem that _____, however…</a:t>
            </a:r>
          </a:p>
          <a:p>
            <a:pPr>
              <a:defRPr/>
            </a:pPr>
            <a:r>
              <a:rPr lang="en-GB" sz="2400" b="1" dirty="0">
                <a:solidFill>
                  <a:srgbClr val="000000"/>
                </a:solidFill>
                <a:latin typeface="Calibri"/>
                <a:ea typeface="Calibri"/>
                <a:cs typeface="Calibri"/>
              </a:rPr>
              <a:t>Whilst some may argue that ______, it is clear that…</a:t>
            </a:r>
          </a:p>
          <a:p>
            <a:pPr>
              <a:defRPr/>
            </a:pPr>
            <a:r>
              <a:rPr lang="en-GB" sz="2400" b="1" dirty="0">
                <a:solidFill>
                  <a:srgbClr val="000000"/>
                </a:solidFill>
                <a:latin typeface="Calibri"/>
                <a:ea typeface="Calibri"/>
                <a:cs typeface="Calibri"/>
              </a:rPr>
              <a:t>Furthermore, when bearing in mind ______________ you must remember….</a:t>
            </a:r>
          </a:p>
          <a:p>
            <a:pPr>
              <a:defRPr/>
            </a:pPr>
            <a:r>
              <a:rPr lang="en-GB" sz="2400" b="1" dirty="0">
                <a:solidFill>
                  <a:srgbClr val="000000"/>
                </a:solidFill>
                <a:latin typeface="Calibri"/>
                <a:ea typeface="Calibri"/>
                <a:cs typeface="Calibri"/>
              </a:rPr>
              <a:t>This is supported by the fact that…</a:t>
            </a:r>
          </a:p>
          <a:p>
            <a:pPr>
              <a:defRPr/>
            </a:pPr>
            <a:r>
              <a:rPr lang="en-GB" sz="2400" b="1" dirty="0">
                <a:solidFill>
                  <a:srgbClr val="000000"/>
                </a:solidFill>
                <a:latin typeface="Calibri"/>
                <a:ea typeface="Calibri"/>
                <a:cs typeface="Calibri"/>
              </a:rPr>
              <a:t>For instance, consider the example of…</a:t>
            </a:r>
          </a:p>
          <a:p>
            <a:pPr>
              <a:defRPr/>
            </a:pPr>
            <a:r>
              <a:rPr lang="en-GB" sz="2400" b="1" dirty="0">
                <a:solidFill>
                  <a:srgbClr val="000000"/>
                </a:solidFill>
                <a:latin typeface="Calibri"/>
                <a:ea typeface="Calibri"/>
                <a:cs typeface="Calibri"/>
              </a:rPr>
              <a:t>Research shows that…</a:t>
            </a:r>
          </a:p>
          <a:p>
            <a:pPr>
              <a:defRPr/>
            </a:pPr>
            <a:r>
              <a:rPr lang="en-GB" sz="2400" b="1" dirty="0">
                <a:solidFill>
                  <a:srgbClr val="000000"/>
                </a:solidFill>
                <a:latin typeface="Calibri"/>
                <a:ea typeface="Calibri"/>
                <a:cs typeface="Calibri"/>
              </a:rPr>
              <a:t>According to experts ___________, this highlights that…</a:t>
            </a:r>
          </a:p>
          <a:p>
            <a:pPr>
              <a:defRPr/>
            </a:pPr>
            <a:r>
              <a:rPr lang="en-GB" sz="2400" b="1" dirty="0">
                <a:solidFill>
                  <a:srgbClr val="000000"/>
                </a:solidFill>
                <a:latin typeface="Calibri"/>
                <a:ea typeface="Calibri"/>
                <a:cs typeface="Calibri"/>
              </a:rPr>
              <a:t>The reason this matters is….</a:t>
            </a:r>
          </a:p>
          <a:p>
            <a:pPr>
              <a:defRPr/>
            </a:pPr>
            <a:r>
              <a:rPr lang="en-GB" sz="2400" b="1" dirty="0">
                <a:solidFill>
                  <a:srgbClr val="000000"/>
                </a:solidFill>
                <a:latin typeface="Calibri"/>
                <a:ea typeface="Calibri"/>
                <a:cs typeface="Calibri"/>
              </a:rPr>
              <a:t>The impact of this cannot be overstated / ignored/ forgotten, as …</a:t>
            </a:r>
          </a:p>
          <a:p>
            <a:pPr>
              <a:defRPr/>
            </a:pPr>
            <a:r>
              <a:rPr lang="en-GB" sz="2400" b="1" dirty="0">
                <a:solidFill>
                  <a:srgbClr val="000000"/>
                </a:solidFill>
                <a:latin typeface="Calibri"/>
                <a:ea typeface="Calibri"/>
                <a:cs typeface="Calibri"/>
              </a:rPr>
              <a:t>Another key aspect to consider is…</a:t>
            </a:r>
          </a:p>
        </p:txBody>
      </p:sp>
      <p:pic>
        <p:nvPicPr>
          <p:cNvPr id="5" name="Google Shape;2157;p141">
            <a:extLst>
              <a:ext uri="{FF2B5EF4-FFF2-40B4-BE49-F238E27FC236}">
                <a16:creationId xmlns:a16="http://schemas.microsoft.com/office/drawing/2014/main" id="{698D84AA-5970-763D-1A22-48EDF2D2CE97}"/>
              </a:ext>
            </a:extLst>
          </p:cNvPr>
          <p:cNvPicPr preferRelativeResize="0"/>
          <p:nvPr/>
        </p:nvPicPr>
        <p:blipFill rotWithShape="1">
          <a:blip r:embed="rId4">
            <a:alphaModFix/>
          </a:blip>
          <a:srcRect t="25057" b="25171"/>
          <a:stretch/>
        </p:blipFill>
        <p:spPr>
          <a:xfrm>
            <a:off x="11134766" y="31534"/>
            <a:ext cx="1062254" cy="1059079"/>
          </a:xfrm>
          <a:prstGeom prst="rect">
            <a:avLst/>
          </a:prstGeom>
          <a:noFill/>
          <a:ln>
            <a:noFill/>
          </a:ln>
        </p:spPr>
      </p:pic>
      <p:sp>
        <p:nvSpPr>
          <p:cNvPr id="6" name="Google Shape;4039;p703">
            <a:extLst>
              <a:ext uri="{FF2B5EF4-FFF2-40B4-BE49-F238E27FC236}">
                <a16:creationId xmlns:a16="http://schemas.microsoft.com/office/drawing/2014/main" id="{50F337AD-B1D7-AA6B-9757-6D0E15FE7537}"/>
              </a:ext>
            </a:extLst>
          </p:cNvPr>
          <p:cNvSpPr/>
          <p:nvPr/>
        </p:nvSpPr>
        <p:spPr>
          <a:xfrm>
            <a:off x="157066" y="82251"/>
            <a:ext cx="6066097" cy="1226493"/>
          </a:xfrm>
          <a:prstGeom prst="roundRect">
            <a:avLst>
              <a:gd name="adj" fmla="val 20108"/>
            </a:avLst>
          </a:prstGeom>
          <a:solidFill>
            <a:schemeClr val="lt1"/>
          </a:solidFill>
          <a:ln w="508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200" b="1" i="0" u="sng" strike="noStrike" cap="none" dirty="0">
                <a:solidFill>
                  <a:srgbClr val="000000"/>
                </a:solidFill>
                <a:latin typeface="Arial"/>
                <a:ea typeface="Arial"/>
                <a:cs typeface="Arial"/>
                <a:sym typeface="Arial"/>
              </a:rPr>
              <a:t>Learning outcomes:</a:t>
            </a:r>
            <a:endParaRPr lang="en-GB" sz="1200" b="0" i="0" u="none" strike="noStrike" cap="none" dirty="0">
              <a:solidFill>
                <a:srgbClr val="000000"/>
              </a:solidFill>
              <a:latin typeface="Arial"/>
              <a:ea typeface="Arial"/>
              <a:cs typeface="Arial"/>
              <a:sym typeface="Arial"/>
            </a:endParaRPr>
          </a:p>
          <a:p>
            <a:pPr lvl="0">
              <a:defRPr/>
            </a:pPr>
            <a:r>
              <a:rPr lang="en-GB" sz="1400" b="1" i="1" u="none" strike="noStrike" cap="none" dirty="0">
                <a:solidFill>
                  <a:srgbClr val="000000"/>
                </a:solidFill>
                <a:latin typeface="Arial"/>
                <a:ea typeface="Arial"/>
                <a:cs typeface="Arial"/>
                <a:sym typeface="Arial"/>
              </a:rPr>
              <a:t>To know how to plan a response</a:t>
            </a:r>
            <a:endParaRPr lang="en-GB" sz="1600" i="1" dirty="0"/>
          </a:p>
          <a:p>
            <a:pPr>
              <a:buSzPts val="1600"/>
            </a:pPr>
            <a:r>
              <a:rPr lang="en-GB" sz="1400" b="1" i="1" u="none" strike="noStrike" cap="none" dirty="0">
                <a:solidFill>
                  <a:srgbClr val="000000"/>
                </a:solidFill>
                <a:latin typeface="Arial"/>
                <a:ea typeface="Arial"/>
                <a:cs typeface="Arial"/>
                <a:sym typeface="Arial"/>
              </a:rPr>
              <a:t>To be able to </a:t>
            </a:r>
            <a:r>
              <a:rPr lang="en-GB" sz="1400" b="1" i="1" dirty="0">
                <a:solidFill>
                  <a:srgbClr val="000000"/>
                </a:solidFill>
                <a:latin typeface="Arial"/>
                <a:ea typeface="Arial"/>
                <a:cs typeface="Arial"/>
                <a:sym typeface="Arial"/>
              </a:rPr>
              <a:t>develop an argument in persuasive writing</a:t>
            </a:r>
            <a:endParaRPr lang="en-GB" sz="1200" b="1" i="0" u="none" strike="noStrike" cap="none" dirty="0">
              <a:solidFill>
                <a:srgbClr val="000000"/>
              </a:solidFill>
              <a:latin typeface="Arial"/>
              <a:ea typeface="Arial"/>
              <a:cs typeface="Arial"/>
              <a:sym typeface="Arial"/>
            </a:endParaRPr>
          </a:p>
        </p:txBody>
      </p:sp>
      <p:sp>
        <p:nvSpPr>
          <p:cNvPr id="2" name="Google Shape;4040;p703">
            <a:extLst>
              <a:ext uri="{FF2B5EF4-FFF2-40B4-BE49-F238E27FC236}">
                <a16:creationId xmlns:a16="http://schemas.microsoft.com/office/drawing/2014/main" id="{1EA62956-6932-BD72-B65B-E20155A059C3}"/>
              </a:ext>
            </a:extLst>
          </p:cNvPr>
          <p:cNvSpPr/>
          <p:nvPr/>
        </p:nvSpPr>
        <p:spPr>
          <a:xfrm>
            <a:off x="6435680" y="175067"/>
            <a:ext cx="4759157" cy="1095787"/>
          </a:xfrm>
          <a:prstGeom prst="roundRect">
            <a:avLst>
              <a:gd name="adj" fmla="val 16667"/>
            </a:avLst>
          </a:prstGeom>
          <a:solidFill>
            <a:schemeClr val="accent6">
              <a:lumMod val="20000"/>
              <a:lumOff val="80000"/>
            </a:schemeClr>
          </a:solidFill>
          <a:ln w="571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r"/>
            <a:r>
              <a:rPr lang="en-GB" sz="2400" b="1" u="sng" dirty="0">
                <a:solidFill>
                  <a:schemeClr val="dk1"/>
                </a:solidFill>
                <a:ea typeface="Calibri"/>
                <a:cs typeface="Calibri"/>
              </a:rPr>
              <a:t> </a:t>
            </a:r>
          </a:p>
          <a:p>
            <a:pPr marL="0" marR="0" lvl="0" indent="0" algn="r" rtl="0">
              <a:lnSpc>
                <a:spcPct val="100000"/>
              </a:lnSpc>
              <a:spcBef>
                <a:spcPts val="0"/>
              </a:spcBef>
              <a:spcAft>
                <a:spcPts val="0"/>
              </a:spcAft>
              <a:buClr>
                <a:srgbClr val="000000"/>
              </a:buClr>
              <a:buSzPts val="2800"/>
              <a:buFont typeface="Arial"/>
              <a:buNone/>
            </a:pPr>
            <a:r>
              <a:rPr lang="en-GB" sz="2400" b="1" i="0" u="sng" strike="noStrike" cap="none" dirty="0">
                <a:solidFill>
                  <a:schemeClr val="dk1"/>
                </a:solidFill>
                <a:latin typeface="Calibri"/>
                <a:ea typeface="Calibri"/>
                <a:cs typeface="Calibri"/>
                <a:sym typeface="Calibri"/>
              </a:rPr>
              <a:t>Letter Wr</a:t>
            </a:r>
            <a:r>
              <a:rPr lang="en-GB" sz="2400" b="1" u="sng" dirty="0">
                <a:solidFill>
                  <a:schemeClr val="dk1"/>
                </a:solidFill>
                <a:latin typeface="Calibri"/>
                <a:ea typeface="Calibri"/>
                <a:cs typeface="Calibri"/>
                <a:sym typeface="Calibri"/>
              </a:rPr>
              <a:t>iting</a:t>
            </a:r>
            <a:endParaRPr sz="2400" b="0" i="0" u="sng" strike="noStrike" cap="none" dirty="0">
              <a:solidFill>
                <a:schemeClr val="dk1"/>
              </a:solidFill>
              <a:latin typeface="Calibri"/>
              <a:ea typeface="Calibri"/>
              <a:cs typeface="Calibri"/>
              <a:sym typeface="Calibri"/>
            </a:endParaRPr>
          </a:p>
        </p:txBody>
      </p:sp>
      <p:pic>
        <p:nvPicPr>
          <p:cNvPr id="7" name="Audio 6">
            <a:hlinkClick r:id="" action="ppaction://media"/>
            <a:extLst>
              <a:ext uri="{FF2B5EF4-FFF2-40B4-BE49-F238E27FC236}">
                <a16:creationId xmlns:a16="http://schemas.microsoft.com/office/drawing/2014/main" id="{FC6415DF-9B07-6D3D-E083-02EA939EE372}"/>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855277740"/>
      </p:ext>
    </p:extLst>
  </p:cSld>
  <p:clrMapOvr>
    <a:masterClrMapping/>
  </p:clrMapOvr>
  <mc:AlternateContent xmlns:mc="http://schemas.openxmlformats.org/markup-compatibility/2006" xmlns:p14="http://schemas.microsoft.com/office/powerpoint/2010/main">
    <mc:Choice Requires="p14">
      <p:transition spd="slow" p14:dur="2000" advTm="40620"/>
    </mc:Choice>
    <mc:Fallback xmlns="">
      <p:transition spd="slow" advTm="406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3.8|23.9|2.9|3.9|6.4"/>
</p:tagLst>
</file>

<file path=ppt/tags/tag2.xml><?xml version="1.0" encoding="utf-8"?>
<p:tagLst xmlns:a="http://schemas.openxmlformats.org/drawingml/2006/main" xmlns:r="http://schemas.openxmlformats.org/officeDocument/2006/relationships" xmlns:p="http://schemas.openxmlformats.org/presentationml/2006/main">
  <p:tag name="TIMING" val="|10.2|61.9|25.4|35.8"/>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DF9E7A0CD065743A777ABCB3A132B21" ma:contentTypeVersion="16" ma:contentTypeDescription="Create a new document." ma:contentTypeScope="" ma:versionID="397f4fc6fda7ed9b9be8c1d0496b6501">
  <xsd:schema xmlns:xsd="http://www.w3.org/2001/XMLSchema" xmlns:xs="http://www.w3.org/2001/XMLSchema" xmlns:p="http://schemas.microsoft.com/office/2006/metadata/properties" xmlns:ns2="14138881-c390-4fa1-965b-946daa76e287" xmlns:ns3="cb1366b5-3db3-492d-af00-00269662eb53" targetNamespace="http://schemas.microsoft.com/office/2006/metadata/properties" ma:root="true" ma:fieldsID="d06b23723f0564d9eae18effa5c76c26" ns2:_="" ns3:_="">
    <xsd:import namespace="14138881-c390-4fa1-965b-946daa76e287"/>
    <xsd:import namespace="cb1366b5-3db3-492d-af00-00269662eb53"/>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LengthInSeconds" minOccurs="0"/>
                <xsd:element ref="ns2:MediaServiceDateTaken" minOccurs="0"/>
                <xsd:element ref="ns2:lcf76f155ced4ddcb4097134ff3c332f" minOccurs="0"/>
                <xsd:element ref="ns3:TaxCatchAll" minOccurs="0"/>
                <xsd:element ref="ns2:MediaServiceGenerationTime" minOccurs="0"/>
                <xsd:element ref="ns2:MediaServiceEventHashCode" minOccurs="0"/>
                <xsd:element ref="ns3:SharedWithUsers" minOccurs="0"/>
                <xsd:element ref="ns3:SharedWithDetails" minOccurs="0"/>
                <xsd:element ref="ns2:MediaServiceOCR"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4138881-c390-4fa1-965b-946daa76e28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LengthInSeconds" ma:index="12" nillable="true" ma:displayName="MediaLengthInSeconds" ma:hidden="true" ma:internalName="MediaLengthInSeconds" ma:readOnly="true">
      <xsd:simpleType>
        <xsd:restriction base="dms:Unknown"/>
      </xsd:simpleType>
    </xsd:element>
    <xsd:element name="MediaServiceDateTaken" ma:index="13" nillable="true" ma:displayName="MediaServiceDateTaken" ma:hidden="true" ma:internalName="MediaServiceDateTaken"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afc6e421-0895-41c1-badf-596bff0fe74d" ma:termSetId="09814cd3-568e-fe90-9814-8d621ff8fb84" ma:anchorId="fba54fb3-c3e1-fe81-a776-ca4b69148c4d" ma:open="true" ma:isKeyword="false">
      <xsd:complexType>
        <xsd:sequence>
          <xsd:element ref="pc:Terms" minOccurs="0" maxOccurs="1"/>
        </xsd:sequence>
      </xsd:complex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21" nillable="true" ma:displayName="Extracted Text" ma:internalName="MediaServiceOCR" ma:readOnly="true">
      <xsd:simpleType>
        <xsd:restriction base="dms:Note">
          <xsd:maxLength value="255"/>
        </xsd:restriction>
      </xsd:simpleType>
    </xsd:element>
    <xsd:element name="MediaServiceObjectDetectorVersions" ma:index="22"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b1366b5-3db3-492d-af00-00269662eb53"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ceb3acfb-6e7b-47e1-a818-ca529991b1f7}" ma:internalName="TaxCatchAll" ma:showField="CatchAllData" ma:web="cb1366b5-3db3-492d-af00-00269662eb53">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14138881-c390-4fa1-965b-946daa76e287">
      <Terms xmlns="http://schemas.microsoft.com/office/infopath/2007/PartnerControls"/>
    </lcf76f155ced4ddcb4097134ff3c332f>
    <TaxCatchAll xmlns="cb1366b5-3db3-492d-af00-00269662eb53" xsi:nil="true"/>
  </documentManagement>
</p:properties>
</file>

<file path=customXml/itemProps1.xml><?xml version="1.0" encoding="utf-8"?>
<ds:datastoreItem xmlns:ds="http://schemas.openxmlformats.org/officeDocument/2006/customXml" ds:itemID="{969B31AD-47CB-462E-921C-ECAB85402D1C}">
  <ds:schemaRefs>
    <ds:schemaRef ds:uri="http://schemas.microsoft.com/sharepoint/v3/contenttype/forms"/>
  </ds:schemaRefs>
</ds:datastoreItem>
</file>

<file path=customXml/itemProps2.xml><?xml version="1.0" encoding="utf-8"?>
<ds:datastoreItem xmlns:ds="http://schemas.openxmlformats.org/officeDocument/2006/customXml" ds:itemID="{F2DB0EF3-1B1B-44AB-AB10-5489875600C9}">
  <ds:schemaRefs>
    <ds:schemaRef ds:uri="14138881-c390-4fa1-965b-946daa76e287"/>
    <ds:schemaRef ds:uri="cb1366b5-3db3-492d-af00-00269662eb5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356BDCA0-1985-4F76-B55F-461B77CBA3E6}">
  <ds:schemaRefs>
    <ds:schemaRef ds:uri="14138881-c390-4fa1-965b-946daa76e287"/>
    <ds:schemaRef ds:uri="cb1366b5-3db3-492d-af00-00269662eb53"/>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71</TotalTime>
  <Words>1615</Words>
  <Application>Microsoft Office PowerPoint</Application>
  <PresentationFormat>Widescreen</PresentationFormat>
  <Paragraphs>171</Paragraphs>
  <Slides>10</Slides>
  <Notes>0</Notes>
  <HiddenSlides>0</HiddenSlides>
  <MMClips>9</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Aptos</vt: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Ormiston Bolingbroke Academy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Sophie Styles</dc:creator>
  <cp:lastModifiedBy>Sophie Styles</cp:lastModifiedBy>
  <cp:revision>7</cp:revision>
  <dcterms:created xsi:type="dcterms:W3CDTF">2023-03-28T16:49:05Z</dcterms:created>
  <dcterms:modified xsi:type="dcterms:W3CDTF">2025-01-09T15:49:53Z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0x0101008DF9E7A0CD065743A777ABCB3A132B21</vt:lpwstr>
  </property>
  <property fmtid="{D5CDD505-2E9C-101B-9397-08002B2CF9AE}" pid="3" name="MediaServiceImageTags">
    <vt:lpwstr/>
  </property>
</Properties>
</file>