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  <p:sldMasterId id="2147483685" r:id="rId5"/>
    <p:sldMasterId id="2147483697" r:id="rId6"/>
    <p:sldMasterId id="2147483672" r:id="rId7"/>
  </p:sldMasterIdLst>
  <p:notesMasterIdLst>
    <p:notesMasterId r:id="rId22"/>
  </p:notesMasterIdLst>
  <p:sldIdLst>
    <p:sldId id="323" r:id="rId8"/>
    <p:sldId id="358" r:id="rId9"/>
    <p:sldId id="257" r:id="rId10"/>
    <p:sldId id="357" r:id="rId11"/>
    <p:sldId id="258" r:id="rId12"/>
    <p:sldId id="270" r:id="rId13"/>
    <p:sldId id="276" r:id="rId14"/>
    <p:sldId id="264" r:id="rId15"/>
    <p:sldId id="271" r:id="rId16"/>
    <p:sldId id="279" r:id="rId17"/>
    <p:sldId id="361" r:id="rId18"/>
    <p:sldId id="359" r:id="rId19"/>
    <p:sldId id="362" r:id="rId20"/>
    <p:sldId id="3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05B3E-F5BD-48FE-BDC6-32A97BF79D7F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066A-4475-41B6-826F-8E7F7240CB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8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3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0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4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2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144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4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12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00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59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0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948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881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786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07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93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58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90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19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40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94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6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18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31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4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86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93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640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966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23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625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202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2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009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52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36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33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07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70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2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1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30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82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23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3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9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tm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6" y="69358"/>
            <a:ext cx="11901224" cy="625151"/>
          </a:xfrm>
        </p:spPr>
        <p:txBody>
          <a:bodyPr>
            <a:noAutofit/>
          </a:bodyPr>
          <a:lstStyle/>
          <a:p>
            <a:r>
              <a:rPr lang="en-GB" sz="3200" b="1"/>
              <a:t>Threshold – Entrance - </a:t>
            </a:r>
            <a:r>
              <a:rPr lang="en-GB" sz="3200" b="1">
                <a:solidFill>
                  <a:schemeClr val="accent2"/>
                </a:solidFill>
              </a:rPr>
              <a:t>Teacher to stand on door threshold </a:t>
            </a:r>
            <a:endParaRPr lang="en-GB" sz="3200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b="1"/>
              <a:t>At the start of the lesson:</a:t>
            </a:r>
            <a:r>
              <a:rPr lang="en-GB"/>
              <a:t>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/>
              <a:t> Greet at the classroom door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/>
              <a:t> Wear your uniform with pride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/>
              <a:t> Enter the classroom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/>
              <a:t> Books distributed calmly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/>
              <a:t> Complete your do now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/>
              <a:t> Place your equipment on the desk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b="1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3826215" y="1919095"/>
            <a:ext cx="8363876" cy="43604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GB" sz="3600" dirty="0"/>
              <a:t>Do Now:</a:t>
            </a:r>
          </a:p>
          <a:p>
            <a:endParaRPr lang="en-GB" sz="28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arenR"/>
            </a:pPr>
            <a:r>
              <a:rPr lang="en-GB" sz="2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What are the products of complete combustion?</a:t>
            </a:r>
          </a:p>
          <a:p>
            <a:pPr marL="514350" indent="-514350">
              <a:buAutoNum type="arabicParenR"/>
            </a:pPr>
            <a:r>
              <a:rPr lang="en-GB" sz="2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What are the products of incomplete combustion?</a:t>
            </a:r>
          </a:p>
          <a:p>
            <a:pPr marL="514350" indent="-514350">
              <a:buAutoNum type="arabicParenR"/>
            </a:pPr>
            <a:r>
              <a:rPr lang="en-GB" sz="2800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When nitrous oxides are formed in burning hydrocarbons where does the nitrogen and oxygen come from?</a:t>
            </a:r>
          </a:p>
          <a:p>
            <a:pPr marL="742950" indent="-742950">
              <a:buAutoNum type="arabicParenR"/>
            </a:pPr>
            <a:endParaRPr lang="en-GB" sz="36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742950" indent="-742950">
              <a:buAutoNum type="arabicParenR"/>
            </a:pPr>
            <a:endParaRPr lang="en-GB" sz="28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290775" y="879195"/>
            <a:ext cx="109078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/>
              <a:t>Title:  Early atmosphere (page 38) </a:t>
            </a:r>
          </a:p>
          <a:p>
            <a:r>
              <a:rPr lang="en-GB" sz="2800" b="1" dirty="0"/>
              <a:t>Date: </a:t>
            </a:r>
            <a:fld id="{611F2D9D-A18B-42AB-A9ED-8E62F9647B2D}" type="datetime3">
              <a:rPr lang="en-GB" sz="2800" u="sng" dirty="0"/>
              <a:pPr/>
              <a:t>9 January, 2025</a:t>
            </a:fld>
            <a:endParaRPr lang="en-GB" sz="2800" u="sng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3455-1E69-AB17-60F4-B5995A99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74" y="3822"/>
            <a:ext cx="1220866" cy="1061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D967EF-40F5-326E-FCF1-4BE4A6C2D4C3}"/>
              </a:ext>
            </a:extLst>
          </p:cNvPr>
          <p:cNvSpPr/>
          <p:nvPr/>
        </p:nvSpPr>
        <p:spPr>
          <a:xfrm>
            <a:off x="-236958" y="627900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 Up &amp; Focus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ighest Quality Work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nterruption Free - 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eat Work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E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quipment</a:t>
            </a:r>
            <a:endParaRPr lang="en-GB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242257-5AEE-A68C-0C71-29987FC1A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4"/>
    </mc:Choice>
    <mc:Fallback xmlns="">
      <p:transition spd="slow" advTm="3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BBFAF2-0BB0-603A-23A4-2A51865BEFFF}"/>
              </a:ext>
            </a:extLst>
          </p:cNvPr>
          <p:cNvSpPr/>
          <p:nvPr/>
        </p:nvSpPr>
        <p:spPr>
          <a:xfrm>
            <a:off x="249704" y="0"/>
            <a:ext cx="11710648" cy="67665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7B030-320E-5C8D-58F8-35C182AC1150}"/>
              </a:ext>
            </a:extLst>
          </p:cNvPr>
          <p:cNvSpPr txBox="1"/>
          <p:nvPr/>
        </p:nvSpPr>
        <p:spPr>
          <a:xfrm>
            <a:off x="661916" y="495627"/>
            <a:ext cx="1093267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practice – answer these questions using full sentences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did the gases forming the earth’s early atmosphere come from?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why scientists think that the early Earth has an atmosphere similar to Venus 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how the earth’s oceans formed 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the evidence that supports the idea that oxygen was not present in the early atmosphere on earth 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Explain why scientists are more certain about the oxygen content compared to other gases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8CC991-1FD1-24B3-E137-E25100922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3"/>
    </mc:Choice>
    <mc:Fallback xmlns="">
      <p:transition spd="slow" advTm="1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3F1B0-FD89-84A3-CDDA-40AD2B122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2E74BE-272D-8AA3-605B-5BE6CC40DDAA}"/>
              </a:ext>
            </a:extLst>
          </p:cNvPr>
          <p:cNvSpPr/>
          <p:nvPr/>
        </p:nvSpPr>
        <p:spPr>
          <a:xfrm>
            <a:off x="249704" y="0"/>
            <a:ext cx="11710648" cy="67665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F02DB-5E2A-AFA0-DB67-1C459C321B9B}"/>
              </a:ext>
            </a:extLst>
          </p:cNvPr>
          <p:cNvSpPr txBox="1"/>
          <p:nvPr/>
        </p:nvSpPr>
        <p:spPr>
          <a:xfrm>
            <a:off x="661916" y="495627"/>
            <a:ext cx="1093267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practice – answer these questions using full sentences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did the gases forming the earth’s early atmosphere come from?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why scientists think that the early Earth has an atmosphere similar to Venus 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how the earth’s oceans formed 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the evidence that supports the idea that oxygen was not present in the early atmosphere on earth 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Explain why scientists are more certain about the oxygen content compared to other gases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7EB96-1FC3-C56E-1D14-D1F2196400C8}"/>
              </a:ext>
            </a:extLst>
          </p:cNvPr>
          <p:cNvSpPr/>
          <p:nvPr/>
        </p:nvSpPr>
        <p:spPr>
          <a:xfrm>
            <a:off x="768096" y="1792224"/>
            <a:ext cx="2267712" cy="4023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Volcanoes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220E21-9385-BF91-5EEF-B7E048CDAD56}"/>
              </a:ext>
            </a:extLst>
          </p:cNvPr>
          <p:cNvSpPr/>
          <p:nvPr/>
        </p:nvSpPr>
        <p:spPr>
          <a:xfrm>
            <a:off x="768096" y="2989162"/>
            <a:ext cx="10826496" cy="5931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The geology of Venus is very similar to Earth with lots of volcanic activity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7E053E-5B77-64AA-A7CE-91030FD4967E}"/>
              </a:ext>
            </a:extLst>
          </p:cNvPr>
          <p:cNvSpPr/>
          <p:nvPr/>
        </p:nvSpPr>
        <p:spPr>
          <a:xfrm>
            <a:off x="768095" y="3957533"/>
            <a:ext cx="10826495" cy="4023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Water vapour condensed to form the oceans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D6031-EF5D-84AB-9FD3-4E1FA1C9DB13}"/>
              </a:ext>
            </a:extLst>
          </p:cNvPr>
          <p:cNvSpPr/>
          <p:nvPr/>
        </p:nvSpPr>
        <p:spPr>
          <a:xfrm>
            <a:off x="661916" y="4934349"/>
            <a:ext cx="10932676" cy="82189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Iron pyrite is present in very ancient rock, iron pyrite is broken down by oxygen. If it is present there was no oxygen in the atmosphere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05F5A-6E49-C45E-CD9E-DDEEFB58814D}"/>
              </a:ext>
            </a:extLst>
          </p:cNvPr>
          <p:cNvSpPr/>
          <p:nvPr/>
        </p:nvSpPr>
        <p:spPr>
          <a:xfrm>
            <a:off x="5047485" y="6251873"/>
            <a:ext cx="3544721" cy="4023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Evidence in rocks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B9D2E1-6A28-6221-6415-D08B5EFBA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59"/>
    </mc:Choice>
    <mc:Fallback xmlns="">
      <p:transition spd="slow" advTm="14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05A4A-8F02-FE1C-6270-8D5224884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8488FF-EAC4-95D1-79CC-815C4FE993C2}"/>
              </a:ext>
            </a:extLst>
          </p:cNvPr>
          <p:cNvSpPr/>
          <p:nvPr/>
        </p:nvSpPr>
        <p:spPr>
          <a:xfrm>
            <a:off x="249704" y="0"/>
            <a:ext cx="11710648" cy="67665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2A6C7-6C97-D891-24B2-4F281EE47E42}"/>
              </a:ext>
            </a:extLst>
          </p:cNvPr>
          <p:cNvSpPr txBox="1"/>
          <p:nvPr/>
        </p:nvSpPr>
        <p:spPr>
          <a:xfrm>
            <a:off x="661916" y="495627"/>
            <a:ext cx="109326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Questions– answer these questions using full sentences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two pieces of evidence that suggest that the composition of the Earth’s early atmosphere was mainly carbon dioxide, with little or no oxygen 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why many scientists think that the Earth’s early atmosphere was similar to that of Mars today (which is 95.3% carbon dioxide, 2.7% nitrogen, 1.6% argon and 0.13% oxygen) 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evidence available for the composition of the Earth’s early atmosphere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41B037-8A1A-9CE5-7412-E7B8E809B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"/>
    </mc:Choice>
    <mc:Fallback xmlns="">
      <p:transition spd="slow" advTm="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6057-BAAE-3AC4-70D6-04271412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E19513-B7F3-0824-7C40-EED24AEB6B5A}"/>
              </a:ext>
            </a:extLst>
          </p:cNvPr>
          <p:cNvSpPr/>
          <p:nvPr/>
        </p:nvSpPr>
        <p:spPr>
          <a:xfrm>
            <a:off x="249704" y="0"/>
            <a:ext cx="11710648" cy="67665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9C1DD-7FD9-88AC-9F46-98881C99D31D}"/>
              </a:ext>
            </a:extLst>
          </p:cNvPr>
          <p:cNvSpPr txBox="1"/>
          <p:nvPr/>
        </p:nvSpPr>
        <p:spPr>
          <a:xfrm>
            <a:off x="661916" y="495627"/>
            <a:ext cx="109326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Questions– answer these questions using full sentences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two pieces of evidence that suggest that the composition of the Earth’s early atmosphere was mainly carbon dioxide, with little or no oxygen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why many scientists think that the Earth’s early atmosphere was similar to that of Mars today (which is 95.3% carbon dioxide, 2.7% nitrogen, 1.6% argon and 0.13% oxygen)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evidence available for the composition of the Earth’s early atmosphere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CD02AF-64C5-17BC-43FE-3C5F1BDB8610}"/>
              </a:ext>
            </a:extLst>
          </p:cNvPr>
          <p:cNvSpPr/>
          <p:nvPr/>
        </p:nvSpPr>
        <p:spPr>
          <a:xfrm>
            <a:off x="1187666" y="1343224"/>
            <a:ext cx="10152993" cy="16238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Samples of iron pyrite present in ancient rock, prove there was no oxygen. The atmosphere of other planets such as Venus prove it was mainly carbon dioxide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5C3F0-0851-4799-BFA5-C9ADDBCCEE74}"/>
              </a:ext>
            </a:extLst>
          </p:cNvPr>
          <p:cNvSpPr/>
          <p:nvPr/>
        </p:nvSpPr>
        <p:spPr>
          <a:xfrm>
            <a:off x="1187667" y="3077430"/>
            <a:ext cx="10152993" cy="16238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Both are thought to have been formed by volcanic activity, which primarily releases carbon dioxide as a gas, leading to a dominant presence of CO2 in the atmosphere, with very little oxygen, much like the current Martian atmosphere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6A98F-FD81-1558-70CD-C27D68469341}"/>
              </a:ext>
            </a:extLst>
          </p:cNvPr>
          <p:cNvSpPr/>
          <p:nvPr/>
        </p:nvSpPr>
        <p:spPr>
          <a:xfrm>
            <a:off x="1187668" y="4921995"/>
            <a:ext cx="10152993" cy="16238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Evidence from other planets atmosphere like Mars and Venus that has also been produced by volcanic activity</a:t>
            </a:r>
          </a:p>
          <a:p>
            <a:pPr algn="ctr"/>
            <a:r>
              <a:rPr lang="en-GB" sz="2800" dirty="0"/>
              <a:t>Evidence of iron pyrite in rock which proves oxygen was not present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88CCFB-8948-C480-EE18-04BBD8DFF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20"/>
    </mc:Choice>
    <mc:Fallback xmlns="">
      <p:transition spd="slow" advTm="13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A1723-9369-5162-92AC-8C2EA25FB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742481-ECD8-7384-E56D-F66200C202BC}"/>
              </a:ext>
            </a:extLst>
          </p:cNvPr>
          <p:cNvSpPr/>
          <p:nvPr/>
        </p:nvSpPr>
        <p:spPr>
          <a:xfrm>
            <a:off x="249704" y="0"/>
            <a:ext cx="11710648" cy="67665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61C25-232A-EEF5-502B-2E0F13E57A54}"/>
              </a:ext>
            </a:extLst>
          </p:cNvPr>
          <p:cNvSpPr txBox="1"/>
          <p:nvPr/>
        </p:nvSpPr>
        <p:spPr>
          <a:xfrm>
            <a:off x="661916" y="495627"/>
            <a:ext cx="109326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 activity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information leaflet that explains the structure of the early atmosphere, what caused it and how it has changed.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4BD163-4FBC-854E-84AF-4547D4E31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56"/>
    </mc:Choice>
    <mc:Fallback xmlns="">
      <p:transition spd="slow" advTm="4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FC368-7A13-B604-2899-2940F7EA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1F77-E998-C3C7-9730-BD6566A33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6" y="69358"/>
            <a:ext cx="11901224" cy="625151"/>
          </a:xfrm>
        </p:spPr>
        <p:txBody>
          <a:bodyPr>
            <a:noAutofit/>
          </a:bodyPr>
          <a:lstStyle/>
          <a:p>
            <a:r>
              <a:rPr lang="en-GB" sz="3200" b="1"/>
              <a:t>Threshold – Entrance - </a:t>
            </a:r>
            <a:r>
              <a:rPr lang="en-GB" sz="3200" b="1">
                <a:solidFill>
                  <a:schemeClr val="accent2"/>
                </a:solidFill>
              </a:rPr>
              <a:t>Teacher to stand on door threshold </a:t>
            </a:r>
            <a:endParaRPr lang="en-GB" sz="3200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89AA8F-6E9A-67BC-421D-E58EC00DCAFE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start of the lesson: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Greet at the classroom door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Wear your uniform with pride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Enter the classroom in silence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Books distributed calmly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Complete your do now in silence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 your equipment on the desk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8258B-6DCA-4D60-3559-AE3D98811C48}"/>
              </a:ext>
            </a:extLst>
          </p:cNvPr>
          <p:cNvSpPr/>
          <p:nvPr/>
        </p:nvSpPr>
        <p:spPr>
          <a:xfrm>
            <a:off x="3826215" y="1919095"/>
            <a:ext cx="8363876" cy="43604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What are the products of complete combustion?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Carbon dioxide and water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2) What are the products of incomplete combustion?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Carbon monoxide, Carbon (soot), Water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3) When nitrous oxides are formed in burning hydrocarbons where does the nitrogen and oxygen come from?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The air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180A1-4A79-FCAE-0178-CF28BDB7D47D}"/>
              </a:ext>
            </a:extLst>
          </p:cNvPr>
          <p:cNvSpPr txBox="1"/>
          <p:nvPr/>
        </p:nvSpPr>
        <p:spPr>
          <a:xfrm>
            <a:off x="290775" y="879195"/>
            <a:ext cx="109078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Title:  Early atmosphere (page 38)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</a:t>
            </a:r>
            <a:fld id="{611F2D9D-A18B-42AB-A9ED-8E62F9647B2D}" type="datetime3"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January, 2025</a:t>
            </a:fld>
            <a:endParaRPr kumimoji="0" lang="en-GB" sz="2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95AE1-722B-9834-EA73-D267A0ED3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74" y="3822"/>
            <a:ext cx="1220866" cy="1061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29AF0-7783-63BB-8C53-24A0BE78DEFE}"/>
              </a:ext>
            </a:extLst>
          </p:cNvPr>
          <p:cNvSpPr/>
          <p:nvPr/>
        </p:nvSpPr>
        <p:spPr>
          <a:xfrm>
            <a:off x="-236958" y="627900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 Up &amp; Focus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ighest Quality Work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I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nterruption Free -  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eat Work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E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quipment</a:t>
            </a:r>
            <a:endParaRPr kumimoji="0" lang="en-GB" sz="6000" b="1" i="0" u="none" strike="noStrike" kern="1200" cap="none" spc="0" normalizeH="0" baseline="0" noProof="0">
              <a:ln w="22225">
                <a:solidFill>
                  <a:srgbClr val="2683C6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rgbClr val="2683C6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77CA75-469A-67E7-9DB6-3AACDDE96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4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10"/>
    </mc:Choice>
    <mc:Fallback xmlns="">
      <p:transition spd="slow" advTm="12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F75246-528D-4B13-BCF6-4AAB7ECFF4A5}"/>
              </a:ext>
            </a:extLst>
          </p:cNvPr>
          <p:cNvSpPr/>
          <p:nvPr/>
        </p:nvSpPr>
        <p:spPr>
          <a:xfrm>
            <a:off x="173312" y="544131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Learning: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A1D943-23E1-56D2-646A-2203C2BF3444}"/>
              </a:ext>
            </a:extLst>
          </p:cNvPr>
          <p:cNvSpPr/>
          <p:nvPr/>
        </p:nvSpPr>
        <p:spPr>
          <a:xfrm>
            <a:off x="4276927" y="544131"/>
            <a:ext cx="3638145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Topic covers: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1C4D7D-0C43-8861-9F11-0280F9705597}"/>
              </a:ext>
            </a:extLst>
          </p:cNvPr>
          <p:cNvSpPr/>
          <p:nvPr/>
        </p:nvSpPr>
        <p:spPr>
          <a:xfrm>
            <a:off x="8380543" y="544130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learning links: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E2B200-E1D3-DE05-C49B-FBA8EA96D3FD}"/>
              </a:ext>
            </a:extLst>
          </p:cNvPr>
          <p:cNvSpPr/>
          <p:nvPr/>
        </p:nvSpPr>
        <p:spPr>
          <a:xfrm>
            <a:off x="173313" y="5141085"/>
            <a:ext cx="11845374" cy="211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5639DA-E5B9-9D12-105E-E4367BB012C2}"/>
              </a:ext>
            </a:extLst>
          </p:cNvPr>
          <p:cNvSpPr/>
          <p:nvPr/>
        </p:nvSpPr>
        <p:spPr>
          <a:xfrm>
            <a:off x="173312" y="5686368"/>
            <a:ext cx="3638145" cy="89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8E5778D-5034-DB8E-3395-8CF55CE037C3}"/>
              </a:ext>
            </a:extLst>
          </p:cNvPr>
          <p:cNvSpPr/>
          <p:nvPr/>
        </p:nvSpPr>
        <p:spPr>
          <a:xfrm>
            <a:off x="3588824" y="2200273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310CAC-C9C7-924C-0D1C-9373D635B1DD}"/>
              </a:ext>
            </a:extLst>
          </p:cNvPr>
          <p:cNvSpPr/>
          <p:nvPr/>
        </p:nvSpPr>
        <p:spPr>
          <a:xfrm>
            <a:off x="7696910" y="2279536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669B6-95D4-2462-AC3F-E2F5A1454C8B}"/>
              </a:ext>
            </a:extLst>
          </p:cNvPr>
          <p:cNvSpPr txBox="1"/>
          <p:nvPr/>
        </p:nvSpPr>
        <p:spPr>
          <a:xfrm>
            <a:off x="634236" y="1368655"/>
            <a:ext cx="288581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Year  7  - atoms, elements and compounds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latin typeface="Calibri" panose="020F0502020204030204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Year </a:t>
            </a:r>
            <a:r>
              <a:rPr lang="en-GB" dirty="0">
                <a:latin typeface="Calibri" panose="020F0502020204030204"/>
                <a:cs typeface="Calibri"/>
              </a:rPr>
              <a:t>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 - Combustion and chemical reactions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C646F-FA7B-99F7-66B4-71CE9D50312F}"/>
              </a:ext>
            </a:extLst>
          </p:cNvPr>
          <p:cNvSpPr txBox="1"/>
          <p:nvPr/>
        </p:nvSpPr>
        <p:spPr>
          <a:xfrm>
            <a:off x="8671952" y="1342238"/>
            <a:ext cx="336026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KS5 – Organic chemistry, naming compounds, synthetic routes and mechanisms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C76030D-81DA-5175-5FBB-23916934FF61}"/>
              </a:ext>
            </a:extLst>
          </p:cNvPr>
          <p:cNvSpPr txBox="1"/>
          <p:nvPr/>
        </p:nvSpPr>
        <p:spPr>
          <a:xfrm>
            <a:off x="173312" y="105590"/>
            <a:ext cx="54612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11- C16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DECCF-DCEF-255F-A9A3-0B8E8AF7803D}"/>
              </a:ext>
            </a:extLst>
          </p:cNvPr>
          <p:cNvSpPr txBox="1"/>
          <p:nvPr/>
        </p:nvSpPr>
        <p:spPr>
          <a:xfrm>
            <a:off x="4181279" y="5687762"/>
            <a:ext cx="37461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Chemist, science teacher, pharmacist, Lab assistant, chemical analyst, clinical analyst, engineer.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980FE-F52E-AB29-7C09-8DAE50EAE606}"/>
              </a:ext>
            </a:extLst>
          </p:cNvPr>
          <p:cNvSpPr txBox="1"/>
          <p:nvPr/>
        </p:nvSpPr>
        <p:spPr>
          <a:xfrm>
            <a:off x="4901969" y="1342238"/>
            <a:ext cx="288581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The early atmosphere 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Atmosphere today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Climate change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52E764-F34C-CD15-C774-FD7F1B379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02"/>
    </mc:Choice>
    <mc:Fallback xmlns="">
      <p:transition spd="slow" advTm="8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9C188C-A749-3465-56D8-D24C555CA3AA}"/>
              </a:ext>
            </a:extLst>
          </p:cNvPr>
          <p:cNvSpPr txBox="1"/>
          <p:nvPr/>
        </p:nvSpPr>
        <p:spPr>
          <a:xfrm>
            <a:off x="745915" y="87728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topic we will focus on using the word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DF0E-A491-DAFA-78A5-2D50A8124930}"/>
              </a:ext>
            </a:extLst>
          </p:cNvPr>
          <p:cNvSpPr txBox="1"/>
          <p:nvPr/>
        </p:nvSpPr>
        <p:spPr>
          <a:xfrm>
            <a:off x="745916" y="2027498"/>
            <a:ext cx="10515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When asked to 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explain,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 you need to give a scientific reason 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why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 or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 how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. Here, you need to use the word ‘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because’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. E.g., The girl has brown hair and brown eyes 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because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 she has inherited the alleles/genes for these characteristics from her parents.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+mn-cs"/>
              </a:rPr>
              <a:t>Example: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6E24B-25C4-3E17-84A2-13A36FC18F9C}"/>
              </a:ext>
            </a:extLst>
          </p:cNvPr>
          <p:cNvSpPr txBox="1"/>
          <p:nvPr/>
        </p:nvSpPr>
        <p:spPr>
          <a:xfrm>
            <a:off x="745915" y="3843224"/>
            <a:ext cx="10066788" cy="2573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advantage of using an electron microscope to observe plant cells.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8AAA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.............................................................................................................................................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.............................................................................................................................................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.............................................................................................................................................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.............................................................................................................................................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4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3861-5B73-4A64-82F9-21C31950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5373"/>
            <a:ext cx="10058400" cy="1120853"/>
          </a:xfrm>
        </p:spPr>
        <p:txBody>
          <a:bodyPr/>
          <a:lstStyle/>
          <a:p>
            <a:r>
              <a:rPr lang="en-GB" dirty="0"/>
              <a:t>4.5 billion years…..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5C2A8-E340-4CDF-8DB3-A337BFC73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31" y="1451295"/>
            <a:ext cx="10390017" cy="4720905"/>
          </a:xfrm>
        </p:spPr>
        <p:txBody>
          <a:bodyPr/>
          <a:lstStyle/>
          <a:p>
            <a:r>
              <a:rPr lang="en-GB" sz="2400" dirty="0"/>
              <a:t>Our Earth…it’s atmosphere is 4.5 billion years old!</a:t>
            </a:r>
          </a:p>
          <a:p>
            <a:r>
              <a:rPr lang="en-GB" sz="2400" dirty="0"/>
              <a:t>More recent changes are all due to living organisms…which is a problem for us scientists…how do we study what our EARLY atmosphere was like before the evolution of living organisms..?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BC57E-EAF0-4294-B598-4B268682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52" y="3811747"/>
            <a:ext cx="8437595" cy="145097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CE6131-8297-8C55-5F3B-D6AB6B3B0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42"/>
    </mc:Choice>
    <mc:Fallback xmlns="">
      <p:transition spd="slow" advTm="8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B1B1F-22D5-4342-9E3B-6ADBAE0F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081" y="86101"/>
            <a:ext cx="7433650" cy="1325563"/>
          </a:xfrm>
        </p:spPr>
        <p:txBody>
          <a:bodyPr>
            <a:normAutofit/>
          </a:bodyPr>
          <a:lstStyle/>
          <a:p>
            <a:r>
              <a:rPr lang="en-GB" dirty="0"/>
              <a:t>After the volcanic eruptions…</a:t>
            </a:r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7A7724DF-DE61-41BE-9911-5433EBF1C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19" y="86101"/>
            <a:ext cx="1183724" cy="1164036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F9EE5217-DF03-4C2E-A1A3-739B9A470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9" y="86101"/>
            <a:ext cx="1279099" cy="1201883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517CDBBD-E09D-4286-BCD4-F867EDB8A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08" y="1411664"/>
            <a:ext cx="7670384" cy="4036261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4DE472E3-3842-4111-B771-8E8428588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52" y="4851585"/>
            <a:ext cx="2930635" cy="1642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9926" t="38882" r="9228" b="39588"/>
          <a:stretch/>
        </p:blipFill>
        <p:spPr>
          <a:xfrm>
            <a:off x="4545887" y="4851585"/>
            <a:ext cx="5862919" cy="9758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5DDA8B-8622-5A09-4CE3-E053EA401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77"/>
    </mc:Choice>
    <mc:Fallback xmlns="">
      <p:transition spd="slow" advTm="11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881" y="234891"/>
            <a:ext cx="10222237" cy="1338967"/>
          </a:xfrm>
        </p:spPr>
        <p:txBody>
          <a:bodyPr>
            <a:noAutofit/>
          </a:bodyPr>
          <a:lstStyle/>
          <a:p>
            <a:r>
              <a:rPr lang="en-GB" sz="4800" dirty="0"/>
              <a:t>Was there any oxygen in the early atmosphere?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13" y="1834013"/>
            <a:ext cx="10771909" cy="4644448"/>
          </a:xfrm>
        </p:spPr>
        <p:txBody>
          <a:bodyPr>
            <a:normAutofit/>
          </a:bodyPr>
          <a:lstStyle/>
          <a:p>
            <a:r>
              <a:rPr lang="en-GB" sz="2800" dirty="0"/>
              <a:t>There is two pieces of evidence to support that little or no oxygen was around.</a:t>
            </a:r>
          </a:p>
          <a:p>
            <a:pPr marL="0" indent="0">
              <a:buNone/>
            </a:pPr>
            <a:endParaRPr lang="en-GB" sz="2800" dirty="0"/>
          </a:p>
          <a:p>
            <a:pPr marL="514350" indent="-514350">
              <a:buAutoNum type="arabicParenR"/>
            </a:pPr>
            <a:r>
              <a:rPr lang="en-GB" sz="2800" i="1" dirty="0"/>
              <a:t>Oxygen is not produced by volcanoes. </a:t>
            </a:r>
          </a:p>
          <a:p>
            <a:pPr marL="514350" indent="-514350">
              <a:buAutoNum type="arabicParenR"/>
            </a:pPr>
            <a:endParaRPr lang="en-GB" sz="2800" i="1" dirty="0"/>
          </a:p>
          <a:p>
            <a:pPr marL="514350" indent="-514350">
              <a:buAutoNum type="arabicParenR"/>
            </a:pPr>
            <a:r>
              <a:rPr lang="en-GB" sz="2800" i="1" dirty="0"/>
              <a:t>Iron pyrite (a compound that is broken down by oxygen) is found in very ancient rock.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3AF8A-7607-4DE7-AB07-5EEF974F2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2" t="27582" r="55297" b="30517"/>
          <a:stretch/>
        </p:blipFill>
        <p:spPr>
          <a:xfrm>
            <a:off x="8762129" y="2659310"/>
            <a:ext cx="2637299" cy="169540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345CB-5B96-4C62-A062-56AAB812CE87}"/>
              </a:ext>
            </a:extLst>
          </p:cNvPr>
          <p:cNvCxnSpPr>
            <a:cxnSpLocks/>
          </p:cNvCxnSpPr>
          <p:nvPr/>
        </p:nvCxnSpPr>
        <p:spPr>
          <a:xfrm flipV="1">
            <a:off x="2449924" y="3507013"/>
            <a:ext cx="6249799" cy="84770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940833-FA8C-BC1D-82A2-115C56BCA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2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21"/>
    </mc:Choice>
    <mc:Fallback xmlns="">
      <p:transition spd="slow" advTm="7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21" y="12086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1) Why does iron pyrite support the idea that oxygen was not present in the early atmosphere?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54" y="2806440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US" sz="3600" dirty="0"/>
              <a:t>Iron pyrite contains oxygen</a:t>
            </a:r>
          </a:p>
          <a:p>
            <a:pPr marL="514350" indent="-514350">
              <a:buAutoNum type="alphaLcParenR"/>
            </a:pPr>
            <a:r>
              <a:rPr lang="en-US" sz="3600" dirty="0"/>
              <a:t>Iron pyrite is broken down by oxygen</a:t>
            </a:r>
          </a:p>
          <a:p>
            <a:pPr marL="514350" indent="-514350">
              <a:buAutoNum type="alphaLcParenR"/>
            </a:pPr>
            <a:r>
              <a:rPr lang="en-US" sz="3600" dirty="0"/>
              <a:t>Iron pyrite is not broken down by oxygen</a:t>
            </a: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E02B2-E68E-409F-6DFE-7C37E3F4EB31}"/>
              </a:ext>
            </a:extLst>
          </p:cNvPr>
          <p:cNvSpPr txBox="1"/>
          <p:nvPr/>
        </p:nvSpPr>
        <p:spPr>
          <a:xfrm>
            <a:off x="646471" y="169930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Hinge questions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CDCDF8-C295-26ED-CA3C-F37FD6A40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2"/>
    </mc:Choice>
    <mc:Fallback xmlns="">
      <p:transition spd="slow" advTm="4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2. What were the two main gases produced by volcanoes?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US" sz="4800" dirty="0">
                <a:latin typeface="Trebuchet MS" panose="020B0603020202020204" pitchFamily="34" charset="0"/>
              </a:rPr>
              <a:t>CO</a:t>
            </a:r>
            <a:r>
              <a:rPr lang="en-US" sz="4800" baseline="-25000" dirty="0">
                <a:latin typeface="Trebuchet MS" panose="020B0603020202020204" pitchFamily="34" charset="0"/>
              </a:rPr>
              <a:t>2</a:t>
            </a:r>
            <a:r>
              <a:rPr lang="en-US" sz="4800" dirty="0">
                <a:latin typeface="Trebuchet MS" panose="020B0603020202020204" pitchFamily="34" charset="0"/>
              </a:rPr>
              <a:t> and O</a:t>
            </a:r>
            <a:r>
              <a:rPr lang="en-US" sz="4800" baseline="-25000" dirty="0">
                <a:latin typeface="Trebuchet MS" panose="020B0603020202020204" pitchFamily="34" charset="0"/>
              </a:rPr>
              <a:t>2</a:t>
            </a:r>
            <a:endParaRPr lang="en-US" sz="4800" dirty="0">
              <a:latin typeface="Trebuchet MS" panose="020B0603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4800" dirty="0">
                <a:latin typeface="Trebuchet MS" panose="020B0603020202020204" pitchFamily="34" charset="0"/>
              </a:rPr>
              <a:t>CO</a:t>
            </a:r>
            <a:r>
              <a:rPr lang="en-US" sz="4800" baseline="-25000" dirty="0">
                <a:latin typeface="Trebuchet MS" panose="020B0603020202020204" pitchFamily="34" charset="0"/>
              </a:rPr>
              <a:t>2</a:t>
            </a:r>
            <a:r>
              <a:rPr lang="en-US" sz="4800" dirty="0">
                <a:latin typeface="Trebuchet MS" panose="020B0603020202020204" pitchFamily="34" charset="0"/>
              </a:rPr>
              <a:t> and CH</a:t>
            </a:r>
            <a:r>
              <a:rPr lang="en-US" sz="4800" baseline="-25000" dirty="0">
                <a:latin typeface="Trebuchet MS" panose="020B0603020202020204" pitchFamily="34" charset="0"/>
              </a:rPr>
              <a:t>4</a:t>
            </a:r>
            <a:endParaRPr lang="en-US" sz="4800" dirty="0">
              <a:latin typeface="Trebuchet MS" panose="020B0603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4800" dirty="0">
                <a:latin typeface="Trebuchet MS" panose="020B0603020202020204" pitchFamily="34" charset="0"/>
              </a:rPr>
              <a:t>CH</a:t>
            </a:r>
            <a:r>
              <a:rPr lang="en-US" sz="4800" baseline="-25000" dirty="0">
                <a:latin typeface="Trebuchet MS" panose="020B0603020202020204" pitchFamily="34" charset="0"/>
              </a:rPr>
              <a:t>4 </a:t>
            </a:r>
            <a:r>
              <a:rPr lang="en-US" sz="4800" dirty="0">
                <a:latin typeface="Trebuchet MS" panose="020B0603020202020204" pitchFamily="34" charset="0"/>
              </a:rPr>
              <a:t>and H</a:t>
            </a:r>
            <a:r>
              <a:rPr lang="en-US" sz="4800" baseline="-25000" dirty="0">
                <a:latin typeface="Trebuchet MS" panose="020B0603020202020204" pitchFamily="34" charset="0"/>
              </a:rPr>
              <a:t>2</a:t>
            </a:r>
            <a:r>
              <a:rPr lang="en-US" sz="4800" dirty="0">
                <a:latin typeface="Trebuchet MS" panose="020B0603020202020204" pitchFamily="34" charset="0"/>
              </a:rPr>
              <a:t>O</a:t>
            </a:r>
          </a:p>
          <a:p>
            <a:pPr marL="514350" indent="-514350">
              <a:buAutoNum type="alphaLcParenR"/>
            </a:pPr>
            <a:r>
              <a:rPr lang="en-US" sz="4800" dirty="0">
                <a:latin typeface="Trebuchet MS" panose="020B0603020202020204" pitchFamily="34" charset="0"/>
              </a:rPr>
              <a:t>CO</a:t>
            </a:r>
            <a:r>
              <a:rPr lang="en-US" sz="4800" baseline="-25000" dirty="0">
                <a:latin typeface="Trebuchet MS" panose="020B0603020202020204" pitchFamily="34" charset="0"/>
              </a:rPr>
              <a:t>2</a:t>
            </a:r>
            <a:r>
              <a:rPr lang="en-US" sz="4800" dirty="0">
                <a:latin typeface="Trebuchet MS" panose="020B0603020202020204" pitchFamily="34" charset="0"/>
              </a:rPr>
              <a:t> and H</a:t>
            </a:r>
            <a:r>
              <a:rPr lang="en-US" sz="4800" baseline="-25000" dirty="0">
                <a:latin typeface="Trebuchet MS" panose="020B0603020202020204" pitchFamily="34" charset="0"/>
              </a:rPr>
              <a:t>2</a:t>
            </a:r>
            <a:r>
              <a:rPr lang="en-US" sz="4800" dirty="0">
                <a:latin typeface="Trebuchet MS" panose="020B0603020202020204" pitchFamily="34" charset="0"/>
              </a:rPr>
              <a:t>O</a:t>
            </a:r>
          </a:p>
          <a:p>
            <a:pPr marL="0" indent="0">
              <a:buNone/>
            </a:pPr>
            <a:endParaRPr lang="en-US" sz="4800" dirty="0"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A065B-AED3-9B77-FA98-23F4E44DEC54}"/>
              </a:ext>
            </a:extLst>
          </p:cNvPr>
          <p:cNvSpPr txBox="1"/>
          <p:nvPr/>
        </p:nvSpPr>
        <p:spPr>
          <a:xfrm>
            <a:off x="646471" y="169930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Hinge questions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A6832B-6186-BC41-B562-00EE3C424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13"/>
    </mc:Choice>
    <mc:Fallback xmlns="">
      <p:transition spd="slow" advTm="48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9E7A0CD065743A777ABCB3A132B21" ma:contentTypeVersion="17" ma:contentTypeDescription="Create a new document." ma:contentTypeScope="" ma:versionID="1def9ece324483bd6801d26e951b19ca">
  <xsd:schema xmlns:xsd="http://www.w3.org/2001/XMLSchema" xmlns:xs="http://www.w3.org/2001/XMLSchema" xmlns:p="http://schemas.microsoft.com/office/2006/metadata/properties" xmlns:ns2="14138881-c390-4fa1-965b-946daa76e287" xmlns:ns3="cb1366b5-3db3-492d-af00-00269662eb53" targetNamespace="http://schemas.microsoft.com/office/2006/metadata/properties" ma:root="true" ma:fieldsID="ec6b5d1b23b3a76556c80e3bfffde045" ns2:_="" ns3:_="">
    <xsd:import namespace="14138881-c390-4fa1-965b-946daa76e287"/>
    <xsd:import namespace="cb1366b5-3db3-492d-af00-00269662e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38881-c390-4fa1-965b-946daa76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366b5-3db3-492d-af00-00269662eb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b580bab-c0f5-43a7-8b03-d978628e9977}" ma:internalName="TaxCatchAll" ma:showField="CatchAllData" ma:web="cb1366b5-3db3-492d-af00-00269662e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38881-c390-4fa1-965b-946daa76e287">
      <Terms xmlns="http://schemas.microsoft.com/office/infopath/2007/PartnerControls"/>
    </lcf76f155ced4ddcb4097134ff3c332f>
    <TaxCatchAll xmlns="cb1366b5-3db3-492d-af00-00269662eb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67C1A5-547C-4014-81A5-91A15CF006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38881-c390-4fa1-965b-946daa76e287"/>
    <ds:schemaRef ds:uri="cb1366b5-3db3-492d-af00-00269662e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3F4CD7-6AFE-4B0C-93A5-C8B8107A922F}">
  <ds:schemaRefs>
    <ds:schemaRef ds:uri="14138881-c390-4fa1-965b-946daa76e287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cb1366b5-3db3-492d-af00-00269662eb5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79A591F-6B59-4553-9D84-2883F4FEC8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1083</Words>
  <Application>Microsoft Office PowerPoint</Application>
  <PresentationFormat>Widescreen</PresentationFormat>
  <Paragraphs>256</Paragraphs>
  <Slides>14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1_Office Theme</vt:lpstr>
      <vt:lpstr>Office Theme</vt:lpstr>
      <vt:lpstr>3_Office Theme</vt:lpstr>
      <vt:lpstr>Retrospect</vt:lpstr>
      <vt:lpstr>Threshold – Entrance - Teacher to stand on door threshold </vt:lpstr>
      <vt:lpstr>Threshold – Entrance - Teacher to stand on door threshold </vt:lpstr>
      <vt:lpstr>PowerPoint Presentation</vt:lpstr>
      <vt:lpstr>PowerPoint Presentation</vt:lpstr>
      <vt:lpstr>4.5 billion years…..</vt:lpstr>
      <vt:lpstr>After the volcanic eruptions…</vt:lpstr>
      <vt:lpstr>Was there any oxygen in the early atmosphere? </vt:lpstr>
      <vt:lpstr>1) Why does iron pyrite support the idea that oxygen was not present in the early atmosphere? </vt:lpstr>
      <vt:lpstr>2. What were the two main gases produced by volcanoes?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Cleator</dc:creator>
  <cp:lastModifiedBy>Jennifer Perchard</cp:lastModifiedBy>
  <cp:revision>14</cp:revision>
  <dcterms:created xsi:type="dcterms:W3CDTF">2023-05-18T08:29:30Z</dcterms:created>
  <dcterms:modified xsi:type="dcterms:W3CDTF">2025-01-09T14:23:16Z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0x0101008DF9E7A0CD065743A777ABCB3A132B21</vt:lpwstr>
  </property>
  <property fmtid="{D5CDD505-2E9C-101B-9397-08002B2CF9AE}" pid="3" name="MediaServiceImageTags">
    <vt:lpwstr/>
  </property>
</Properties>
</file>