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323" r:id="rId3"/>
    <p:sldId id="324" r:id="rId4"/>
    <p:sldId id="257" r:id="rId5"/>
    <p:sldId id="325" r:id="rId6"/>
    <p:sldId id="266" r:id="rId7"/>
    <p:sldId id="274" r:id="rId8"/>
    <p:sldId id="275" r:id="rId9"/>
    <p:sldId id="269" r:id="rId10"/>
    <p:sldId id="326" r:id="rId11"/>
    <p:sldId id="276" r:id="rId12"/>
    <p:sldId id="272" r:id="rId13"/>
    <p:sldId id="32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11"/>
    <p:restoredTop sz="94828"/>
  </p:normalViewPr>
  <p:slideViewPr>
    <p:cSldViewPr snapToGrid="0" snapToObjects="1">
      <p:cViewPr varScale="1">
        <p:scale>
          <a:sx n="87" d="100"/>
          <a:sy n="87" d="100"/>
        </p:scale>
        <p:origin x="20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7D0C-2BBF-D34A-BC35-16E5CCBD47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5E774-C44E-5C4D-932D-D81E2BFBAD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E8780-1D04-974C-AB72-AE4836A99935}"/>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9BC83578-5C1E-594C-BE2F-802F2AF57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50911-54ED-3E4F-BED9-6D73B31783D9}"/>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283708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818B-D9AE-AE44-B034-069CA8FF59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51A09F-6F29-6940-AC62-E2D2AED494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70FE0-3E0F-6D48-8BAF-EE7B05D4DF79}"/>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168B275E-613E-9343-8136-FEDB0C692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C627E-DB1A-E149-9C51-C727769AA9CB}"/>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239115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A19A1-3EE6-A546-A98C-3785541A5D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0B4E36-8678-CF4C-8C9D-F2B71CFCAB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1C88B-AA3F-A64F-83D6-EC5262ADE318}"/>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A70BDAFF-CDFE-314A-8DF5-E69A3BF87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28C5D-0F16-5E4E-B024-FF8829287958}"/>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299929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72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87498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29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64391-75AF-4A16-9697-64E98A694459}"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90000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64391-75AF-4A16-9697-64E98A694459}" type="datetimeFigureOut">
              <a:rPr lang="en-GB" smtClean="0"/>
              <a:t>09/01/2025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135908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64391-75AF-4A16-9697-64E98A694459}" type="datetimeFigureOut">
              <a:rPr lang="en-GB" smtClean="0"/>
              <a:t>09/01/2025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22615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164391-75AF-4A16-9697-64E98A694459}" type="datetimeFigureOut">
              <a:rPr lang="en-GB" smtClean="0"/>
              <a:t>09/01/2025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78905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2164391-75AF-4A16-9697-64E98A694459}" type="datetimeFigureOut">
              <a:rPr lang="en-GB" smtClean="0"/>
              <a:t>09/01/2025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7E46B4-DA2B-4709-A41F-5B72FF2D4972}" type="slidenum">
              <a:rPr lang="en-GB" smtClean="0"/>
              <a:t>‹#›</a:t>
            </a:fld>
            <a:endParaRPr lang="en-GB"/>
          </a:p>
        </p:txBody>
      </p:sp>
    </p:spTree>
    <p:extLst>
      <p:ext uri="{BB962C8B-B14F-4D97-AF65-F5344CB8AC3E}">
        <p14:creationId xmlns:p14="http://schemas.microsoft.com/office/powerpoint/2010/main" val="414761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DD128-74AE-CE47-9D0A-599588AA9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9E69A-03E9-9746-BBA0-17143CC7AB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8CC75-359B-CC49-94DA-46534B0BF277}"/>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F76E4689-E70D-F242-994F-187FCC09D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11608-DC95-3143-86AB-1DAD3142C772}"/>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1628671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164391-75AF-4A16-9697-64E98A694459}"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150223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2646844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64391-75AF-4A16-9697-64E98A694459}"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7E46B4-DA2B-4709-A41F-5B72FF2D4972}" type="slidenum">
              <a:rPr lang="en-GB" smtClean="0"/>
              <a:t>‹#›</a:t>
            </a:fld>
            <a:endParaRPr lang="en-GB"/>
          </a:p>
        </p:txBody>
      </p:sp>
    </p:spTree>
    <p:extLst>
      <p:ext uri="{BB962C8B-B14F-4D97-AF65-F5344CB8AC3E}">
        <p14:creationId xmlns:p14="http://schemas.microsoft.com/office/powerpoint/2010/main" val="368123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396E-3152-6B44-AF7F-1843E3D5D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74572-3C37-4642-A24A-EAFE16C03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063799-A7BF-DF4D-820C-4DD37AB9A02E}"/>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EE21431F-1FD0-314C-8697-D77C349AF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418BD-1CB5-2845-AE98-D49B20DA0013}"/>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2651011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AD0E-3C61-614C-8442-060C32FB7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46176-A067-1B49-86AD-B1C8212734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87DF6C-AECE-4B4C-B4A4-63F26F0B4D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7FFBEA-3E62-984C-92A4-BC548A0820F1}"/>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6" name="Footer Placeholder 5">
            <a:extLst>
              <a:ext uri="{FF2B5EF4-FFF2-40B4-BE49-F238E27FC236}">
                <a16:creationId xmlns:a16="http://schemas.microsoft.com/office/drawing/2014/main" id="{20C45A22-230B-B747-A6C4-4EE791402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3A5D0A-1DDB-E24C-B9AB-70628CB2D85B}"/>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461046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F0AC9-60E8-2348-9B5B-D4DAD44A2A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C45E2E-3E00-EF4C-9D96-D793A53D1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A38F10-B0E7-8341-9D71-03514ADFF5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ADF88-2C34-1046-9427-068049E5F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2087B-A822-C04D-BF3F-0B3AA7EED9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7FCD00-6641-2A4A-B5E3-A010AB5D0969}"/>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8" name="Footer Placeholder 7">
            <a:extLst>
              <a:ext uri="{FF2B5EF4-FFF2-40B4-BE49-F238E27FC236}">
                <a16:creationId xmlns:a16="http://schemas.microsoft.com/office/drawing/2014/main" id="{B6F537C9-D0AE-984F-8B25-108393AA45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0777FC-7486-4E4D-AD71-56B5682008BB}"/>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393273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38C0-4340-D64F-8482-F9531CE179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C2605B-463A-FE4C-9DA6-C58CEF08D1AA}"/>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4" name="Footer Placeholder 3">
            <a:extLst>
              <a:ext uri="{FF2B5EF4-FFF2-40B4-BE49-F238E27FC236}">
                <a16:creationId xmlns:a16="http://schemas.microsoft.com/office/drawing/2014/main" id="{A7F254E4-6432-1F41-BD84-3F7B9ADAC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AAD802-BF1F-BC49-ADFC-DA588F2B9E64}"/>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371531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EE2CF-D35F-7E44-85DC-54FBA52BE07B}"/>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3" name="Footer Placeholder 2">
            <a:extLst>
              <a:ext uri="{FF2B5EF4-FFF2-40B4-BE49-F238E27FC236}">
                <a16:creationId xmlns:a16="http://schemas.microsoft.com/office/drawing/2014/main" id="{2703DA45-911C-534D-89E5-DE5EFA9591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659003-55C0-C747-B3D3-D6AB45C47D45}"/>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137722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8F5F-2A9E-934D-86B9-F7CE19AB9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3D635F-6808-0E48-AAEA-DE04AA1D5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FC3E8B-670F-4347-9E50-489D8EC29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4222CA-C123-4845-A1DC-1C4BED71D816}"/>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6" name="Footer Placeholder 5">
            <a:extLst>
              <a:ext uri="{FF2B5EF4-FFF2-40B4-BE49-F238E27FC236}">
                <a16:creationId xmlns:a16="http://schemas.microsoft.com/office/drawing/2014/main" id="{DFE0470C-0BFE-FC4B-8D09-12CE428981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E613C-C16C-9E47-8422-ED4BE2F8940C}"/>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132361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E875-63C3-0F4A-AAA2-725EE42AA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7FA6B-6313-E04A-A553-491DE191A3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0C8BA-7C69-A34C-A849-238AA5A0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8B797A-0EBF-0247-BF94-5B9E243AC55F}"/>
              </a:ext>
            </a:extLst>
          </p:cNvPr>
          <p:cNvSpPr>
            <a:spLocks noGrp="1"/>
          </p:cNvSpPr>
          <p:nvPr>
            <p:ph type="dt" sz="half" idx="10"/>
          </p:nvPr>
        </p:nvSpPr>
        <p:spPr/>
        <p:txBody>
          <a:bodyPr/>
          <a:lstStyle/>
          <a:p>
            <a:fld id="{E6E6EDF2-A8DE-E343-AF3C-2D6730FA1C60}" type="datetimeFigureOut">
              <a:rPr lang="en-US" smtClean="0"/>
              <a:t>1/9/2025</a:t>
            </a:fld>
            <a:endParaRPr lang="en-US"/>
          </a:p>
        </p:txBody>
      </p:sp>
      <p:sp>
        <p:nvSpPr>
          <p:cNvPr id="6" name="Footer Placeholder 5">
            <a:extLst>
              <a:ext uri="{FF2B5EF4-FFF2-40B4-BE49-F238E27FC236}">
                <a16:creationId xmlns:a16="http://schemas.microsoft.com/office/drawing/2014/main" id="{CFFBEECB-F44D-BC4E-B067-1407B7960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77FDE-F5CE-FE4D-A192-CB33929BCAE5}"/>
              </a:ext>
            </a:extLst>
          </p:cNvPr>
          <p:cNvSpPr>
            <a:spLocks noGrp="1"/>
          </p:cNvSpPr>
          <p:nvPr>
            <p:ph type="sldNum" sz="quarter" idx="12"/>
          </p:nvPr>
        </p:nvSpPr>
        <p:spPr/>
        <p:txBody>
          <a:bodyPr/>
          <a:lstStyle/>
          <a:p>
            <a:fld id="{6D551B5D-B02A-A54E-A60F-DCBA80A87D44}" type="slidenum">
              <a:rPr lang="en-US" smtClean="0"/>
              <a:t>‹#›</a:t>
            </a:fld>
            <a:endParaRPr lang="en-US"/>
          </a:p>
        </p:txBody>
      </p:sp>
    </p:spTree>
    <p:extLst>
      <p:ext uri="{BB962C8B-B14F-4D97-AF65-F5344CB8AC3E}">
        <p14:creationId xmlns:p14="http://schemas.microsoft.com/office/powerpoint/2010/main" val="115566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A98CD9-8F60-1948-A595-99EDFFCD5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D607E4-63CB-944F-9231-A700DB3C5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A8132-DA20-434E-80D8-F8EEE3E80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6EDF2-A8DE-E343-AF3C-2D6730FA1C60}" type="datetimeFigureOut">
              <a:rPr lang="en-US" smtClean="0"/>
              <a:t>1/9/2025</a:t>
            </a:fld>
            <a:endParaRPr lang="en-US"/>
          </a:p>
        </p:txBody>
      </p:sp>
      <p:sp>
        <p:nvSpPr>
          <p:cNvPr id="5" name="Footer Placeholder 4">
            <a:extLst>
              <a:ext uri="{FF2B5EF4-FFF2-40B4-BE49-F238E27FC236}">
                <a16:creationId xmlns:a16="http://schemas.microsoft.com/office/drawing/2014/main" id="{B53240E7-B0EB-E74F-96D5-23B4B59F0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65D1AB-EB2B-2442-9AC3-08A74A9517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51B5D-B02A-A54E-A60F-DCBA80A87D44}" type="slidenum">
              <a:rPr lang="en-US" smtClean="0"/>
              <a:t>‹#›</a:t>
            </a:fld>
            <a:endParaRPr lang="en-US"/>
          </a:p>
        </p:txBody>
      </p:sp>
    </p:spTree>
    <p:extLst>
      <p:ext uri="{BB962C8B-B14F-4D97-AF65-F5344CB8AC3E}">
        <p14:creationId xmlns:p14="http://schemas.microsoft.com/office/powerpoint/2010/main" val="2574194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2164391-75AF-4A16-9697-64E98A694459}" type="datetimeFigureOut">
              <a:rPr lang="en-GB" smtClean="0"/>
              <a:t>09/01/2025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77E46B4-DA2B-4709-A41F-5B72FF2D4972}"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59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912-D190-86BF-EFD3-33F269071EF0}"/>
              </a:ext>
            </a:extLst>
          </p:cNvPr>
          <p:cNvSpPr>
            <a:spLocks noGrp="1"/>
          </p:cNvSpPr>
          <p:nvPr>
            <p:ph type="title"/>
          </p:nvPr>
        </p:nvSpPr>
        <p:spPr>
          <a:xfrm>
            <a:off x="290776" y="69358"/>
            <a:ext cx="11901224" cy="625151"/>
          </a:xfrm>
        </p:spPr>
        <p:txBody>
          <a:bodyPr>
            <a:noAutofit/>
          </a:bodyPr>
          <a:lstStyle/>
          <a:p>
            <a:r>
              <a:rPr lang="en-GB" sz="4000" b="1" dirty="0"/>
              <a:t>Threshold – Entrance - </a:t>
            </a:r>
            <a:r>
              <a:rPr lang="en-GB" sz="4000" b="1" dirty="0">
                <a:solidFill>
                  <a:schemeClr val="accent2"/>
                </a:solidFill>
              </a:rPr>
              <a:t>Teacher to stand on door threshold </a:t>
            </a:r>
            <a:endParaRPr lang="en-GB" sz="4000" b="1" dirty="0"/>
          </a:p>
        </p:txBody>
      </p:sp>
      <p:sp>
        <p:nvSpPr>
          <p:cNvPr id="5" name="Content Placeholder 2">
            <a:extLst>
              <a:ext uri="{FF2B5EF4-FFF2-40B4-BE49-F238E27FC236}">
                <a16:creationId xmlns:a16="http://schemas.microsoft.com/office/drawing/2014/main" id="{20CAC77E-569F-1F2B-5EE5-378F1E9BCEBC}"/>
              </a:ext>
            </a:extLst>
          </p:cNvPr>
          <p:cNvSpPr txBox="1">
            <a:spLocks/>
          </p:cNvSpPr>
          <p:nvPr/>
        </p:nvSpPr>
        <p:spPr>
          <a:xfrm>
            <a:off x="122480" y="2017988"/>
            <a:ext cx="4572936" cy="4259396"/>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200"/>
              </a:spcAft>
              <a:buClr>
                <a:srgbClr val="1CADE4"/>
              </a:buClr>
              <a:buSzPct val="100000"/>
              <a:buFont typeface="Calibri" panose="020F0502020204030204" pitchFamily="34" charset="0"/>
              <a:buNone/>
              <a:tabLst/>
              <a:defRPr/>
            </a:pPr>
            <a:r>
              <a:rPr kumimoji="0" lang="en-GB"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the start of the lesson:</a:t>
            </a: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Greet at the classroom door</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Wear your uniform with pride</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Enter the classroom in silence</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Complete your do now in silence</a:t>
            </a:r>
          </a:p>
          <a:p>
            <a:pPr marL="91440" marR="0" lvl="0" indent="-91440" algn="l" defTabSz="914400" rtl="0" eaLnBrk="1" fontAlgn="auto" latinLnBrk="0" hangingPunct="1">
              <a:lnSpc>
                <a:spcPct val="110000"/>
              </a:lnSpc>
              <a:spcBef>
                <a:spcPts val="1200"/>
              </a:spcBef>
              <a:spcAft>
                <a:spcPts val="200"/>
              </a:spcAft>
              <a:buClr>
                <a:srgbClr val="1CADE4"/>
              </a:buClr>
              <a:buSzPct val="100000"/>
              <a:buFont typeface="Arial" panose="020B0604020202020204" pitchFamily="34" charset="0"/>
              <a:buChar char="•"/>
              <a:tabLst/>
              <a:defRPr/>
            </a:pPr>
            <a:r>
              <a:rPr kumimoji="0" lang="en-GB"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Place your equipment on the desk</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5836C43-60C6-9F2E-EF95-067612687BB1}"/>
              </a:ext>
            </a:extLst>
          </p:cNvPr>
          <p:cNvSpPr/>
          <p:nvPr/>
        </p:nvSpPr>
        <p:spPr>
          <a:xfrm>
            <a:off x="4927762" y="1917196"/>
            <a:ext cx="7139197" cy="4327066"/>
          </a:xfrm>
          <a:prstGeom prst="rect">
            <a:avLst/>
          </a:prstGeom>
          <a:solidFill>
            <a:schemeClr val="accent1">
              <a:lumMod val="40000"/>
              <a:lumOff val="60000"/>
            </a:schemeClr>
          </a:solidFill>
          <a:ln w="28575">
            <a:solidFill>
              <a:schemeClr val="accent1"/>
            </a:solidFill>
          </a:ln>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Do Now:</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lang="en-GB" sz="3600" dirty="0">
                <a:solidFill>
                  <a:prstClr val="black"/>
                </a:solidFill>
                <a:latin typeface="Calibri" panose="020F0502020204030204"/>
              </a:rPr>
              <a:t>What is found at the base of a waterfall?</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Define traction</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lang="en-GB" sz="3600" dirty="0">
                <a:solidFill>
                  <a:prstClr val="black"/>
                </a:solidFill>
                <a:latin typeface="Calibri" panose="020F0502020204030204"/>
              </a:rPr>
              <a:t>Name two measures of development </a:t>
            </a:r>
          </a:p>
          <a:p>
            <a:pPr marL="742950" marR="0" lvl="0" indent="-742950" algn="l" defTabSz="457200" rtl="0" eaLnBrk="1" fontAlgn="auto" latinLnBrk="0" hangingPunct="1">
              <a:lnSpc>
                <a:spcPct val="100000"/>
              </a:lnSpc>
              <a:spcBef>
                <a:spcPts val="0"/>
              </a:spcBef>
              <a:spcAft>
                <a:spcPts val="0"/>
              </a:spcAft>
              <a:buClrTx/>
              <a:buSzTx/>
              <a:buFont typeface="+mj-lt"/>
              <a:buAutoNum type="arabicPeriod"/>
              <a:tabLst/>
              <a:defRPr/>
            </a:pPr>
            <a:r>
              <a:rPr lang="en-GB" sz="3600" dirty="0">
                <a:solidFill>
                  <a:prstClr val="black"/>
                </a:solidFill>
                <a:latin typeface="Calibri" panose="020F0502020204030204"/>
              </a:rPr>
              <a:t>Name one opportunity in hot deserts</a:t>
            </a:r>
          </a:p>
        </p:txBody>
      </p:sp>
      <p:sp>
        <p:nvSpPr>
          <p:cNvPr id="6" name="TextBox 5">
            <a:extLst>
              <a:ext uri="{FF2B5EF4-FFF2-40B4-BE49-F238E27FC236}">
                <a16:creationId xmlns:a16="http://schemas.microsoft.com/office/drawing/2014/main" id="{6CA9A9D3-2958-023F-00D1-D67AED562C1F}"/>
              </a:ext>
            </a:extLst>
          </p:cNvPr>
          <p:cNvSpPr txBox="1"/>
          <p:nvPr/>
        </p:nvSpPr>
        <p:spPr>
          <a:xfrm>
            <a:off x="290775" y="879195"/>
            <a:ext cx="11706523" cy="954107"/>
          </a:xfrm>
          <a:prstGeom prst="rect">
            <a:avLst/>
          </a:prstGeom>
          <a:solidFill>
            <a:schemeClr val="accent1">
              <a:lumMod val="40000"/>
              <a:lumOff val="60000"/>
            </a:schemeClr>
          </a:solidFill>
          <a:ln w="28575">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Title: River Erosion and Depositional </a:t>
            </a:r>
            <a:r>
              <a:rPr lang="en-GB" sz="2800" b="1" dirty="0">
                <a:solidFill>
                  <a:prstClr val="black"/>
                </a:solidFill>
                <a:latin typeface="Calibri" panose="020F0502020204030204"/>
              </a:rPr>
              <a:t>L</a:t>
            </a:r>
            <a:r>
              <a:rPr kumimoji="0" lang="en-GB" sz="2800" b="1" i="0" u="none" strike="noStrike" kern="1200" cap="none" spc="0" normalizeH="0" baseline="0" noProof="0" dirty="0" err="1">
                <a:ln>
                  <a:noFill/>
                </a:ln>
                <a:solidFill>
                  <a:prstClr val="black"/>
                </a:solidFill>
                <a:effectLst/>
                <a:uLnTx/>
                <a:uFillTx/>
                <a:latin typeface="Calibri" panose="020F0502020204030204"/>
                <a:ea typeface="+mn-ea"/>
                <a:cs typeface="+mn-cs"/>
              </a:rPr>
              <a:t>andforms</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Date: </a:t>
            </a:r>
            <a:fld id="{611F2D9D-A18B-42AB-A9ED-8E62F9647B2D}" type="datetime3">
              <a:rPr kumimoji="0" lang="en-GB" sz="2800" b="0" i="0" u="sng"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 January, 2025</a:t>
            </a:fld>
            <a:endPar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BE3455-1E69-AB17-60F4-B5995A9984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95" b="96623" l="3797" r="97708">
                        <a14:foregroundMark x1="39828" y1="15815" x2="58023" y2="36985"/>
                        <a14:foregroundMark x1="62607" y1="22900" x2="18553" y2="36656"/>
                        <a14:foregroundMark x1="18553" y1="36656" x2="17407" y2="55437"/>
                        <a14:foregroundMark x1="37822" y1="15898" x2="10172" y2="36656"/>
                        <a14:foregroundMark x1="11390" y1="27842" x2="43195" y2="7414"/>
                        <a14:foregroundMark x1="44699" y1="8155" x2="69341" y2="22076"/>
                        <a14:foregroundMark x1="50143" y1="7825" x2="33166" y2="7578"/>
                        <a14:foregroundMark x1="11533" y1="32702" x2="12249" y2="75371"/>
                        <a14:foregroundMark x1="12249" y1="75371" x2="43195" y2="90445"/>
                        <a14:foregroundMark x1="43195" y1="90445" x2="70559" y2="78089"/>
                        <a14:foregroundMark x1="70559" y1="78089" x2="79370" y2="57249"/>
                        <a14:foregroundMark x1="47135" y1="77018" x2="63825" y2="79407"/>
                        <a14:foregroundMark x1="22636" y1="82619" x2="66834" y2="82372"/>
                        <a14:foregroundMark x1="66834" y1="82372" x2="75716" y2="74959"/>
                        <a14:foregroundMark x1="95630" y1="43657" x2="92407" y2="58402"/>
                        <a14:foregroundMark x1="95559" y1="28171" x2="76504" y2="36656"/>
                        <a14:foregroundMark x1="10172" y1="32125" x2="7521" y2="64333"/>
                        <a14:foregroundMark x1="7521" y1="64333" x2="33668" y2="91763"/>
                        <a14:foregroundMark x1="33668" y1="91763" x2="35244" y2="92010"/>
                        <a14:foregroundMark x1="32020" y1="39951" x2="39470" y2="67216"/>
                        <a14:foregroundMark x1="9241" y1="69934" x2="30372" y2="92257"/>
                        <a14:foregroundMark x1="30372" y1="92257" x2="61891" y2="87562"/>
                        <a14:foregroundMark x1="61891" y1="87562" x2="81447" y2="61120"/>
                        <a14:foregroundMark x1="11605" y1="33278" x2="4656" y2="64498"/>
                        <a14:foregroundMark x1="4656" y1="64498" x2="24069" y2="89868"/>
                        <a14:foregroundMark x1="24069" y1="89868" x2="54513" y2="89951"/>
                        <a14:foregroundMark x1="54513" y1="89951" x2="77722" y2="72323"/>
                        <a14:foregroundMark x1="49212" y1="94152" x2="61676" y2="88797"/>
                        <a14:foregroundMark x1="35745" y1="93657" x2="39685" y2="94893"/>
                        <a14:foregroundMark x1="29728" y1="72570" x2="41261" y2="72735"/>
                        <a14:foregroundMark x1="7163" y1="42669" x2="4513" y2="56013"/>
                        <a14:foregroundMark x1="4871" y1="35997" x2="3868" y2="59885"/>
                        <a14:foregroundMark x1="4370" y1="64250" x2="14112" y2="83526"/>
                        <a14:foregroundMark x1="30874" y1="63097" x2="27507" y2="84514"/>
                        <a14:foregroundMark x1="50072" y1="61862" x2="44484" y2="84514"/>
                        <a14:foregroundMark x1="63037" y1="62850" x2="55946" y2="81384"/>
                        <a14:foregroundMark x1="79799" y1="64745" x2="67479" y2="79160"/>
                        <a14:foregroundMark x1="58453" y1="65898" x2="53295" y2="79489"/>
                        <a14:foregroundMark x1="71705" y1="67628" x2="69341" y2="77348"/>
                        <a14:foregroundMark x1="53868" y1="94069" x2="72350" y2="82125"/>
                        <a14:foregroundMark x1="52579" y1="95222" x2="79799" y2="72488"/>
                        <a14:foregroundMark x1="79799" y1="72488" x2="79799" y2="72488"/>
                        <a14:foregroundMark x1="13610" y1="78171" x2="40186" y2="93328"/>
                        <a14:foregroundMark x1="40186" y1="93328" x2="75645" y2="81137"/>
                        <a14:foregroundMark x1="75645" y1="81137" x2="77436" y2="78583"/>
                        <a14:foregroundMark x1="41117" y1="94893" x2="51934" y2="95222"/>
                        <a14:foregroundMark x1="25716" y1="88303" x2="32020" y2="95305"/>
                        <a14:foregroundMark x1="17192" y1="82455" x2="26576" y2="92257"/>
                        <a14:foregroundMark x1="9957" y1="78089" x2="15473" y2="86903"/>
                        <a14:foregroundMark x1="17335" y1="87150" x2="26934" y2="94481"/>
                        <a14:foregroundMark x1="35244" y1="94646" x2="67335" y2="87891"/>
                        <a14:foregroundMark x1="67335" y1="87891" x2="71060" y2="85420"/>
                        <a14:foregroundMark x1="74212" y1="36244" x2="42407" y2="46952"/>
                        <a14:foregroundMark x1="85458" y1="33443" x2="97708" y2="30560"/>
                        <a14:foregroundMark x1="29441" y1="49753" x2="69126" y2="41845"/>
                        <a14:foregroundMark x1="69126" y1="41845" x2="69556" y2="41845"/>
                        <a14:foregroundMark x1="53868" y1="44399" x2="68195" y2="48023"/>
                        <a14:foregroundMark x1="44771" y1="46952" x2="45989" y2="59885"/>
                        <a14:foregroundMark x1="45272" y1="4119" x2="45272" y2="4119"/>
                        <a14:foregroundMark x1="45272" y1="4119" x2="43768" y2="3295"/>
                        <a14:foregroundMark x1="61032" y1="90198" x2="61032" y2="90198"/>
                        <a14:foregroundMark x1="59097" y1="94399" x2="59097" y2="94399"/>
                        <a14:foregroundMark x1="44341" y1="96623" x2="44341" y2="96623"/>
                        <a14:foregroundMark x1="35172" y1="69028" x2="35172" y2="69028"/>
                        <a14:foregroundMark x1="5444" y1="80066" x2="5444" y2="80066"/>
                      </a14:backgroundRemoval>
                    </a14:imgEffect>
                  </a14:imgLayer>
                </a14:imgProps>
              </a:ext>
            </a:extLst>
          </a:blip>
          <a:stretch>
            <a:fillRect/>
          </a:stretch>
        </p:blipFill>
        <p:spPr>
          <a:xfrm>
            <a:off x="10846093" y="764271"/>
            <a:ext cx="1220866" cy="1061699"/>
          </a:xfrm>
          <a:prstGeom prst="rect">
            <a:avLst/>
          </a:prstGeom>
        </p:spPr>
      </p:pic>
      <p:sp>
        <p:nvSpPr>
          <p:cNvPr id="9" name="Rectangle 8">
            <a:extLst>
              <a:ext uri="{FF2B5EF4-FFF2-40B4-BE49-F238E27FC236}">
                <a16:creationId xmlns:a16="http://schemas.microsoft.com/office/drawing/2014/main" id="{EE66B644-2263-6849-FE44-ED7EFD44EC39}"/>
              </a:ext>
            </a:extLst>
          </p:cNvPr>
          <p:cNvSpPr/>
          <p:nvPr/>
        </p:nvSpPr>
        <p:spPr>
          <a:xfrm>
            <a:off x="-230938" y="6244262"/>
            <a:ext cx="1265387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S</a:t>
            </a:r>
            <a:r>
              <a:rPr kumimoji="0" lang="en-GB" sz="24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it up &amp; Focus</a:t>
            </a:r>
            <a:r>
              <a:rPr kumimoji="0" lang="en-GB" sz="36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H</a:t>
            </a:r>
            <a:r>
              <a:rPr kumimoji="0" lang="en-GB" sz="24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ave Pride in your Work</a:t>
            </a:r>
            <a:r>
              <a:rPr kumimoji="0" lang="en-GB" sz="36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I</a:t>
            </a:r>
            <a:r>
              <a:rPr kumimoji="0" lang="en-GB" sz="24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S this your best work?</a:t>
            </a:r>
            <a:r>
              <a:rPr kumimoji="0" lang="en-GB" sz="36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N</a:t>
            </a:r>
            <a:r>
              <a:rPr kumimoji="0" lang="en-GB" sz="24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o Interruptions</a:t>
            </a:r>
            <a:r>
              <a:rPr kumimoji="0" lang="en-GB" sz="36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  E</a:t>
            </a:r>
            <a:r>
              <a:rPr kumimoji="0" lang="en-GB" sz="24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rPr>
              <a:t>quipment</a:t>
            </a:r>
            <a:endParaRPr kumimoji="0" lang="en-GB" sz="6000" b="1" i="0" u="none" strike="noStrike" kern="1200" cap="none" spc="0" normalizeH="0" baseline="0" noProof="0" dirty="0">
              <a:ln w="22225">
                <a:solidFill>
                  <a:srgbClr val="2683C6"/>
                </a:solidFill>
                <a:prstDash val="solid"/>
              </a:ln>
              <a:solidFill>
                <a:srgbClr val="FFC000"/>
              </a:solidFill>
              <a:effectLst>
                <a:glow rad="228600">
                  <a:srgbClr val="2683C6">
                    <a:satMod val="175000"/>
                    <a:alpha val="40000"/>
                  </a:srgbClr>
                </a:glow>
              </a:effectLst>
              <a:uLnTx/>
              <a:uFillTx/>
              <a:latin typeface="Calibri" panose="020F0502020204030204"/>
              <a:ea typeface="+mn-ea"/>
              <a:cs typeface="+mn-cs"/>
            </a:endParaRPr>
          </a:p>
        </p:txBody>
      </p:sp>
      <p:pic>
        <p:nvPicPr>
          <p:cNvPr id="3" name="Slide 1">
            <a:hlinkClick r:id="" action="ppaction://media"/>
            <a:extLst>
              <a:ext uri="{FF2B5EF4-FFF2-40B4-BE49-F238E27FC236}">
                <a16:creationId xmlns:a16="http://schemas.microsoft.com/office/drawing/2014/main" id="{F8AFCE39-68F7-A64D-A3C7-81B9EF9092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4026" y="899452"/>
            <a:ext cx="812800" cy="812800"/>
          </a:xfrm>
          <a:prstGeom prst="rect">
            <a:avLst/>
          </a:prstGeom>
        </p:spPr>
      </p:pic>
    </p:spTree>
    <p:extLst>
      <p:ext uri="{BB962C8B-B14F-4D97-AF65-F5344CB8AC3E}">
        <p14:creationId xmlns:p14="http://schemas.microsoft.com/office/powerpoint/2010/main" val="18025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3692"/>
            <a:ext cx="12192000" cy="1325563"/>
          </a:xfrm>
          <a:solidFill>
            <a:srgbClr val="00B0F0"/>
          </a:solidFill>
          <a:ln>
            <a:solidFill>
              <a:schemeClr val="tx1"/>
            </a:solidFill>
          </a:ln>
        </p:spPr>
        <p:txBody>
          <a:bodyPr>
            <a:normAutofit/>
          </a:bodyPr>
          <a:lstStyle/>
          <a:p>
            <a:r>
              <a:rPr lang="en-GB" dirty="0"/>
              <a:t>Explain how an ox-bow lake could form on the river shown in </a:t>
            </a:r>
            <a:r>
              <a:rPr lang="en-GB" b="1" dirty="0"/>
              <a:t>Figure 1. </a:t>
            </a:r>
            <a:r>
              <a:rPr lang="en-GB" dirty="0"/>
              <a:t>(6)</a:t>
            </a:r>
          </a:p>
        </p:txBody>
      </p:sp>
      <p:sp>
        <p:nvSpPr>
          <p:cNvPr id="13" name="Content Placeholder 11"/>
          <p:cNvSpPr>
            <a:spLocks noGrp="1"/>
          </p:cNvSpPr>
          <p:nvPr>
            <p:ph idx="1"/>
          </p:nvPr>
        </p:nvSpPr>
        <p:spPr>
          <a:xfrm>
            <a:off x="252248" y="1426619"/>
            <a:ext cx="6148552" cy="5225053"/>
          </a:xfrm>
        </p:spPr>
        <p:txBody>
          <a:bodyPr>
            <a:normAutofit lnSpcReduction="10000"/>
          </a:bodyPr>
          <a:lstStyle/>
          <a:p>
            <a:pPr marL="0" indent="0">
              <a:buNone/>
            </a:pPr>
            <a:r>
              <a:rPr lang="en-GB" sz="3600" u="sng" dirty="0"/>
              <a:t>SUCCESS CRITERIA:</a:t>
            </a:r>
          </a:p>
          <a:p>
            <a:pPr marL="0" indent="0">
              <a:buNone/>
            </a:pPr>
            <a:r>
              <a:rPr lang="en-GB" sz="3600" b="1" dirty="0"/>
              <a:t>L1 (1-2) </a:t>
            </a:r>
            <a:r>
              <a:rPr lang="en-GB" sz="3600" dirty="0"/>
              <a:t>There is a basic explanation of the formation of an ox-bow lake. </a:t>
            </a:r>
          </a:p>
          <a:p>
            <a:pPr marL="0" indent="0">
              <a:buNone/>
            </a:pPr>
            <a:r>
              <a:rPr lang="en-GB" sz="3600" b="1" dirty="0"/>
              <a:t>L2 (3-4) </a:t>
            </a:r>
            <a:r>
              <a:rPr lang="en-GB" sz="3600" dirty="0"/>
              <a:t>There is a clear explanation of the formation of an ox-bow lake.</a:t>
            </a:r>
          </a:p>
          <a:p>
            <a:pPr marL="0" indent="0">
              <a:buNone/>
            </a:pPr>
            <a:r>
              <a:rPr lang="en-GB" sz="3600" b="1" dirty="0"/>
              <a:t>L3 (5-6) </a:t>
            </a:r>
            <a:r>
              <a:rPr lang="en-GB" sz="3600" dirty="0"/>
              <a:t>There is a detailed explanation of the formation of an ox-bow lake. </a:t>
            </a:r>
            <a:endParaRPr lang="en-GB" sz="3600" b="1" dirty="0"/>
          </a:p>
        </p:txBody>
      </p:sp>
      <p:pic>
        <p:nvPicPr>
          <p:cNvPr id="14" name="Picture 13"/>
          <p:cNvPicPr>
            <a:picLocks noChangeAspect="1"/>
          </p:cNvPicPr>
          <p:nvPr/>
        </p:nvPicPr>
        <p:blipFill>
          <a:blip r:embed="rId4"/>
          <a:stretch>
            <a:fillRect/>
          </a:stretch>
        </p:blipFill>
        <p:spPr>
          <a:xfrm>
            <a:off x="6756094" y="1614850"/>
            <a:ext cx="4794545" cy="3368767"/>
          </a:xfrm>
          <a:prstGeom prst="rect">
            <a:avLst/>
          </a:prstGeom>
          <a:ln>
            <a:solidFill>
              <a:schemeClr val="tx1"/>
            </a:solidFill>
          </a:ln>
        </p:spPr>
      </p:pic>
      <p:sp>
        <p:nvSpPr>
          <p:cNvPr id="15" name="Content Placeholder 11"/>
          <p:cNvSpPr txBox="1">
            <a:spLocks/>
          </p:cNvSpPr>
          <p:nvPr/>
        </p:nvSpPr>
        <p:spPr>
          <a:xfrm>
            <a:off x="8470880" y="5296597"/>
            <a:ext cx="1364974" cy="4722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Figure 1</a:t>
            </a:r>
          </a:p>
        </p:txBody>
      </p:sp>
      <p:pic>
        <p:nvPicPr>
          <p:cNvPr id="2" name="Recorded Sound">
            <a:hlinkClick r:id="" action="ppaction://media"/>
            <a:extLst>
              <a:ext uri="{FF2B5EF4-FFF2-40B4-BE49-F238E27FC236}">
                <a16:creationId xmlns:a16="http://schemas.microsoft.com/office/drawing/2014/main" id="{CF458C1C-A13C-1B49-AC8B-80C5C2537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2095" y="588462"/>
            <a:ext cx="601870" cy="601870"/>
          </a:xfrm>
          <a:prstGeom prst="rect">
            <a:avLst/>
          </a:prstGeom>
        </p:spPr>
      </p:pic>
    </p:spTree>
    <p:extLst>
      <p:ext uri="{BB962C8B-B14F-4D97-AF65-F5344CB8AC3E}">
        <p14:creationId xmlns:p14="http://schemas.microsoft.com/office/powerpoint/2010/main" val="21802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7839"/>
            <a:ext cx="12192000" cy="717375"/>
          </a:xfrm>
          <a:solidFill>
            <a:srgbClr val="00B0F0"/>
          </a:solidFill>
          <a:ln>
            <a:solidFill>
              <a:schemeClr val="tx1"/>
            </a:solidFill>
          </a:ln>
        </p:spPr>
        <p:txBody>
          <a:bodyPr>
            <a:normAutofit/>
          </a:bodyPr>
          <a:lstStyle/>
          <a:p>
            <a:r>
              <a:rPr lang="en-GB" sz="3200" dirty="0"/>
              <a:t>Explain how an ox-bow lake could form on the river shown in </a:t>
            </a:r>
            <a:r>
              <a:rPr lang="en-GB" sz="3200" b="1" dirty="0"/>
              <a:t>Figure 1. </a:t>
            </a:r>
            <a:r>
              <a:rPr lang="en-GB" sz="3200" dirty="0"/>
              <a:t>(6)</a:t>
            </a:r>
          </a:p>
        </p:txBody>
      </p:sp>
      <p:sp>
        <p:nvSpPr>
          <p:cNvPr id="12" name="Content Placeholder 11"/>
          <p:cNvSpPr>
            <a:spLocks noGrp="1"/>
          </p:cNvSpPr>
          <p:nvPr>
            <p:ph idx="1"/>
          </p:nvPr>
        </p:nvSpPr>
        <p:spPr>
          <a:xfrm>
            <a:off x="271922" y="931744"/>
            <a:ext cx="9597292" cy="4924513"/>
          </a:xfrm>
        </p:spPr>
        <p:txBody>
          <a:bodyPr>
            <a:noAutofit/>
          </a:bodyPr>
          <a:lstStyle/>
          <a:p>
            <a:pPr marL="0" indent="0">
              <a:buNone/>
            </a:pPr>
            <a:r>
              <a:rPr lang="en-GB" sz="3200" dirty="0"/>
              <a:t>There are many meanders shown in figure 1. The current is fastest at the outside bend of a meander because the channel is deeper (1). This means that hydraulic action and abrasion erode the outside bank of the river (1). Overtime erosion causes meanders to migrate across flood plains and get closer together (1). The outside bends continue to get closer until there is only a small bit of land left between two outside bends of a meander (1). This is called the neck. The river breaks through the neck usually during a flood to create a straight channel (1). Material is deposited across the shallow parts of the channel which eventually cuts the meander off and creates and ox-bow lake (1). </a:t>
            </a:r>
          </a:p>
        </p:txBody>
      </p:sp>
      <p:pic>
        <p:nvPicPr>
          <p:cNvPr id="16" name="Picture 2" descr="Image result for purple pe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493206">
            <a:off x="10512395" y="990581"/>
            <a:ext cx="1511278" cy="11334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GREEN P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2154" y="2389407"/>
            <a:ext cx="811760" cy="799890"/>
          </a:xfrm>
          <a:prstGeom prst="rect">
            <a:avLst/>
          </a:prstGeom>
          <a:noFill/>
          <a:ln>
            <a:solidFill>
              <a:schemeClr val="tx1"/>
            </a:solidFill>
          </a:ln>
        </p:spPr>
      </p:pic>
    </p:spTree>
    <p:extLst>
      <p:ext uri="{BB962C8B-B14F-4D97-AF65-F5344CB8AC3E}">
        <p14:creationId xmlns:p14="http://schemas.microsoft.com/office/powerpoint/2010/main" val="84260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3912-D190-86BF-EFD3-33F269071EF0}"/>
              </a:ext>
            </a:extLst>
          </p:cNvPr>
          <p:cNvSpPr>
            <a:spLocks noGrp="1"/>
          </p:cNvSpPr>
          <p:nvPr>
            <p:ph type="title"/>
          </p:nvPr>
        </p:nvSpPr>
        <p:spPr>
          <a:xfrm>
            <a:off x="65448" y="88472"/>
            <a:ext cx="11901224" cy="625151"/>
          </a:xfrm>
        </p:spPr>
        <p:txBody>
          <a:bodyPr>
            <a:normAutofit fontScale="90000"/>
          </a:bodyPr>
          <a:lstStyle/>
          <a:p>
            <a:r>
              <a:rPr lang="en-GB" b="1" dirty="0"/>
              <a:t>Threshold – Exit - </a:t>
            </a:r>
            <a:r>
              <a:rPr lang="en-GB" sz="4900" b="1" dirty="0">
                <a:solidFill>
                  <a:schemeClr val="accent2"/>
                </a:solidFill>
              </a:rPr>
              <a:t>Teacher to stand on door threshold </a:t>
            </a:r>
            <a:endParaRPr lang="en-GB" b="1" dirty="0"/>
          </a:p>
        </p:txBody>
      </p:sp>
      <p:sp>
        <p:nvSpPr>
          <p:cNvPr id="3" name="Content Placeholder 2">
            <a:extLst>
              <a:ext uri="{FF2B5EF4-FFF2-40B4-BE49-F238E27FC236}">
                <a16:creationId xmlns:a16="http://schemas.microsoft.com/office/drawing/2014/main" id="{4871EC3D-43C3-FEDA-03A7-4ADDA939017A}"/>
              </a:ext>
            </a:extLst>
          </p:cNvPr>
          <p:cNvSpPr>
            <a:spLocks noGrp="1"/>
          </p:cNvSpPr>
          <p:nvPr>
            <p:ph idx="1"/>
          </p:nvPr>
        </p:nvSpPr>
        <p:spPr>
          <a:xfrm>
            <a:off x="1097280" y="1845734"/>
            <a:ext cx="10789920" cy="4023360"/>
          </a:xfrm>
        </p:spPr>
        <p:txBody>
          <a:bodyPr>
            <a:normAutofit/>
          </a:bodyPr>
          <a:lstStyle/>
          <a:p>
            <a:pPr marL="342900" indent="-342900">
              <a:lnSpc>
                <a:spcPct val="107000"/>
              </a:lnSpc>
              <a:spcAft>
                <a:spcPts val="800"/>
              </a:spcAft>
              <a:buFont typeface="Aptos" panose="020B0004020202020204" pitchFamily="34" charset="0"/>
              <a:buChar char="-"/>
            </a:pPr>
            <a:endParaRPr lang="en-GB" sz="3200" kern="100" dirty="0">
              <a:latin typeface="Aptos" panose="020B0004020202020204" pitchFamily="34" charset="0"/>
              <a:ea typeface="Aptos" panose="020B0004020202020204" pitchFamily="34" charset="0"/>
              <a:cs typeface="Times New Roman" panose="02020603050405020304" pitchFamily="18" charset="0"/>
            </a:endParaRPr>
          </a:p>
          <a:p>
            <a:endParaRPr lang="en-GB" sz="2400" dirty="0"/>
          </a:p>
        </p:txBody>
      </p:sp>
      <p:sp>
        <p:nvSpPr>
          <p:cNvPr id="5" name="Content Placeholder 2">
            <a:extLst>
              <a:ext uri="{FF2B5EF4-FFF2-40B4-BE49-F238E27FC236}">
                <a16:creationId xmlns:a16="http://schemas.microsoft.com/office/drawing/2014/main" id="{20CAC77E-569F-1F2B-5EE5-378F1E9BCEBC}"/>
              </a:ext>
            </a:extLst>
          </p:cNvPr>
          <p:cNvSpPr txBox="1">
            <a:spLocks/>
          </p:cNvSpPr>
          <p:nvPr/>
        </p:nvSpPr>
        <p:spPr>
          <a:xfrm>
            <a:off x="225328" y="1194546"/>
            <a:ext cx="11741344" cy="52996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GB" sz="4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the end of the lesson:</a:t>
            </a: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b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br>
            <a:endPar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Stand behind your chair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Make sure your desk area is neat &amp; tidy</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Nominated student to collect books &amp; return</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Wear your uniform with pride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GB" sz="4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Exit the classroom calmly &amp; follow the one way system</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4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4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endParaRPr kumimoji="0" lang="en-GB" sz="4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GB" sz="4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3E49D02-68E2-995D-68F1-B90FE971DFA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95" b="96623" l="3797" r="97708">
                        <a14:foregroundMark x1="39828" y1="15815" x2="58023" y2="36985"/>
                        <a14:foregroundMark x1="62607" y1="22900" x2="18553" y2="36656"/>
                        <a14:foregroundMark x1="18553" y1="36656" x2="17407" y2="55437"/>
                        <a14:foregroundMark x1="37822" y1="15898" x2="10172" y2="36656"/>
                        <a14:foregroundMark x1="11390" y1="27842" x2="43195" y2="7414"/>
                        <a14:foregroundMark x1="44699" y1="8155" x2="69341" y2="22076"/>
                        <a14:foregroundMark x1="50143" y1="7825" x2="33166" y2="7578"/>
                        <a14:foregroundMark x1="11533" y1="32702" x2="12249" y2="75371"/>
                        <a14:foregroundMark x1="12249" y1="75371" x2="43195" y2="90445"/>
                        <a14:foregroundMark x1="43195" y1="90445" x2="70559" y2="78089"/>
                        <a14:foregroundMark x1="70559" y1="78089" x2="79370" y2="57249"/>
                        <a14:foregroundMark x1="47135" y1="77018" x2="63825" y2="79407"/>
                        <a14:foregroundMark x1="22636" y1="82619" x2="66834" y2="82372"/>
                        <a14:foregroundMark x1="66834" y1="82372" x2="75716" y2="74959"/>
                        <a14:foregroundMark x1="95630" y1="43657" x2="92407" y2="58402"/>
                        <a14:foregroundMark x1="95559" y1="28171" x2="76504" y2="36656"/>
                        <a14:foregroundMark x1="10172" y1="32125" x2="7521" y2="64333"/>
                        <a14:foregroundMark x1="7521" y1="64333" x2="33668" y2="91763"/>
                        <a14:foregroundMark x1="33668" y1="91763" x2="35244" y2="92010"/>
                        <a14:foregroundMark x1="32020" y1="39951" x2="39470" y2="67216"/>
                        <a14:foregroundMark x1="9241" y1="69934" x2="30372" y2="92257"/>
                        <a14:foregroundMark x1="30372" y1="92257" x2="61891" y2="87562"/>
                        <a14:foregroundMark x1="61891" y1="87562" x2="81447" y2="61120"/>
                        <a14:foregroundMark x1="11605" y1="33278" x2="4656" y2="64498"/>
                        <a14:foregroundMark x1="4656" y1="64498" x2="24069" y2="89868"/>
                        <a14:foregroundMark x1="24069" y1="89868" x2="54513" y2="89951"/>
                        <a14:foregroundMark x1="54513" y1="89951" x2="77722" y2="72323"/>
                        <a14:foregroundMark x1="49212" y1="94152" x2="61676" y2="88797"/>
                        <a14:foregroundMark x1="35745" y1="93657" x2="39685" y2="94893"/>
                        <a14:foregroundMark x1="29728" y1="72570" x2="41261" y2="72735"/>
                        <a14:foregroundMark x1="7163" y1="42669" x2="4513" y2="56013"/>
                        <a14:foregroundMark x1="4871" y1="35997" x2="3868" y2="59885"/>
                        <a14:foregroundMark x1="4370" y1="64250" x2="14112" y2="83526"/>
                        <a14:foregroundMark x1="30874" y1="63097" x2="27507" y2="84514"/>
                        <a14:foregroundMark x1="50072" y1="61862" x2="44484" y2="84514"/>
                        <a14:foregroundMark x1="63037" y1="62850" x2="55946" y2="81384"/>
                        <a14:foregroundMark x1="79799" y1="64745" x2="67479" y2="79160"/>
                        <a14:foregroundMark x1="58453" y1="65898" x2="53295" y2="79489"/>
                        <a14:foregroundMark x1="71705" y1="67628" x2="69341" y2="77348"/>
                        <a14:foregroundMark x1="53868" y1="94069" x2="72350" y2="82125"/>
                        <a14:foregroundMark x1="52579" y1="95222" x2="79799" y2="72488"/>
                        <a14:foregroundMark x1="79799" y1="72488" x2="79799" y2="72488"/>
                        <a14:foregroundMark x1="13610" y1="78171" x2="40186" y2="93328"/>
                        <a14:foregroundMark x1="40186" y1="93328" x2="75645" y2="81137"/>
                        <a14:foregroundMark x1="75645" y1="81137" x2="77436" y2="78583"/>
                        <a14:foregroundMark x1="41117" y1="94893" x2="51934" y2="95222"/>
                        <a14:foregroundMark x1="25716" y1="88303" x2="32020" y2="95305"/>
                        <a14:foregroundMark x1="17192" y1="82455" x2="26576" y2="92257"/>
                        <a14:foregroundMark x1="9957" y1="78089" x2="15473" y2="86903"/>
                        <a14:foregroundMark x1="17335" y1="87150" x2="26934" y2="94481"/>
                        <a14:foregroundMark x1="35244" y1="94646" x2="67335" y2="87891"/>
                        <a14:foregroundMark x1="67335" y1="87891" x2="71060" y2="85420"/>
                        <a14:foregroundMark x1="74212" y1="36244" x2="42407" y2="46952"/>
                        <a14:foregroundMark x1="85458" y1="33443" x2="97708" y2="30560"/>
                        <a14:foregroundMark x1="29441" y1="49753" x2="69126" y2="41845"/>
                        <a14:foregroundMark x1="69126" y1="41845" x2="69556" y2="41845"/>
                        <a14:foregroundMark x1="53868" y1="44399" x2="68195" y2="48023"/>
                        <a14:foregroundMark x1="44771" y1="46952" x2="45989" y2="59885"/>
                        <a14:foregroundMark x1="45272" y1="4119" x2="45272" y2="4119"/>
                        <a14:foregroundMark x1="45272" y1="4119" x2="43768" y2="3295"/>
                        <a14:foregroundMark x1="61032" y1="90198" x2="61032" y2="90198"/>
                        <a14:foregroundMark x1="59097" y1="94399" x2="59097" y2="94399"/>
                        <a14:foregroundMark x1="44341" y1="96623" x2="44341" y2="96623"/>
                        <a14:foregroundMark x1="35172" y1="69028" x2="35172" y2="69028"/>
                        <a14:foregroundMark x1="5444" y1="80066" x2="5444" y2="80066"/>
                      </a14:backgroundRemoval>
                    </a14:imgEffect>
                  </a14:imgLayer>
                </a14:imgProps>
              </a:ext>
            </a:extLst>
          </a:blip>
          <a:stretch>
            <a:fillRect/>
          </a:stretch>
        </p:blipFill>
        <p:spPr>
          <a:xfrm>
            <a:off x="9922816" y="887227"/>
            <a:ext cx="1964384" cy="1708283"/>
          </a:xfrm>
          <a:prstGeom prst="rect">
            <a:avLst/>
          </a:prstGeom>
        </p:spPr>
      </p:pic>
    </p:spTree>
    <p:extLst>
      <p:ext uri="{BB962C8B-B14F-4D97-AF65-F5344CB8AC3E}">
        <p14:creationId xmlns:p14="http://schemas.microsoft.com/office/powerpoint/2010/main" val="3605547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15A6-7419-524A-B405-7913733FEAC0}"/>
              </a:ext>
            </a:extLst>
          </p:cNvPr>
          <p:cNvSpPr>
            <a:spLocks noGrp="1"/>
          </p:cNvSpPr>
          <p:nvPr>
            <p:ph type="title"/>
          </p:nvPr>
        </p:nvSpPr>
        <p:spPr>
          <a:xfrm>
            <a:off x="0" y="0"/>
            <a:ext cx="12192000" cy="1103243"/>
          </a:xfrm>
          <a:solidFill>
            <a:srgbClr val="00B0F0"/>
          </a:solidFill>
          <a:ln>
            <a:solidFill>
              <a:schemeClr val="tx1"/>
            </a:solidFill>
          </a:ln>
        </p:spPr>
        <p:txBody>
          <a:bodyPr/>
          <a:lstStyle/>
          <a:p>
            <a:r>
              <a:rPr lang="en-US" dirty="0"/>
              <a:t>Do now answers</a:t>
            </a:r>
          </a:p>
        </p:txBody>
      </p:sp>
      <p:sp>
        <p:nvSpPr>
          <p:cNvPr id="3" name="Content Placeholder 2">
            <a:extLst>
              <a:ext uri="{FF2B5EF4-FFF2-40B4-BE49-F238E27FC236}">
                <a16:creationId xmlns:a16="http://schemas.microsoft.com/office/drawing/2014/main" id="{CAF2BF3D-9092-7947-9773-1E628D9F8CA7}"/>
              </a:ext>
            </a:extLst>
          </p:cNvPr>
          <p:cNvSpPr>
            <a:spLocks noGrp="1"/>
          </p:cNvSpPr>
          <p:nvPr>
            <p:ph idx="1"/>
          </p:nvPr>
        </p:nvSpPr>
        <p:spPr>
          <a:xfrm>
            <a:off x="838200" y="1656660"/>
            <a:ext cx="10515600" cy="4351338"/>
          </a:xfrm>
        </p:spPr>
        <p:txBody>
          <a:bodyPr>
            <a:normAutofit fontScale="92500" lnSpcReduction="10000"/>
          </a:bodyPr>
          <a:lstStyle/>
          <a:p>
            <a:pPr marL="0" lvl="0" indent="0" defTabSz="457200">
              <a:lnSpc>
                <a:spcPct val="100000"/>
              </a:lnSpc>
              <a:spcBef>
                <a:spcPts val="0"/>
              </a:spcBef>
              <a:buNone/>
              <a:defRPr/>
            </a:pPr>
            <a:r>
              <a:rPr lang="en-GB" sz="3600" dirty="0">
                <a:solidFill>
                  <a:prstClr val="black"/>
                </a:solidFill>
              </a:rPr>
              <a:t>1. What is found at the base of a waterfall? </a:t>
            </a:r>
          </a:p>
          <a:p>
            <a:pPr marL="0" lvl="0" indent="0" defTabSz="457200">
              <a:lnSpc>
                <a:spcPct val="100000"/>
              </a:lnSpc>
              <a:spcBef>
                <a:spcPts val="0"/>
              </a:spcBef>
              <a:buNone/>
              <a:defRPr/>
            </a:pPr>
            <a:r>
              <a:rPr lang="en-GB" sz="3600" dirty="0">
                <a:solidFill>
                  <a:srgbClr val="7030A0"/>
                </a:solidFill>
              </a:rPr>
              <a:t>A plunge pool is found at the base of a waterfall.</a:t>
            </a:r>
          </a:p>
          <a:p>
            <a:pPr marL="0" lvl="0" indent="0" defTabSz="457200">
              <a:lnSpc>
                <a:spcPct val="100000"/>
              </a:lnSpc>
              <a:spcBef>
                <a:spcPts val="0"/>
              </a:spcBef>
              <a:buNone/>
              <a:defRPr/>
            </a:pPr>
            <a:r>
              <a:rPr lang="en-GB" sz="3600" dirty="0">
                <a:solidFill>
                  <a:prstClr val="black"/>
                </a:solidFill>
              </a:rPr>
              <a:t>2. Define traction</a:t>
            </a:r>
          </a:p>
          <a:p>
            <a:pPr marL="0" lvl="0" indent="0" defTabSz="457200">
              <a:lnSpc>
                <a:spcPct val="100000"/>
              </a:lnSpc>
              <a:spcBef>
                <a:spcPts val="0"/>
              </a:spcBef>
              <a:buNone/>
              <a:defRPr/>
            </a:pPr>
            <a:r>
              <a:rPr lang="en-GB" sz="3600" dirty="0">
                <a:solidFill>
                  <a:srgbClr val="7030A0"/>
                </a:solidFill>
              </a:rPr>
              <a:t>Traction is when large boulders roll along the river bed.</a:t>
            </a:r>
          </a:p>
          <a:p>
            <a:pPr marL="0" lvl="0" indent="0" defTabSz="457200">
              <a:lnSpc>
                <a:spcPct val="100000"/>
              </a:lnSpc>
              <a:spcBef>
                <a:spcPts val="0"/>
              </a:spcBef>
              <a:buNone/>
              <a:defRPr/>
            </a:pPr>
            <a:r>
              <a:rPr lang="en-GB" sz="3600" dirty="0">
                <a:solidFill>
                  <a:prstClr val="black"/>
                </a:solidFill>
              </a:rPr>
              <a:t>3. Name two measures of development </a:t>
            </a:r>
          </a:p>
          <a:p>
            <a:pPr marL="0" lvl="0" indent="0" defTabSz="457200">
              <a:lnSpc>
                <a:spcPct val="100000"/>
              </a:lnSpc>
              <a:spcBef>
                <a:spcPts val="0"/>
              </a:spcBef>
              <a:buNone/>
              <a:defRPr/>
            </a:pPr>
            <a:r>
              <a:rPr lang="en-GB" sz="3600" dirty="0">
                <a:solidFill>
                  <a:srgbClr val="7030A0"/>
                </a:solidFill>
              </a:rPr>
              <a:t>Two measures of development are Gross Domestic Product and infant mortality rate.</a:t>
            </a:r>
          </a:p>
          <a:p>
            <a:pPr marL="0" lvl="0" indent="0" defTabSz="457200">
              <a:lnSpc>
                <a:spcPct val="100000"/>
              </a:lnSpc>
              <a:spcBef>
                <a:spcPts val="0"/>
              </a:spcBef>
              <a:buNone/>
              <a:defRPr/>
            </a:pPr>
            <a:r>
              <a:rPr lang="en-GB" sz="3600" dirty="0">
                <a:solidFill>
                  <a:prstClr val="black"/>
                </a:solidFill>
              </a:rPr>
              <a:t>4.Name one opportunity in hot deserts</a:t>
            </a:r>
          </a:p>
          <a:p>
            <a:pPr marL="0" lvl="0" indent="0" defTabSz="457200">
              <a:lnSpc>
                <a:spcPct val="100000"/>
              </a:lnSpc>
              <a:spcBef>
                <a:spcPts val="0"/>
              </a:spcBef>
              <a:buNone/>
              <a:defRPr/>
            </a:pPr>
            <a:r>
              <a:rPr lang="en-GB" sz="3600" dirty="0">
                <a:solidFill>
                  <a:srgbClr val="7030A0"/>
                </a:solidFill>
              </a:rPr>
              <a:t>One opportunity in hot deserts is mining.</a:t>
            </a:r>
          </a:p>
          <a:p>
            <a:endParaRPr lang="en-US" sz="3600" dirty="0"/>
          </a:p>
        </p:txBody>
      </p:sp>
      <p:pic>
        <p:nvPicPr>
          <p:cNvPr id="4" name="Slide 2">
            <a:hlinkClick r:id="" action="ppaction://media"/>
            <a:extLst>
              <a:ext uri="{FF2B5EF4-FFF2-40B4-BE49-F238E27FC236}">
                <a16:creationId xmlns:a16="http://schemas.microsoft.com/office/drawing/2014/main" id="{60B7C4C5-0EF9-094C-AE1E-5EDE93A785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29161" y="145221"/>
            <a:ext cx="812800" cy="812800"/>
          </a:xfrm>
          <a:prstGeom prst="rect">
            <a:avLst/>
          </a:prstGeom>
        </p:spPr>
      </p:pic>
    </p:spTree>
    <p:extLst>
      <p:ext uri="{BB962C8B-B14F-4D97-AF65-F5344CB8AC3E}">
        <p14:creationId xmlns:p14="http://schemas.microsoft.com/office/powerpoint/2010/main" val="6763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12192000" cy="1232452"/>
          </a:xfrm>
          <a:solidFill>
            <a:srgbClr val="00B0F0"/>
          </a:solidFill>
          <a:ln>
            <a:solidFill>
              <a:schemeClr val="tx1"/>
            </a:solidFill>
          </a:ln>
        </p:spPr>
        <p:txBody>
          <a:bodyPr>
            <a:noAutofit/>
          </a:bodyPr>
          <a:lstStyle/>
          <a:p>
            <a:r>
              <a:rPr lang="en-GB" sz="4000" b="1" dirty="0"/>
              <a:t>Erosional and Depositional  Landforms: Meanders and Ox-bow Lakes</a:t>
            </a:r>
          </a:p>
        </p:txBody>
      </p:sp>
      <p:pic>
        <p:nvPicPr>
          <p:cNvPr id="2" name="Picture 2" descr="Image result for eastend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17204"/>
            <a:ext cx="8029344" cy="45165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8257309" y="1524828"/>
            <a:ext cx="3713018" cy="5101258"/>
          </a:xfrm>
          <a:prstGeom prst="rect">
            <a:avLst/>
          </a:prstGeom>
          <a:solidFill>
            <a:schemeClr val="accent1">
              <a:lumMod val="20000"/>
              <a:lumOff val="80000"/>
            </a:schemeClr>
          </a:solidFill>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t>What’s the name of this river? </a:t>
            </a:r>
          </a:p>
          <a:p>
            <a:endParaRPr lang="en-GB" sz="3200" dirty="0"/>
          </a:p>
          <a:p>
            <a:r>
              <a:rPr lang="en-GB" sz="3200" dirty="0"/>
              <a:t>Where is it located?</a:t>
            </a:r>
          </a:p>
          <a:p>
            <a:endParaRPr lang="en-GB" sz="3200" dirty="0"/>
          </a:p>
          <a:p>
            <a:r>
              <a:rPr lang="en-GB" sz="3200" dirty="0"/>
              <a:t>Why is it this shape? </a:t>
            </a:r>
          </a:p>
          <a:p>
            <a:endParaRPr lang="en-GB" sz="3200" dirty="0"/>
          </a:p>
          <a:p>
            <a:r>
              <a:rPr lang="en-GB" sz="3200" dirty="0"/>
              <a:t>Which course of the river is this image?</a:t>
            </a:r>
          </a:p>
          <a:p>
            <a:endParaRPr lang="en-GB" sz="3200" dirty="0"/>
          </a:p>
          <a:p>
            <a:endParaRPr lang="en-GB" sz="3200" dirty="0"/>
          </a:p>
        </p:txBody>
      </p:sp>
      <p:pic>
        <p:nvPicPr>
          <p:cNvPr id="3" name="slide 3">
            <a:hlinkClick r:id="" action="ppaction://media"/>
            <a:extLst>
              <a:ext uri="{FF2B5EF4-FFF2-40B4-BE49-F238E27FC236}">
                <a16:creationId xmlns:a16="http://schemas.microsoft.com/office/drawing/2014/main" id="{BB1A91BA-DA34-3C41-B1DD-0381E64114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7309" y="565840"/>
            <a:ext cx="812800" cy="812800"/>
          </a:xfrm>
          <a:prstGeom prst="rect">
            <a:avLst/>
          </a:prstGeom>
        </p:spPr>
      </p:pic>
    </p:spTree>
    <p:extLst>
      <p:ext uri="{BB962C8B-B14F-4D97-AF65-F5344CB8AC3E}">
        <p14:creationId xmlns:p14="http://schemas.microsoft.com/office/powerpoint/2010/main" val="55959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12192000" cy="1232452"/>
          </a:xfrm>
          <a:solidFill>
            <a:srgbClr val="00B0F0"/>
          </a:solidFill>
          <a:ln>
            <a:solidFill>
              <a:schemeClr val="tx1"/>
            </a:solidFill>
          </a:ln>
        </p:spPr>
        <p:txBody>
          <a:bodyPr>
            <a:noAutofit/>
          </a:bodyPr>
          <a:lstStyle/>
          <a:p>
            <a:r>
              <a:rPr lang="en-GB" sz="4000" b="1" dirty="0"/>
              <a:t>Erosional and Depositional  Landforms: Meanders and Ox-bow Lakes</a:t>
            </a:r>
          </a:p>
        </p:txBody>
      </p:sp>
      <p:pic>
        <p:nvPicPr>
          <p:cNvPr id="2" name="Picture 2" descr="Image result for eastend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17204"/>
            <a:ext cx="8029344" cy="45165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8257309" y="1524828"/>
            <a:ext cx="3713018" cy="5101258"/>
          </a:xfrm>
          <a:prstGeom prst="rect">
            <a:avLst/>
          </a:prstGeom>
          <a:solidFill>
            <a:schemeClr val="accent1">
              <a:lumMod val="20000"/>
              <a:lumOff val="80000"/>
            </a:schemeClr>
          </a:solidFill>
          <a:ln>
            <a:solidFill>
              <a:schemeClr val="tx1"/>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200" dirty="0"/>
              <a:t>What’s the name of this river? </a:t>
            </a:r>
          </a:p>
          <a:p>
            <a:r>
              <a:rPr lang="en-GB" sz="3200" dirty="0"/>
              <a:t>Thames</a:t>
            </a:r>
          </a:p>
          <a:p>
            <a:r>
              <a:rPr lang="en-GB" sz="3200" dirty="0"/>
              <a:t>Where is it located?</a:t>
            </a:r>
          </a:p>
          <a:p>
            <a:r>
              <a:rPr lang="en-GB" sz="3200" dirty="0"/>
              <a:t>London</a:t>
            </a:r>
          </a:p>
          <a:p>
            <a:r>
              <a:rPr lang="en-GB" sz="3200" dirty="0"/>
              <a:t>Why is it this shape? </a:t>
            </a:r>
          </a:p>
          <a:p>
            <a:r>
              <a:rPr lang="en-GB" sz="3200" dirty="0"/>
              <a:t>Erosion and deposition</a:t>
            </a:r>
          </a:p>
          <a:p>
            <a:r>
              <a:rPr lang="en-GB" sz="3200" dirty="0"/>
              <a:t>Which course of the river is this image?</a:t>
            </a:r>
          </a:p>
          <a:p>
            <a:r>
              <a:rPr lang="en-GB" sz="3200" dirty="0"/>
              <a:t>Middle/lower</a:t>
            </a:r>
          </a:p>
          <a:p>
            <a:endParaRPr lang="en-GB" sz="3200" dirty="0"/>
          </a:p>
        </p:txBody>
      </p:sp>
      <p:pic>
        <p:nvPicPr>
          <p:cNvPr id="5" name="Recorded Sound">
            <a:hlinkClick r:id="" action="ppaction://media"/>
            <a:extLst>
              <a:ext uri="{FF2B5EF4-FFF2-40B4-BE49-F238E27FC236}">
                <a16:creationId xmlns:a16="http://schemas.microsoft.com/office/drawing/2014/main" id="{450CF7B0-1D0B-E542-9D8B-6A94244BE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4443" y="565840"/>
            <a:ext cx="812800" cy="812800"/>
          </a:xfrm>
          <a:prstGeom prst="rect">
            <a:avLst/>
          </a:prstGeom>
        </p:spPr>
      </p:pic>
    </p:spTree>
    <p:extLst>
      <p:ext uri="{BB962C8B-B14F-4D97-AF65-F5344CB8AC3E}">
        <p14:creationId xmlns:p14="http://schemas.microsoft.com/office/powerpoint/2010/main" val="3942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744049"/>
          </a:xfrm>
          <a:solidFill>
            <a:srgbClr val="00B0F0"/>
          </a:solidFill>
          <a:ln>
            <a:solidFill>
              <a:schemeClr val="tx1"/>
            </a:solidFill>
          </a:ln>
        </p:spPr>
        <p:txBody>
          <a:bodyPr/>
          <a:lstStyle/>
          <a:p>
            <a:r>
              <a:rPr lang="en-GB" b="1" dirty="0"/>
              <a:t>What is a meander? </a:t>
            </a:r>
          </a:p>
        </p:txBody>
      </p:sp>
      <p:sp>
        <p:nvSpPr>
          <p:cNvPr id="12" name="Content Placeholder 11"/>
          <p:cNvSpPr>
            <a:spLocks noGrp="1"/>
          </p:cNvSpPr>
          <p:nvPr>
            <p:ph idx="1"/>
          </p:nvPr>
        </p:nvSpPr>
        <p:spPr>
          <a:xfrm>
            <a:off x="157594" y="997287"/>
            <a:ext cx="11978988" cy="1472439"/>
          </a:xfrm>
        </p:spPr>
        <p:txBody>
          <a:bodyPr>
            <a:normAutofit lnSpcReduction="10000"/>
          </a:bodyPr>
          <a:lstStyle/>
          <a:p>
            <a:pPr marL="0" indent="0">
              <a:buNone/>
            </a:pPr>
            <a:r>
              <a:rPr lang="en-GB" sz="3600" dirty="0"/>
              <a:t>A meander is a bend in a river. They are found mainly in lowland areas and are extremely common in the middle course of a river. </a:t>
            </a:r>
          </a:p>
        </p:txBody>
      </p:sp>
      <p:sp>
        <p:nvSpPr>
          <p:cNvPr id="14" name="Title 5"/>
          <p:cNvSpPr txBox="1">
            <a:spLocks/>
          </p:cNvSpPr>
          <p:nvPr/>
        </p:nvSpPr>
        <p:spPr>
          <a:xfrm>
            <a:off x="0" y="2469727"/>
            <a:ext cx="12192000" cy="969212"/>
          </a:xfrm>
          <a:prstGeom prst="rect">
            <a:avLst/>
          </a:prstGeom>
          <a:solidFill>
            <a:srgbClr val="00B0F0"/>
          </a:solidFill>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What are the conditions needed for a meander to form?</a:t>
            </a:r>
          </a:p>
          <a:p>
            <a:r>
              <a:rPr lang="en-GB" b="1" dirty="0"/>
              <a:t> </a:t>
            </a:r>
          </a:p>
        </p:txBody>
      </p:sp>
      <p:sp>
        <p:nvSpPr>
          <p:cNvPr id="15" name="Content Placeholder 11"/>
          <p:cNvSpPr txBox="1">
            <a:spLocks/>
          </p:cNvSpPr>
          <p:nvPr/>
        </p:nvSpPr>
        <p:spPr>
          <a:xfrm>
            <a:off x="213013" y="3606519"/>
            <a:ext cx="11674186" cy="28496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t>In the early stages of meander formation, water flows slowly over shallow areas (riffles) in the riverbed and faster through deeper sections (pools). This makes way for a motion called </a:t>
            </a:r>
            <a:r>
              <a:rPr lang="en-GB" sz="3600" i="1" dirty="0"/>
              <a:t>helicoidal flow </a:t>
            </a:r>
            <a:r>
              <a:rPr lang="en-GB" sz="3600" dirty="0"/>
              <a:t>that corkscrews across from one bank to another. This starts the erosion and deposition process which continuously shape a meander. </a:t>
            </a:r>
          </a:p>
        </p:txBody>
      </p:sp>
      <p:pic>
        <p:nvPicPr>
          <p:cNvPr id="2" name="Recorded Sound">
            <a:hlinkClick r:id="" action="ppaction://media"/>
            <a:extLst>
              <a:ext uri="{FF2B5EF4-FFF2-40B4-BE49-F238E27FC236}">
                <a16:creationId xmlns:a16="http://schemas.microsoft.com/office/drawing/2014/main" id="{F2FB9F29-582D-FC45-BA5C-DD0BFCFD6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288" y="-34376"/>
            <a:ext cx="812800" cy="812800"/>
          </a:xfrm>
          <a:prstGeom prst="rect">
            <a:avLst/>
          </a:prstGeom>
        </p:spPr>
      </p:pic>
      <p:pic>
        <p:nvPicPr>
          <p:cNvPr id="3" name="Recorded Sound">
            <a:hlinkClick r:id="" action="ppaction://media"/>
            <a:extLst>
              <a:ext uri="{FF2B5EF4-FFF2-40B4-BE49-F238E27FC236}">
                <a16:creationId xmlns:a16="http://schemas.microsoft.com/office/drawing/2014/main" id="{5D6BDAB4-01F5-5E41-8F59-680EA45B657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7156" y="2547933"/>
            <a:ext cx="812800" cy="812800"/>
          </a:xfrm>
          <a:prstGeom prst="rect">
            <a:avLst/>
          </a:prstGeom>
        </p:spPr>
      </p:pic>
    </p:spTree>
    <p:extLst>
      <p:ext uri="{BB962C8B-B14F-4D97-AF65-F5344CB8AC3E}">
        <p14:creationId xmlns:p14="http://schemas.microsoft.com/office/powerpoint/2010/main" val="35568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3117"/>
            <a:ext cx="12192000" cy="744049"/>
          </a:xfrm>
          <a:solidFill>
            <a:srgbClr val="00B0F0"/>
          </a:solidFill>
          <a:ln>
            <a:solidFill>
              <a:schemeClr val="tx1"/>
            </a:solidFill>
          </a:ln>
        </p:spPr>
        <p:txBody>
          <a:bodyPr>
            <a:normAutofit/>
          </a:bodyPr>
          <a:lstStyle/>
          <a:p>
            <a:r>
              <a:rPr lang="en-GB" sz="4000" b="1" dirty="0"/>
              <a:t>The formation of a meander </a:t>
            </a:r>
          </a:p>
        </p:txBody>
      </p:sp>
      <p:sp>
        <p:nvSpPr>
          <p:cNvPr id="12" name="Content Placeholder 11"/>
          <p:cNvSpPr>
            <a:spLocks noGrp="1"/>
          </p:cNvSpPr>
          <p:nvPr>
            <p:ph idx="1"/>
          </p:nvPr>
        </p:nvSpPr>
        <p:spPr>
          <a:xfrm>
            <a:off x="99849" y="828608"/>
            <a:ext cx="6395544" cy="6029392"/>
          </a:xfrm>
        </p:spPr>
        <p:txBody>
          <a:bodyPr>
            <a:noAutofit/>
          </a:bodyPr>
          <a:lstStyle/>
          <a:p>
            <a:pPr marL="0" indent="0">
              <a:buNone/>
            </a:pPr>
            <a:r>
              <a:rPr lang="en-GB" dirty="0"/>
              <a:t>1. Fast flowing water on the outside of the bank causes lateral erosion through abrasion and hydraulic action, which undercuts the banks and forms a </a:t>
            </a:r>
            <a:r>
              <a:rPr lang="en-GB" u="sng" dirty="0"/>
              <a:t>river cliff</a:t>
            </a:r>
            <a:r>
              <a:rPr lang="en-GB" dirty="0"/>
              <a:t>. </a:t>
            </a:r>
          </a:p>
          <a:p>
            <a:pPr marL="0" indent="0">
              <a:buNone/>
            </a:pPr>
            <a:r>
              <a:rPr lang="en-GB" dirty="0"/>
              <a:t>2. Helicoidal flow is a corkscrew movement. The top part of the flow hits the </a:t>
            </a:r>
            <a:r>
              <a:rPr lang="en-GB" u="sng" dirty="0"/>
              <a:t>outside</a:t>
            </a:r>
            <a:r>
              <a:rPr lang="en-GB" dirty="0"/>
              <a:t> of the bank and erodes it. The flow then ‘corkscrews’ down to the next </a:t>
            </a:r>
            <a:r>
              <a:rPr lang="en-GB" u="sng" dirty="0"/>
              <a:t>inside</a:t>
            </a:r>
            <a:r>
              <a:rPr lang="en-GB" dirty="0"/>
              <a:t> bend where it deposits its load due to friction slowing down the flow.</a:t>
            </a:r>
          </a:p>
          <a:p>
            <a:pPr marL="0" indent="0">
              <a:buNone/>
            </a:pPr>
            <a:r>
              <a:rPr lang="en-GB" dirty="0"/>
              <a:t>3. Fast flow causes vertical erosion on the outside bend, this deepens the river bed, resulting in an </a:t>
            </a:r>
            <a:r>
              <a:rPr lang="en-GB" u="sng" dirty="0"/>
              <a:t>asymmetrical cross-profile</a:t>
            </a:r>
            <a:r>
              <a:rPr lang="en-GB" dirty="0"/>
              <a:t>.</a:t>
            </a:r>
          </a:p>
        </p:txBody>
      </p:sp>
      <p:pic>
        <p:nvPicPr>
          <p:cNvPr id="2" name="Picture 1"/>
          <p:cNvPicPr>
            <a:picLocks noChangeAspect="1"/>
          </p:cNvPicPr>
          <p:nvPr/>
        </p:nvPicPr>
        <p:blipFill>
          <a:blip r:embed="rId4"/>
          <a:stretch>
            <a:fillRect/>
          </a:stretch>
        </p:blipFill>
        <p:spPr>
          <a:xfrm>
            <a:off x="6495393" y="23117"/>
            <a:ext cx="5696607" cy="4305956"/>
          </a:xfrm>
          <a:prstGeom prst="rect">
            <a:avLst/>
          </a:prstGeom>
          <a:ln>
            <a:solidFill>
              <a:schemeClr val="tx1"/>
            </a:solidFill>
          </a:ln>
        </p:spPr>
      </p:pic>
      <p:sp>
        <p:nvSpPr>
          <p:cNvPr id="11" name="Content Placeholder 11"/>
          <p:cNvSpPr txBox="1">
            <a:spLocks/>
          </p:cNvSpPr>
          <p:nvPr/>
        </p:nvSpPr>
        <p:spPr>
          <a:xfrm>
            <a:off x="5517117" y="1812930"/>
            <a:ext cx="4724402" cy="4277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16" name="Content Placeholder 11"/>
          <p:cNvSpPr txBox="1">
            <a:spLocks/>
          </p:cNvSpPr>
          <p:nvPr/>
        </p:nvSpPr>
        <p:spPr>
          <a:xfrm>
            <a:off x="6815135" y="4329073"/>
            <a:ext cx="5024159" cy="1761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4. Sand and pebbles are deposited on the inside bank where the current is slower, forming a gentle </a:t>
            </a:r>
            <a:r>
              <a:rPr lang="en-GB" u="sng" dirty="0"/>
              <a:t>slip off slope</a:t>
            </a:r>
            <a:r>
              <a:rPr lang="en-GB" dirty="0"/>
              <a:t>. </a:t>
            </a:r>
          </a:p>
        </p:txBody>
      </p:sp>
      <p:pic>
        <p:nvPicPr>
          <p:cNvPr id="3" name="Recorded Sound">
            <a:hlinkClick r:id="" action="ppaction://media"/>
            <a:extLst>
              <a:ext uri="{FF2B5EF4-FFF2-40B4-BE49-F238E27FC236}">
                <a16:creationId xmlns:a16="http://schemas.microsoft.com/office/drawing/2014/main" id="{AB09E894-ED43-D14D-A018-FD7EEEBFC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37084" y="29331"/>
            <a:ext cx="634345" cy="634345"/>
          </a:xfrm>
          <a:prstGeom prst="rect">
            <a:avLst/>
          </a:prstGeom>
        </p:spPr>
      </p:pic>
    </p:spTree>
    <p:extLst>
      <p:ext uri="{BB962C8B-B14F-4D97-AF65-F5344CB8AC3E}">
        <p14:creationId xmlns:p14="http://schemas.microsoft.com/office/powerpoint/2010/main" val="61894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8918"/>
            <a:ext cx="12192000" cy="739710"/>
          </a:xfrm>
          <a:solidFill>
            <a:srgbClr val="00B0F0"/>
          </a:solidFill>
          <a:ln>
            <a:solidFill>
              <a:schemeClr val="tx1"/>
            </a:solidFill>
          </a:ln>
        </p:spPr>
        <p:txBody>
          <a:bodyPr/>
          <a:lstStyle/>
          <a:p>
            <a:r>
              <a:rPr lang="en-GB" b="1" dirty="0"/>
              <a:t>An ox-bow lake</a:t>
            </a:r>
          </a:p>
        </p:txBody>
      </p:sp>
      <p:sp>
        <p:nvSpPr>
          <p:cNvPr id="12" name="Content Placeholder 11"/>
          <p:cNvSpPr>
            <a:spLocks noGrp="1"/>
          </p:cNvSpPr>
          <p:nvPr>
            <p:ph idx="1"/>
          </p:nvPr>
        </p:nvSpPr>
        <p:spPr>
          <a:xfrm>
            <a:off x="-1" y="768629"/>
            <a:ext cx="7111326" cy="6089372"/>
          </a:xfrm>
        </p:spPr>
        <p:txBody>
          <a:bodyPr>
            <a:normAutofit fontScale="92500" lnSpcReduction="10000"/>
          </a:bodyPr>
          <a:lstStyle/>
          <a:p>
            <a:pPr marL="0" indent="0">
              <a:buNone/>
            </a:pPr>
            <a:r>
              <a:rPr lang="en-GB" sz="3200" dirty="0"/>
              <a:t>A river with many meanders is called a </a:t>
            </a:r>
            <a:r>
              <a:rPr lang="en-GB" sz="3200" i="1" dirty="0"/>
              <a:t>sinuous river</a:t>
            </a:r>
            <a:r>
              <a:rPr lang="en-GB" sz="3200" dirty="0"/>
              <a:t>. The loops increase is size as erosion continues on the outside bank and deposition continues on the inside bank. As meanders grow, they migrate over the floodplain. </a:t>
            </a:r>
          </a:p>
          <a:p>
            <a:pPr marL="0" indent="0">
              <a:buNone/>
            </a:pPr>
            <a:r>
              <a:rPr lang="en-GB" sz="3200" dirty="0"/>
              <a:t>As they migrate they may start to erode </a:t>
            </a:r>
            <a:r>
              <a:rPr lang="en-GB" sz="3200" u="sng" dirty="0"/>
              <a:t>towards each other</a:t>
            </a:r>
            <a:r>
              <a:rPr lang="en-GB" sz="3200" dirty="0"/>
              <a:t>. </a:t>
            </a:r>
          </a:p>
          <a:p>
            <a:pPr marL="0" indent="0">
              <a:buNone/>
            </a:pPr>
            <a:r>
              <a:rPr lang="en-GB" sz="3200" dirty="0"/>
              <a:t>Gradually the neck of the meander narrows until it is completely broken through (usually during a flood) to form a new straighter channel. </a:t>
            </a:r>
          </a:p>
          <a:p>
            <a:pPr marL="0" indent="0">
              <a:buNone/>
            </a:pPr>
            <a:r>
              <a:rPr lang="en-GB" sz="3200" dirty="0"/>
              <a:t>The old meander loop is cut off by deposition from subsequent flooding to form an </a:t>
            </a:r>
            <a:r>
              <a:rPr lang="en-GB" sz="3200" u="sng" dirty="0"/>
              <a:t>ox-bow lake</a:t>
            </a:r>
            <a:r>
              <a:rPr lang="en-GB" sz="3200" dirty="0"/>
              <a:t>. </a:t>
            </a:r>
          </a:p>
        </p:txBody>
      </p:sp>
      <p:pic>
        <p:nvPicPr>
          <p:cNvPr id="4" name="Picture 3"/>
          <p:cNvPicPr>
            <a:picLocks noChangeAspect="1"/>
          </p:cNvPicPr>
          <p:nvPr/>
        </p:nvPicPr>
        <p:blipFill>
          <a:blip r:embed="rId4"/>
          <a:stretch>
            <a:fillRect/>
          </a:stretch>
        </p:blipFill>
        <p:spPr>
          <a:xfrm>
            <a:off x="7111325" y="1519980"/>
            <a:ext cx="4748397" cy="2597855"/>
          </a:xfrm>
          <a:prstGeom prst="rect">
            <a:avLst/>
          </a:prstGeom>
          <a:ln>
            <a:solidFill>
              <a:schemeClr val="tx1"/>
            </a:solidFill>
          </a:ln>
        </p:spPr>
      </p:pic>
      <p:cxnSp>
        <p:nvCxnSpPr>
          <p:cNvPr id="7" name="Straight Arrow Connector 6"/>
          <p:cNvCxnSpPr>
            <a:cxnSpLocks/>
          </p:cNvCxnSpPr>
          <p:nvPr/>
        </p:nvCxnSpPr>
        <p:spPr>
          <a:xfrm flipV="1">
            <a:off x="3216166" y="2761024"/>
            <a:ext cx="5683353" cy="8019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p:cNvCxnSpPr>
          <p:nvPr/>
        </p:nvCxnSpPr>
        <p:spPr>
          <a:xfrm flipV="1">
            <a:off x="3216166" y="2270692"/>
            <a:ext cx="5431563" cy="4003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54" name="Picture 6" descr="Image result for ox bow lake for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325" y="4184501"/>
            <a:ext cx="4748397" cy="1652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E7C62EB2-680D-014E-8005-C6F5C089F5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6555" y="-35526"/>
            <a:ext cx="812800" cy="812800"/>
          </a:xfrm>
          <a:prstGeom prst="rect">
            <a:avLst/>
          </a:prstGeom>
        </p:spPr>
      </p:pic>
      <p:sp>
        <p:nvSpPr>
          <p:cNvPr id="3" name="TextBox 2">
            <a:extLst>
              <a:ext uri="{FF2B5EF4-FFF2-40B4-BE49-F238E27FC236}">
                <a16:creationId xmlns:a16="http://schemas.microsoft.com/office/drawing/2014/main" id="{E8ADF14C-8A2A-554B-9ABE-530936F3DFCF}"/>
              </a:ext>
            </a:extLst>
          </p:cNvPr>
          <p:cNvSpPr txBox="1"/>
          <p:nvPr/>
        </p:nvSpPr>
        <p:spPr>
          <a:xfrm>
            <a:off x="6695768" y="5837190"/>
            <a:ext cx="5163954" cy="954107"/>
          </a:xfrm>
          <a:prstGeom prst="rect">
            <a:avLst/>
          </a:prstGeom>
          <a:solidFill>
            <a:srgbClr val="92D050"/>
          </a:solidFill>
        </p:spPr>
        <p:txBody>
          <a:bodyPr wrap="square" rtlCol="0">
            <a:spAutoFit/>
          </a:bodyPr>
          <a:lstStyle/>
          <a:p>
            <a:r>
              <a:rPr lang="en-US" sz="2800" dirty="0"/>
              <a:t>Task: Explain how an oxbow lake is formed.</a:t>
            </a:r>
          </a:p>
        </p:txBody>
      </p:sp>
    </p:spTree>
    <p:extLst>
      <p:ext uri="{BB962C8B-B14F-4D97-AF65-F5344CB8AC3E}">
        <p14:creationId xmlns:p14="http://schemas.microsoft.com/office/powerpoint/2010/main" val="39927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630621"/>
          </a:xfrm>
          <a:solidFill>
            <a:srgbClr val="00B0F0"/>
          </a:solidFill>
          <a:ln>
            <a:solidFill>
              <a:schemeClr val="tx1"/>
            </a:solidFill>
          </a:ln>
        </p:spPr>
        <p:txBody>
          <a:bodyPr>
            <a:normAutofit fontScale="90000"/>
          </a:bodyPr>
          <a:lstStyle/>
          <a:p>
            <a:r>
              <a:rPr lang="en-GB" dirty="0"/>
              <a:t>Question Time </a:t>
            </a:r>
          </a:p>
        </p:txBody>
      </p:sp>
      <p:sp>
        <p:nvSpPr>
          <p:cNvPr id="3" name="Content Placeholder 2"/>
          <p:cNvSpPr>
            <a:spLocks noGrp="1"/>
          </p:cNvSpPr>
          <p:nvPr>
            <p:ph idx="1"/>
          </p:nvPr>
        </p:nvSpPr>
        <p:spPr>
          <a:xfrm>
            <a:off x="0" y="630620"/>
            <a:ext cx="12192000" cy="6227379"/>
          </a:xfrm>
          <a:solidFill>
            <a:schemeClr val="accent1">
              <a:lumMod val="20000"/>
              <a:lumOff val="80000"/>
            </a:schemeClr>
          </a:solidFill>
          <a:ln>
            <a:solidFill>
              <a:schemeClr val="tx1"/>
            </a:solidFill>
          </a:ln>
        </p:spPr>
        <p:txBody>
          <a:bodyPr>
            <a:noAutofit/>
          </a:bodyPr>
          <a:lstStyle/>
          <a:p>
            <a:pPr marL="0" indent="0">
              <a:buNone/>
            </a:pPr>
            <a:r>
              <a:rPr lang="en-GB" sz="3200" dirty="0"/>
              <a:t>A meander is…</a:t>
            </a:r>
          </a:p>
          <a:p>
            <a:pPr marL="457200" indent="-457200">
              <a:buAutoNum type="alphaUcParenR"/>
            </a:pPr>
            <a:r>
              <a:rPr lang="en-GB" sz="3200" dirty="0"/>
              <a:t>A bend in the river.</a:t>
            </a:r>
          </a:p>
          <a:p>
            <a:pPr marL="457200" indent="-457200">
              <a:buAutoNum type="alphaUcParenR"/>
            </a:pPr>
            <a:r>
              <a:rPr lang="en-GB" sz="3200" dirty="0"/>
              <a:t>When the bend is cut off to form a straight channel.</a:t>
            </a:r>
          </a:p>
          <a:p>
            <a:pPr marL="457200" indent="-457200">
              <a:buAutoNum type="alphaUcParenR"/>
            </a:pPr>
            <a:endParaRPr lang="en-GB" sz="3200" dirty="0"/>
          </a:p>
          <a:p>
            <a:pPr marL="0" indent="0">
              <a:buNone/>
            </a:pPr>
            <a:r>
              <a:rPr lang="en-GB" sz="3200" dirty="0"/>
              <a:t>Meanders and ox-bow lakes are found in the upper course of the river.</a:t>
            </a:r>
          </a:p>
          <a:p>
            <a:pPr marL="0" indent="0">
              <a:buNone/>
            </a:pPr>
            <a:r>
              <a:rPr lang="en-GB" sz="3200" dirty="0"/>
              <a:t>True	OR	False</a:t>
            </a:r>
          </a:p>
          <a:p>
            <a:pPr marL="0" indent="0">
              <a:buNone/>
            </a:pPr>
            <a:endParaRPr lang="en-GB" sz="3200" dirty="0"/>
          </a:p>
          <a:p>
            <a:pPr marL="0" indent="0">
              <a:buNone/>
            </a:pPr>
            <a:r>
              <a:rPr lang="en-GB" sz="3200" dirty="0"/>
              <a:t>What is the name of the flow that has a corkscrew effect?</a:t>
            </a:r>
          </a:p>
          <a:p>
            <a:pPr marL="457200" indent="-457200">
              <a:buAutoNum type="alphaUcParenR"/>
            </a:pPr>
            <a:r>
              <a:rPr lang="en-GB" sz="3200" dirty="0" err="1"/>
              <a:t>Thalweg</a:t>
            </a:r>
            <a:endParaRPr lang="en-GB" sz="3200" dirty="0"/>
          </a:p>
          <a:p>
            <a:pPr marL="457200" indent="-457200">
              <a:buAutoNum type="alphaUcParenR"/>
            </a:pPr>
            <a:r>
              <a:rPr lang="en-GB" sz="3200" dirty="0"/>
              <a:t>Helicoidal flow</a:t>
            </a:r>
          </a:p>
        </p:txBody>
      </p:sp>
      <p:pic>
        <p:nvPicPr>
          <p:cNvPr id="2" name="Slide8">
            <a:hlinkClick r:id="" action="ppaction://media"/>
            <a:extLst>
              <a:ext uri="{FF2B5EF4-FFF2-40B4-BE49-F238E27FC236}">
                <a16:creationId xmlns:a16="http://schemas.microsoft.com/office/drawing/2014/main" id="{05AA3CA1-BFD2-9E46-9ACB-70B15E1E4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73755" y="-91090"/>
            <a:ext cx="812800" cy="812800"/>
          </a:xfrm>
          <a:prstGeom prst="rect">
            <a:avLst/>
          </a:prstGeom>
        </p:spPr>
      </p:pic>
    </p:spTree>
    <p:extLst>
      <p:ext uri="{BB962C8B-B14F-4D97-AF65-F5344CB8AC3E}">
        <p14:creationId xmlns:p14="http://schemas.microsoft.com/office/powerpoint/2010/main" val="41576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630621"/>
          </a:xfrm>
          <a:solidFill>
            <a:srgbClr val="00B0F0"/>
          </a:solidFill>
          <a:ln>
            <a:solidFill>
              <a:schemeClr val="tx1"/>
            </a:solidFill>
          </a:ln>
        </p:spPr>
        <p:txBody>
          <a:bodyPr>
            <a:normAutofit fontScale="90000"/>
          </a:bodyPr>
          <a:lstStyle/>
          <a:p>
            <a:r>
              <a:rPr lang="en-GB" dirty="0"/>
              <a:t>Question Time </a:t>
            </a:r>
          </a:p>
        </p:txBody>
      </p:sp>
      <p:sp>
        <p:nvSpPr>
          <p:cNvPr id="3" name="Content Placeholder 2"/>
          <p:cNvSpPr>
            <a:spLocks noGrp="1"/>
          </p:cNvSpPr>
          <p:nvPr>
            <p:ph idx="1"/>
          </p:nvPr>
        </p:nvSpPr>
        <p:spPr>
          <a:xfrm>
            <a:off x="0" y="630620"/>
            <a:ext cx="12192000" cy="6227379"/>
          </a:xfrm>
          <a:solidFill>
            <a:schemeClr val="accent1">
              <a:lumMod val="20000"/>
              <a:lumOff val="80000"/>
            </a:schemeClr>
          </a:solidFill>
          <a:ln>
            <a:solidFill>
              <a:schemeClr val="tx1"/>
            </a:solidFill>
          </a:ln>
        </p:spPr>
        <p:txBody>
          <a:bodyPr>
            <a:noAutofit/>
          </a:bodyPr>
          <a:lstStyle/>
          <a:p>
            <a:pPr marL="0" indent="0">
              <a:buNone/>
            </a:pPr>
            <a:r>
              <a:rPr lang="en-GB" sz="3200" dirty="0"/>
              <a:t>A meander is…</a:t>
            </a:r>
          </a:p>
          <a:p>
            <a:pPr marL="457200" indent="-457200">
              <a:buAutoNum type="alphaUcParenR"/>
            </a:pPr>
            <a:r>
              <a:rPr lang="en-GB" sz="3200" dirty="0"/>
              <a:t>A bend in the river.</a:t>
            </a:r>
          </a:p>
          <a:p>
            <a:pPr marL="457200" indent="-457200">
              <a:buAutoNum type="alphaUcParenR"/>
            </a:pPr>
            <a:r>
              <a:rPr lang="en-GB" sz="3200" dirty="0"/>
              <a:t>When the bend is cut off to form a straight channel.</a:t>
            </a:r>
          </a:p>
          <a:p>
            <a:pPr marL="457200" indent="-457200">
              <a:buAutoNum type="alphaUcParenR"/>
            </a:pPr>
            <a:endParaRPr lang="en-GB" sz="3200" dirty="0"/>
          </a:p>
          <a:p>
            <a:pPr marL="0" indent="0">
              <a:buNone/>
            </a:pPr>
            <a:r>
              <a:rPr lang="en-GB" sz="3200" dirty="0"/>
              <a:t>Meanders and ox-bow lakes are found in the upper course of the river.</a:t>
            </a:r>
          </a:p>
          <a:p>
            <a:pPr marL="0" indent="0">
              <a:buNone/>
            </a:pPr>
            <a:r>
              <a:rPr lang="en-GB" sz="3200" dirty="0"/>
              <a:t>True	OR	False</a:t>
            </a:r>
          </a:p>
          <a:p>
            <a:pPr marL="0" indent="0">
              <a:buNone/>
            </a:pPr>
            <a:endParaRPr lang="en-GB" sz="3200" dirty="0"/>
          </a:p>
          <a:p>
            <a:pPr marL="0" indent="0">
              <a:buNone/>
            </a:pPr>
            <a:r>
              <a:rPr lang="en-GB" sz="3200" dirty="0"/>
              <a:t>What is the name of the flow that has a corkscrew effect?</a:t>
            </a:r>
          </a:p>
          <a:p>
            <a:pPr marL="457200" indent="-457200">
              <a:buAutoNum type="alphaUcParenR"/>
            </a:pPr>
            <a:r>
              <a:rPr lang="en-GB" sz="3200" dirty="0" err="1"/>
              <a:t>Thalweg</a:t>
            </a:r>
            <a:endParaRPr lang="en-GB" sz="3200" dirty="0"/>
          </a:p>
          <a:p>
            <a:pPr marL="457200" indent="-457200">
              <a:buAutoNum type="alphaUcParenR"/>
            </a:pPr>
            <a:r>
              <a:rPr lang="en-GB" sz="3200" dirty="0"/>
              <a:t>Helicoidal flow</a:t>
            </a:r>
          </a:p>
        </p:txBody>
      </p:sp>
      <p:pic>
        <p:nvPicPr>
          <p:cNvPr id="5" name="Recorded Sound">
            <a:hlinkClick r:id="" action="ppaction://media"/>
            <a:extLst>
              <a:ext uri="{FF2B5EF4-FFF2-40B4-BE49-F238E27FC236}">
                <a16:creationId xmlns:a16="http://schemas.microsoft.com/office/drawing/2014/main" id="{678AED89-63A8-5D43-80C5-7D9E11CDDC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73174" y="-91090"/>
            <a:ext cx="812800" cy="812800"/>
          </a:xfrm>
          <a:prstGeom prst="rect">
            <a:avLst/>
          </a:prstGeom>
        </p:spPr>
      </p:pic>
    </p:spTree>
    <p:extLst>
      <p:ext uri="{BB962C8B-B14F-4D97-AF65-F5344CB8AC3E}">
        <p14:creationId xmlns:p14="http://schemas.microsoft.com/office/powerpoint/2010/main" val="16742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otalTime>67</TotalTime>
  <Words>1010</Words>
  <Application>Microsoft Office PowerPoint</Application>
  <PresentationFormat>Widescreen</PresentationFormat>
  <Paragraphs>97</Paragraphs>
  <Slides>12</Slides>
  <Notes>0</Notes>
  <HiddenSlides>0</HiddenSlides>
  <MMClips>11</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Retrospect</vt:lpstr>
      <vt:lpstr>Threshold – Entrance - Teacher to stand on door threshold </vt:lpstr>
      <vt:lpstr>Do now answers</vt:lpstr>
      <vt:lpstr>Erosional and Depositional  Landforms: Meanders and Ox-bow Lakes</vt:lpstr>
      <vt:lpstr>Erosional and Depositional  Landforms: Meanders and Ox-bow Lakes</vt:lpstr>
      <vt:lpstr>What is a meander? </vt:lpstr>
      <vt:lpstr>The formation of a meander </vt:lpstr>
      <vt:lpstr>An ox-bow lake</vt:lpstr>
      <vt:lpstr>Question Time </vt:lpstr>
      <vt:lpstr>Question Time </vt:lpstr>
      <vt:lpstr>Explain how an ox-bow lake could form on the river shown in Figure 1. (6)</vt:lpstr>
      <vt:lpstr>Explain how an ox-bow lake could form on the river shown in Figure 1. (6)</vt:lpstr>
      <vt:lpstr>Threshold – Exit - Teacher to stand on door threshold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Jaynes</dc:creator>
  <cp:lastModifiedBy>Emma Jaynes</cp:lastModifiedBy>
  <cp:revision>8</cp:revision>
  <dcterms:created xsi:type="dcterms:W3CDTF">2024-12-15T12:48:11Z</dcterms:created>
  <dcterms:modified xsi:type="dcterms:W3CDTF">2025-01-09T14:38:36Z</dcterms:modified>
</cp:coreProperties>
</file>