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324" r:id="rId3"/>
    <p:sldId id="264" r:id="rId4"/>
    <p:sldId id="278" r:id="rId5"/>
    <p:sldId id="279" r:id="rId6"/>
    <p:sldId id="287" r:id="rId7"/>
    <p:sldId id="289" r:id="rId8"/>
    <p:sldId id="290" r:id="rId9"/>
    <p:sldId id="284" r:id="rId10"/>
    <p:sldId id="285" r:id="rId11"/>
    <p:sldId id="294" r:id="rId12"/>
    <p:sldId id="296" r:id="rId13"/>
    <p:sldId id="297" r:id="rId14"/>
    <p:sldId id="300" r:id="rId15"/>
    <p:sldId id="295" r:id="rId16"/>
    <p:sldId id="293" r:id="rId17"/>
    <p:sldId id="288" r:id="rId18"/>
    <p:sldId id="292" r:id="rId19"/>
    <p:sldId id="291" r:id="rId20"/>
    <p:sldId id="259" r:id="rId21"/>
    <p:sldId id="25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9966"/>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1"/>
    <p:restoredTop sz="94636"/>
  </p:normalViewPr>
  <p:slideViewPr>
    <p:cSldViewPr showGuides="1">
      <p:cViewPr>
        <p:scale>
          <a:sx n="94" d="100"/>
          <a:sy n="94" d="100"/>
        </p:scale>
        <p:origin x="144" y="-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FB478-28DB-4518-816D-E886B90B0BD7}" type="datetimeFigureOut">
              <a:rPr lang="en-GB" smtClean="0"/>
              <a:t>08/01/2025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4075B-CB1B-460C-B885-6A99DC5BFA83}" type="slidenum">
              <a:rPr lang="en-GB" smtClean="0"/>
              <a:t>‹#›</a:t>
            </a:fld>
            <a:endParaRPr lang="en-GB"/>
          </a:p>
        </p:txBody>
      </p:sp>
    </p:spTree>
    <p:extLst>
      <p:ext uri="{BB962C8B-B14F-4D97-AF65-F5344CB8AC3E}">
        <p14:creationId xmlns:p14="http://schemas.microsoft.com/office/powerpoint/2010/main" val="2370140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04075B-CB1B-460C-B885-6A99DC5BFA83}" type="slidenum">
              <a:rPr lang="en-GB" smtClean="0"/>
              <a:t>18</a:t>
            </a:fld>
            <a:endParaRPr lang="en-GB"/>
          </a:p>
        </p:txBody>
      </p:sp>
    </p:spTree>
    <p:extLst>
      <p:ext uri="{BB962C8B-B14F-4D97-AF65-F5344CB8AC3E}">
        <p14:creationId xmlns:p14="http://schemas.microsoft.com/office/powerpoint/2010/main" val="291635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F894AD6-D8B4-4E0C-8C30-36DA1A57113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2598253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894AD6-D8B4-4E0C-8C30-36DA1A57113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372045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894AD6-D8B4-4E0C-8C30-36DA1A57113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102371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046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1972905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67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164391-75AF-4A16-9697-64E98A694459}"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08218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164391-75AF-4A16-9697-64E98A694459}" type="datetimeFigureOut">
              <a:rPr lang="en-GB" smtClean="0"/>
              <a:t>08/01/2025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4666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164391-75AF-4A16-9697-64E98A694459}" type="datetimeFigureOut">
              <a:rPr lang="en-GB" smtClean="0"/>
              <a:t>08/01/2025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544478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164391-75AF-4A16-9697-64E98A694459}" type="datetimeFigureOut">
              <a:rPr lang="en-GB" smtClean="0"/>
              <a:t>08/01/2025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76832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2164391-75AF-4A16-9697-64E98A694459}" type="datetimeFigureOut">
              <a:rPr lang="en-GB" smtClean="0"/>
              <a:t>08/01/2025</a:t>
            </a:fld>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77E46B4-DA2B-4709-A41F-5B72FF2D4972}" type="slidenum">
              <a:rPr lang="en-GB" smtClean="0"/>
              <a:t>‹#›</a:t>
            </a:fld>
            <a:endParaRPr lang="en-GB"/>
          </a:p>
        </p:txBody>
      </p:sp>
    </p:spTree>
    <p:extLst>
      <p:ext uri="{BB962C8B-B14F-4D97-AF65-F5344CB8AC3E}">
        <p14:creationId xmlns:p14="http://schemas.microsoft.com/office/powerpoint/2010/main" val="325354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894AD6-D8B4-4E0C-8C30-36DA1A57113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1121097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2164391-75AF-4A16-9697-64E98A694459}"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918451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149151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414795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894AD6-D8B4-4E0C-8C30-36DA1A57113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231351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F894AD6-D8B4-4E0C-8C30-36DA1A571139}"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195522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F894AD6-D8B4-4E0C-8C30-36DA1A571139}" type="datetimeFigureOut">
              <a:rPr lang="en-GB" smtClean="0"/>
              <a:t>08/01/2025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297897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F894AD6-D8B4-4E0C-8C30-36DA1A571139}" type="datetimeFigureOut">
              <a:rPr lang="en-GB" smtClean="0"/>
              <a:t>08/01/2025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234618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94AD6-D8B4-4E0C-8C30-36DA1A571139}" type="datetimeFigureOut">
              <a:rPr lang="en-GB" smtClean="0"/>
              <a:t>08/01/2025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162927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94AD6-D8B4-4E0C-8C30-36DA1A571139}"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63677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94AD6-D8B4-4E0C-8C30-36DA1A571139}"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4B591A-8123-4B73-BAC8-4B8977841342}" type="slidenum">
              <a:rPr lang="en-GB" smtClean="0"/>
              <a:t>‹#›</a:t>
            </a:fld>
            <a:endParaRPr lang="en-GB"/>
          </a:p>
        </p:txBody>
      </p:sp>
    </p:spTree>
    <p:extLst>
      <p:ext uri="{BB962C8B-B14F-4D97-AF65-F5344CB8AC3E}">
        <p14:creationId xmlns:p14="http://schemas.microsoft.com/office/powerpoint/2010/main" val="75792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eelawadee" panose="020B0502040204020203" pitchFamily="34" charset="-34"/>
              </a:defRPr>
            </a:lvl1pPr>
          </a:lstStyle>
          <a:p>
            <a:fld id="{BF894AD6-D8B4-4E0C-8C30-36DA1A571139}" type="datetimeFigureOut">
              <a:rPr lang="en-GB" smtClean="0"/>
              <a:pPr/>
              <a:t>08/01/2025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eelawadee" panose="020B0502040204020203" pitchFamily="34" charset="-34"/>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eelawadee" panose="020B0502040204020203" pitchFamily="34" charset="-34"/>
              </a:defRPr>
            </a:lvl1pPr>
          </a:lstStyle>
          <a:p>
            <a:fld id="{E24B591A-8123-4B73-BAC8-4B8977841342}" type="slidenum">
              <a:rPr lang="en-GB" smtClean="0"/>
              <a:pPr/>
              <a:t>‹#›</a:t>
            </a:fld>
            <a:endParaRPr lang="en-GB" dirty="0"/>
          </a:p>
        </p:txBody>
      </p:sp>
    </p:spTree>
    <p:extLst>
      <p:ext uri="{BB962C8B-B14F-4D97-AF65-F5344CB8AC3E}">
        <p14:creationId xmlns:p14="http://schemas.microsoft.com/office/powerpoint/2010/main" val="2510865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Leelawadee" panose="020B0502040204020203" pitchFamily="34" charset="-34"/>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72164391-75AF-4A16-9697-64E98A694459}" type="datetimeFigureOut">
              <a:rPr lang="en-GB" smtClean="0"/>
              <a:t>08/01/2025</a:t>
            </a:fld>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D77E46B4-DA2B-4709-A41F-5B72FF2D4972}" type="slidenum">
              <a:rPr lang="en-GB" smtClean="0"/>
              <a:t>‹#›</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52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3912-D190-86BF-EFD3-33F269071EF0}"/>
              </a:ext>
            </a:extLst>
          </p:cNvPr>
          <p:cNvSpPr>
            <a:spLocks noGrp="1"/>
          </p:cNvSpPr>
          <p:nvPr>
            <p:ph type="title"/>
          </p:nvPr>
        </p:nvSpPr>
        <p:spPr>
          <a:xfrm>
            <a:off x="90066" y="122885"/>
            <a:ext cx="8925918" cy="468863"/>
          </a:xfrm>
        </p:spPr>
        <p:txBody>
          <a:bodyPr>
            <a:noAutofit/>
          </a:bodyPr>
          <a:lstStyle/>
          <a:p>
            <a:r>
              <a:rPr lang="en-GB" sz="3000" b="1" dirty="0"/>
              <a:t>Threshold – Entrance - </a:t>
            </a:r>
            <a:r>
              <a:rPr lang="en-GB" sz="3000" b="1" dirty="0">
                <a:solidFill>
                  <a:schemeClr val="accent2"/>
                </a:solidFill>
              </a:rPr>
              <a:t>Teacher to stand on door threshold </a:t>
            </a:r>
            <a:endParaRPr lang="en-GB" sz="3000" b="1" dirty="0"/>
          </a:p>
        </p:txBody>
      </p:sp>
      <p:sp>
        <p:nvSpPr>
          <p:cNvPr id="5" name="Content Placeholder 2">
            <a:extLst>
              <a:ext uri="{FF2B5EF4-FFF2-40B4-BE49-F238E27FC236}">
                <a16:creationId xmlns:a16="http://schemas.microsoft.com/office/drawing/2014/main" id="{20CAC77E-569F-1F2B-5EE5-378F1E9BCEBC}"/>
              </a:ext>
            </a:extLst>
          </p:cNvPr>
          <p:cNvSpPr txBox="1">
            <a:spLocks/>
          </p:cNvSpPr>
          <p:nvPr/>
        </p:nvSpPr>
        <p:spPr>
          <a:xfrm>
            <a:off x="91860" y="1922685"/>
            <a:ext cx="2103876" cy="4108947"/>
          </a:xfrm>
          <a:prstGeom prst="rect">
            <a:avLst/>
          </a:prstGeom>
        </p:spPr>
        <p:txBody>
          <a:bodyPr vert="horz" lIns="0" tIns="34290" rIns="0" bIns="3429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200"/>
              </a:spcAft>
              <a:buClr>
                <a:srgbClr val="1CADE4"/>
              </a:buClr>
              <a:buSzPct val="100000"/>
              <a:buFont typeface="Calibri" panose="020F0502020204030204" pitchFamily="34" charset="0"/>
              <a:buNone/>
              <a:tabLst/>
              <a:defRPr/>
            </a:pPr>
            <a:r>
              <a:rPr kumimoji="0" lang="en-GB" sz="3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the start of the lesson:</a:t>
            </a:r>
            <a:r>
              <a:rPr kumimoji="0" lang="en-GB"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2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Greet at the classroom door</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2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Ensure lanyards are worn  </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2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Take coats off on entering the classroom</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2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Complete your do now </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2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Place your equipment/folders on the desk</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2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Phones should remain away for the duration of the lesson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GB" sz="3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GB"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GB"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5836C43-60C6-9F2E-EF95-067612687BB1}"/>
              </a:ext>
            </a:extLst>
          </p:cNvPr>
          <p:cNvSpPr/>
          <p:nvPr/>
        </p:nvSpPr>
        <p:spPr>
          <a:xfrm>
            <a:off x="2195736" y="1287344"/>
            <a:ext cx="6817908" cy="4948047"/>
          </a:xfrm>
          <a:prstGeom prst="rect">
            <a:avLst/>
          </a:prstGeom>
          <a:solidFill>
            <a:schemeClr val="accent1">
              <a:lumMod val="40000"/>
              <a:lumOff val="60000"/>
            </a:schemeClr>
          </a:solidFill>
          <a:ln w="28575">
            <a:solidFill>
              <a:schemeClr val="accent1"/>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Do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Calibri"/>
                <a:cs typeface="Calibri"/>
              </a:rPr>
              <a:t>Write down the following definitions: </a:t>
            </a:r>
          </a:p>
          <a:p>
            <a:r>
              <a:rPr lang="en-GB" b="1" dirty="0">
                <a:latin typeface="Tw Cen MT" panose="020B0602020104020603" pitchFamily="34" charset="0"/>
              </a:rPr>
              <a:t>Field capacity</a:t>
            </a:r>
          </a:p>
          <a:p>
            <a:r>
              <a:rPr lang="en-GB" dirty="0">
                <a:latin typeface="Tw Cen MT" panose="020B0602020104020603" pitchFamily="34" charset="0"/>
              </a:rPr>
              <a:t>the maximum capacity of moisture that a soil can hold</a:t>
            </a:r>
          </a:p>
          <a:p>
            <a:r>
              <a:rPr lang="en-GB" b="1" dirty="0">
                <a:latin typeface="Tw Cen MT" panose="020B0602020104020603" pitchFamily="34" charset="0"/>
              </a:rPr>
              <a:t>2. River regime</a:t>
            </a:r>
          </a:p>
          <a:p>
            <a:r>
              <a:rPr lang="en-GB" dirty="0">
                <a:latin typeface="Tw Cen MT" panose="020B0602020104020603" pitchFamily="34" charset="0"/>
              </a:rPr>
              <a:t>the annual pattern of flow within a river – influenced by climatic conditions and the characteristics of the drainage basin (physical factors and human interventions)</a:t>
            </a:r>
          </a:p>
          <a:p>
            <a:r>
              <a:rPr lang="en-GB" b="1" dirty="0">
                <a:latin typeface="Tw Cen MT" panose="020B0602020104020603" pitchFamily="34" charset="0"/>
              </a:rPr>
              <a:t>3. Effective rainfall</a:t>
            </a:r>
          </a:p>
          <a:p>
            <a:r>
              <a:rPr lang="en-GB" dirty="0">
                <a:latin typeface="Tw Cen MT" panose="020B0602020104020603" pitchFamily="34" charset="0"/>
              </a:rPr>
              <a:t>the amount of precipitation remaining after evaporation</a:t>
            </a:r>
          </a:p>
          <a:p>
            <a:r>
              <a:rPr lang="en-GB" b="1" dirty="0">
                <a:latin typeface="Tw Cen MT" panose="020B0602020104020603" pitchFamily="34" charset="0"/>
              </a:rPr>
              <a:t>4. Recharge</a:t>
            </a:r>
          </a:p>
          <a:p>
            <a:r>
              <a:rPr lang="en-GB" dirty="0">
                <a:latin typeface="Tw Cen MT" panose="020B0602020104020603" pitchFamily="34" charset="0"/>
              </a:rPr>
              <a:t>when soil moisture levels increase as a result of precipitation following a dry period</a:t>
            </a:r>
          </a:p>
          <a:p>
            <a:r>
              <a:rPr lang="en-GB" b="1" dirty="0">
                <a:latin typeface="Tw Cen MT" panose="020B0602020104020603" pitchFamily="34" charset="0"/>
              </a:rPr>
              <a:t>5. Water balance equation</a:t>
            </a:r>
          </a:p>
          <a:p>
            <a:r>
              <a:rPr lang="en-GB" dirty="0">
                <a:latin typeface="Tw Cen MT" panose="020B0602020104020603" pitchFamily="34" charset="0"/>
              </a:rPr>
              <a:t>a way of expressing the water budget. It balances precipitation (P), runoff/river discharge (Q), potential evapotranspiration (E) and soil moisture and groundwater storage (S).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6" name="TextBox 5">
            <a:extLst>
              <a:ext uri="{FF2B5EF4-FFF2-40B4-BE49-F238E27FC236}">
                <a16:creationId xmlns:a16="http://schemas.microsoft.com/office/drawing/2014/main" id="{6CA9A9D3-2958-023F-00D1-D67AED562C1F}"/>
              </a:ext>
            </a:extLst>
          </p:cNvPr>
          <p:cNvSpPr txBox="1"/>
          <p:nvPr/>
        </p:nvSpPr>
        <p:spPr>
          <a:xfrm>
            <a:off x="236370" y="476672"/>
            <a:ext cx="8779892" cy="738664"/>
          </a:xfrm>
          <a:prstGeom prst="rect">
            <a:avLst/>
          </a:prstGeom>
          <a:solidFill>
            <a:schemeClr val="accent1">
              <a:lumMod val="40000"/>
              <a:lumOff val="60000"/>
            </a:schemeClr>
          </a:solidFill>
          <a:ln w="28575">
            <a:solidFill>
              <a:schemeClr val="accent1"/>
            </a:solidFill>
          </a:ln>
        </p:spPr>
        <p:txBody>
          <a:bodyPr wrap="square" lIns="91440" tIns="45720" rIns="91440" bIns="45720" rtlCol="0" anchor="t">
            <a:spAutoFit/>
          </a:bodyPr>
          <a:lstStyle/>
          <a:p>
            <a:pPr lvl="0"/>
            <a:r>
              <a:rPr kumimoji="0" lang="en-GB" sz="2100" b="1" i="0" u="none" strike="noStrike" kern="1200" cap="none" spc="0" normalizeH="0" baseline="0" noProof="0" dirty="0">
                <a:ln>
                  <a:noFill/>
                </a:ln>
                <a:solidFill>
                  <a:prstClr val="black"/>
                </a:solidFill>
                <a:effectLst/>
                <a:uLnTx/>
                <a:uFillTx/>
                <a:latin typeface="Calibri" panose="020F0502020204030204"/>
                <a:ea typeface="+mn-ea"/>
                <a:cs typeface="+mn-cs"/>
              </a:rPr>
              <a:t>Title: </a:t>
            </a:r>
            <a:r>
              <a:rPr lang="en-GB" sz="2100" b="1" dirty="0">
                <a:solidFill>
                  <a:prstClr val="black"/>
                </a:solidFill>
              </a:rPr>
              <a:t>The Local Water Budget</a:t>
            </a:r>
            <a:endParaRPr kumimoji="0" lang="en-GB" sz="2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alibri" panose="020F0502020204030204"/>
                <a:ea typeface="+mn-ea"/>
                <a:cs typeface="+mn-cs"/>
              </a:rPr>
              <a:t>Date: </a:t>
            </a:r>
            <a:fld id="{611F2D9D-A18B-42AB-A9ED-8E62F9647B2D}" type="datetime3">
              <a:rPr kumimoji="0" lang="en-GB" sz="2100" b="0" i="0" u="sng"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January, 2025</a:t>
            </a:fld>
            <a:endParaRPr kumimoji="0" lang="en-GB" sz="21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logo with text and numbers&#10;&#10;Description automatically generated">
            <a:extLst>
              <a:ext uri="{FF2B5EF4-FFF2-40B4-BE49-F238E27FC236}">
                <a16:creationId xmlns:a16="http://schemas.microsoft.com/office/drawing/2014/main" id="{C9AD93F3-7186-3D63-C7D6-61AB032EF88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512" y="548680"/>
            <a:ext cx="721519" cy="650081"/>
          </a:xfrm>
          <a:prstGeom prst="rect">
            <a:avLst/>
          </a:prstGeom>
          <a:noFill/>
          <a:ln>
            <a:noFill/>
          </a:ln>
        </p:spPr>
      </p:pic>
      <p:sp>
        <p:nvSpPr>
          <p:cNvPr id="7" name="Rectangle 6">
            <a:extLst>
              <a:ext uri="{FF2B5EF4-FFF2-40B4-BE49-F238E27FC236}">
                <a16:creationId xmlns:a16="http://schemas.microsoft.com/office/drawing/2014/main" id="{CE2A7252-BB7A-263A-1465-3823B8EDD152}"/>
              </a:ext>
            </a:extLst>
          </p:cNvPr>
          <p:cNvSpPr/>
          <p:nvPr/>
        </p:nvSpPr>
        <p:spPr>
          <a:xfrm>
            <a:off x="-346939" y="6372551"/>
            <a:ext cx="9490406" cy="484748"/>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S</a:t>
            </a:r>
            <a:r>
              <a:rPr kumimoji="0" lang="en-GB" sz="18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it Up &amp; Focus</a:t>
            </a:r>
            <a:r>
              <a:rPr kumimoji="0" lang="en-GB" sz="27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 - H</a:t>
            </a:r>
            <a:r>
              <a:rPr kumimoji="0" lang="en-GB" sz="18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ighest Quality Work</a:t>
            </a:r>
            <a:r>
              <a:rPr kumimoji="0" lang="en-GB" sz="27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 - I</a:t>
            </a:r>
            <a:r>
              <a:rPr kumimoji="0" lang="en-GB" sz="18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nterruption Free -  </a:t>
            </a:r>
            <a:r>
              <a:rPr kumimoji="0" lang="en-GB" sz="27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N</a:t>
            </a:r>
            <a:r>
              <a:rPr kumimoji="0" lang="en-GB" sz="18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eat Work</a:t>
            </a:r>
            <a:r>
              <a:rPr kumimoji="0" lang="en-GB" sz="27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 - E</a:t>
            </a:r>
            <a:r>
              <a:rPr kumimoji="0" lang="en-GB" sz="18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quipment</a:t>
            </a:r>
            <a:endParaRPr kumimoji="0" lang="en-GB" sz="45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endParaRPr>
          </a:p>
        </p:txBody>
      </p:sp>
      <p:pic>
        <p:nvPicPr>
          <p:cNvPr id="4" name="Slide 1">
            <a:hlinkClick r:id="" action="ppaction://media"/>
            <a:extLst>
              <a:ext uri="{FF2B5EF4-FFF2-40B4-BE49-F238E27FC236}">
                <a16:creationId xmlns:a16="http://schemas.microsoft.com/office/drawing/2014/main" id="{A34D8AC8-E38C-2B43-96F1-49F62D4E83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8144" y="375725"/>
            <a:ext cx="812800" cy="812800"/>
          </a:xfrm>
          <a:prstGeom prst="rect">
            <a:avLst/>
          </a:prstGeom>
        </p:spPr>
      </p:pic>
    </p:spTree>
    <p:extLst>
      <p:ext uri="{BB962C8B-B14F-4D97-AF65-F5344CB8AC3E}">
        <p14:creationId xmlns:p14="http://schemas.microsoft.com/office/powerpoint/2010/main" val="28233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262" y="1506116"/>
            <a:ext cx="8251193" cy="914772"/>
          </a:xfrm>
        </p:spPr>
        <p:txBody>
          <a:bodyPr>
            <a:noAutofit/>
          </a:bodyPr>
          <a:lstStyle/>
          <a:p>
            <a:pPr marL="0" indent="0">
              <a:buNone/>
            </a:pPr>
            <a:r>
              <a:rPr lang="en-GB" sz="2500" dirty="0"/>
              <a:t>On a piece of paper draw the table on the right. Complete the </a:t>
            </a:r>
            <a:r>
              <a:rPr lang="en-GB" sz="2500" b="1" dirty="0"/>
              <a:t>first two columns </a:t>
            </a:r>
            <a:r>
              <a:rPr lang="en-GB" sz="2500" dirty="0"/>
              <a:t>on your table, </a:t>
            </a:r>
            <a:r>
              <a:rPr lang="en-GB" sz="2500" b="1" dirty="0"/>
              <a:t>using the graph </a:t>
            </a:r>
            <a:r>
              <a:rPr lang="en-GB" sz="2500" dirty="0"/>
              <a:t>below:</a:t>
            </a:r>
          </a:p>
          <a:p>
            <a:pPr marL="0" indent="0">
              <a:buNone/>
            </a:pPr>
            <a:endParaRPr lang="en-GB" sz="2500" dirty="0"/>
          </a:p>
        </p:txBody>
      </p:sp>
      <p:sp>
        <p:nvSpPr>
          <p:cNvPr id="4" name="Title 1"/>
          <p:cNvSpPr>
            <a:spLocks noGrp="1"/>
          </p:cNvSpPr>
          <p:nvPr>
            <p:ph type="title"/>
          </p:nvPr>
        </p:nvSpPr>
        <p:spPr>
          <a:xfrm>
            <a:off x="476250" y="316631"/>
            <a:ext cx="8200205" cy="1099284"/>
          </a:xfrm>
          <a:ln w="50800">
            <a:solidFill>
              <a:srgbClr val="009999"/>
            </a:solidFill>
          </a:ln>
        </p:spPr>
        <p:txBody>
          <a:bodyPr>
            <a:noAutofit/>
          </a:bodyPr>
          <a:lstStyle/>
          <a:p>
            <a:br>
              <a:rPr lang="en-GB" sz="3200" b="1" dirty="0"/>
            </a:br>
            <a:r>
              <a:rPr lang="en-GB" sz="3200" b="1" dirty="0"/>
              <a:t>Named Examples</a:t>
            </a:r>
            <a:br>
              <a:rPr lang="en-GB" sz="3200" b="1" dirty="0"/>
            </a:br>
            <a:r>
              <a:rPr lang="en-GB" sz="3200" b="1" dirty="0"/>
              <a:t>Complex River Regimes</a:t>
            </a:r>
            <a:br>
              <a:rPr lang="en-GB" sz="3200" b="1" dirty="0"/>
            </a:br>
            <a:endParaRPr lang="en-GB" sz="3200" dirty="0"/>
          </a:p>
        </p:txBody>
      </p:sp>
      <p:pic>
        <p:nvPicPr>
          <p:cNvPr id="7" name="Picture 6">
            <a:extLst>
              <a:ext uri="{FF2B5EF4-FFF2-40B4-BE49-F238E27FC236}">
                <a16:creationId xmlns:a16="http://schemas.microsoft.com/office/drawing/2014/main" id="{154DB00B-AF33-4DEA-A300-A756FC1FA12C}"/>
              </a:ext>
            </a:extLst>
          </p:cNvPr>
          <p:cNvPicPr>
            <a:picLocks noChangeAspect="1"/>
          </p:cNvPicPr>
          <p:nvPr/>
        </p:nvPicPr>
        <p:blipFill rotWithShape="1">
          <a:blip r:embed="rId4"/>
          <a:srcRect l="4651" t="17442" r="51575" b="35756"/>
          <a:stretch/>
        </p:blipFill>
        <p:spPr>
          <a:xfrm>
            <a:off x="330597" y="2511089"/>
            <a:ext cx="8440522" cy="3492388"/>
          </a:xfrm>
          <a:prstGeom prst="rect">
            <a:avLst/>
          </a:prstGeom>
        </p:spPr>
      </p:pic>
      <p:pic>
        <p:nvPicPr>
          <p:cNvPr id="5" name="Picture 4">
            <a:extLst>
              <a:ext uri="{FF2B5EF4-FFF2-40B4-BE49-F238E27FC236}">
                <a16:creationId xmlns:a16="http://schemas.microsoft.com/office/drawing/2014/main" id="{FC59AFDA-1666-41A5-9BFE-B36112873131}"/>
              </a:ext>
            </a:extLst>
          </p:cNvPr>
          <p:cNvPicPr>
            <a:picLocks noChangeAspect="1"/>
          </p:cNvPicPr>
          <p:nvPr/>
        </p:nvPicPr>
        <p:blipFill rotWithShape="1">
          <a:blip r:embed="rId5"/>
          <a:srcRect l="61734" t="41860" r="9839" b="11554"/>
          <a:stretch/>
        </p:blipFill>
        <p:spPr>
          <a:xfrm>
            <a:off x="4468609" y="3429000"/>
            <a:ext cx="4218502" cy="2675326"/>
          </a:xfrm>
          <a:prstGeom prst="rect">
            <a:avLst/>
          </a:prstGeom>
        </p:spPr>
      </p:pic>
      <p:sp>
        <p:nvSpPr>
          <p:cNvPr id="10" name="Content Placeholder 2">
            <a:extLst>
              <a:ext uri="{FF2B5EF4-FFF2-40B4-BE49-F238E27FC236}">
                <a16:creationId xmlns:a16="http://schemas.microsoft.com/office/drawing/2014/main" id="{9E6065DD-7536-49A5-AFD8-4E6476ED0D28}"/>
              </a:ext>
            </a:extLst>
          </p:cNvPr>
          <p:cNvSpPr txBox="1">
            <a:spLocks/>
          </p:cNvSpPr>
          <p:nvPr/>
        </p:nvSpPr>
        <p:spPr>
          <a:xfrm>
            <a:off x="349978" y="6273316"/>
            <a:ext cx="4798085" cy="406994"/>
          </a:xfrm>
          <a:prstGeom prst="rect">
            <a:avLst/>
          </a:prstGeom>
          <a:solidFill>
            <a:srgbClr val="009999">
              <a:alpha val="3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t>See larger version of graph on next slide</a:t>
            </a:r>
          </a:p>
        </p:txBody>
      </p:sp>
      <p:pic>
        <p:nvPicPr>
          <p:cNvPr id="2" name="slide 10">
            <a:hlinkClick r:id="" action="ppaction://media"/>
            <a:extLst>
              <a:ext uri="{FF2B5EF4-FFF2-40B4-BE49-F238E27FC236}">
                <a16:creationId xmlns:a16="http://schemas.microsoft.com/office/drawing/2014/main" id="{3993FF64-DF67-0149-916C-5037BF3F1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8304" y="459873"/>
            <a:ext cx="812800" cy="812800"/>
          </a:xfrm>
          <a:prstGeom prst="rect">
            <a:avLst/>
          </a:prstGeom>
        </p:spPr>
      </p:pic>
    </p:spTree>
    <p:extLst>
      <p:ext uri="{BB962C8B-B14F-4D97-AF65-F5344CB8AC3E}">
        <p14:creationId xmlns:p14="http://schemas.microsoft.com/office/powerpoint/2010/main" val="20446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4DB00B-AF33-4DEA-A300-A756FC1FA12C}"/>
              </a:ext>
            </a:extLst>
          </p:cNvPr>
          <p:cNvPicPr>
            <a:picLocks noChangeAspect="1"/>
          </p:cNvPicPr>
          <p:nvPr/>
        </p:nvPicPr>
        <p:blipFill rotWithShape="1">
          <a:blip r:embed="rId2"/>
          <a:srcRect l="4651" t="17442" r="76441" b="35756"/>
          <a:stretch/>
        </p:blipFill>
        <p:spPr>
          <a:xfrm>
            <a:off x="618953" y="199842"/>
            <a:ext cx="6950931" cy="6658157"/>
          </a:xfrm>
          <a:prstGeom prst="rect">
            <a:avLst/>
          </a:prstGeom>
        </p:spPr>
      </p:pic>
    </p:spTree>
    <p:extLst>
      <p:ext uri="{BB962C8B-B14F-4D97-AF65-F5344CB8AC3E}">
        <p14:creationId xmlns:p14="http://schemas.microsoft.com/office/powerpoint/2010/main" val="415727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376BD7-9C08-4C4A-8B64-EBFDC47043B2}"/>
              </a:ext>
            </a:extLst>
          </p:cNvPr>
          <p:cNvSpPr>
            <a:spLocks noGrp="1"/>
          </p:cNvSpPr>
          <p:nvPr>
            <p:ph idx="1"/>
          </p:nvPr>
        </p:nvSpPr>
        <p:spPr>
          <a:xfrm>
            <a:off x="5307464" y="1452648"/>
            <a:ext cx="3394720" cy="5072696"/>
          </a:xfrm>
        </p:spPr>
        <p:txBody>
          <a:bodyPr>
            <a:normAutofit/>
          </a:bodyPr>
          <a:lstStyle/>
          <a:p>
            <a:pPr marL="0" indent="0">
              <a:buNone/>
            </a:pPr>
            <a:r>
              <a:rPr lang="en-GB" sz="1200" dirty="0"/>
              <a:t>The range in climate across the Murray–Darling Basin reflects it size, of more than 1 million square kilometres, and its diverse geography ─ from rugged mountains to flat semi-arid plains.</a:t>
            </a:r>
          </a:p>
          <a:p>
            <a:pPr marL="0" indent="0">
              <a:buNone/>
            </a:pPr>
            <a:endParaRPr lang="en-GB" sz="1200" dirty="0"/>
          </a:p>
          <a:p>
            <a:pPr marL="0" indent="0">
              <a:buNone/>
            </a:pPr>
            <a:r>
              <a:rPr lang="en-GB" sz="1200" dirty="0"/>
              <a:t>The climate of the Basin is sub-tropical in the north, semi-arid in the west and mostly temperate in the south. Rainfall graduates from summer dominant to winter dominant, from north to south. The eastern side of the Basin has high average annual rainfall, up to 1,500 mm and in the south, snow falls for several months each winter on the peaks of the Great Dividing Range. The western side of the Basin is typically hot and dry, and average annual rainfall is generally less than 300 mm.</a:t>
            </a:r>
          </a:p>
          <a:p>
            <a:pPr marL="0" indent="0">
              <a:buNone/>
            </a:pPr>
            <a:endParaRPr lang="en-GB" sz="1200" dirty="0"/>
          </a:p>
          <a:p>
            <a:pPr marL="0" indent="0">
              <a:buNone/>
            </a:pPr>
            <a:r>
              <a:rPr lang="en-GB" sz="1200" dirty="0"/>
              <a:t>Evaporation rates in the Basin are high, with 94% of the rainfall that falls in the Basin being used by plants (transpired) or evaporating from the land and surface water. The low-lying topography of the Basin ─ warm to hot semi-arid conditions in most regions ─ and the meandering and slow-flowing nature of the creeks and rivers, all combine to make an environment characterised by high evaporation.</a:t>
            </a:r>
          </a:p>
        </p:txBody>
      </p:sp>
      <p:pic>
        <p:nvPicPr>
          <p:cNvPr id="1026" name="Picture 2" descr="A map that shows the boundary of the Basin, including the northern and southern basins. Major towns and cities are listed on the map, as are the major rivers of the Basin.">
            <a:extLst>
              <a:ext uri="{FF2B5EF4-FFF2-40B4-BE49-F238E27FC236}">
                <a16:creationId xmlns:a16="http://schemas.microsoft.com/office/drawing/2014/main" id="{E37025F4-6118-4A52-BC6B-5841AC22C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69B67DF-E4E3-44C2-8586-851C50E6DCF7}"/>
              </a:ext>
            </a:extLst>
          </p:cNvPr>
          <p:cNvSpPr>
            <a:spLocks noGrp="1"/>
          </p:cNvSpPr>
          <p:nvPr>
            <p:ph type="title"/>
          </p:nvPr>
        </p:nvSpPr>
        <p:spPr>
          <a:xfrm>
            <a:off x="5398522" y="145644"/>
            <a:ext cx="3303662" cy="1099284"/>
          </a:xfrm>
          <a:ln w="50800">
            <a:solidFill>
              <a:srgbClr val="009999"/>
            </a:solidFill>
          </a:ln>
        </p:spPr>
        <p:txBody>
          <a:bodyPr>
            <a:noAutofit/>
          </a:bodyPr>
          <a:lstStyle/>
          <a:p>
            <a:br>
              <a:rPr lang="en-GB" sz="3200" b="1" dirty="0"/>
            </a:br>
            <a:r>
              <a:rPr lang="en-GB" sz="3200" b="1" dirty="0"/>
              <a:t>Murray Darling</a:t>
            </a:r>
            <a:br>
              <a:rPr lang="en-GB" sz="3200" b="1" dirty="0"/>
            </a:br>
            <a:r>
              <a:rPr lang="en-GB" sz="3200" b="1" dirty="0"/>
              <a:t>EXTRA INFO</a:t>
            </a:r>
            <a:br>
              <a:rPr lang="en-GB" sz="3200" b="1" dirty="0"/>
            </a:br>
            <a:endParaRPr lang="en-GB" sz="3200" dirty="0"/>
          </a:p>
        </p:txBody>
      </p:sp>
      <p:pic>
        <p:nvPicPr>
          <p:cNvPr id="2" name="slide 12">
            <a:hlinkClick r:id="" action="ppaction://media"/>
            <a:extLst>
              <a:ext uri="{FF2B5EF4-FFF2-40B4-BE49-F238E27FC236}">
                <a16:creationId xmlns:a16="http://schemas.microsoft.com/office/drawing/2014/main" id="{664BA823-DC00-014C-AC36-04A1B20DD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5517232"/>
            <a:ext cx="812800" cy="812800"/>
          </a:xfrm>
          <a:prstGeom prst="rect">
            <a:avLst/>
          </a:prstGeom>
        </p:spPr>
      </p:pic>
    </p:spTree>
    <p:extLst>
      <p:ext uri="{BB962C8B-B14F-4D97-AF65-F5344CB8AC3E}">
        <p14:creationId xmlns:p14="http://schemas.microsoft.com/office/powerpoint/2010/main" val="376274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 need more than just extra water to save the Murray-Darling Basin">
            <a:extLst>
              <a:ext uri="{FF2B5EF4-FFF2-40B4-BE49-F238E27FC236}">
                <a16:creationId xmlns:a16="http://schemas.microsoft.com/office/drawing/2014/main" id="{D8438648-C680-44FC-AD48-553505556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0"/>
            <a:ext cx="7272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45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E24F6D-1168-4EE5-9ACA-5CE17C084A01}"/>
              </a:ext>
            </a:extLst>
          </p:cNvPr>
          <p:cNvPicPr>
            <a:picLocks noChangeAspect="1"/>
          </p:cNvPicPr>
          <p:nvPr/>
        </p:nvPicPr>
        <p:blipFill rotWithShape="1">
          <a:blip r:embed="rId4"/>
          <a:srcRect l="52199" t="19477" b="17442"/>
          <a:stretch/>
        </p:blipFill>
        <p:spPr>
          <a:xfrm>
            <a:off x="473065" y="2268468"/>
            <a:ext cx="8459782" cy="4320480"/>
          </a:xfrm>
          <a:prstGeom prst="rect">
            <a:avLst/>
          </a:prstGeom>
        </p:spPr>
      </p:pic>
      <p:sp>
        <p:nvSpPr>
          <p:cNvPr id="3" name="Content Placeholder 2"/>
          <p:cNvSpPr>
            <a:spLocks noGrp="1"/>
          </p:cNvSpPr>
          <p:nvPr>
            <p:ph idx="1"/>
          </p:nvPr>
        </p:nvSpPr>
        <p:spPr>
          <a:xfrm>
            <a:off x="211153" y="1837979"/>
            <a:ext cx="8251193" cy="562372"/>
          </a:xfrm>
        </p:spPr>
        <p:txBody>
          <a:bodyPr>
            <a:noAutofit/>
          </a:bodyPr>
          <a:lstStyle/>
          <a:p>
            <a:pPr marL="0" indent="0">
              <a:buNone/>
            </a:pPr>
            <a:r>
              <a:rPr lang="en-GB" sz="2500" b="1" dirty="0"/>
              <a:t>Complete the final column</a:t>
            </a:r>
            <a:r>
              <a:rPr lang="en-GB" sz="2500" dirty="0"/>
              <a:t>, using this table.</a:t>
            </a:r>
          </a:p>
        </p:txBody>
      </p:sp>
      <p:sp>
        <p:nvSpPr>
          <p:cNvPr id="4" name="Title 1"/>
          <p:cNvSpPr>
            <a:spLocks noGrp="1"/>
          </p:cNvSpPr>
          <p:nvPr>
            <p:ph type="title"/>
          </p:nvPr>
        </p:nvSpPr>
        <p:spPr>
          <a:xfrm>
            <a:off x="395536" y="241484"/>
            <a:ext cx="4968551" cy="1099284"/>
          </a:xfrm>
          <a:ln w="50800">
            <a:solidFill>
              <a:srgbClr val="009999"/>
            </a:solidFill>
          </a:ln>
        </p:spPr>
        <p:txBody>
          <a:bodyPr>
            <a:noAutofit/>
          </a:bodyPr>
          <a:lstStyle/>
          <a:p>
            <a:br>
              <a:rPr lang="en-GB" sz="3200" b="1" dirty="0"/>
            </a:br>
            <a:r>
              <a:rPr lang="en-GB" sz="3200" b="1" dirty="0"/>
              <a:t>Named Examples of River Regimes</a:t>
            </a:r>
            <a:br>
              <a:rPr lang="en-GB" sz="3200" b="1" dirty="0"/>
            </a:br>
            <a:endParaRPr lang="en-GB" sz="3200" dirty="0"/>
          </a:p>
        </p:txBody>
      </p:sp>
      <p:pic>
        <p:nvPicPr>
          <p:cNvPr id="5" name="Picture 4">
            <a:extLst>
              <a:ext uri="{FF2B5EF4-FFF2-40B4-BE49-F238E27FC236}">
                <a16:creationId xmlns:a16="http://schemas.microsoft.com/office/drawing/2014/main" id="{4C739E37-23B7-422A-A51C-B8D92EE8F35F}"/>
              </a:ext>
            </a:extLst>
          </p:cNvPr>
          <p:cNvPicPr>
            <a:picLocks noChangeAspect="1"/>
          </p:cNvPicPr>
          <p:nvPr/>
        </p:nvPicPr>
        <p:blipFill rotWithShape="1">
          <a:blip r:embed="rId5"/>
          <a:srcRect l="4651" t="17442" r="76441" b="35756"/>
          <a:stretch/>
        </p:blipFill>
        <p:spPr>
          <a:xfrm>
            <a:off x="6732240" y="-14447"/>
            <a:ext cx="2227431" cy="2133612"/>
          </a:xfrm>
          <a:prstGeom prst="rect">
            <a:avLst/>
          </a:prstGeom>
        </p:spPr>
      </p:pic>
      <p:pic>
        <p:nvPicPr>
          <p:cNvPr id="2" name="slide 14">
            <a:hlinkClick r:id="" action="ppaction://media"/>
            <a:extLst>
              <a:ext uri="{FF2B5EF4-FFF2-40B4-BE49-F238E27FC236}">
                <a16:creationId xmlns:a16="http://schemas.microsoft.com/office/drawing/2014/main" id="{08CCB242-E087-5342-BA11-0DF9F06D47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8104" y="403535"/>
            <a:ext cx="812800" cy="812800"/>
          </a:xfrm>
          <a:prstGeom prst="rect">
            <a:avLst/>
          </a:prstGeom>
        </p:spPr>
      </p:pic>
    </p:spTree>
    <p:extLst>
      <p:ext uri="{BB962C8B-B14F-4D97-AF65-F5344CB8AC3E}">
        <p14:creationId xmlns:p14="http://schemas.microsoft.com/office/powerpoint/2010/main" val="403341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18354"/>
            <a:ext cx="8147248" cy="1099284"/>
          </a:xfrm>
          <a:ln w="50800">
            <a:solidFill>
              <a:srgbClr val="009999"/>
            </a:solidFill>
          </a:ln>
        </p:spPr>
        <p:txBody>
          <a:bodyPr>
            <a:noAutofit/>
          </a:bodyPr>
          <a:lstStyle/>
          <a:p>
            <a:br>
              <a:rPr lang="en-GB" sz="3200" b="1" dirty="0"/>
            </a:br>
            <a:r>
              <a:rPr lang="en-GB" sz="3200" b="1" dirty="0">
                <a:solidFill>
                  <a:srgbClr val="FF0000"/>
                </a:solidFill>
              </a:rPr>
              <a:t>Answers</a:t>
            </a:r>
            <a:br>
              <a:rPr lang="en-GB" sz="3200" b="1" dirty="0"/>
            </a:br>
            <a:endParaRPr lang="en-GB" sz="3200" dirty="0"/>
          </a:p>
        </p:txBody>
      </p:sp>
      <p:pic>
        <p:nvPicPr>
          <p:cNvPr id="7" name="Picture 6">
            <a:extLst>
              <a:ext uri="{FF2B5EF4-FFF2-40B4-BE49-F238E27FC236}">
                <a16:creationId xmlns:a16="http://schemas.microsoft.com/office/drawing/2014/main" id="{C6C5CA55-9440-4FBF-BFA2-5C9988A261E1}"/>
              </a:ext>
            </a:extLst>
          </p:cNvPr>
          <p:cNvPicPr>
            <a:picLocks noChangeAspect="1"/>
          </p:cNvPicPr>
          <p:nvPr/>
        </p:nvPicPr>
        <p:blipFill rotWithShape="1">
          <a:blip r:embed="rId2"/>
          <a:srcRect l="61812" t="35756" r="15350" b="54901"/>
          <a:stretch/>
        </p:blipFill>
        <p:spPr>
          <a:xfrm>
            <a:off x="251520" y="1484785"/>
            <a:ext cx="8640960" cy="1368152"/>
          </a:xfrm>
          <a:prstGeom prst="rect">
            <a:avLst/>
          </a:prstGeom>
        </p:spPr>
      </p:pic>
      <p:pic>
        <p:nvPicPr>
          <p:cNvPr id="5" name="Picture 4">
            <a:extLst>
              <a:ext uri="{FF2B5EF4-FFF2-40B4-BE49-F238E27FC236}">
                <a16:creationId xmlns:a16="http://schemas.microsoft.com/office/drawing/2014/main" id="{79ACE3B3-876A-4140-B8BB-221ED6D2B502}"/>
              </a:ext>
            </a:extLst>
          </p:cNvPr>
          <p:cNvPicPr>
            <a:picLocks noChangeAspect="1"/>
          </p:cNvPicPr>
          <p:nvPr/>
        </p:nvPicPr>
        <p:blipFill rotWithShape="1">
          <a:blip r:embed="rId2"/>
          <a:srcRect l="61662" t="49176" r="15690" b="29509"/>
          <a:stretch/>
        </p:blipFill>
        <p:spPr>
          <a:xfrm>
            <a:off x="251520" y="2852937"/>
            <a:ext cx="8568952" cy="3121175"/>
          </a:xfrm>
          <a:prstGeom prst="rect">
            <a:avLst/>
          </a:prstGeom>
        </p:spPr>
      </p:pic>
    </p:spTree>
    <p:extLst>
      <p:ext uri="{BB962C8B-B14F-4D97-AF65-F5344CB8AC3E}">
        <p14:creationId xmlns:p14="http://schemas.microsoft.com/office/powerpoint/2010/main" val="107265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7B3E40-0580-4741-9B1F-C2071463A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5" t="5167" r="10380" b="3572"/>
          <a:stretch/>
        </p:blipFill>
        <p:spPr bwMode="auto">
          <a:xfrm>
            <a:off x="716960" y="22895"/>
            <a:ext cx="7710080"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016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93287"/>
            <a:ext cx="2520280" cy="2123745"/>
          </a:xfrm>
        </p:spPr>
        <p:txBody>
          <a:bodyPr>
            <a:noAutofit/>
          </a:bodyPr>
          <a:lstStyle/>
          <a:p>
            <a:pPr marL="0" indent="0">
              <a:buNone/>
            </a:pPr>
            <a:r>
              <a:rPr lang="en-GB" sz="2500" dirty="0" err="1">
                <a:latin typeface="Tw Cen MT" panose="020B0602020104020603" pitchFamily="34" charset="0"/>
              </a:rPr>
              <a:t>SustainableUrban</a:t>
            </a:r>
            <a:r>
              <a:rPr lang="en-GB" sz="2500" dirty="0">
                <a:latin typeface="Tw Cen MT" panose="020B0602020104020603" pitchFamily="34" charset="0"/>
              </a:rPr>
              <a:t> Drainage Systems (</a:t>
            </a:r>
            <a:r>
              <a:rPr lang="en-GB" sz="2500" dirty="0" err="1">
                <a:latin typeface="Tw Cen MT" panose="020B0602020104020603" pitchFamily="34" charset="0"/>
              </a:rPr>
              <a:t>SuDS</a:t>
            </a:r>
            <a:r>
              <a:rPr lang="en-GB" sz="2500" dirty="0">
                <a:latin typeface="Tw Cen MT" panose="020B0602020104020603" pitchFamily="34" charset="0"/>
              </a:rPr>
              <a:t>) have been introduced to reduce runoff produced from rainfall.</a:t>
            </a:r>
          </a:p>
        </p:txBody>
      </p:sp>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err="1"/>
              <a:t>SuDS</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pic>
        <p:nvPicPr>
          <p:cNvPr id="2050" name="Picture 2" descr="Image result for rain garden uk">
            <a:extLst>
              <a:ext uri="{FF2B5EF4-FFF2-40B4-BE49-F238E27FC236}">
                <a16:creationId xmlns:a16="http://schemas.microsoft.com/office/drawing/2014/main" id="{F7B47410-5365-46F9-BEC9-8BED32FE1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70" y="4549495"/>
            <a:ext cx="6219541" cy="198496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EA2F7E86-53D8-44A2-86BD-128419951C2F}"/>
              </a:ext>
            </a:extLst>
          </p:cNvPr>
          <p:cNvSpPr txBox="1">
            <a:spLocks/>
          </p:cNvSpPr>
          <p:nvPr/>
        </p:nvSpPr>
        <p:spPr>
          <a:xfrm>
            <a:off x="6560167" y="5733256"/>
            <a:ext cx="2371063" cy="801199"/>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i="1" dirty="0">
                <a:latin typeface="Tw Cen MT" panose="020B0602020104020603" pitchFamily="34" charset="0"/>
              </a:rPr>
              <a:t>Rain gardens are designed to store water in urban areas.</a:t>
            </a:r>
          </a:p>
        </p:txBody>
      </p:sp>
      <p:sp>
        <p:nvSpPr>
          <p:cNvPr id="10" name="Content Placeholder 2">
            <a:extLst>
              <a:ext uri="{FF2B5EF4-FFF2-40B4-BE49-F238E27FC236}">
                <a16:creationId xmlns:a16="http://schemas.microsoft.com/office/drawing/2014/main" id="{AD9A5363-2E87-44B5-9720-F3B482FBC552}"/>
              </a:ext>
            </a:extLst>
          </p:cNvPr>
          <p:cNvSpPr txBox="1">
            <a:spLocks/>
          </p:cNvSpPr>
          <p:nvPr/>
        </p:nvSpPr>
        <p:spPr>
          <a:xfrm>
            <a:off x="6560167" y="4494506"/>
            <a:ext cx="2316292" cy="1077218"/>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i="1" dirty="0">
                <a:latin typeface="Tw Cen MT" panose="020B0602020104020603" pitchFamily="34" charset="0"/>
              </a:rPr>
              <a:t>These green roofs on holiday homes at </a:t>
            </a:r>
            <a:r>
              <a:rPr lang="en-GB" sz="1600" i="1" dirty="0" err="1">
                <a:latin typeface="Tw Cen MT" panose="020B0602020104020603" pitchFamily="34" charset="0"/>
              </a:rPr>
              <a:t>Widemouth</a:t>
            </a:r>
            <a:r>
              <a:rPr lang="en-GB" sz="1600" i="1" dirty="0">
                <a:latin typeface="Tw Cen MT" panose="020B0602020104020603" pitchFamily="34" charset="0"/>
              </a:rPr>
              <a:t> Bay in Cornwall store water.</a:t>
            </a:r>
          </a:p>
        </p:txBody>
      </p:sp>
      <p:pic>
        <p:nvPicPr>
          <p:cNvPr id="2052" name="Picture 4" descr="Image result for green roof cornwall">
            <a:extLst>
              <a:ext uri="{FF2B5EF4-FFF2-40B4-BE49-F238E27FC236}">
                <a16:creationId xmlns:a16="http://schemas.microsoft.com/office/drawing/2014/main" id="{7D40EA17-3599-4D11-AA6A-512BCCB3C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605" y="1615966"/>
            <a:ext cx="5683809" cy="2699809"/>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17">
            <a:hlinkClick r:id="" action="ppaction://media"/>
            <a:extLst>
              <a:ext uri="{FF2B5EF4-FFF2-40B4-BE49-F238E27FC236}">
                <a16:creationId xmlns:a16="http://schemas.microsoft.com/office/drawing/2014/main" id="{7AF4E3DD-5C65-464C-96E2-6BFF47C0EA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4509" y="461596"/>
            <a:ext cx="812800" cy="812800"/>
          </a:xfrm>
          <a:prstGeom prst="rect">
            <a:avLst/>
          </a:prstGeom>
        </p:spPr>
      </p:pic>
    </p:spTree>
    <p:extLst>
      <p:ext uri="{BB962C8B-B14F-4D97-AF65-F5344CB8AC3E}">
        <p14:creationId xmlns:p14="http://schemas.microsoft.com/office/powerpoint/2010/main" val="12064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a:t>Other </a:t>
            </a:r>
            <a:r>
              <a:rPr lang="en-GB" sz="3200" b="1" dirty="0" err="1"/>
              <a:t>SuDS</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pic>
        <p:nvPicPr>
          <p:cNvPr id="4098" name="Picture 2" descr="Image result for permeable pavements">
            <a:extLst>
              <a:ext uri="{FF2B5EF4-FFF2-40B4-BE49-F238E27FC236}">
                <a16:creationId xmlns:a16="http://schemas.microsoft.com/office/drawing/2014/main" id="{A35E4889-EC89-4D01-A32D-149914886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43" y="2269293"/>
            <a:ext cx="2637377" cy="18701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wetlands Suds">
            <a:extLst>
              <a:ext uri="{FF2B5EF4-FFF2-40B4-BE49-F238E27FC236}">
                <a16:creationId xmlns:a16="http://schemas.microsoft.com/office/drawing/2014/main" id="{B6770795-132B-4006-829C-7CD70C67DB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6590" y="2263608"/>
            <a:ext cx="2844765" cy="19060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torm detention basins">
            <a:extLst>
              <a:ext uri="{FF2B5EF4-FFF2-40B4-BE49-F238E27FC236}">
                <a16:creationId xmlns:a16="http://schemas.microsoft.com/office/drawing/2014/main" id="{1D5A80BB-93B9-442F-BEDB-6A76B25115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921" y="2281558"/>
            <a:ext cx="2498280" cy="187014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FF977D3-09D3-4281-A756-76EF853C004C}"/>
              </a:ext>
            </a:extLst>
          </p:cNvPr>
          <p:cNvSpPr txBox="1">
            <a:spLocks/>
          </p:cNvSpPr>
          <p:nvPr/>
        </p:nvSpPr>
        <p:spPr>
          <a:xfrm>
            <a:off x="481243" y="1571418"/>
            <a:ext cx="2637377" cy="528966"/>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500" dirty="0">
                <a:latin typeface="Tw Cen MT" panose="020B0602020104020603" pitchFamily="34" charset="0"/>
              </a:rPr>
              <a:t>Permeable paving</a:t>
            </a:r>
          </a:p>
          <a:p>
            <a:pPr marL="0" indent="0" algn="ctr">
              <a:buFont typeface="Arial" panose="020B0604020202020204" pitchFamily="34" charset="0"/>
              <a:buNone/>
            </a:pPr>
            <a:endParaRPr lang="en-GB" sz="2500" dirty="0">
              <a:latin typeface="Tw Cen MT" panose="020B0602020104020603" pitchFamily="34" charset="0"/>
            </a:endParaRPr>
          </a:p>
        </p:txBody>
      </p:sp>
      <p:sp>
        <p:nvSpPr>
          <p:cNvPr id="13" name="Content Placeholder 2">
            <a:extLst>
              <a:ext uri="{FF2B5EF4-FFF2-40B4-BE49-F238E27FC236}">
                <a16:creationId xmlns:a16="http://schemas.microsoft.com/office/drawing/2014/main" id="{CF942FB3-6E11-4174-8405-EF898D59EA5A}"/>
              </a:ext>
            </a:extLst>
          </p:cNvPr>
          <p:cNvSpPr txBox="1">
            <a:spLocks/>
          </p:cNvSpPr>
          <p:nvPr/>
        </p:nvSpPr>
        <p:spPr>
          <a:xfrm>
            <a:off x="3322921" y="1559799"/>
            <a:ext cx="2498280" cy="540586"/>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500" dirty="0">
                <a:latin typeface="Tw Cen MT" panose="020B0602020104020603" pitchFamily="34" charset="0"/>
              </a:rPr>
              <a:t>Detention basin</a:t>
            </a:r>
          </a:p>
        </p:txBody>
      </p:sp>
      <p:sp>
        <p:nvSpPr>
          <p:cNvPr id="14" name="Content Placeholder 2">
            <a:extLst>
              <a:ext uri="{FF2B5EF4-FFF2-40B4-BE49-F238E27FC236}">
                <a16:creationId xmlns:a16="http://schemas.microsoft.com/office/drawing/2014/main" id="{09039BD2-6025-4182-BBB9-4419F193FF6B}"/>
              </a:ext>
            </a:extLst>
          </p:cNvPr>
          <p:cNvSpPr txBox="1">
            <a:spLocks/>
          </p:cNvSpPr>
          <p:nvPr/>
        </p:nvSpPr>
        <p:spPr>
          <a:xfrm>
            <a:off x="5996590" y="1556792"/>
            <a:ext cx="2844765" cy="540586"/>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500" dirty="0">
                <a:latin typeface="Tw Cen MT" panose="020B0602020104020603" pitchFamily="34" charset="0"/>
              </a:rPr>
              <a:t>Wetlands</a:t>
            </a:r>
          </a:p>
        </p:txBody>
      </p:sp>
      <p:sp>
        <p:nvSpPr>
          <p:cNvPr id="16" name="Content Placeholder 2">
            <a:extLst>
              <a:ext uri="{FF2B5EF4-FFF2-40B4-BE49-F238E27FC236}">
                <a16:creationId xmlns:a16="http://schemas.microsoft.com/office/drawing/2014/main" id="{655311A7-9877-432F-BCDB-345A908FD4AC}"/>
              </a:ext>
            </a:extLst>
          </p:cNvPr>
          <p:cNvSpPr>
            <a:spLocks noGrp="1"/>
          </p:cNvSpPr>
          <p:nvPr>
            <p:ph idx="1"/>
          </p:nvPr>
        </p:nvSpPr>
        <p:spPr>
          <a:xfrm>
            <a:off x="359532" y="4653136"/>
            <a:ext cx="8424936" cy="755593"/>
          </a:xfrm>
          <a:ln>
            <a:noFill/>
          </a:ln>
        </p:spPr>
        <p:txBody>
          <a:bodyPr>
            <a:noAutofit/>
          </a:bodyPr>
          <a:lstStyle/>
          <a:p>
            <a:pPr marL="0" indent="0">
              <a:buNone/>
            </a:pPr>
            <a:r>
              <a:rPr lang="en-GB" sz="2400" b="1" dirty="0">
                <a:latin typeface="Tw Cen MT" panose="020B0602020104020603" pitchFamily="34" charset="0"/>
              </a:rPr>
              <a:t>Players in the Water Cycle</a:t>
            </a:r>
          </a:p>
          <a:p>
            <a:pPr marL="0" indent="0">
              <a:buNone/>
            </a:pPr>
            <a:r>
              <a:rPr lang="en-GB" sz="2400" dirty="0">
                <a:latin typeface="Tw Cen MT" panose="020B0602020104020603" pitchFamily="34" charset="0"/>
              </a:rPr>
              <a:t>Within the UK, planners are required to determine whether any proposed development (</a:t>
            </a:r>
            <a:r>
              <a:rPr lang="en-GB" sz="2400" dirty="0" err="1">
                <a:latin typeface="Tw Cen MT" panose="020B0602020104020603" pitchFamily="34" charset="0"/>
              </a:rPr>
              <a:t>eg.</a:t>
            </a:r>
            <a:r>
              <a:rPr lang="en-GB" sz="2400" dirty="0">
                <a:latin typeface="Tw Cen MT" panose="020B0602020104020603" pitchFamily="34" charset="0"/>
              </a:rPr>
              <a:t> housing estate or industrial use) will influence flood risk.</a:t>
            </a:r>
          </a:p>
        </p:txBody>
      </p:sp>
      <p:pic>
        <p:nvPicPr>
          <p:cNvPr id="3" name="slide 18">
            <a:hlinkClick r:id="" action="ppaction://media"/>
            <a:extLst>
              <a:ext uri="{FF2B5EF4-FFF2-40B4-BE49-F238E27FC236}">
                <a16:creationId xmlns:a16="http://schemas.microsoft.com/office/drawing/2014/main" id="{DAD43341-EC40-004C-BE2B-09267279CB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24128" y="461596"/>
            <a:ext cx="812800" cy="812800"/>
          </a:xfrm>
          <a:prstGeom prst="rect">
            <a:avLst/>
          </a:prstGeom>
        </p:spPr>
      </p:pic>
    </p:spTree>
    <p:extLst>
      <p:ext uri="{BB962C8B-B14F-4D97-AF65-F5344CB8AC3E}">
        <p14:creationId xmlns:p14="http://schemas.microsoft.com/office/powerpoint/2010/main" val="307533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5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86800" cy="1354162"/>
          </a:xfrm>
          <a:solidFill>
            <a:srgbClr val="009999"/>
          </a:solidFill>
          <a:ln>
            <a:noFill/>
          </a:ln>
        </p:spPr>
        <p:txBody>
          <a:bodyPr>
            <a:normAutofit fontScale="90000"/>
          </a:bodyPr>
          <a:lstStyle/>
          <a:p>
            <a:r>
              <a:rPr lang="en-GB" sz="6000" b="1" dirty="0">
                <a:solidFill>
                  <a:schemeClr val="bg1"/>
                </a:solidFill>
                <a:cs typeface="Leelawadee" panose="020B0502040204020203" pitchFamily="34" charset="-34"/>
              </a:rPr>
              <a:t>Answer the following question</a:t>
            </a:r>
            <a:endParaRPr lang="en-GB" sz="6000" b="1" dirty="0">
              <a:solidFill>
                <a:schemeClr val="bg1"/>
              </a:solidFill>
              <a:latin typeface="Leelawadee" panose="020B0502040204020203" pitchFamily="34" charset="-34"/>
              <a:cs typeface="Leelawadee" panose="020B0502040204020203" pitchFamily="34" charset="-34"/>
            </a:endParaRPr>
          </a:p>
        </p:txBody>
      </p:sp>
      <p:sp>
        <p:nvSpPr>
          <p:cNvPr id="3" name="Content Placeholder 2"/>
          <p:cNvSpPr>
            <a:spLocks noGrp="1"/>
          </p:cNvSpPr>
          <p:nvPr>
            <p:ph idx="1"/>
          </p:nvPr>
        </p:nvSpPr>
        <p:spPr>
          <a:xfrm>
            <a:off x="474737" y="3205212"/>
            <a:ext cx="8229600" cy="1828800"/>
          </a:xfrm>
        </p:spPr>
        <p:txBody>
          <a:bodyPr>
            <a:noAutofit/>
          </a:bodyPr>
          <a:lstStyle/>
          <a:p>
            <a:pPr marL="0" indent="0">
              <a:buNone/>
            </a:pPr>
            <a:r>
              <a:rPr lang="en-GB" sz="2400" u="sng" dirty="0">
                <a:latin typeface="Tw Cen MT" panose="020B0602020104020603" pitchFamily="34" charset="0"/>
              </a:rPr>
              <a:t>Key arguments might include</a:t>
            </a:r>
            <a:r>
              <a:rPr lang="en-GB" sz="2400" dirty="0">
                <a:latin typeface="Tw Cen MT" panose="020B0602020104020603" pitchFamily="34" charset="0"/>
              </a:rPr>
              <a:t>: </a:t>
            </a:r>
          </a:p>
          <a:p>
            <a:pPr marL="0" indent="0">
              <a:buNone/>
            </a:pPr>
            <a:r>
              <a:rPr lang="en-GB" sz="2400" dirty="0">
                <a:latin typeface="Tw Cen MT" panose="020B0602020104020603" pitchFamily="34" charset="0"/>
              </a:rPr>
              <a:t>• Benefits of </a:t>
            </a:r>
            <a:r>
              <a:rPr lang="en-GB" sz="2400" dirty="0" err="1">
                <a:latin typeface="Tw Cen MT" panose="020B0602020104020603" pitchFamily="34" charset="0"/>
              </a:rPr>
              <a:t>SuDS</a:t>
            </a:r>
            <a:r>
              <a:rPr lang="en-GB" sz="2400" dirty="0">
                <a:latin typeface="Tw Cen MT" panose="020B0602020104020603" pitchFamily="34" charset="0"/>
              </a:rPr>
              <a:t> to preventing flooding. </a:t>
            </a:r>
          </a:p>
          <a:p>
            <a:pPr marL="0" indent="0">
              <a:buNone/>
            </a:pPr>
            <a:r>
              <a:rPr lang="en-GB" sz="2400" dirty="0">
                <a:latin typeface="Tw Cen MT" panose="020B0602020104020603" pitchFamily="34" charset="0"/>
              </a:rPr>
              <a:t>• The expense and cost of implementing </a:t>
            </a:r>
            <a:r>
              <a:rPr lang="en-GB" sz="2400" dirty="0" err="1">
                <a:latin typeface="Tw Cen MT" panose="020B0602020104020603" pitchFamily="34" charset="0"/>
              </a:rPr>
              <a:t>SuDS</a:t>
            </a:r>
            <a:r>
              <a:rPr lang="en-GB" sz="2400" dirty="0">
                <a:latin typeface="Tw Cen MT" panose="020B0602020104020603" pitchFamily="34" charset="0"/>
              </a:rPr>
              <a:t>. </a:t>
            </a:r>
          </a:p>
          <a:p>
            <a:pPr marL="0" indent="0">
              <a:buNone/>
            </a:pPr>
            <a:r>
              <a:rPr lang="en-GB" sz="2400" dirty="0">
                <a:latin typeface="Tw Cen MT" panose="020B0602020104020603" pitchFamily="34" charset="0"/>
              </a:rPr>
              <a:t>• The ability of the implementation of </a:t>
            </a:r>
            <a:r>
              <a:rPr lang="en-GB" sz="2400" dirty="0" err="1">
                <a:latin typeface="Tw Cen MT" panose="020B0602020104020603" pitchFamily="34" charset="0"/>
              </a:rPr>
              <a:t>SuDS</a:t>
            </a:r>
            <a:r>
              <a:rPr lang="en-GB" sz="2400" dirty="0">
                <a:latin typeface="Tw Cen MT" panose="020B0602020104020603" pitchFamily="34" charset="0"/>
              </a:rPr>
              <a:t> to be monitored. </a:t>
            </a:r>
          </a:p>
          <a:p>
            <a:pPr marL="0" indent="0">
              <a:buNone/>
            </a:pPr>
            <a:r>
              <a:rPr lang="en-GB" sz="2400" dirty="0">
                <a:latin typeface="Tw Cen MT" panose="020B0602020104020603" pitchFamily="34" charset="0"/>
              </a:rPr>
              <a:t>• The appropriateness of </a:t>
            </a:r>
            <a:r>
              <a:rPr lang="en-GB" sz="2400" dirty="0" err="1">
                <a:latin typeface="Tw Cen MT" panose="020B0602020104020603" pitchFamily="34" charset="0"/>
              </a:rPr>
              <a:t>SuDS</a:t>
            </a:r>
            <a:r>
              <a:rPr lang="en-GB" sz="2400" dirty="0">
                <a:latin typeface="Tw Cen MT" panose="020B0602020104020603" pitchFamily="34" charset="0"/>
              </a:rPr>
              <a:t> in all built environments. </a:t>
            </a:r>
          </a:p>
          <a:p>
            <a:pPr marL="0" indent="0">
              <a:buNone/>
            </a:pPr>
            <a:r>
              <a:rPr lang="en-GB" sz="2400" dirty="0">
                <a:latin typeface="Tw Cen MT" panose="020B0602020104020603" pitchFamily="34" charset="0"/>
              </a:rPr>
              <a:t>• The appropriateness of </a:t>
            </a:r>
            <a:r>
              <a:rPr lang="en-GB" sz="2400" dirty="0" err="1">
                <a:latin typeface="Tw Cen MT" panose="020B0602020104020603" pitchFamily="34" charset="0"/>
              </a:rPr>
              <a:t>SuDS</a:t>
            </a:r>
            <a:r>
              <a:rPr lang="en-GB" sz="2400" dirty="0">
                <a:latin typeface="Tw Cen MT" panose="020B0602020104020603" pitchFamily="34" charset="0"/>
              </a:rPr>
              <a:t> for 100-year floods.</a:t>
            </a:r>
          </a:p>
        </p:txBody>
      </p:sp>
      <p:sp>
        <p:nvSpPr>
          <p:cNvPr id="4" name="TextBox 3">
            <a:extLst>
              <a:ext uri="{FF2B5EF4-FFF2-40B4-BE49-F238E27FC236}">
                <a16:creationId xmlns:a16="http://schemas.microsoft.com/office/drawing/2014/main" id="{E5752D02-85DF-41FB-B2C0-0887F2CB5647}"/>
              </a:ext>
            </a:extLst>
          </p:cNvPr>
          <p:cNvSpPr txBox="1"/>
          <p:nvPr/>
        </p:nvSpPr>
        <p:spPr>
          <a:xfrm>
            <a:off x="460250" y="1772816"/>
            <a:ext cx="8000181" cy="1077218"/>
          </a:xfrm>
          <a:prstGeom prst="rect">
            <a:avLst/>
          </a:prstGeom>
          <a:solidFill>
            <a:srgbClr val="009999">
              <a:alpha val="18000"/>
            </a:srgbClr>
          </a:solidFill>
        </p:spPr>
        <p:txBody>
          <a:bodyPr wrap="square" rtlCol="0">
            <a:spAutoFit/>
          </a:bodyPr>
          <a:lstStyle/>
          <a:p>
            <a:r>
              <a:rPr lang="en-GB" sz="3200" b="1" i="1" dirty="0">
                <a:latin typeface="Tw Cen MT" panose="020B0602020104020603" pitchFamily="34" charset="0"/>
              </a:rPr>
              <a:t>How far </a:t>
            </a:r>
            <a:r>
              <a:rPr lang="en-GB" sz="3200" i="1" dirty="0">
                <a:latin typeface="Tw Cen MT" panose="020B0602020104020603" pitchFamily="34" charset="0"/>
              </a:rPr>
              <a:t>should </a:t>
            </a:r>
            <a:r>
              <a:rPr lang="en-GB" sz="3200" dirty="0">
                <a:latin typeface="Tw Cen MT" panose="020B0602020104020603" pitchFamily="34" charset="0"/>
              </a:rPr>
              <a:t>planners insist on the universal use of </a:t>
            </a:r>
            <a:r>
              <a:rPr lang="en-GB" sz="3200" dirty="0" err="1">
                <a:latin typeface="Tw Cen MT" panose="020B0602020104020603" pitchFamily="34" charset="0"/>
              </a:rPr>
              <a:t>SuDS</a:t>
            </a:r>
            <a:r>
              <a:rPr lang="en-GB" sz="3200" dirty="0">
                <a:latin typeface="Tw Cen MT" panose="020B0602020104020603" pitchFamily="34" charset="0"/>
              </a:rPr>
              <a:t> measures? </a:t>
            </a:r>
          </a:p>
        </p:txBody>
      </p:sp>
      <p:pic>
        <p:nvPicPr>
          <p:cNvPr id="5" name="slide 19">
            <a:hlinkClick r:id="" action="ppaction://media"/>
            <a:extLst>
              <a:ext uri="{FF2B5EF4-FFF2-40B4-BE49-F238E27FC236}">
                <a16:creationId xmlns:a16="http://schemas.microsoft.com/office/drawing/2014/main" id="{CEA31E05-F3BA-1F41-8799-DF11203E68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7889" y="501191"/>
            <a:ext cx="812800" cy="812800"/>
          </a:xfrm>
          <a:prstGeom prst="rect">
            <a:avLst/>
          </a:prstGeom>
        </p:spPr>
      </p:pic>
    </p:spTree>
    <p:extLst>
      <p:ext uri="{BB962C8B-B14F-4D97-AF65-F5344CB8AC3E}">
        <p14:creationId xmlns:p14="http://schemas.microsoft.com/office/powerpoint/2010/main" val="204916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37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5"/>
                </p:tgtEl>
              </p:cMediaNode>
            </p:audio>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93287"/>
            <a:ext cx="8208912" cy="4941168"/>
          </a:xfrm>
        </p:spPr>
        <p:txBody>
          <a:bodyPr>
            <a:noAutofit/>
          </a:bodyPr>
          <a:lstStyle/>
          <a:p>
            <a:pPr marL="0" indent="0">
              <a:buNone/>
            </a:pPr>
            <a:r>
              <a:rPr lang="en-GB" sz="2400" dirty="0">
                <a:latin typeface="Tw Cen MT" panose="020B0602020104020603" pitchFamily="34" charset="0"/>
              </a:rPr>
              <a:t>The annual balance between inputs and outputs.</a:t>
            </a:r>
          </a:p>
          <a:p>
            <a:pPr marL="0" indent="0" algn="ctr">
              <a:buNone/>
            </a:pPr>
            <a:r>
              <a:rPr lang="en-GB" sz="1800" b="1" i="1" dirty="0">
                <a:latin typeface="Tw Cen MT" panose="020B0602020104020603" pitchFamily="34" charset="0"/>
              </a:rPr>
              <a:t>Precipitation (P) = </a:t>
            </a:r>
          </a:p>
          <a:p>
            <a:pPr marL="0" indent="0" algn="ctr">
              <a:buNone/>
            </a:pPr>
            <a:r>
              <a:rPr lang="en-GB" sz="1800" b="1" i="1" dirty="0">
                <a:latin typeface="Tw Cen MT" panose="020B0602020104020603" pitchFamily="34" charset="0"/>
              </a:rPr>
              <a:t>Channel discharge (Q) + evapotranspiration (E) </a:t>
            </a:r>
            <a:r>
              <a:rPr lang="en-GB" sz="1800" b="1" dirty="0">
                <a:latin typeface="Tw Cen MT" panose="020B0602020104020603" pitchFamily="34" charset="0"/>
              </a:rPr>
              <a:t>+/- </a:t>
            </a:r>
            <a:r>
              <a:rPr lang="en-GB" sz="1800" b="1" i="1" dirty="0">
                <a:latin typeface="Tw Cen MT" panose="020B0602020104020603" pitchFamily="34" charset="0"/>
              </a:rPr>
              <a:t>Change in storage (S)</a:t>
            </a:r>
          </a:p>
          <a:p>
            <a:pPr marL="0" indent="0" algn="ctr">
              <a:buNone/>
            </a:pPr>
            <a:r>
              <a:rPr lang="en-GB" sz="2400" b="1" i="1" dirty="0">
                <a:latin typeface="Tw Cen MT" panose="020B0602020104020603" pitchFamily="34" charset="0"/>
              </a:rPr>
              <a:t>P = Q + E +/- S </a:t>
            </a:r>
            <a:endParaRPr lang="en-GB" sz="2400" b="1" dirty="0">
              <a:latin typeface="Tw Cen MT" panose="020B0602020104020603" pitchFamily="34" charset="0"/>
            </a:endParaRPr>
          </a:p>
          <a:p>
            <a:pPr marL="0" indent="0">
              <a:buNone/>
            </a:pPr>
            <a:r>
              <a:rPr lang="en-GB" sz="2400" dirty="0">
                <a:latin typeface="Tw Cen MT" panose="020B0602020104020603" pitchFamily="34" charset="0"/>
              </a:rPr>
              <a:t>It allows us to understand the difference between natural supply and demand and allow us to identify when precipitation exceeds evapotranspiration and vice versa.</a:t>
            </a:r>
          </a:p>
        </p:txBody>
      </p:sp>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a:t>The Water Budget</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sp>
        <p:nvSpPr>
          <p:cNvPr id="5" name="TextBox 4">
            <a:extLst>
              <a:ext uri="{FF2B5EF4-FFF2-40B4-BE49-F238E27FC236}">
                <a16:creationId xmlns:a16="http://schemas.microsoft.com/office/drawing/2014/main" id="{DE864C29-F0CB-4001-B2FF-ECCF170882FB}"/>
              </a:ext>
            </a:extLst>
          </p:cNvPr>
          <p:cNvSpPr txBox="1"/>
          <p:nvPr/>
        </p:nvSpPr>
        <p:spPr>
          <a:xfrm>
            <a:off x="428997" y="4664548"/>
            <a:ext cx="3854971" cy="1569660"/>
          </a:xfrm>
          <a:prstGeom prst="rect">
            <a:avLst/>
          </a:prstGeom>
          <a:solidFill>
            <a:srgbClr val="009999">
              <a:alpha val="24000"/>
            </a:srgbClr>
          </a:solidFill>
        </p:spPr>
        <p:txBody>
          <a:bodyPr wrap="square" rtlCol="0">
            <a:spAutoFit/>
          </a:bodyPr>
          <a:lstStyle/>
          <a:p>
            <a:r>
              <a:rPr lang="en-GB" sz="2400" dirty="0">
                <a:latin typeface="Tw Cen MT" panose="020B0602020104020603" pitchFamily="34" charset="0"/>
              </a:rPr>
              <a:t>What is discharge?</a:t>
            </a:r>
          </a:p>
          <a:p>
            <a:r>
              <a:rPr lang="en-GB" sz="2400" dirty="0">
                <a:latin typeface="Tw Cen MT" panose="020B0602020104020603" pitchFamily="34" charset="0"/>
              </a:rPr>
              <a:t>What is evapotranspiration?</a:t>
            </a:r>
          </a:p>
          <a:p>
            <a:r>
              <a:rPr lang="en-GB" sz="2400" dirty="0">
                <a:latin typeface="Tw Cen MT" panose="020B0602020104020603" pitchFamily="34" charset="0"/>
              </a:rPr>
              <a:t>What changes in storage might occur?</a:t>
            </a:r>
          </a:p>
        </p:txBody>
      </p:sp>
      <p:pic>
        <p:nvPicPr>
          <p:cNvPr id="6" name="Picture 5">
            <a:extLst>
              <a:ext uri="{FF2B5EF4-FFF2-40B4-BE49-F238E27FC236}">
                <a16:creationId xmlns:a16="http://schemas.microsoft.com/office/drawing/2014/main" id="{A0F41DE9-45EB-418C-ACB2-87BE988BEBAC}"/>
              </a:ext>
            </a:extLst>
          </p:cNvPr>
          <p:cNvPicPr>
            <a:picLocks noChangeAspect="1"/>
          </p:cNvPicPr>
          <p:nvPr/>
        </p:nvPicPr>
        <p:blipFill rotWithShape="1">
          <a:blip r:embed="rId4"/>
          <a:srcRect l="60991" t="49468" r="22438" b="15408"/>
          <a:stretch/>
        </p:blipFill>
        <p:spPr>
          <a:xfrm>
            <a:off x="5364088" y="3946575"/>
            <a:ext cx="3161803" cy="2593801"/>
          </a:xfrm>
          <a:prstGeom prst="rect">
            <a:avLst/>
          </a:prstGeom>
        </p:spPr>
      </p:pic>
      <p:pic>
        <p:nvPicPr>
          <p:cNvPr id="7" name="Slide 2">
            <a:hlinkClick r:id="" action="ppaction://media"/>
            <a:extLst>
              <a:ext uri="{FF2B5EF4-FFF2-40B4-BE49-F238E27FC236}">
                <a16:creationId xmlns:a16="http://schemas.microsoft.com/office/drawing/2014/main" id="{7A5A7745-96F8-384A-943A-2CDC7EBB4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450563"/>
            <a:ext cx="812800" cy="812800"/>
          </a:xfrm>
          <a:prstGeom prst="rect">
            <a:avLst/>
          </a:prstGeom>
        </p:spPr>
      </p:pic>
    </p:spTree>
    <p:extLst>
      <p:ext uri="{BB962C8B-B14F-4D97-AF65-F5344CB8AC3E}">
        <p14:creationId xmlns:p14="http://schemas.microsoft.com/office/powerpoint/2010/main" val="167200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27784" y="260648"/>
            <a:ext cx="4114800" cy="1143000"/>
          </a:xfrm>
          <a:solidFill>
            <a:schemeClr val="tx1"/>
          </a:solidFill>
          <a:ln>
            <a:noFill/>
          </a:ln>
        </p:spPr>
        <p:txBody>
          <a:bodyPr>
            <a:normAutofit/>
          </a:bodyPr>
          <a:lstStyle/>
          <a:p>
            <a:r>
              <a:rPr lang="en-GB" sz="6000" b="1" dirty="0">
                <a:solidFill>
                  <a:schemeClr val="bg1"/>
                </a:solidFill>
                <a:latin typeface="Leelawadee" panose="020B0502040204020203" pitchFamily="34" charset="-34"/>
                <a:cs typeface="Leelawadee" panose="020B0502040204020203" pitchFamily="34" charset="-34"/>
              </a:rPr>
              <a:t>Summary</a:t>
            </a:r>
          </a:p>
        </p:txBody>
      </p:sp>
      <p:pic>
        <p:nvPicPr>
          <p:cNvPr id="4" name="Picture 3">
            <a:extLst>
              <a:ext uri="{FF2B5EF4-FFF2-40B4-BE49-F238E27FC236}">
                <a16:creationId xmlns:a16="http://schemas.microsoft.com/office/drawing/2014/main" id="{D9E598A6-E440-49B3-A7A1-429CACCB545D}"/>
              </a:ext>
            </a:extLst>
          </p:cNvPr>
          <p:cNvPicPr>
            <a:picLocks noChangeAspect="1"/>
          </p:cNvPicPr>
          <p:nvPr/>
        </p:nvPicPr>
        <p:blipFill rotWithShape="1">
          <a:blip r:embed="rId2"/>
          <a:srcRect l="53150" t="35756" r="15351" b="17443"/>
          <a:stretch/>
        </p:blipFill>
        <p:spPr>
          <a:xfrm>
            <a:off x="910850" y="1690666"/>
            <a:ext cx="7560840" cy="4347483"/>
          </a:xfrm>
          <a:prstGeom prst="rect">
            <a:avLst/>
          </a:prstGeom>
        </p:spPr>
      </p:pic>
    </p:spTree>
    <p:extLst>
      <p:ext uri="{BB962C8B-B14F-4D97-AF65-F5344CB8AC3E}">
        <p14:creationId xmlns:p14="http://schemas.microsoft.com/office/powerpoint/2010/main" val="393927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93287"/>
            <a:ext cx="8352928" cy="2267761"/>
          </a:xfrm>
        </p:spPr>
        <p:txBody>
          <a:bodyPr>
            <a:noAutofit/>
          </a:bodyPr>
          <a:lstStyle/>
          <a:p>
            <a:pPr marL="0" indent="0" algn="ctr">
              <a:buNone/>
            </a:pPr>
            <a:r>
              <a:rPr lang="en-GB" sz="2400" b="1" i="1" dirty="0">
                <a:latin typeface="Tw Cen MT" panose="020B0602020104020603" pitchFamily="34" charset="0"/>
              </a:rPr>
              <a:t>Precipitation (P) = </a:t>
            </a:r>
          </a:p>
          <a:p>
            <a:pPr marL="0" indent="0" algn="ctr">
              <a:buNone/>
            </a:pPr>
            <a:r>
              <a:rPr lang="en-GB" sz="2400" b="1" i="1" dirty="0">
                <a:latin typeface="Tw Cen MT" panose="020B0602020104020603" pitchFamily="34" charset="0"/>
              </a:rPr>
              <a:t>Channel discharge (Q) + evapotranspiration (E) </a:t>
            </a:r>
            <a:r>
              <a:rPr lang="en-GB" sz="2400" b="1" dirty="0">
                <a:latin typeface="Tw Cen MT" panose="020B0602020104020603" pitchFamily="34" charset="0"/>
              </a:rPr>
              <a:t>+/- </a:t>
            </a:r>
            <a:r>
              <a:rPr lang="en-GB" sz="2400" b="1" i="1" dirty="0">
                <a:latin typeface="Tw Cen MT" panose="020B0602020104020603" pitchFamily="34" charset="0"/>
              </a:rPr>
              <a:t>Change in storage (S)</a:t>
            </a:r>
          </a:p>
          <a:p>
            <a:pPr marL="0" indent="0">
              <a:buNone/>
            </a:pPr>
            <a:r>
              <a:rPr lang="en-GB" i="1" dirty="0">
                <a:latin typeface="Tw Cen MT" panose="020B0602020104020603" pitchFamily="34" charset="0"/>
              </a:rPr>
              <a:t>P = Q + E +/- S </a:t>
            </a:r>
            <a:endParaRPr lang="en-GB" dirty="0">
              <a:latin typeface="Tw Cen MT" panose="020B0602020104020603" pitchFamily="34" charset="0"/>
            </a:endParaRPr>
          </a:p>
        </p:txBody>
      </p:sp>
      <p:sp>
        <p:nvSpPr>
          <p:cNvPr id="4" name="Title 1"/>
          <p:cNvSpPr>
            <a:spLocks noGrp="1"/>
          </p:cNvSpPr>
          <p:nvPr>
            <p:ph type="title"/>
          </p:nvPr>
        </p:nvSpPr>
        <p:spPr>
          <a:xfrm>
            <a:off x="457200" y="318354"/>
            <a:ext cx="6779096" cy="1099284"/>
          </a:xfrm>
          <a:ln w="50800">
            <a:solidFill>
              <a:srgbClr val="009999"/>
            </a:solidFill>
          </a:ln>
        </p:spPr>
        <p:txBody>
          <a:bodyPr>
            <a:noAutofit/>
          </a:bodyPr>
          <a:lstStyle/>
          <a:p>
            <a:r>
              <a:rPr lang="en-GB" sz="3200" b="1" dirty="0"/>
              <a:t>The Water Budget</a:t>
            </a: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sp>
        <p:nvSpPr>
          <p:cNvPr id="5" name="TextBox 4">
            <a:extLst>
              <a:ext uri="{FF2B5EF4-FFF2-40B4-BE49-F238E27FC236}">
                <a16:creationId xmlns:a16="http://schemas.microsoft.com/office/drawing/2014/main" id="{7A2DE462-50B5-482D-B957-EF7FD0A461E5}"/>
              </a:ext>
            </a:extLst>
          </p:cNvPr>
          <p:cNvSpPr txBox="1"/>
          <p:nvPr/>
        </p:nvSpPr>
        <p:spPr>
          <a:xfrm>
            <a:off x="348571" y="3677324"/>
            <a:ext cx="8590874" cy="2862322"/>
          </a:xfrm>
          <a:prstGeom prst="rect">
            <a:avLst/>
          </a:prstGeom>
          <a:solidFill>
            <a:srgbClr val="009999">
              <a:alpha val="24000"/>
            </a:srgbClr>
          </a:solidFill>
        </p:spPr>
        <p:txBody>
          <a:bodyPr wrap="square" rtlCol="0">
            <a:spAutoFit/>
          </a:bodyPr>
          <a:lstStyle/>
          <a:p>
            <a:r>
              <a:rPr lang="en-GB" sz="2000" b="1" dirty="0">
                <a:latin typeface="Tw Cen MT" panose="020B0602020104020603" pitchFamily="34" charset="0"/>
              </a:rPr>
              <a:t>What is discharge?</a:t>
            </a:r>
          </a:p>
          <a:p>
            <a:r>
              <a:rPr lang="en-GB" sz="2000" i="1" dirty="0">
                <a:latin typeface="Tw Cen MT" panose="020B0602020104020603" pitchFamily="34" charset="0"/>
              </a:rPr>
              <a:t>The volume of water passing a certain point in the channel over a certain amount of time. It is measured in </a:t>
            </a:r>
            <a:r>
              <a:rPr lang="en-GB" sz="2000" i="1" dirty="0" err="1">
                <a:latin typeface="Tw Cen MT" panose="020B0602020104020603" pitchFamily="34" charset="0"/>
              </a:rPr>
              <a:t>cumecs</a:t>
            </a:r>
            <a:r>
              <a:rPr lang="en-GB" sz="2000" i="1" dirty="0">
                <a:latin typeface="Tw Cen MT" panose="020B0602020104020603" pitchFamily="34" charset="0"/>
              </a:rPr>
              <a:t>.</a:t>
            </a:r>
          </a:p>
          <a:p>
            <a:endParaRPr lang="en-GB" sz="2000" b="1" i="1" dirty="0">
              <a:latin typeface="Tw Cen MT" panose="020B0602020104020603" pitchFamily="34" charset="0"/>
            </a:endParaRPr>
          </a:p>
          <a:p>
            <a:r>
              <a:rPr lang="en-GB" sz="2000" b="1" dirty="0">
                <a:latin typeface="Tw Cen MT" panose="020B0602020104020603" pitchFamily="34" charset="0"/>
              </a:rPr>
              <a:t>What is evapotranspiration?</a:t>
            </a:r>
          </a:p>
          <a:p>
            <a:r>
              <a:rPr lang="en-GB" sz="2000" i="1" dirty="0">
                <a:latin typeface="Tw Cen MT" panose="020B0602020104020603" pitchFamily="34" charset="0"/>
              </a:rPr>
              <a:t>The combined effect of evaporation and transpiration</a:t>
            </a:r>
          </a:p>
          <a:p>
            <a:endParaRPr lang="en-GB" sz="2000" dirty="0">
              <a:latin typeface="Tw Cen MT" panose="020B0602020104020603" pitchFamily="34" charset="0"/>
            </a:endParaRPr>
          </a:p>
          <a:p>
            <a:r>
              <a:rPr lang="en-GB" sz="2000" b="1" dirty="0">
                <a:latin typeface="Tw Cen MT" panose="020B0602020104020603" pitchFamily="34" charset="0"/>
              </a:rPr>
              <a:t>What changes in storage might occur?</a:t>
            </a:r>
          </a:p>
          <a:p>
            <a:r>
              <a:rPr lang="en-GB" sz="2000" i="1" dirty="0">
                <a:latin typeface="Tw Cen MT" panose="020B0602020104020603" pitchFamily="34" charset="0"/>
              </a:rPr>
              <a:t>The amount of moisture in the soil. The amount of groundwater.</a:t>
            </a:r>
          </a:p>
        </p:txBody>
      </p:sp>
      <p:pic>
        <p:nvPicPr>
          <p:cNvPr id="7" name="slide 3">
            <a:hlinkClick r:id="" action="ppaction://media"/>
            <a:extLst>
              <a:ext uri="{FF2B5EF4-FFF2-40B4-BE49-F238E27FC236}">
                <a16:creationId xmlns:a16="http://schemas.microsoft.com/office/drawing/2014/main" id="{AAE8022A-405E-954F-9871-F98A5DE73E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33816" y="450563"/>
            <a:ext cx="812800" cy="812800"/>
          </a:xfrm>
          <a:prstGeom prst="rect">
            <a:avLst/>
          </a:prstGeom>
        </p:spPr>
      </p:pic>
    </p:spTree>
    <p:extLst>
      <p:ext uri="{BB962C8B-B14F-4D97-AF65-F5344CB8AC3E}">
        <p14:creationId xmlns:p14="http://schemas.microsoft.com/office/powerpoint/2010/main" val="150901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a:t>The Water Budget</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pic>
        <p:nvPicPr>
          <p:cNvPr id="5" name="Picture 4">
            <a:extLst>
              <a:ext uri="{FF2B5EF4-FFF2-40B4-BE49-F238E27FC236}">
                <a16:creationId xmlns:a16="http://schemas.microsoft.com/office/drawing/2014/main" id="{DEA0E8C1-FFDD-4252-BC33-1E60A3430ABD}"/>
              </a:ext>
            </a:extLst>
          </p:cNvPr>
          <p:cNvPicPr>
            <a:picLocks noChangeAspect="1"/>
          </p:cNvPicPr>
          <p:nvPr/>
        </p:nvPicPr>
        <p:blipFill rotWithShape="1">
          <a:blip r:embed="rId4"/>
          <a:srcRect l="57087" t="52035" r="23226" b="16901"/>
          <a:stretch/>
        </p:blipFill>
        <p:spPr>
          <a:xfrm>
            <a:off x="323528" y="1628800"/>
            <a:ext cx="8280920" cy="5056706"/>
          </a:xfrm>
          <a:prstGeom prst="rect">
            <a:avLst/>
          </a:prstGeom>
        </p:spPr>
      </p:pic>
      <p:pic>
        <p:nvPicPr>
          <p:cNvPr id="3" name="slide 4">
            <a:hlinkClick r:id="" action="ppaction://media"/>
            <a:extLst>
              <a:ext uri="{FF2B5EF4-FFF2-40B4-BE49-F238E27FC236}">
                <a16:creationId xmlns:a16="http://schemas.microsoft.com/office/drawing/2014/main" id="{6AFC30E6-0977-E740-9BE2-983A96C93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461596"/>
            <a:ext cx="812800" cy="812800"/>
          </a:xfrm>
          <a:prstGeom prst="rect">
            <a:avLst/>
          </a:prstGeom>
        </p:spPr>
      </p:pic>
    </p:spTree>
    <p:extLst>
      <p:ext uri="{BB962C8B-B14F-4D97-AF65-F5344CB8AC3E}">
        <p14:creationId xmlns:p14="http://schemas.microsoft.com/office/powerpoint/2010/main" val="67382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a:t>The Water Budget</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pic>
        <p:nvPicPr>
          <p:cNvPr id="1026" name="Picture 2">
            <a:extLst>
              <a:ext uri="{FF2B5EF4-FFF2-40B4-BE49-F238E27FC236}">
                <a16:creationId xmlns:a16="http://schemas.microsoft.com/office/drawing/2014/main" id="{475D0E84-7808-4F56-B929-99F72CA90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988840"/>
            <a:ext cx="4638675"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EB2C9F9-D5FF-46A1-8E88-8D38E3A8CC2F}"/>
              </a:ext>
            </a:extLst>
          </p:cNvPr>
          <p:cNvSpPr txBox="1">
            <a:spLocks/>
          </p:cNvSpPr>
          <p:nvPr/>
        </p:nvSpPr>
        <p:spPr>
          <a:xfrm>
            <a:off x="457200" y="1646640"/>
            <a:ext cx="2952328" cy="4590672"/>
          </a:xfrm>
          <a:prstGeom prst="rect">
            <a:avLst/>
          </a:prstGeom>
          <a:solidFill>
            <a:srgbClr val="009999">
              <a:alpha val="14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800" dirty="0">
                <a:latin typeface="Tw Cen MT" panose="020B0602020104020603" pitchFamily="34" charset="0"/>
              </a:rPr>
              <a:t>Either copy and paste the graph of the water budget on to word document  or draw it out on a piece of paper and add the labels on the next slide to each of the letters, A-F.</a:t>
            </a:r>
          </a:p>
        </p:txBody>
      </p:sp>
      <p:pic>
        <p:nvPicPr>
          <p:cNvPr id="3" name="slide 5">
            <a:hlinkClick r:id="" action="ppaction://media"/>
            <a:extLst>
              <a:ext uri="{FF2B5EF4-FFF2-40B4-BE49-F238E27FC236}">
                <a16:creationId xmlns:a16="http://schemas.microsoft.com/office/drawing/2014/main" id="{946D18F5-9BD4-634F-BD84-9A9B57854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160" y="466539"/>
            <a:ext cx="812800" cy="812800"/>
          </a:xfrm>
          <a:prstGeom prst="rect">
            <a:avLst/>
          </a:prstGeom>
        </p:spPr>
      </p:pic>
    </p:spTree>
    <p:extLst>
      <p:ext uri="{BB962C8B-B14F-4D97-AF65-F5344CB8AC3E}">
        <p14:creationId xmlns:p14="http://schemas.microsoft.com/office/powerpoint/2010/main" val="167819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9552" y="260648"/>
            <a:ext cx="7992888" cy="1099284"/>
          </a:xfrm>
          <a:ln w="50800">
            <a:solidFill>
              <a:srgbClr val="009999"/>
            </a:solidFill>
          </a:ln>
        </p:spPr>
        <p:txBody>
          <a:bodyPr>
            <a:noAutofit/>
          </a:bodyPr>
          <a:lstStyle/>
          <a:p>
            <a:br>
              <a:rPr lang="en-GB" sz="3200" b="1" dirty="0"/>
            </a:br>
            <a:r>
              <a:rPr lang="en-GB" sz="3200" b="1" dirty="0"/>
              <a:t>The Water Budget </a:t>
            </a:r>
            <a:br>
              <a:rPr lang="en-GB" sz="3200" b="1" dirty="0"/>
            </a:br>
            <a:endParaRPr lang="en-GB" sz="3200" dirty="0"/>
          </a:p>
        </p:txBody>
      </p:sp>
      <p:pic>
        <p:nvPicPr>
          <p:cNvPr id="1026" name="Picture 2">
            <a:extLst>
              <a:ext uri="{FF2B5EF4-FFF2-40B4-BE49-F238E27FC236}">
                <a16:creationId xmlns:a16="http://schemas.microsoft.com/office/drawing/2014/main" id="{475D0E84-7808-4F56-B929-99F72CA90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190" y="1646640"/>
            <a:ext cx="4059724" cy="35345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394BC6-1892-445D-B45F-B3B2CAA46D0B}"/>
              </a:ext>
            </a:extLst>
          </p:cNvPr>
          <p:cNvPicPr>
            <a:picLocks noChangeAspect="1"/>
          </p:cNvPicPr>
          <p:nvPr/>
        </p:nvPicPr>
        <p:blipFill rotWithShape="1">
          <a:blip r:embed="rId5"/>
          <a:srcRect l="55602" t="47965" r="27163" b="23547"/>
          <a:stretch/>
        </p:blipFill>
        <p:spPr>
          <a:xfrm>
            <a:off x="456455" y="1556792"/>
            <a:ext cx="4027355" cy="2576230"/>
          </a:xfrm>
          <a:prstGeom prst="rect">
            <a:avLst/>
          </a:prstGeom>
        </p:spPr>
      </p:pic>
      <p:pic>
        <p:nvPicPr>
          <p:cNvPr id="5" name="Picture 4">
            <a:extLst>
              <a:ext uri="{FF2B5EF4-FFF2-40B4-BE49-F238E27FC236}">
                <a16:creationId xmlns:a16="http://schemas.microsoft.com/office/drawing/2014/main" id="{703D7F8E-6C76-40F0-BF1A-9F771C1914E2}"/>
              </a:ext>
            </a:extLst>
          </p:cNvPr>
          <p:cNvPicPr>
            <a:picLocks noChangeAspect="1"/>
          </p:cNvPicPr>
          <p:nvPr/>
        </p:nvPicPr>
        <p:blipFill rotWithShape="1">
          <a:blip r:embed="rId5"/>
          <a:srcRect l="72050" t="25582" r="10625" b="50656"/>
          <a:stretch/>
        </p:blipFill>
        <p:spPr>
          <a:xfrm>
            <a:off x="551736" y="4065060"/>
            <a:ext cx="4092455" cy="2172252"/>
          </a:xfrm>
          <a:prstGeom prst="rect">
            <a:avLst/>
          </a:prstGeom>
        </p:spPr>
      </p:pic>
      <p:pic>
        <p:nvPicPr>
          <p:cNvPr id="2" name="slide 6">
            <a:hlinkClick r:id="" action="ppaction://media"/>
            <a:extLst>
              <a:ext uri="{FF2B5EF4-FFF2-40B4-BE49-F238E27FC236}">
                <a16:creationId xmlns:a16="http://schemas.microsoft.com/office/drawing/2014/main" id="{46423B5C-814D-8143-A174-B1EA38FDC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4004" y="403890"/>
            <a:ext cx="812800" cy="812800"/>
          </a:xfrm>
          <a:prstGeom prst="rect">
            <a:avLst/>
          </a:prstGeom>
        </p:spPr>
      </p:pic>
    </p:spTree>
    <p:extLst>
      <p:ext uri="{BB962C8B-B14F-4D97-AF65-F5344CB8AC3E}">
        <p14:creationId xmlns:p14="http://schemas.microsoft.com/office/powerpoint/2010/main" val="29157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93287"/>
            <a:ext cx="4093766" cy="4941168"/>
          </a:xfrm>
        </p:spPr>
        <p:txBody>
          <a:bodyPr>
            <a:noAutofit/>
          </a:bodyPr>
          <a:lstStyle/>
          <a:p>
            <a:pPr marL="0" indent="0">
              <a:buNone/>
            </a:pPr>
            <a:r>
              <a:rPr lang="en-GB" sz="2400" b="1" dirty="0"/>
              <a:t>In the summer…</a:t>
            </a:r>
          </a:p>
          <a:p>
            <a:pPr marL="0" indent="0">
              <a:buNone/>
            </a:pPr>
            <a:r>
              <a:rPr lang="en-GB" sz="2400" dirty="0"/>
              <a:t>Potential evapotranspiration (PE)  exceeds precipitation leading to lower water levels in rivers, lakes and ponds.</a:t>
            </a:r>
          </a:p>
          <a:p>
            <a:pPr marL="0" indent="0">
              <a:buNone/>
            </a:pPr>
            <a:endParaRPr lang="en-GB" sz="2400" dirty="0"/>
          </a:p>
          <a:p>
            <a:pPr marL="0" indent="0">
              <a:buNone/>
            </a:pPr>
            <a:r>
              <a:rPr lang="en-GB" sz="2400" dirty="0"/>
              <a:t>The soil moisture content declines and vegetation may wilt.</a:t>
            </a:r>
          </a:p>
          <a:p>
            <a:pPr marL="0" indent="0">
              <a:buNone/>
            </a:pPr>
            <a:endParaRPr lang="en-GB" sz="2400" dirty="0"/>
          </a:p>
          <a:p>
            <a:pPr marL="0" indent="0">
              <a:buNone/>
            </a:pPr>
            <a:r>
              <a:rPr lang="en-GB" sz="2400" dirty="0"/>
              <a:t>By August, there is a </a:t>
            </a:r>
            <a:r>
              <a:rPr lang="en-GB" sz="2400" b="1" dirty="0"/>
              <a:t>deficit</a:t>
            </a:r>
            <a:r>
              <a:rPr lang="en-GB" sz="2400" dirty="0"/>
              <a:t>.</a:t>
            </a:r>
          </a:p>
        </p:txBody>
      </p:sp>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a:t>Seasons</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pic>
        <p:nvPicPr>
          <p:cNvPr id="6" name="Picture 2">
            <a:extLst>
              <a:ext uri="{FF2B5EF4-FFF2-40B4-BE49-F238E27FC236}">
                <a16:creationId xmlns:a16="http://schemas.microsoft.com/office/drawing/2014/main" id="{0A31410A-37C6-49A8-B9A2-5A34740C1C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724"/>
          <a:stretch/>
        </p:blipFill>
        <p:spPr bwMode="auto">
          <a:xfrm>
            <a:off x="5364088" y="1593287"/>
            <a:ext cx="2941636" cy="293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48D88DDC-A739-41C9-BFB1-AE317E4792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509" b="28645"/>
          <a:stretch/>
        </p:blipFill>
        <p:spPr bwMode="auto">
          <a:xfrm>
            <a:off x="6424155" y="4556164"/>
            <a:ext cx="1624281" cy="209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a:extLst>
              <a:ext uri="{FF2B5EF4-FFF2-40B4-BE49-F238E27FC236}">
                <a16:creationId xmlns:a16="http://schemas.microsoft.com/office/drawing/2014/main" id="{DA7939E1-271C-4F64-A08B-9003A1BFA071}"/>
              </a:ext>
            </a:extLst>
          </p:cNvPr>
          <p:cNvCxnSpPr/>
          <p:nvPr/>
        </p:nvCxnSpPr>
        <p:spPr>
          <a:xfrm flipV="1">
            <a:off x="4499992" y="2924944"/>
            <a:ext cx="2952328" cy="295232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slide 7">
            <a:hlinkClick r:id="" action="ppaction://media"/>
            <a:extLst>
              <a:ext uri="{FF2B5EF4-FFF2-40B4-BE49-F238E27FC236}">
                <a16:creationId xmlns:a16="http://schemas.microsoft.com/office/drawing/2014/main" id="{D418AB47-55CF-B541-90E9-07C11D088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6136" y="461596"/>
            <a:ext cx="812800" cy="812800"/>
          </a:xfrm>
          <a:prstGeom prst="rect">
            <a:avLst/>
          </a:prstGeom>
        </p:spPr>
      </p:pic>
    </p:spTree>
    <p:extLst>
      <p:ext uri="{BB962C8B-B14F-4D97-AF65-F5344CB8AC3E}">
        <p14:creationId xmlns:p14="http://schemas.microsoft.com/office/powerpoint/2010/main" val="37292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1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a:t>Seasons</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sp>
        <p:nvSpPr>
          <p:cNvPr id="5" name="Content Placeholder 2">
            <a:extLst>
              <a:ext uri="{FF2B5EF4-FFF2-40B4-BE49-F238E27FC236}">
                <a16:creationId xmlns:a16="http://schemas.microsoft.com/office/drawing/2014/main" id="{9DA6B73A-E1B7-4AC2-B5BA-F04E8075CCEE}"/>
              </a:ext>
            </a:extLst>
          </p:cNvPr>
          <p:cNvSpPr txBox="1">
            <a:spLocks/>
          </p:cNvSpPr>
          <p:nvPr/>
        </p:nvSpPr>
        <p:spPr>
          <a:xfrm>
            <a:off x="4788023" y="1586374"/>
            <a:ext cx="3755107" cy="49411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elawadee" panose="020B0502040204020203" pitchFamily="34" charset="-34"/>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elawadee" panose="020B0502040204020203" pitchFamily="34" charset="-34"/>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elawadee" panose="020B0502040204020203" pitchFamily="34" charset="-34"/>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b="1" dirty="0"/>
              <a:t>In the winter…</a:t>
            </a:r>
          </a:p>
          <a:p>
            <a:pPr marL="0" indent="0">
              <a:buFont typeface="Arial" panose="020B0604020202020204" pitchFamily="34" charset="0"/>
              <a:buNone/>
            </a:pPr>
            <a:r>
              <a:rPr lang="en-GB" sz="2400" dirty="0"/>
              <a:t>The UK’s ‘water year’ begins in October, when rainfall exceeds evaporation.</a:t>
            </a:r>
          </a:p>
          <a:p>
            <a:pPr marL="0" indent="0">
              <a:buFont typeface="Arial" panose="020B0604020202020204" pitchFamily="34" charset="0"/>
              <a:buNone/>
            </a:pPr>
            <a:endParaRPr lang="en-GB" sz="2400" dirty="0"/>
          </a:p>
          <a:p>
            <a:pPr marL="0" indent="0">
              <a:buFont typeface="Arial" panose="020B0604020202020204" pitchFamily="34" charset="0"/>
              <a:buNone/>
            </a:pPr>
            <a:r>
              <a:rPr lang="en-GB" sz="2400" dirty="0"/>
              <a:t>Storage areas are usually recharged by January, after which there is a </a:t>
            </a:r>
            <a:r>
              <a:rPr lang="en-GB" sz="2400" b="1" dirty="0"/>
              <a:t>surplus</a:t>
            </a:r>
            <a:r>
              <a:rPr lang="en-GB" sz="2400" dirty="0"/>
              <a:t> – which raises the flood risk.</a:t>
            </a:r>
          </a:p>
        </p:txBody>
      </p:sp>
      <p:pic>
        <p:nvPicPr>
          <p:cNvPr id="8" name="Picture 2">
            <a:extLst>
              <a:ext uri="{FF2B5EF4-FFF2-40B4-BE49-F238E27FC236}">
                <a16:creationId xmlns:a16="http://schemas.microsoft.com/office/drawing/2014/main" id="{1E8F0658-8365-4119-8029-60417AE8C1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724"/>
          <a:stretch/>
        </p:blipFill>
        <p:spPr bwMode="auto">
          <a:xfrm>
            <a:off x="755576" y="1586374"/>
            <a:ext cx="2941636" cy="293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95445699-F4F1-48F8-A84A-AEA3009CFD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509" b="28645"/>
          <a:stretch/>
        </p:blipFill>
        <p:spPr bwMode="auto">
          <a:xfrm>
            <a:off x="1815643" y="4549251"/>
            <a:ext cx="1624281" cy="209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a:extLst>
              <a:ext uri="{FF2B5EF4-FFF2-40B4-BE49-F238E27FC236}">
                <a16:creationId xmlns:a16="http://schemas.microsoft.com/office/drawing/2014/main" id="{3A8D0025-E77E-4B21-8043-166B76E60342}"/>
              </a:ext>
            </a:extLst>
          </p:cNvPr>
          <p:cNvCxnSpPr>
            <a:cxnSpLocks/>
          </p:cNvCxnSpPr>
          <p:nvPr/>
        </p:nvCxnSpPr>
        <p:spPr>
          <a:xfrm flipH="1" flipV="1">
            <a:off x="1815644" y="3284984"/>
            <a:ext cx="2828364" cy="108012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slide 8">
            <a:hlinkClick r:id="" action="ppaction://media"/>
            <a:extLst>
              <a:ext uri="{FF2B5EF4-FFF2-40B4-BE49-F238E27FC236}">
                <a16:creationId xmlns:a16="http://schemas.microsoft.com/office/drawing/2014/main" id="{BFDAF29E-5F91-DC45-87A7-15FA5B901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160" y="450563"/>
            <a:ext cx="812800" cy="812800"/>
          </a:xfrm>
          <a:prstGeom prst="rect">
            <a:avLst/>
          </a:prstGeom>
        </p:spPr>
      </p:pic>
    </p:spTree>
    <p:extLst>
      <p:ext uri="{BB962C8B-B14F-4D97-AF65-F5344CB8AC3E}">
        <p14:creationId xmlns:p14="http://schemas.microsoft.com/office/powerpoint/2010/main" val="237342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38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93287"/>
            <a:ext cx="8424936" cy="4941168"/>
          </a:xfrm>
        </p:spPr>
        <p:txBody>
          <a:bodyPr>
            <a:noAutofit/>
          </a:bodyPr>
          <a:lstStyle/>
          <a:p>
            <a:pPr marL="0" indent="0">
              <a:buNone/>
            </a:pPr>
            <a:r>
              <a:rPr lang="en-GB" sz="2200" dirty="0">
                <a:latin typeface="Tw Cen MT" panose="020B0602020104020603" pitchFamily="34" charset="0"/>
              </a:rPr>
              <a:t>The annual pattern of a river’s flow is known as a river regime. At a local level, this can be shown on a storm hydrograph.</a:t>
            </a:r>
          </a:p>
          <a:p>
            <a:pPr marL="0" indent="0">
              <a:buNone/>
            </a:pPr>
            <a:endParaRPr lang="en-GB" sz="2200" dirty="0">
              <a:latin typeface="Tw Cen MT" panose="020B0602020104020603" pitchFamily="34" charset="0"/>
            </a:endParaRPr>
          </a:p>
          <a:p>
            <a:pPr marL="0" indent="0">
              <a:buNone/>
            </a:pPr>
            <a:r>
              <a:rPr lang="en-GB" sz="2200" b="1" dirty="0">
                <a:latin typeface="Tw Cen MT" panose="020B0602020104020603" pitchFamily="34" charset="0"/>
              </a:rPr>
              <a:t>Simple regimes </a:t>
            </a:r>
            <a:r>
              <a:rPr lang="en-GB" sz="2200" dirty="0">
                <a:latin typeface="Tw Cen MT" panose="020B0602020104020603" pitchFamily="34" charset="0"/>
              </a:rPr>
              <a:t>– When a river experiences a period of seasonally high discharge, followed by low discharge. Typical of rivers in mountainous areas, where summer snowmelt occurs. EG. The Rhone and the </a:t>
            </a:r>
            <a:r>
              <a:rPr lang="en-GB" sz="2200" dirty="0" err="1">
                <a:latin typeface="Tw Cen MT" panose="020B0602020104020603" pitchFamily="34" charset="0"/>
              </a:rPr>
              <a:t>Arve</a:t>
            </a:r>
            <a:r>
              <a:rPr lang="en-GB" sz="2200" dirty="0">
                <a:latin typeface="Tw Cen MT" panose="020B0602020104020603" pitchFamily="34" charset="0"/>
              </a:rPr>
              <a:t>, in the Alps.</a:t>
            </a:r>
          </a:p>
          <a:p>
            <a:pPr marL="0" indent="0">
              <a:buNone/>
            </a:pPr>
            <a:endParaRPr lang="en-GB" sz="2200" dirty="0">
              <a:latin typeface="Tw Cen MT" panose="020B0602020104020603" pitchFamily="34" charset="0"/>
            </a:endParaRPr>
          </a:p>
          <a:p>
            <a:pPr marL="0" indent="0">
              <a:buNone/>
            </a:pPr>
            <a:r>
              <a:rPr lang="en-GB" sz="2200" b="1" dirty="0">
                <a:latin typeface="Tw Cen MT" panose="020B0602020104020603" pitchFamily="34" charset="0"/>
              </a:rPr>
              <a:t>Complex regimes </a:t>
            </a:r>
            <a:r>
              <a:rPr lang="en-GB" sz="2200" dirty="0">
                <a:latin typeface="Tw Cen MT" panose="020B0602020104020603" pitchFamily="34" charset="0"/>
              </a:rPr>
              <a:t>– These occur when a river crosses several different relief and climatic zones. Human factors contribute and the longer the river, the more complex the regime tends to be. EG: The Yukon in Alaska, the Amazon in Brazil, and the Murray Darling in Australia.</a:t>
            </a:r>
          </a:p>
          <a:p>
            <a:pPr marL="0" indent="0">
              <a:buNone/>
            </a:pPr>
            <a:endParaRPr lang="en-GB" sz="2500" dirty="0">
              <a:latin typeface="Tw Cen MT" panose="020B0602020104020603" pitchFamily="34" charset="0"/>
            </a:endParaRPr>
          </a:p>
        </p:txBody>
      </p:sp>
      <p:sp>
        <p:nvSpPr>
          <p:cNvPr id="4" name="Title 1"/>
          <p:cNvSpPr>
            <a:spLocks noGrp="1"/>
          </p:cNvSpPr>
          <p:nvPr>
            <p:ph type="title"/>
          </p:nvPr>
        </p:nvSpPr>
        <p:spPr>
          <a:xfrm>
            <a:off x="457200" y="318354"/>
            <a:ext cx="6779096" cy="1099284"/>
          </a:xfrm>
          <a:ln w="50800">
            <a:solidFill>
              <a:srgbClr val="009999"/>
            </a:solidFill>
          </a:ln>
        </p:spPr>
        <p:txBody>
          <a:bodyPr>
            <a:noAutofit/>
          </a:bodyPr>
          <a:lstStyle/>
          <a:p>
            <a:br>
              <a:rPr lang="en-GB" sz="3200" b="1" dirty="0"/>
            </a:br>
            <a:r>
              <a:rPr lang="en-GB" sz="3200" b="1" dirty="0"/>
              <a:t>River Regimes</a:t>
            </a:r>
            <a:br>
              <a:rPr lang="en-GB" sz="3200" b="1" dirty="0"/>
            </a:br>
            <a:endParaRPr lang="en-GB" sz="3200" dirty="0"/>
          </a:p>
        </p:txBody>
      </p:sp>
      <p:sp>
        <p:nvSpPr>
          <p:cNvPr id="2" name="TextBox 1"/>
          <p:cNvSpPr txBox="1"/>
          <p:nvPr/>
        </p:nvSpPr>
        <p:spPr>
          <a:xfrm>
            <a:off x="7524328" y="318354"/>
            <a:ext cx="1368152" cy="1077218"/>
          </a:xfrm>
          <a:prstGeom prst="rect">
            <a:avLst/>
          </a:prstGeom>
          <a:solidFill>
            <a:srgbClr val="009999">
              <a:alpha val="43000"/>
            </a:srgbClr>
          </a:solidFill>
        </p:spPr>
        <p:txBody>
          <a:bodyPr wrap="square" rtlCol="0">
            <a:spAutoFit/>
          </a:bodyPr>
          <a:lstStyle/>
          <a:p>
            <a:pPr algn="ctr"/>
            <a:r>
              <a:rPr lang="en-GB" sz="3200" dirty="0"/>
              <a:t>Take notes</a:t>
            </a:r>
          </a:p>
        </p:txBody>
      </p:sp>
      <p:pic>
        <p:nvPicPr>
          <p:cNvPr id="5" name="slide 9">
            <a:hlinkClick r:id="" action="ppaction://media"/>
            <a:extLst>
              <a:ext uri="{FF2B5EF4-FFF2-40B4-BE49-F238E27FC236}">
                <a16:creationId xmlns:a16="http://schemas.microsoft.com/office/drawing/2014/main" id="{4897B281-90C6-ED46-910C-E47436245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461596"/>
            <a:ext cx="812800" cy="812800"/>
          </a:xfrm>
          <a:prstGeom prst="rect">
            <a:avLst/>
          </a:prstGeom>
        </p:spPr>
      </p:pic>
    </p:spTree>
    <p:extLst>
      <p:ext uri="{BB962C8B-B14F-4D97-AF65-F5344CB8AC3E}">
        <p14:creationId xmlns:p14="http://schemas.microsoft.com/office/powerpoint/2010/main" val="26287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2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1149</TotalTime>
  <Words>1091</Words>
  <Application>Microsoft Macintosh PowerPoint</Application>
  <PresentationFormat>On-screen Show (4:3)</PresentationFormat>
  <Paragraphs>108</Paragraphs>
  <Slides>20</Slides>
  <Notes>1</Notes>
  <HiddenSlides>0</HiddenSlides>
  <MMClips>15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Leelawadee</vt:lpstr>
      <vt:lpstr>Tw Cen MT</vt:lpstr>
      <vt:lpstr>Office Theme</vt:lpstr>
      <vt:lpstr>Retrospect</vt:lpstr>
      <vt:lpstr>Threshold – Entrance - Teacher to stand on door threshold </vt:lpstr>
      <vt:lpstr> The Water Budget </vt:lpstr>
      <vt:lpstr>The Water Budget</vt:lpstr>
      <vt:lpstr> The Water Budget </vt:lpstr>
      <vt:lpstr> The Water Budget </vt:lpstr>
      <vt:lpstr> The Water Budget  </vt:lpstr>
      <vt:lpstr> Seasons </vt:lpstr>
      <vt:lpstr> Seasons </vt:lpstr>
      <vt:lpstr> River Regimes </vt:lpstr>
      <vt:lpstr> Named Examples Complex River Regimes </vt:lpstr>
      <vt:lpstr>PowerPoint Presentation</vt:lpstr>
      <vt:lpstr> Murray Darling EXTRA INFO </vt:lpstr>
      <vt:lpstr>PowerPoint Presentation</vt:lpstr>
      <vt:lpstr> Named Examples of River Regimes </vt:lpstr>
      <vt:lpstr> Answers </vt:lpstr>
      <vt:lpstr>PowerPoint Presentation</vt:lpstr>
      <vt:lpstr> SuDS </vt:lpstr>
      <vt:lpstr> Other SuDS </vt:lpstr>
      <vt:lpstr>Answer the following question</vt:lpstr>
      <vt:lpstr>Summary</vt:lpstr>
    </vt:vector>
  </TitlesOfParts>
  <Company>University of Manchester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mbrxsep3</dc:creator>
  <cp:lastModifiedBy>Emma Jaynes</cp:lastModifiedBy>
  <cp:revision>69</cp:revision>
  <dcterms:created xsi:type="dcterms:W3CDTF">2018-12-05T16:12:08Z</dcterms:created>
  <dcterms:modified xsi:type="dcterms:W3CDTF">2025-01-08T15:39:22Z</dcterms:modified>
</cp:coreProperties>
</file>