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16"/>
  </p:notesMasterIdLst>
  <p:sldIdLst>
    <p:sldId id="323" r:id="rId6"/>
    <p:sldId id="324" r:id="rId7"/>
    <p:sldId id="266" r:id="rId8"/>
    <p:sldId id="270" r:id="rId9"/>
    <p:sldId id="271" r:id="rId10"/>
    <p:sldId id="269" r:id="rId11"/>
    <p:sldId id="272" r:id="rId12"/>
    <p:sldId id="267" r:id="rId13"/>
    <p:sldId id="268" r:id="rId14"/>
    <p:sldId id="322"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97" autoAdjust="0"/>
    <p:restoredTop sz="90996" autoAdjust="0"/>
  </p:normalViewPr>
  <p:slideViewPr>
    <p:cSldViewPr snapToGrid="0">
      <p:cViewPr varScale="1">
        <p:scale>
          <a:sx n="63" d="100"/>
          <a:sy n="63" d="100"/>
        </p:scale>
        <p:origin x="158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35C0B-FD6C-624B-AE41-03F138700DF6}" type="datetimeFigureOut">
              <a:rPr lang="en-US" smtClean="0"/>
              <a:t>1/8/2025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6BCA5-48AF-A846-A3FE-76F149E4816F}" type="slidenum">
              <a:rPr lang="en-US" smtClean="0"/>
              <a:t>‹#›</a:t>
            </a:fld>
            <a:endParaRPr lang="en-US"/>
          </a:p>
        </p:txBody>
      </p:sp>
    </p:spTree>
    <p:extLst>
      <p:ext uri="{BB962C8B-B14F-4D97-AF65-F5344CB8AC3E}">
        <p14:creationId xmlns:p14="http://schemas.microsoft.com/office/powerpoint/2010/main" val="1947228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Scree is a collection of loose pieces of rock found on the sides of hills and mountains.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Vertical rather than lateral erosion dominates in the upper course of the river. This deepens the valley by hydraulic action and abrasion but does not erode sideways into the interlocking spurs.</a:t>
            </a:r>
            <a:endParaRPr lang="en-US" dirty="0"/>
          </a:p>
        </p:txBody>
      </p:sp>
      <p:sp>
        <p:nvSpPr>
          <p:cNvPr id="4" name="Slide Number Placeholder 3"/>
          <p:cNvSpPr>
            <a:spLocks noGrp="1"/>
          </p:cNvSpPr>
          <p:nvPr>
            <p:ph type="sldNum" sz="quarter" idx="5"/>
          </p:nvPr>
        </p:nvSpPr>
        <p:spPr/>
        <p:txBody>
          <a:bodyPr/>
          <a:lstStyle/>
          <a:p>
            <a:fld id="{2746BCA5-48AF-A846-A3FE-76F149E4816F}" type="slidenum">
              <a:rPr lang="en-US" smtClean="0"/>
              <a:t>3</a:t>
            </a:fld>
            <a:endParaRPr lang="en-US"/>
          </a:p>
        </p:txBody>
      </p:sp>
    </p:spTree>
    <p:extLst>
      <p:ext uri="{BB962C8B-B14F-4D97-AF65-F5344CB8AC3E}">
        <p14:creationId xmlns:p14="http://schemas.microsoft.com/office/powerpoint/2010/main" val="1432210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47B5AB-A7E9-4D70-B0B5-7C1184CBAD20}"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7C7D6E-6760-4C96-A200-6C59A62156B4}" type="slidenum">
              <a:rPr lang="en-GB" smtClean="0"/>
              <a:t>‹#›</a:t>
            </a:fld>
            <a:endParaRPr lang="en-GB"/>
          </a:p>
        </p:txBody>
      </p:sp>
    </p:spTree>
    <p:extLst>
      <p:ext uri="{BB962C8B-B14F-4D97-AF65-F5344CB8AC3E}">
        <p14:creationId xmlns:p14="http://schemas.microsoft.com/office/powerpoint/2010/main" val="3732061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47B5AB-A7E9-4D70-B0B5-7C1184CBAD20}"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7C7D6E-6760-4C96-A200-6C59A62156B4}" type="slidenum">
              <a:rPr lang="en-GB" smtClean="0"/>
              <a:t>‹#›</a:t>
            </a:fld>
            <a:endParaRPr lang="en-GB"/>
          </a:p>
        </p:txBody>
      </p:sp>
    </p:spTree>
    <p:extLst>
      <p:ext uri="{BB962C8B-B14F-4D97-AF65-F5344CB8AC3E}">
        <p14:creationId xmlns:p14="http://schemas.microsoft.com/office/powerpoint/2010/main" val="3521599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47B5AB-A7E9-4D70-B0B5-7C1184CBAD20}"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7C7D6E-6760-4C96-A200-6C59A62156B4}" type="slidenum">
              <a:rPr lang="en-GB" smtClean="0"/>
              <a:t>‹#›</a:t>
            </a:fld>
            <a:endParaRPr lang="en-GB"/>
          </a:p>
        </p:txBody>
      </p:sp>
    </p:spTree>
    <p:extLst>
      <p:ext uri="{BB962C8B-B14F-4D97-AF65-F5344CB8AC3E}">
        <p14:creationId xmlns:p14="http://schemas.microsoft.com/office/powerpoint/2010/main" val="2203638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1"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9" y="4455621"/>
            <a:ext cx="7543800" cy="1143000"/>
          </a:xfrm>
        </p:spPr>
        <p:txBody>
          <a:bodyPr lIns="91440" rIns="91440">
            <a:normAutofit/>
          </a:bodyPr>
          <a:lstStyle>
            <a:lvl1pPr marL="0" indent="0" algn="l">
              <a:buNone/>
              <a:defRPr sz="1800" cap="all" spc="150" baseline="0">
                <a:solidFill>
                  <a:schemeClr val="tx2"/>
                </a:solidFill>
                <a:latin typeface="+mj-lt"/>
              </a:defRPr>
            </a:lvl1pPr>
            <a:lvl2pPr marL="342883" indent="0" algn="ctr">
              <a:buNone/>
              <a:defRPr sz="1800"/>
            </a:lvl2pPr>
            <a:lvl3pPr marL="685765" indent="0" algn="ctr">
              <a:buNone/>
              <a:defRPr sz="1800"/>
            </a:lvl3pPr>
            <a:lvl4pPr marL="1028648" indent="0" algn="ctr">
              <a:buNone/>
              <a:defRPr sz="1500"/>
            </a:lvl4pPr>
            <a:lvl5pPr marL="1371530" indent="0" algn="ctr">
              <a:buNone/>
              <a:defRPr sz="1500"/>
            </a:lvl5pPr>
            <a:lvl6pPr marL="1714412" indent="0" algn="ctr">
              <a:buNone/>
              <a:defRPr sz="1500"/>
            </a:lvl6pPr>
            <a:lvl7pPr marL="2057295" indent="0" algn="ctr">
              <a:buNone/>
              <a:defRPr sz="1500"/>
            </a:lvl7pPr>
            <a:lvl8pPr marL="2400177" indent="0" algn="ctr">
              <a:buNone/>
              <a:defRPr sz="1500"/>
            </a:lvl8pPr>
            <a:lvl9pPr marL="274306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164391-75AF-4A16-9697-64E98A694459}"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33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64391-75AF-4A16-9697-64E98A694459}"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2477686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1"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1"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883" indent="0">
              <a:buNone/>
              <a:defRPr sz="1350">
                <a:solidFill>
                  <a:schemeClr val="tx1">
                    <a:tint val="75000"/>
                  </a:schemeClr>
                </a:solidFill>
              </a:defRPr>
            </a:lvl2pPr>
            <a:lvl3pPr marL="685765" indent="0">
              <a:buNone/>
              <a:defRPr sz="1200">
                <a:solidFill>
                  <a:schemeClr val="tx1">
                    <a:tint val="75000"/>
                  </a:schemeClr>
                </a:solidFill>
              </a:defRPr>
            </a:lvl3pPr>
            <a:lvl4pPr marL="1028648" indent="0">
              <a:buNone/>
              <a:defRPr sz="1050">
                <a:solidFill>
                  <a:schemeClr val="tx1">
                    <a:tint val="75000"/>
                  </a:schemeClr>
                </a:solidFill>
              </a:defRPr>
            </a:lvl4pPr>
            <a:lvl5pPr marL="1371530" indent="0">
              <a:buNone/>
              <a:defRPr sz="1050">
                <a:solidFill>
                  <a:schemeClr val="tx1">
                    <a:tint val="75000"/>
                  </a:schemeClr>
                </a:solidFill>
              </a:defRPr>
            </a:lvl5pPr>
            <a:lvl6pPr marL="1714412" indent="0">
              <a:buNone/>
              <a:defRPr sz="1050">
                <a:solidFill>
                  <a:schemeClr val="tx1">
                    <a:tint val="75000"/>
                  </a:schemeClr>
                </a:solidFill>
              </a:defRPr>
            </a:lvl6pPr>
            <a:lvl7pPr marL="2057295" indent="0">
              <a:buNone/>
              <a:defRPr sz="1050">
                <a:solidFill>
                  <a:schemeClr val="tx1">
                    <a:tint val="75000"/>
                  </a:schemeClr>
                </a:solidFill>
              </a:defRPr>
            </a:lvl7pPr>
            <a:lvl8pPr marL="2400177" indent="0">
              <a:buNone/>
              <a:defRPr sz="1050">
                <a:solidFill>
                  <a:schemeClr val="tx1">
                    <a:tint val="75000"/>
                  </a:schemeClr>
                </a:solidFill>
              </a:defRPr>
            </a:lvl8pPr>
            <a:lvl9pPr marL="274306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164391-75AF-4A16-9697-64E98A694459}"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094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1" y="286605"/>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164391-75AF-4A16-9697-64E98A694459}"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1685420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1" y="286605"/>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883" indent="0">
              <a:buNone/>
              <a:defRPr sz="1500" b="1"/>
            </a:lvl2pPr>
            <a:lvl3pPr marL="685765" indent="0">
              <a:buNone/>
              <a:defRPr sz="1350" b="1"/>
            </a:lvl3pPr>
            <a:lvl4pPr marL="1028648"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883" indent="0">
              <a:buNone/>
              <a:defRPr sz="1500" b="1"/>
            </a:lvl2pPr>
            <a:lvl3pPr marL="685765" indent="0">
              <a:buNone/>
              <a:defRPr sz="1350" b="1"/>
            </a:lvl3pPr>
            <a:lvl4pPr marL="1028648"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164391-75AF-4A16-9697-64E98A694459}" type="datetimeFigureOut">
              <a:rPr lang="en-GB" smtClean="0"/>
              <a:t>08/01/2025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3608947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164391-75AF-4A16-9697-64E98A694459}" type="datetimeFigureOut">
              <a:rPr lang="en-GB" smtClean="0"/>
              <a:t>08/01/2025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226042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2164391-75AF-4A16-9697-64E98A694459}" type="datetimeFigureOut">
              <a:rPr lang="en-GB" smtClean="0"/>
              <a:t>08/01/2025</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396312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883" indent="0">
              <a:buNone/>
              <a:defRPr sz="900"/>
            </a:lvl2pPr>
            <a:lvl3pPr marL="685765" indent="0">
              <a:buNone/>
              <a:defRPr sz="750"/>
            </a:lvl3pPr>
            <a:lvl4pPr marL="1028648" indent="0">
              <a:buNone/>
              <a:defRPr sz="675"/>
            </a:lvl4pPr>
            <a:lvl5pPr marL="1371530" indent="0">
              <a:buNone/>
              <a:defRPr sz="675"/>
            </a:lvl5pPr>
            <a:lvl6pPr marL="1714412" indent="0">
              <a:buNone/>
              <a:defRPr sz="675"/>
            </a:lvl6pPr>
            <a:lvl7pPr marL="2057295" indent="0">
              <a:buNone/>
              <a:defRPr sz="675"/>
            </a:lvl7pPr>
            <a:lvl8pPr marL="2400177" indent="0">
              <a:buNone/>
              <a:defRPr sz="675"/>
            </a:lvl8pPr>
            <a:lvl9pPr marL="274306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5" y="6459787"/>
            <a:ext cx="1963883" cy="365125"/>
          </a:xfrm>
        </p:spPr>
        <p:txBody>
          <a:bodyPr/>
          <a:lstStyle>
            <a:lvl1pPr algn="l">
              <a:defRPr/>
            </a:lvl1pPr>
          </a:lstStyle>
          <a:p>
            <a:fld id="{72164391-75AF-4A16-9697-64E98A694459}" type="datetimeFigureOut">
              <a:rPr lang="en-GB" smtClean="0"/>
              <a:t>08/01/2025</a:t>
            </a:fld>
            <a:endParaRPr lang="en-GB"/>
          </a:p>
        </p:txBody>
      </p:sp>
      <p:sp>
        <p:nvSpPr>
          <p:cNvPr id="6" name="Footer Placeholder 5"/>
          <p:cNvSpPr>
            <a:spLocks noGrp="1"/>
          </p:cNvSpPr>
          <p:nvPr>
            <p:ph type="ftr" sz="quarter" idx="11"/>
          </p:nvPr>
        </p:nvSpPr>
        <p:spPr>
          <a:xfrm>
            <a:off x="3600451" y="6459787"/>
            <a:ext cx="348615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77E46B4-DA2B-4709-A41F-5B72FF2D4972}" type="slidenum">
              <a:rPr lang="en-GB" smtClean="0"/>
              <a:t>‹#›</a:t>
            </a:fld>
            <a:endParaRPr lang="en-GB"/>
          </a:p>
        </p:txBody>
      </p:sp>
    </p:spTree>
    <p:extLst>
      <p:ext uri="{BB962C8B-B14F-4D97-AF65-F5344CB8AC3E}">
        <p14:creationId xmlns:p14="http://schemas.microsoft.com/office/powerpoint/2010/main" val="2397243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47B5AB-A7E9-4D70-B0B5-7C1184CBAD20}"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7C7D6E-6760-4C96-A200-6C59A62156B4}" type="slidenum">
              <a:rPr lang="en-GB" smtClean="0"/>
              <a:t>‹#›</a:t>
            </a:fld>
            <a:endParaRPr lang="en-GB"/>
          </a:p>
        </p:txBody>
      </p:sp>
    </p:spTree>
    <p:extLst>
      <p:ext uri="{BB962C8B-B14F-4D97-AF65-F5344CB8AC3E}">
        <p14:creationId xmlns:p14="http://schemas.microsoft.com/office/powerpoint/2010/main" val="311191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2400"/>
            </a:lvl1pPr>
            <a:lvl2pPr marL="342883" indent="0">
              <a:buNone/>
              <a:defRPr sz="2100"/>
            </a:lvl2pPr>
            <a:lvl3pPr marL="685765" indent="0">
              <a:buNone/>
              <a:defRPr sz="1800"/>
            </a:lvl3pPr>
            <a:lvl4pPr marL="1028648" indent="0">
              <a:buNone/>
              <a:defRPr sz="1500"/>
            </a:lvl4pPr>
            <a:lvl5pPr marL="1371530" indent="0">
              <a:buNone/>
              <a:defRPr sz="1500"/>
            </a:lvl5pPr>
            <a:lvl6pPr marL="1714412" indent="0">
              <a:buNone/>
              <a:defRPr sz="1500"/>
            </a:lvl6pPr>
            <a:lvl7pPr marL="2057295" indent="0">
              <a:buNone/>
              <a:defRPr sz="1500"/>
            </a:lvl7pPr>
            <a:lvl8pPr marL="2400177" indent="0">
              <a:buNone/>
              <a:defRPr sz="1500"/>
            </a:lvl8pPr>
            <a:lvl9pPr marL="274306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883" indent="0">
              <a:buNone/>
              <a:defRPr sz="900"/>
            </a:lvl2pPr>
            <a:lvl3pPr marL="685765" indent="0">
              <a:buNone/>
              <a:defRPr sz="750"/>
            </a:lvl3pPr>
            <a:lvl4pPr marL="1028648" indent="0">
              <a:buNone/>
              <a:defRPr sz="675"/>
            </a:lvl4pPr>
            <a:lvl5pPr marL="1371530" indent="0">
              <a:buNone/>
              <a:defRPr sz="675"/>
            </a:lvl5pPr>
            <a:lvl6pPr marL="1714412" indent="0">
              <a:buNone/>
              <a:defRPr sz="675"/>
            </a:lvl6pPr>
            <a:lvl7pPr marL="2057295" indent="0">
              <a:buNone/>
              <a:defRPr sz="675"/>
            </a:lvl7pPr>
            <a:lvl8pPr marL="2400177" indent="0">
              <a:buNone/>
              <a:defRPr sz="675"/>
            </a:lvl8pPr>
            <a:lvl9pPr marL="274306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2164391-75AF-4A16-9697-64E98A694459}"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1449821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64391-75AF-4A16-9697-64E98A694459}"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871238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64391-75AF-4A16-9697-64E98A694459}"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2311613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47B5AB-A7E9-4D70-B0B5-7C1184CBAD20}"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7C7D6E-6760-4C96-A200-6C59A62156B4}" type="slidenum">
              <a:rPr lang="en-GB" smtClean="0"/>
              <a:t>‹#›</a:t>
            </a:fld>
            <a:endParaRPr lang="en-GB"/>
          </a:p>
        </p:txBody>
      </p:sp>
    </p:spTree>
    <p:extLst>
      <p:ext uri="{BB962C8B-B14F-4D97-AF65-F5344CB8AC3E}">
        <p14:creationId xmlns:p14="http://schemas.microsoft.com/office/powerpoint/2010/main" val="716328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47B5AB-A7E9-4D70-B0B5-7C1184CBAD20}"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7C7D6E-6760-4C96-A200-6C59A62156B4}" type="slidenum">
              <a:rPr lang="en-GB" smtClean="0"/>
              <a:t>‹#›</a:t>
            </a:fld>
            <a:endParaRPr lang="en-GB"/>
          </a:p>
        </p:txBody>
      </p:sp>
    </p:spTree>
    <p:extLst>
      <p:ext uri="{BB962C8B-B14F-4D97-AF65-F5344CB8AC3E}">
        <p14:creationId xmlns:p14="http://schemas.microsoft.com/office/powerpoint/2010/main" val="2212435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47B5AB-A7E9-4D70-B0B5-7C1184CBAD20}" type="datetimeFigureOut">
              <a:rPr lang="en-GB" smtClean="0"/>
              <a:t>08/01/2025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37C7D6E-6760-4C96-A200-6C59A62156B4}" type="slidenum">
              <a:rPr lang="en-GB" smtClean="0"/>
              <a:t>‹#›</a:t>
            </a:fld>
            <a:endParaRPr lang="en-GB"/>
          </a:p>
        </p:txBody>
      </p:sp>
    </p:spTree>
    <p:extLst>
      <p:ext uri="{BB962C8B-B14F-4D97-AF65-F5344CB8AC3E}">
        <p14:creationId xmlns:p14="http://schemas.microsoft.com/office/powerpoint/2010/main" val="330258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47B5AB-A7E9-4D70-B0B5-7C1184CBAD20}" type="datetimeFigureOut">
              <a:rPr lang="en-GB" smtClean="0"/>
              <a:t>08/01/2025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7C7D6E-6760-4C96-A200-6C59A62156B4}" type="slidenum">
              <a:rPr lang="en-GB" smtClean="0"/>
              <a:t>‹#›</a:t>
            </a:fld>
            <a:endParaRPr lang="en-GB"/>
          </a:p>
        </p:txBody>
      </p:sp>
    </p:spTree>
    <p:extLst>
      <p:ext uri="{BB962C8B-B14F-4D97-AF65-F5344CB8AC3E}">
        <p14:creationId xmlns:p14="http://schemas.microsoft.com/office/powerpoint/2010/main" val="2611751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7B5AB-A7E9-4D70-B0B5-7C1184CBAD20}" type="datetimeFigureOut">
              <a:rPr lang="en-GB" smtClean="0"/>
              <a:t>08/01/2025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37C7D6E-6760-4C96-A200-6C59A62156B4}" type="slidenum">
              <a:rPr lang="en-GB" smtClean="0"/>
              <a:t>‹#›</a:t>
            </a:fld>
            <a:endParaRPr lang="en-GB"/>
          </a:p>
        </p:txBody>
      </p:sp>
    </p:spTree>
    <p:extLst>
      <p:ext uri="{BB962C8B-B14F-4D97-AF65-F5344CB8AC3E}">
        <p14:creationId xmlns:p14="http://schemas.microsoft.com/office/powerpoint/2010/main" val="3924371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7B5AB-A7E9-4D70-B0B5-7C1184CBAD20}"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7C7D6E-6760-4C96-A200-6C59A62156B4}" type="slidenum">
              <a:rPr lang="en-GB" smtClean="0"/>
              <a:t>‹#›</a:t>
            </a:fld>
            <a:endParaRPr lang="en-GB"/>
          </a:p>
        </p:txBody>
      </p:sp>
    </p:spTree>
    <p:extLst>
      <p:ext uri="{BB962C8B-B14F-4D97-AF65-F5344CB8AC3E}">
        <p14:creationId xmlns:p14="http://schemas.microsoft.com/office/powerpoint/2010/main" val="3306640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7B5AB-A7E9-4D70-B0B5-7C1184CBAD20}"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7C7D6E-6760-4C96-A200-6C59A62156B4}" type="slidenum">
              <a:rPr lang="en-GB" smtClean="0"/>
              <a:t>‹#›</a:t>
            </a:fld>
            <a:endParaRPr lang="en-GB"/>
          </a:p>
        </p:txBody>
      </p:sp>
    </p:spTree>
    <p:extLst>
      <p:ext uri="{BB962C8B-B14F-4D97-AF65-F5344CB8AC3E}">
        <p14:creationId xmlns:p14="http://schemas.microsoft.com/office/powerpoint/2010/main" val="416323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7B5AB-A7E9-4D70-B0B5-7C1184CBAD20}" type="datetimeFigureOut">
              <a:rPr lang="en-GB" smtClean="0"/>
              <a:t>08/01/2025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C7D6E-6760-4C96-A200-6C59A62156B4}" type="slidenum">
              <a:rPr lang="en-GB" smtClean="0"/>
              <a:t>‹#›</a:t>
            </a:fld>
            <a:endParaRPr lang="en-GB"/>
          </a:p>
        </p:txBody>
      </p:sp>
    </p:spTree>
    <p:extLst>
      <p:ext uri="{BB962C8B-B14F-4D97-AF65-F5344CB8AC3E}">
        <p14:creationId xmlns:p14="http://schemas.microsoft.com/office/powerpoint/2010/main" val="367955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1" y="286605"/>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1" y="1845734"/>
            <a:ext cx="75438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7"/>
            <a:ext cx="1854203" cy="365125"/>
          </a:xfrm>
          <a:prstGeom prst="rect">
            <a:avLst/>
          </a:prstGeom>
        </p:spPr>
        <p:txBody>
          <a:bodyPr vert="horz" lIns="91440" tIns="45720" rIns="91440" bIns="45720" rtlCol="0" anchor="ctr"/>
          <a:lstStyle>
            <a:lvl1pPr algn="l">
              <a:defRPr sz="675">
                <a:solidFill>
                  <a:srgbClr val="FFFFFF"/>
                </a:solidFill>
              </a:defRPr>
            </a:lvl1pPr>
          </a:lstStyle>
          <a:p>
            <a:fld id="{72164391-75AF-4A16-9697-64E98A694459}" type="datetimeFigureOut">
              <a:rPr lang="en-GB" smtClean="0"/>
              <a:t>08/01/2025</a:t>
            </a:fld>
            <a:endParaRPr lang="en-GB"/>
          </a:p>
        </p:txBody>
      </p:sp>
      <p:sp>
        <p:nvSpPr>
          <p:cNvPr id="5" name="Footer Placeholder 4"/>
          <p:cNvSpPr>
            <a:spLocks noGrp="1"/>
          </p:cNvSpPr>
          <p:nvPr>
            <p:ph type="ftr" sz="quarter" idx="3"/>
          </p:nvPr>
        </p:nvSpPr>
        <p:spPr>
          <a:xfrm>
            <a:off x="2764639" y="6459787"/>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7425344" y="6459787"/>
            <a:ext cx="984019" cy="365125"/>
          </a:xfrm>
          <a:prstGeom prst="rect">
            <a:avLst/>
          </a:prstGeom>
        </p:spPr>
        <p:txBody>
          <a:bodyPr vert="horz" lIns="91440" tIns="45720" rIns="91440" bIns="45720" rtlCol="0" anchor="ctr"/>
          <a:lstStyle>
            <a:lvl1pPr algn="r">
              <a:defRPr sz="788">
                <a:solidFill>
                  <a:srgbClr val="FFFFFF"/>
                </a:solidFill>
              </a:defRPr>
            </a:lvl1pPr>
          </a:lstStyle>
          <a:p>
            <a:fld id="{D77E46B4-DA2B-4709-A41F-5B72FF2D4972}" type="slidenum">
              <a:rPr lang="en-GB" smtClean="0"/>
              <a:t>‹#›</a:t>
            </a:fld>
            <a:endParaRPr lang="en-GB"/>
          </a:p>
        </p:txBody>
      </p:sp>
      <p:cxnSp>
        <p:nvCxnSpPr>
          <p:cNvPr id="10" name="Straight Connector 9"/>
          <p:cNvCxnSpPr/>
          <p:nvPr/>
        </p:nvCxnSpPr>
        <p:spPr>
          <a:xfrm>
            <a:off x="895150"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9310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65"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76" indent="-68576" algn="l" defTabSz="685765"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21" indent="-137153" algn="l" defTabSz="685765"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74" indent="-137153" algn="l" defTabSz="685765"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28" indent="-137153" algn="l" defTabSz="685765"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480" indent="-137153" algn="l" defTabSz="685765"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4958" indent="-171441" algn="l" defTabSz="685765"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4950" indent="-171441" algn="l" defTabSz="685765"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4942" indent="-171441" algn="l" defTabSz="685765"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4935" indent="-171441" algn="l" defTabSz="685765"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765" rtl="0" eaLnBrk="1" latinLnBrk="0" hangingPunct="1">
        <a:defRPr sz="1350" kern="1200">
          <a:solidFill>
            <a:schemeClr val="tx1"/>
          </a:solidFill>
          <a:latin typeface="+mn-lt"/>
          <a:ea typeface="+mn-ea"/>
          <a:cs typeface="+mn-cs"/>
        </a:defRPr>
      </a:lvl1pPr>
      <a:lvl2pPr marL="342883" algn="l" defTabSz="685765" rtl="0" eaLnBrk="1" latinLnBrk="0" hangingPunct="1">
        <a:defRPr sz="1350" kern="1200">
          <a:solidFill>
            <a:schemeClr val="tx1"/>
          </a:solidFill>
          <a:latin typeface="+mn-lt"/>
          <a:ea typeface="+mn-ea"/>
          <a:cs typeface="+mn-cs"/>
        </a:defRPr>
      </a:lvl2pPr>
      <a:lvl3pPr marL="685765" algn="l" defTabSz="685765" rtl="0" eaLnBrk="1" latinLnBrk="0" hangingPunct="1">
        <a:defRPr sz="1350" kern="1200">
          <a:solidFill>
            <a:schemeClr val="tx1"/>
          </a:solidFill>
          <a:latin typeface="+mn-lt"/>
          <a:ea typeface="+mn-ea"/>
          <a:cs typeface="+mn-cs"/>
        </a:defRPr>
      </a:lvl3pPr>
      <a:lvl4pPr marL="1028648" algn="l" defTabSz="685765" rtl="0" eaLnBrk="1" latinLnBrk="0" hangingPunct="1">
        <a:defRPr sz="1350" kern="1200">
          <a:solidFill>
            <a:schemeClr val="tx1"/>
          </a:solidFill>
          <a:latin typeface="+mn-lt"/>
          <a:ea typeface="+mn-ea"/>
          <a:cs typeface="+mn-cs"/>
        </a:defRPr>
      </a:lvl4pPr>
      <a:lvl5pPr marL="1371530" algn="l" defTabSz="685765" rtl="0" eaLnBrk="1" latinLnBrk="0" hangingPunct="1">
        <a:defRPr sz="1350" kern="1200">
          <a:solidFill>
            <a:schemeClr val="tx1"/>
          </a:solidFill>
          <a:latin typeface="+mn-lt"/>
          <a:ea typeface="+mn-ea"/>
          <a:cs typeface="+mn-cs"/>
        </a:defRPr>
      </a:lvl5pPr>
      <a:lvl6pPr marL="1714412" algn="l" defTabSz="685765" rtl="0" eaLnBrk="1" latinLnBrk="0" hangingPunct="1">
        <a:defRPr sz="1350" kern="1200">
          <a:solidFill>
            <a:schemeClr val="tx1"/>
          </a:solidFill>
          <a:latin typeface="+mn-lt"/>
          <a:ea typeface="+mn-ea"/>
          <a:cs typeface="+mn-cs"/>
        </a:defRPr>
      </a:lvl6pPr>
      <a:lvl7pPr marL="2057295" algn="l" defTabSz="685765" rtl="0" eaLnBrk="1" latinLnBrk="0" hangingPunct="1">
        <a:defRPr sz="1350" kern="1200">
          <a:solidFill>
            <a:schemeClr val="tx1"/>
          </a:solidFill>
          <a:latin typeface="+mn-lt"/>
          <a:ea typeface="+mn-ea"/>
          <a:cs typeface="+mn-cs"/>
        </a:defRPr>
      </a:lvl7pPr>
      <a:lvl8pPr marL="2400177" algn="l" defTabSz="685765" rtl="0" eaLnBrk="1" latinLnBrk="0" hangingPunct="1">
        <a:defRPr sz="1350" kern="1200">
          <a:solidFill>
            <a:schemeClr val="tx1"/>
          </a:solidFill>
          <a:latin typeface="+mn-lt"/>
          <a:ea typeface="+mn-ea"/>
          <a:cs typeface="+mn-cs"/>
        </a:defRPr>
      </a:lvl8pPr>
      <a:lvl9pPr marL="2743060" algn="l" defTabSz="68576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jpeg"/><Relationship Id="rId5" Type="http://schemas.microsoft.com/office/2007/relationships/hdphoto" Target="../media/hdphoto2.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63912-D190-86BF-EFD3-33F269071EF0}"/>
              </a:ext>
            </a:extLst>
          </p:cNvPr>
          <p:cNvSpPr>
            <a:spLocks noGrp="1"/>
          </p:cNvSpPr>
          <p:nvPr>
            <p:ph type="title"/>
          </p:nvPr>
        </p:nvSpPr>
        <p:spPr>
          <a:xfrm>
            <a:off x="145203" y="363218"/>
            <a:ext cx="8925646" cy="468849"/>
          </a:xfrm>
        </p:spPr>
        <p:txBody>
          <a:bodyPr>
            <a:noAutofit/>
          </a:bodyPr>
          <a:lstStyle/>
          <a:p>
            <a:r>
              <a:rPr lang="en-GB" sz="3000" b="1" dirty="0"/>
              <a:t>Threshold – Entrance - </a:t>
            </a:r>
            <a:r>
              <a:rPr lang="en-GB" sz="3000" b="1" dirty="0">
                <a:solidFill>
                  <a:schemeClr val="accent2"/>
                </a:solidFill>
              </a:rPr>
              <a:t>Teacher to stand on door threshold </a:t>
            </a:r>
            <a:endParaRPr lang="en-GB" sz="3000" b="1" dirty="0"/>
          </a:p>
        </p:txBody>
      </p:sp>
      <p:sp>
        <p:nvSpPr>
          <p:cNvPr id="5" name="Content Placeholder 2">
            <a:extLst>
              <a:ext uri="{FF2B5EF4-FFF2-40B4-BE49-F238E27FC236}">
                <a16:creationId xmlns:a16="http://schemas.microsoft.com/office/drawing/2014/main" id="{20CAC77E-569F-1F2B-5EE5-378F1E9BCEBC}"/>
              </a:ext>
            </a:extLst>
          </p:cNvPr>
          <p:cNvSpPr txBox="1">
            <a:spLocks/>
          </p:cNvSpPr>
          <p:nvPr/>
        </p:nvSpPr>
        <p:spPr>
          <a:xfrm>
            <a:off x="91997" y="2370773"/>
            <a:ext cx="3429597" cy="3194450"/>
          </a:xfrm>
          <a:prstGeom prst="rect">
            <a:avLst/>
          </a:prstGeom>
        </p:spPr>
        <p:txBody>
          <a:bodyPr vert="horz" lIns="0" tIns="34289" rIns="0" bIns="34289"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685765">
              <a:lnSpc>
                <a:spcPct val="110000"/>
              </a:lnSpc>
              <a:spcBef>
                <a:spcPts val="900"/>
              </a:spcBef>
              <a:spcAft>
                <a:spcPts val="150"/>
              </a:spcAft>
              <a:buClr>
                <a:srgbClr val="1CADE4"/>
              </a:buClr>
              <a:buNone/>
              <a:defRPr/>
            </a:pPr>
            <a:r>
              <a:rPr lang="en-GB" sz="3000" b="1" dirty="0">
                <a:solidFill>
                  <a:prstClr val="black">
                    <a:lumMod val="75000"/>
                    <a:lumOff val="25000"/>
                  </a:prstClr>
                </a:solidFill>
                <a:latin typeface="Calibri" panose="020F0502020204030204"/>
                <a:sym typeface="Helvetica Light"/>
              </a:rPr>
              <a:t>At the start of the lesson:</a:t>
            </a:r>
            <a:r>
              <a:rPr lang="en-GB" sz="3000" dirty="0">
                <a:solidFill>
                  <a:prstClr val="black">
                    <a:lumMod val="75000"/>
                    <a:lumOff val="25000"/>
                  </a:prstClr>
                </a:solidFill>
                <a:latin typeface="Calibri" panose="020F0502020204030204"/>
                <a:sym typeface="Helvetica Light"/>
              </a:rPr>
              <a:t> </a:t>
            </a:r>
          </a:p>
          <a:p>
            <a:pPr marL="68576" indent="-68576" defTabSz="685765">
              <a:lnSpc>
                <a:spcPct val="110000"/>
              </a:lnSpc>
              <a:spcBef>
                <a:spcPts val="900"/>
              </a:spcBef>
              <a:spcAft>
                <a:spcPts val="150"/>
              </a:spcAft>
              <a:buClr>
                <a:srgbClr val="1CADE4"/>
              </a:buClr>
              <a:buFont typeface="Arial" panose="020B0604020202020204" pitchFamily="34" charset="0"/>
              <a:buChar char="•"/>
              <a:defRPr/>
            </a:pPr>
            <a:r>
              <a:rPr lang="en-GB" sz="2700" dirty="0">
                <a:solidFill>
                  <a:prstClr val="black">
                    <a:lumMod val="75000"/>
                    <a:lumOff val="25000"/>
                  </a:prstClr>
                </a:solidFill>
                <a:latin typeface="Calibri" panose="020F0502020204030204"/>
                <a:sym typeface="Helvetica Light"/>
              </a:rPr>
              <a:t> Greet at the classroom door</a:t>
            </a:r>
          </a:p>
          <a:p>
            <a:pPr marL="68576" indent="-68576" defTabSz="685765">
              <a:lnSpc>
                <a:spcPct val="110000"/>
              </a:lnSpc>
              <a:spcBef>
                <a:spcPts val="900"/>
              </a:spcBef>
              <a:spcAft>
                <a:spcPts val="150"/>
              </a:spcAft>
              <a:buClr>
                <a:srgbClr val="1CADE4"/>
              </a:buClr>
              <a:buFont typeface="Arial" panose="020B0604020202020204" pitchFamily="34" charset="0"/>
              <a:buChar char="•"/>
              <a:defRPr/>
            </a:pPr>
            <a:r>
              <a:rPr lang="en-GB" sz="2700" dirty="0">
                <a:solidFill>
                  <a:prstClr val="black">
                    <a:lumMod val="75000"/>
                    <a:lumOff val="25000"/>
                  </a:prstClr>
                </a:solidFill>
                <a:latin typeface="Calibri" panose="020F0502020204030204"/>
                <a:sym typeface="Helvetica Light"/>
              </a:rPr>
              <a:t> Wear your uniform with pride</a:t>
            </a:r>
          </a:p>
          <a:p>
            <a:pPr marL="68576" indent="-68576" defTabSz="685765">
              <a:lnSpc>
                <a:spcPct val="110000"/>
              </a:lnSpc>
              <a:spcBef>
                <a:spcPts val="900"/>
              </a:spcBef>
              <a:spcAft>
                <a:spcPts val="150"/>
              </a:spcAft>
              <a:buClr>
                <a:srgbClr val="1CADE4"/>
              </a:buClr>
              <a:buFont typeface="Arial" panose="020B0604020202020204" pitchFamily="34" charset="0"/>
              <a:buChar char="•"/>
              <a:defRPr/>
            </a:pPr>
            <a:r>
              <a:rPr lang="en-GB" sz="2700" dirty="0">
                <a:solidFill>
                  <a:prstClr val="black">
                    <a:lumMod val="75000"/>
                    <a:lumOff val="25000"/>
                  </a:prstClr>
                </a:solidFill>
                <a:latin typeface="Calibri" panose="020F0502020204030204"/>
                <a:sym typeface="Helvetica Light"/>
              </a:rPr>
              <a:t> Enter the classroom in silence</a:t>
            </a:r>
          </a:p>
          <a:p>
            <a:pPr marL="68576" indent="-68576" defTabSz="685765">
              <a:lnSpc>
                <a:spcPct val="110000"/>
              </a:lnSpc>
              <a:spcBef>
                <a:spcPts val="900"/>
              </a:spcBef>
              <a:spcAft>
                <a:spcPts val="150"/>
              </a:spcAft>
              <a:buClr>
                <a:srgbClr val="1CADE4"/>
              </a:buClr>
              <a:buFont typeface="Arial" panose="020B0604020202020204" pitchFamily="34" charset="0"/>
              <a:buChar char="•"/>
              <a:defRPr/>
            </a:pPr>
            <a:r>
              <a:rPr lang="en-GB" sz="2700" dirty="0">
                <a:solidFill>
                  <a:prstClr val="black">
                    <a:lumMod val="75000"/>
                    <a:lumOff val="25000"/>
                  </a:prstClr>
                </a:solidFill>
                <a:latin typeface="Calibri" panose="020F0502020204030204"/>
                <a:sym typeface="Helvetica Light"/>
              </a:rPr>
              <a:t> Complete your do now in silence</a:t>
            </a:r>
          </a:p>
          <a:p>
            <a:pPr marL="68576" indent="-68576" defTabSz="685765">
              <a:lnSpc>
                <a:spcPct val="110000"/>
              </a:lnSpc>
              <a:spcBef>
                <a:spcPts val="900"/>
              </a:spcBef>
              <a:spcAft>
                <a:spcPts val="150"/>
              </a:spcAft>
              <a:buClr>
                <a:srgbClr val="1CADE4"/>
              </a:buClr>
              <a:buFont typeface="Arial" panose="020B0604020202020204" pitchFamily="34" charset="0"/>
              <a:buChar char="•"/>
              <a:defRPr/>
            </a:pPr>
            <a:r>
              <a:rPr lang="en-GB" sz="2700" dirty="0">
                <a:solidFill>
                  <a:prstClr val="black">
                    <a:lumMod val="75000"/>
                    <a:lumOff val="25000"/>
                  </a:prstClr>
                </a:solidFill>
                <a:latin typeface="Calibri" panose="020F0502020204030204"/>
                <a:sym typeface="Helvetica Light"/>
              </a:rPr>
              <a:t>Place your equipment on the desk</a:t>
            </a:r>
          </a:p>
          <a:p>
            <a:pPr marL="68576" indent="-68576" defTabSz="685765">
              <a:spcBef>
                <a:spcPts val="900"/>
              </a:spcBef>
              <a:spcAft>
                <a:spcPts val="150"/>
              </a:spcAft>
              <a:buClr>
                <a:srgbClr val="1CADE4"/>
              </a:buClr>
              <a:buFont typeface="Arial" panose="020B0604020202020204" pitchFamily="34" charset="0"/>
              <a:buChar char="•"/>
              <a:defRPr/>
            </a:pPr>
            <a:endParaRPr lang="en-GB" sz="3000" b="1" dirty="0">
              <a:solidFill>
                <a:prstClr val="black">
                  <a:lumMod val="75000"/>
                  <a:lumOff val="25000"/>
                </a:prstClr>
              </a:solidFill>
              <a:latin typeface="Calibri" panose="020F0502020204030204"/>
              <a:sym typeface="Helvetica Light"/>
            </a:endParaRPr>
          </a:p>
          <a:p>
            <a:pPr marL="68576" indent="-68576" defTabSz="685765">
              <a:spcBef>
                <a:spcPts val="900"/>
              </a:spcBef>
              <a:spcAft>
                <a:spcPts val="150"/>
              </a:spcAft>
              <a:buClr>
                <a:srgbClr val="1CADE4"/>
              </a:buClr>
              <a:buFont typeface="Arial" panose="020B0604020202020204" pitchFamily="34" charset="0"/>
              <a:buChar char="•"/>
              <a:defRPr/>
            </a:pPr>
            <a:endParaRPr lang="en-GB" sz="3000" dirty="0">
              <a:solidFill>
                <a:prstClr val="black">
                  <a:lumMod val="75000"/>
                  <a:lumOff val="25000"/>
                </a:prstClr>
              </a:solidFill>
              <a:latin typeface="Calibri" panose="020F0502020204030204"/>
              <a:sym typeface="Helvetica Light"/>
            </a:endParaRPr>
          </a:p>
          <a:p>
            <a:pPr marL="68576" indent="-68576" defTabSz="685765">
              <a:spcBef>
                <a:spcPts val="900"/>
              </a:spcBef>
              <a:spcAft>
                <a:spcPts val="150"/>
              </a:spcAft>
              <a:buClr>
                <a:srgbClr val="1CADE4"/>
              </a:buClr>
              <a:defRPr/>
            </a:pPr>
            <a:endParaRPr lang="en-GB" sz="3000" dirty="0">
              <a:solidFill>
                <a:prstClr val="black">
                  <a:lumMod val="75000"/>
                  <a:lumOff val="25000"/>
                </a:prstClr>
              </a:solidFill>
              <a:latin typeface="Calibri" panose="020F0502020204030204"/>
              <a:sym typeface="Helvetica Light"/>
            </a:endParaRPr>
          </a:p>
        </p:txBody>
      </p:sp>
      <p:sp>
        <p:nvSpPr>
          <p:cNvPr id="8" name="Rectangle 7">
            <a:extLst>
              <a:ext uri="{FF2B5EF4-FFF2-40B4-BE49-F238E27FC236}">
                <a16:creationId xmlns:a16="http://schemas.microsoft.com/office/drawing/2014/main" id="{85836C43-60C6-9F2E-EF95-067612687BB1}"/>
              </a:ext>
            </a:extLst>
          </p:cNvPr>
          <p:cNvSpPr/>
          <p:nvPr/>
        </p:nvSpPr>
        <p:spPr>
          <a:xfrm>
            <a:off x="3695849" y="2295181"/>
            <a:ext cx="5354234" cy="3245201"/>
          </a:xfrm>
          <a:prstGeom prst="rect">
            <a:avLst/>
          </a:prstGeom>
          <a:solidFill>
            <a:schemeClr val="accent1">
              <a:lumMod val="40000"/>
              <a:lumOff val="60000"/>
            </a:schemeClr>
          </a:solidFill>
          <a:ln w="28575">
            <a:solidFill>
              <a:schemeClr val="accent1"/>
            </a:solidFill>
          </a:ln>
        </p:spPr>
        <p:style>
          <a:lnRef idx="1">
            <a:schemeClr val="accent1"/>
          </a:lnRef>
          <a:fillRef idx="2">
            <a:schemeClr val="accent1"/>
          </a:fillRef>
          <a:effectRef idx="1">
            <a:schemeClr val="accent1"/>
          </a:effectRef>
          <a:fontRef idx="minor">
            <a:schemeClr val="dk1"/>
          </a:fontRef>
        </p:style>
        <p:txBody>
          <a:bodyPr rtlCol="0" anchor="t"/>
          <a:lstStyle/>
          <a:p>
            <a:pPr defTabSz="342883">
              <a:defRPr/>
            </a:pPr>
            <a:r>
              <a:rPr lang="en-GB" sz="2700" dirty="0">
                <a:solidFill>
                  <a:prstClr val="black"/>
                </a:solidFill>
                <a:latin typeface="Calibri" panose="020F0502020204030204"/>
                <a:sym typeface="Helvetica Light"/>
              </a:rPr>
              <a:t>Do Now:</a:t>
            </a:r>
          </a:p>
          <a:p>
            <a:pPr marL="514350" indent="-514350" defTabSz="342883">
              <a:buFont typeface="+mj-lt"/>
              <a:buAutoNum type="arabicPeriod"/>
              <a:defRPr/>
            </a:pPr>
            <a:r>
              <a:rPr lang="en-GB" sz="2700" dirty="0">
                <a:solidFill>
                  <a:prstClr val="black"/>
                </a:solidFill>
                <a:latin typeface="Calibri" panose="020F0502020204030204"/>
                <a:sym typeface="Helvetica Light"/>
              </a:rPr>
              <a:t>Name the four processes of transportation</a:t>
            </a:r>
          </a:p>
          <a:p>
            <a:pPr marL="514350" indent="-514350" defTabSz="342883">
              <a:buFont typeface="+mj-lt"/>
              <a:buAutoNum type="arabicPeriod"/>
              <a:defRPr/>
            </a:pPr>
            <a:r>
              <a:rPr lang="en-GB" sz="2700" dirty="0">
                <a:solidFill>
                  <a:prstClr val="black"/>
                </a:solidFill>
                <a:latin typeface="Calibri" panose="020F0502020204030204"/>
                <a:sym typeface="Helvetica Light"/>
              </a:rPr>
              <a:t>Define abrasion</a:t>
            </a:r>
          </a:p>
          <a:p>
            <a:pPr marL="514350" indent="-514350" defTabSz="342883">
              <a:buFont typeface="+mj-lt"/>
              <a:buAutoNum type="arabicPeriod"/>
              <a:defRPr/>
            </a:pPr>
            <a:r>
              <a:rPr lang="en-GB" sz="2700" dirty="0">
                <a:solidFill>
                  <a:prstClr val="black"/>
                </a:solidFill>
                <a:latin typeface="Calibri" panose="020F0502020204030204"/>
                <a:sym typeface="Helvetica Light"/>
              </a:rPr>
              <a:t>Name one impact of the Nepal 2015 earthquake</a:t>
            </a:r>
          </a:p>
          <a:p>
            <a:pPr defTabSz="342883">
              <a:defRPr/>
            </a:pPr>
            <a:endParaRPr lang="en-GB" sz="2700" dirty="0">
              <a:solidFill>
                <a:prstClr val="black"/>
              </a:solidFill>
              <a:latin typeface="Calibri" panose="020F0502020204030204"/>
              <a:sym typeface="Helvetica Light"/>
            </a:endParaRPr>
          </a:p>
          <a:p>
            <a:pPr defTabSz="342883">
              <a:defRPr/>
            </a:pPr>
            <a:endParaRPr lang="en-GB" sz="2700" dirty="0">
              <a:solidFill>
                <a:prstClr val="black"/>
              </a:solidFill>
              <a:latin typeface="Calibri" panose="020F0502020204030204"/>
              <a:sym typeface="Helvetica Light"/>
            </a:endParaRPr>
          </a:p>
        </p:txBody>
      </p:sp>
      <p:sp>
        <p:nvSpPr>
          <p:cNvPr id="6" name="TextBox 5">
            <a:extLst>
              <a:ext uri="{FF2B5EF4-FFF2-40B4-BE49-F238E27FC236}">
                <a16:creationId xmlns:a16="http://schemas.microsoft.com/office/drawing/2014/main" id="{6CA9A9D3-2958-023F-00D1-D67AED562C1F}"/>
              </a:ext>
            </a:extLst>
          </p:cNvPr>
          <p:cNvSpPr txBox="1"/>
          <p:nvPr/>
        </p:nvSpPr>
        <p:spPr>
          <a:xfrm>
            <a:off x="218213" y="1270766"/>
            <a:ext cx="8779625" cy="738664"/>
          </a:xfrm>
          <a:prstGeom prst="rect">
            <a:avLst/>
          </a:prstGeom>
          <a:solidFill>
            <a:schemeClr val="accent1">
              <a:lumMod val="40000"/>
              <a:lumOff val="60000"/>
            </a:schemeClr>
          </a:solidFill>
          <a:ln w="28575">
            <a:solidFill>
              <a:schemeClr val="accent1"/>
            </a:solidFill>
          </a:ln>
        </p:spPr>
        <p:txBody>
          <a:bodyPr wrap="square" rtlCol="0">
            <a:spAutoFit/>
          </a:bodyPr>
          <a:lstStyle/>
          <a:p>
            <a:pPr defTabSz="342883">
              <a:defRPr/>
            </a:pPr>
            <a:r>
              <a:rPr lang="en-GB" sz="2100" b="1" dirty="0">
                <a:solidFill>
                  <a:prstClr val="black"/>
                </a:solidFill>
                <a:latin typeface="Calibri" panose="020F0502020204030204"/>
                <a:sym typeface="Helvetica Light"/>
              </a:rPr>
              <a:t>Title: </a:t>
            </a:r>
            <a:r>
              <a:rPr lang="en-GB" sz="2100" b="1">
                <a:solidFill>
                  <a:prstClr val="black"/>
                </a:solidFill>
                <a:latin typeface="Calibri" panose="020F0502020204030204"/>
                <a:sym typeface="Helvetica Light"/>
              </a:rPr>
              <a:t>Erosional Landforms</a:t>
            </a:r>
            <a:endParaRPr lang="en-GB" sz="2100" b="1" dirty="0">
              <a:solidFill>
                <a:prstClr val="black"/>
              </a:solidFill>
              <a:latin typeface="Calibri" panose="020F0502020204030204"/>
              <a:sym typeface="Helvetica Light"/>
            </a:endParaRPr>
          </a:p>
          <a:p>
            <a:pPr defTabSz="342883">
              <a:defRPr/>
            </a:pPr>
            <a:r>
              <a:rPr lang="en-GB" sz="2100" b="1" dirty="0">
                <a:solidFill>
                  <a:prstClr val="black"/>
                </a:solidFill>
                <a:latin typeface="Calibri" panose="020F0502020204030204"/>
                <a:sym typeface="Helvetica Light"/>
              </a:rPr>
              <a:t>Date: </a:t>
            </a:r>
            <a:fld id="{611F2D9D-A18B-42AB-A9ED-8E62F9647B2D}" type="datetime3">
              <a:rPr lang="en-GB" sz="2100" u="sng">
                <a:solidFill>
                  <a:prstClr val="black"/>
                </a:solidFill>
                <a:latin typeface="Calibri" panose="020F0502020204030204"/>
                <a:sym typeface="Helvetica Light"/>
              </a:rPr>
              <a:pPr defTabSz="342883">
                <a:defRPr/>
              </a:pPr>
              <a:t>8 January, 2025</a:t>
            </a:fld>
            <a:endParaRPr lang="en-GB" sz="2100" u="sng" dirty="0">
              <a:solidFill>
                <a:prstClr val="black"/>
              </a:solidFill>
              <a:latin typeface="Calibri" panose="020F0502020204030204"/>
              <a:sym typeface="Helvetica Light"/>
            </a:endParaRPr>
          </a:p>
        </p:txBody>
      </p:sp>
      <p:pic>
        <p:nvPicPr>
          <p:cNvPr id="4" name="Picture 3">
            <a:extLst>
              <a:ext uri="{FF2B5EF4-FFF2-40B4-BE49-F238E27FC236}">
                <a16:creationId xmlns:a16="http://schemas.microsoft.com/office/drawing/2014/main" id="{E2BE3455-1E69-AB17-60F4-B5995A9984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95" b="96623" l="3797" r="97708">
                        <a14:foregroundMark x1="39828" y1="15815" x2="58023" y2="36985"/>
                        <a14:foregroundMark x1="62607" y1="22900" x2="18553" y2="36656"/>
                        <a14:foregroundMark x1="18553" y1="36656" x2="17407" y2="55437"/>
                        <a14:foregroundMark x1="37822" y1="15898" x2="10172" y2="36656"/>
                        <a14:foregroundMark x1="11390" y1="27842" x2="43195" y2="7414"/>
                        <a14:foregroundMark x1="44699" y1="8155" x2="69341" y2="22076"/>
                        <a14:foregroundMark x1="50143" y1="7825" x2="33166" y2="7578"/>
                        <a14:foregroundMark x1="11533" y1="32702" x2="12249" y2="75371"/>
                        <a14:foregroundMark x1="12249" y1="75371" x2="43195" y2="90445"/>
                        <a14:foregroundMark x1="43195" y1="90445" x2="70559" y2="78089"/>
                        <a14:foregroundMark x1="70559" y1="78089" x2="79370" y2="57249"/>
                        <a14:foregroundMark x1="47135" y1="77018" x2="63825" y2="79407"/>
                        <a14:foregroundMark x1="22636" y1="82619" x2="66834" y2="82372"/>
                        <a14:foregroundMark x1="66834" y1="82372" x2="75716" y2="74959"/>
                        <a14:foregroundMark x1="95630" y1="43657" x2="92407" y2="58402"/>
                        <a14:foregroundMark x1="95559" y1="28171" x2="76504" y2="36656"/>
                        <a14:foregroundMark x1="10172" y1="32125" x2="7521" y2="64333"/>
                        <a14:foregroundMark x1="7521" y1="64333" x2="33668" y2="91763"/>
                        <a14:foregroundMark x1="33668" y1="91763" x2="35244" y2="92010"/>
                        <a14:foregroundMark x1="32020" y1="39951" x2="39470" y2="67216"/>
                        <a14:foregroundMark x1="9241" y1="69934" x2="30372" y2="92257"/>
                        <a14:foregroundMark x1="30372" y1="92257" x2="61891" y2="87562"/>
                        <a14:foregroundMark x1="61891" y1="87562" x2="81447" y2="61120"/>
                        <a14:foregroundMark x1="11605" y1="33278" x2="4656" y2="64498"/>
                        <a14:foregroundMark x1="4656" y1="64498" x2="24069" y2="89868"/>
                        <a14:foregroundMark x1="24069" y1="89868" x2="54513" y2="89951"/>
                        <a14:foregroundMark x1="54513" y1="89951" x2="77722" y2="72323"/>
                        <a14:foregroundMark x1="49212" y1="94152" x2="61676" y2="88797"/>
                        <a14:foregroundMark x1="35745" y1="93657" x2="39685" y2="94893"/>
                        <a14:foregroundMark x1="29728" y1="72570" x2="41261" y2="72735"/>
                        <a14:foregroundMark x1="7163" y1="42669" x2="4513" y2="56013"/>
                        <a14:foregroundMark x1="4871" y1="35997" x2="3868" y2="59885"/>
                        <a14:foregroundMark x1="4370" y1="64250" x2="14112" y2="83526"/>
                        <a14:foregroundMark x1="30874" y1="63097" x2="27507" y2="84514"/>
                        <a14:foregroundMark x1="50072" y1="61862" x2="44484" y2="84514"/>
                        <a14:foregroundMark x1="63037" y1="62850" x2="55946" y2="81384"/>
                        <a14:foregroundMark x1="79799" y1="64745" x2="67479" y2="79160"/>
                        <a14:foregroundMark x1="58453" y1="65898" x2="53295" y2="79489"/>
                        <a14:foregroundMark x1="71705" y1="67628" x2="69341" y2="77348"/>
                        <a14:foregroundMark x1="53868" y1="94069" x2="72350" y2="82125"/>
                        <a14:foregroundMark x1="52579" y1="95222" x2="79799" y2="72488"/>
                        <a14:foregroundMark x1="79799" y1="72488" x2="79799" y2="72488"/>
                        <a14:foregroundMark x1="13610" y1="78171" x2="40186" y2="93328"/>
                        <a14:foregroundMark x1="40186" y1="93328" x2="75645" y2="81137"/>
                        <a14:foregroundMark x1="75645" y1="81137" x2="77436" y2="78583"/>
                        <a14:foregroundMark x1="41117" y1="94893" x2="51934" y2="95222"/>
                        <a14:foregroundMark x1="25716" y1="88303" x2="32020" y2="95305"/>
                        <a14:foregroundMark x1="17192" y1="82455" x2="26576" y2="92257"/>
                        <a14:foregroundMark x1="9957" y1="78089" x2="15473" y2="86903"/>
                        <a14:foregroundMark x1="17335" y1="87150" x2="26934" y2="94481"/>
                        <a14:foregroundMark x1="35244" y1="94646" x2="67335" y2="87891"/>
                        <a14:foregroundMark x1="67335" y1="87891" x2="71060" y2="85420"/>
                        <a14:foregroundMark x1="74212" y1="36244" x2="42407" y2="46952"/>
                        <a14:foregroundMark x1="85458" y1="33443" x2="97708" y2="30560"/>
                        <a14:foregroundMark x1="29441" y1="49753" x2="69126" y2="41845"/>
                        <a14:foregroundMark x1="69126" y1="41845" x2="69556" y2="41845"/>
                        <a14:foregroundMark x1="53868" y1="44399" x2="68195" y2="48023"/>
                        <a14:foregroundMark x1="44771" y1="46952" x2="45989" y2="59885"/>
                        <a14:foregroundMark x1="45272" y1="4119" x2="45272" y2="4119"/>
                        <a14:foregroundMark x1="45272" y1="4119" x2="43768" y2="3295"/>
                        <a14:foregroundMark x1="61032" y1="90198" x2="61032" y2="90198"/>
                        <a14:foregroundMark x1="59097" y1="94399" x2="59097" y2="94399"/>
                        <a14:foregroundMark x1="44341" y1="96623" x2="44341" y2="96623"/>
                        <a14:foregroundMark x1="35172" y1="69028" x2="35172" y2="69028"/>
                        <a14:foregroundMark x1="5444" y1="80066" x2="5444" y2="80066"/>
                      </a14:backgroundRemoval>
                    </a14:imgEffect>
                  </a14:imgLayer>
                </a14:imgProps>
              </a:ext>
            </a:extLst>
          </a:blip>
          <a:stretch>
            <a:fillRect/>
          </a:stretch>
        </p:blipFill>
        <p:spPr>
          <a:xfrm>
            <a:off x="8134461" y="1241973"/>
            <a:ext cx="915622" cy="796250"/>
          </a:xfrm>
          <a:prstGeom prst="rect">
            <a:avLst/>
          </a:prstGeom>
        </p:spPr>
      </p:pic>
      <p:sp>
        <p:nvSpPr>
          <p:cNvPr id="9" name="Rectangle 8">
            <a:extLst>
              <a:ext uri="{FF2B5EF4-FFF2-40B4-BE49-F238E27FC236}">
                <a16:creationId xmlns:a16="http://schemas.microsoft.com/office/drawing/2014/main" id="{EE66B644-2263-6849-FE44-ED7EFD44EC39}"/>
              </a:ext>
            </a:extLst>
          </p:cNvPr>
          <p:cNvSpPr/>
          <p:nvPr/>
        </p:nvSpPr>
        <p:spPr>
          <a:xfrm>
            <a:off x="-137032" y="6373254"/>
            <a:ext cx="9490117" cy="484746"/>
          </a:xfrm>
          <a:prstGeom prst="rect">
            <a:avLst/>
          </a:prstGeom>
          <a:noFill/>
        </p:spPr>
        <p:txBody>
          <a:bodyPr wrap="square" lIns="68578" tIns="34289" rIns="68578" bIns="34289">
            <a:spAutoFit/>
          </a:bodyPr>
          <a:lstStyle/>
          <a:p>
            <a:pPr algn="ctr" defTabSz="342883">
              <a:defRPr/>
            </a:pPr>
            <a:r>
              <a:rPr lang="en-GB" sz="2700" b="1" dirty="0">
                <a:ln w="22225">
                  <a:solidFill>
                    <a:srgbClr val="2683C6"/>
                  </a:solidFill>
                  <a:prstDash val="solid"/>
                </a:ln>
                <a:solidFill>
                  <a:srgbClr val="FFC000"/>
                </a:solidFill>
                <a:effectLst>
                  <a:glow rad="228600">
                    <a:srgbClr val="2683C6">
                      <a:satMod val="175000"/>
                      <a:alpha val="40000"/>
                    </a:srgbClr>
                  </a:glow>
                </a:effectLst>
                <a:latin typeface="Calibri" panose="020F0502020204030204"/>
                <a:sym typeface="Helvetica Light"/>
              </a:rPr>
              <a:t>S</a:t>
            </a:r>
            <a:r>
              <a:rPr lang="en-GB" b="1" dirty="0">
                <a:ln w="22225">
                  <a:solidFill>
                    <a:srgbClr val="2683C6"/>
                  </a:solidFill>
                  <a:prstDash val="solid"/>
                </a:ln>
                <a:solidFill>
                  <a:srgbClr val="FFC000"/>
                </a:solidFill>
                <a:effectLst>
                  <a:glow rad="228600">
                    <a:srgbClr val="2683C6">
                      <a:satMod val="175000"/>
                      <a:alpha val="40000"/>
                    </a:srgbClr>
                  </a:glow>
                </a:effectLst>
                <a:latin typeface="Calibri" panose="020F0502020204030204"/>
                <a:sym typeface="Helvetica Light"/>
              </a:rPr>
              <a:t>it up &amp; Focus</a:t>
            </a:r>
            <a:r>
              <a:rPr lang="en-GB" sz="2700" b="1" dirty="0">
                <a:ln w="22225">
                  <a:solidFill>
                    <a:srgbClr val="2683C6"/>
                  </a:solidFill>
                  <a:prstDash val="solid"/>
                </a:ln>
                <a:solidFill>
                  <a:srgbClr val="FFC000"/>
                </a:solidFill>
                <a:effectLst>
                  <a:glow rad="228600">
                    <a:srgbClr val="2683C6">
                      <a:satMod val="175000"/>
                      <a:alpha val="40000"/>
                    </a:srgbClr>
                  </a:glow>
                </a:effectLst>
                <a:latin typeface="Calibri" panose="020F0502020204030204"/>
                <a:sym typeface="Helvetica Light"/>
              </a:rPr>
              <a:t> H</a:t>
            </a:r>
            <a:r>
              <a:rPr lang="en-GB" b="1" dirty="0">
                <a:ln w="22225">
                  <a:solidFill>
                    <a:srgbClr val="2683C6"/>
                  </a:solidFill>
                  <a:prstDash val="solid"/>
                </a:ln>
                <a:solidFill>
                  <a:srgbClr val="FFC000"/>
                </a:solidFill>
                <a:effectLst>
                  <a:glow rad="228600">
                    <a:srgbClr val="2683C6">
                      <a:satMod val="175000"/>
                      <a:alpha val="40000"/>
                    </a:srgbClr>
                  </a:glow>
                </a:effectLst>
                <a:latin typeface="Calibri" panose="020F0502020204030204"/>
                <a:sym typeface="Helvetica Light"/>
              </a:rPr>
              <a:t>ave Pride in your Work</a:t>
            </a:r>
            <a:r>
              <a:rPr lang="en-GB" sz="2700" b="1" dirty="0">
                <a:ln w="22225">
                  <a:solidFill>
                    <a:srgbClr val="2683C6"/>
                  </a:solidFill>
                  <a:prstDash val="solid"/>
                </a:ln>
                <a:solidFill>
                  <a:srgbClr val="FFC000"/>
                </a:solidFill>
                <a:effectLst>
                  <a:glow rad="228600">
                    <a:srgbClr val="2683C6">
                      <a:satMod val="175000"/>
                      <a:alpha val="40000"/>
                    </a:srgbClr>
                  </a:glow>
                </a:effectLst>
                <a:latin typeface="Calibri" panose="020F0502020204030204"/>
                <a:sym typeface="Helvetica Light"/>
              </a:rPr>
              <a:t> I</a:t>
            </a:r>
            <a:r>
              <a:rPr lang="en-GB" b="1" dirty="0">
                <a:ln w="22225">
                  <a:solidFill>
                    <a:srgbClr val="2683C6"/>
                  </a:solidFill>
                  <a:prstDash val="solid"/>
                </a:ln>
                <a:solidFill>
                  <a:srgbClr val="FFC000"/>
                </a:solidFill>
                <a:effectLst>
                  <a:glow rad="228600">
                    <a:srgbClr val="2683C6">
                      <a:satMod val="175000"/>
                      <a:alpha val="40000"/>
                    </a:srgbClr>
                  </a:glow>
                </a:effectLst>
                <a:latin typeface="Calibri" panose="020F0502020204030204"/>
                <a:sym typeface="Helvetica Light"/>
              </a:rPr>
              <a:t>S this your best work?</a:t>
            </a:r>
            <a:r>
              <a:rPr lang="en-GB" sz="2700" b="1" dirty="0">
                <a:ln w="22225">
                  <a:solidFill>
                    <a:srgbClr val="2683C6"/>
                  </a:solidFill>
                  <a:prstDash val="solid"/>
                </a:ln>
                <a:solidFill>
                  <a:srgbClr val="FFC000"/>
                </a:solidFill>
                <a:effectLst>
                  <a:glow rad="228600">
                    <a:srgbClr val="2683C6">
                      <a:satMod val="175000"/>
                      <a:alpha val="40000"/>
                    </a:srgbClr>
                  </a:glow>
                </a:effectLst>
                <a:latin typeface="Calibri" panose="020F0502020204030204"/>
                <a:sym typeface="Helvetica Light"/>
              </a:rPr>
              <a:t> N</a:t>
            </a:r>
            <a:r>
              <a:rPr lang="en-GB" b="1" dirty="0">
                <a:ln w="22225">
                  <a:solidFill>
                    <a:srgbClr val="2683C6"/>
                  </a:solidFill>
                  <a:prstDash val="solid"/>
                </a:ln>
                <a:solidFill>
                  <a:srgbClr val="FFC000"/>
                </a:solidFill>
                <a:effectLst>
                  <a:glow rad="228600">
                    <a:srgbClr val="2683C6">
                      <a:satMod val="175000"/>
                      <a:alpha val="40000"/>
                    </a:srgbClr>
                  </a:glow>
                </a:effectLst>
                <a:latin typeface="Calibri" panose="020F0502020204030204"/>
                <a:sym typeface="Helvetica Light"/>
              </a:rPr>
              <a:t>o Interruptions</a:t>
            </a:r>
            <a:r>
              <a:rPr lang="en-GB" sz="2700" b="1" dirty="0">
                <a:ln w="22225">
                  <a:solidFill>
                    <a:srgbClr val="2683C6"/>
                  </a:solidFill>
                  <a:prstDash val="solid"/>
                </a:ln>
                <a:solidFill>
                  <a:srgbClr val="FFC000"/>
                </a:solidFill>
                <a:effectLst>
                  <a:glow rad="228600">
                    <a:srgbClr val="2683C6">
                      <a:satMod val="175000"/>
                      <a:alpha val="40000"/>
                    </a:srgbClr>
                  </a:glow>
                </a:effectLst>
                <a:latin typeface="Calibri" panose="020F0502020204030204"/>
                <a:sym typeface="Helvetica Light"/>
              </a:rPr>
              <a:t>  E</a:t>
            </a:r>
            <a:r>
              <a:rPr lang="en-GB" b="1" dirty="0">
                <a:ln w="22225">
                  <a:solidFill>
                    <a:srgbClr val="2683C6"/>
                  </a:solidFill>
                  <a:prstDash val="solid"/>
                </a:ln>
                <a:solidFill>
                  <a:srgbClr val="FFC000"/>
                </a:solidFill>
                <a:effectLst>
                  <a:glow rad="228600">
                    <a:srgbClr val="2683C6">
                      <a:satMod val="175000"/>
                      <a:alpha val="40000"/>
                    </a:srgbClr>
                  </a:glow>
                </a:effectLst>
                <a:latin typeface="Calibri" panose="020F0502020204030204"/>
                <a:sym typeface="Helvetica Light"/>
              </a:rPr>
              <a:t>quipment</a:t>
            </a:r>
            <a:endParaRPr lang="en-GB" sz="4500" b="1" dirty="0">
              <a:ln w="22225">
                <a:solidFill>
                  <a:srgbClr val="2683C6"/>
                </a:solidFill>
                <a:prstDash val="solid"/>
              </a:ln>
              <a:solidFill>
                <a:srgbClr val="FFC000"/>
              </a:solidFill>
              <a:effectLst>
                <a:glow rad="228600">
                  <a:srgbClr val="2683C6">
                    <a:satMod val="175000"/>
                    <a:alpha val="40000"/>
                  </a:srgbClr>
                </a:glow>
              </a:effectLst>
              <a:latin typeface="Calibri" panose="020F0502020204030204"/>
              <a:sym typeface="Helvetica Light"/>
            </a:endParaRPr>
          </a:p>
        </p:txBody>
      </p:sp>
      <p:pic>
        <p:nvPicPr>
          <p:cNvPr id="3" name="Recorded Sound">
            <a:hlinkClick r:id="" action="ppaction://media"/>
            <a:extLst>
              <a:ext uri="{FF2B5EF4-FFF2-40B4-BE49-F238E27FC236}">
                <a16:creationId xmlns:a16="http://schemas.microsoft.com/office/drawing/2014/main" id="{E4C9C162-17D6-8CD7-5BDE-7C55BD5BD1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7195" y="5540382"/>
            <a:ext cx="609600" cy="609600"/>
          </a:xfrm>
          <a:prstGeom prst="rect">
            <a:avLst/>
          </a:prstGeom>
        </p:spPr>
      </p:pic>
    </p:spTree>
    <p:extLst>
      <p:ext uri="{BB962C8B-B14F-4D97-AF65-F5344CB8AC3E}">
        <p14:creationId xmlns:p14="http://schemas.microsoft.com/office/powerpoint/2010/main" val="23384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63912-D190-86BF-EFD3-33F269071EF0}"/>
              </a:ext>
            </a:extLst>
          </p:cNvPr>
          <p:cNvSpPr>
            <a:spLocks noGrp="1"/>
          </p:cNvSpPr>
          <p:nvPr>
            <p:ph type="title"/>
          </p:nvPr>
        </p:nvSpPr>
        <p:spPr>
          <a:xfrm>
            <a:off x="49224" y="923681"/>
            <a:ext cx="8925646" cy="468849"/>
          </a:xfrm>
        </p:spPr>
        <p:txBody>
          <a:bodyPr>
            <a:normAutofit fontScale="90000"/>
          </a:bodyPr>
          <a:lstStyle/>
          <a:p>
            <a:r>
              <a:rPr lang="en-GB" b="1" dirty="0"/>
              <a:t>Threshold – Exit - </a:t>
            </a:r>
            <a:r>
              <a:rPr lang="en-GB" sz="3675" b="1" dirty="0">
                <a:solidFill>
                  <a:schemeClr val="accent2"/>
                </a:solidFill>
              </a:rPr>
              <a:t>Teacher to stand on door threshold </a:t>
            </a:r>
            <a:endParaRPr lang="en-GB" b="1" dirty="0"/>
          </a:p>
        </p:txBody>
      </p:sp>
      <p:sp>
        <p:nvSpPr>
          <p:cNvPr id="3" name="Content Placeholder 2">
            <a:extLst>
              <a:ext uri="{FF2B5EF4-FFF2-40B4-BE49-F238E27FC236}">
                <a16:creationId xmlns:a16="http://schemas.microsoft.com/office/drawing/2014/main" id="{4871EC3D-43C3-FEDA-03A7-4ADDA939017A}"/>
              </a:ext>
            </a:extLst>
          </p:cNvPr>
          <p:cNvSpPr>
            <a:spLocks noGrp="1"/>
          </p:cNvSpPr>
          <p:nvPr>
            <p:ph idx="1"/>
          </p:nvPr>
        </p:nvSpPr>
        <p:spPr>
          <a:xfrm>
            <a:off x="823075" y="2241587"/>
            <a:ext cx="8092193" cy="3017428"/>
          </a:xfrm>
        </p:spPr>
        <p:txBody>
          <a:bodyPr>
            <a:normAutofit/>
          </a:bodyPr>
          <a:lstStyle/>
          <a:p>
            <a:pPr marL="257162" indent="-257162">
              <a:lnSpc>
                <a:spcPct val="107000"/>
              </a:lnSpc>
              <a:spcAft>
                <a:spcPts val="600"/>
              </a:spcAft>
              <a:buFont typeface="Aptos" panose="020B0004020202020204" pitchFamily="34" charset="0"/>
              <a:buChar char="-"/>
            </a:pPr>
            <a:endParaRPr lang="en-GB" sz="2400" kern="100" dirty="0">
              <a:latin typeface="Aptos" panose="020B0004020202020204" pitchFamily="34" charset="0"/>
              <a:ea typeface="Aptos" panose="020B0004020202020204" pitchFamily="34" charset="0"/>
              <a:cs typeface="Times New Roman" panose="02020603050405020304" pitchFamily="18" charset="0"/>
            </a:endParaRPr>
          </a:p>
          <a:p>
            <a:endParaRPr lang="en-GB" sz="1800" dirty="0"/>
          </a:p>
        </p:txBody>
      </p:sp>
      <p:sp>
        <p:nvSpPr>
          <p:cNvPr id="5" name="Content Placeholder 2">
            <a:extLst>
              <a:ext uri="{FF2B5EF4-FFF2-40B4-BE49-F238E27FC236}">
                <a16:creationId xmlns:a16="http://schemas.microsoft.com/office/drawing/2014/main" id="{20CAC77E-569F-1F2B-5EE5-378F1E9BCEBC}"/>
              </a:ext>
            </a:extLst>
          </p:cNvPr>
          <p:cNvSpPr txBox="1">
            <a:spLocks/>
          </p:cNvSpPr>
          <p:nvPr/>
        </p:nvSpPr>
        <p:spPr>
          <a:xfrm>
            <a:off x="169131" y="1753211"/>
            <a:ext cx="8805739" cy="3974652"/>
          </a:xfrm>
          <a:prstGeom prst="rect">
            <a:avLst/>
          </a:prstGeom>
        </p:spPr>
        <p:txBody>
          <a:bodyPr vert="horz" lIns="0" tIns="34289" rIns="0" bIns="34289"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685765">
              <a:spcBef>
                <a:spcPts val="900"/>
              </a:spcBef>
              <a:spcAft>
                <a:spcPts val="150"/>
              </a:spcAft>
              <a:buClr>
                <a:srgbClr val="1CADE4"/>
              </a:buClr>
              <a:buNone/>
              <a:defRPr/>
            </a:pPr>
            <a:r>
              <a:rPr lang="en-GB" sz="3000" b="1" dirty="0">
                <a:solidFill>
                  <a:prstClr val="black">
                    <a:lumMod val="75000"/>
                    <a:lumOff val="25000"/>
                  </a:prstClr>
                </a:solidFill>
                <a:latin typeface="Calibri" panose="020F0502020204030204"/>
                <a:sym typeface="Helvetica Light"/>
              </a:rPr>
              <a:t>At the end of the lesson:</a:t>
            </a:r>
            <a:r>
              <a:rPr lang="en-GB" sz="3000" dirty="0">
                <a:solidFill>
                  <a:prstClr val="black">
                    <a:lumMod val="75000"/>
                    <a:lumOff val="25000"/>
                  </a:prstClr>
                </a:solidFill>
                <a:latin typeface="Calibri" panose="020F0502020204030204"/>
                <a:sym typeface="Helvetica Light"/>
              </a:rPr>
              <a:t> </a:t>
            </a:r>
            <a:br>
              <a:rPr lang="en-GB" sz="3000" dirty="0">
                <a:solidFill>
                  <a:prstClr val="black">
                    <a:lumMod val="75000"/>
                    <a:lumOff val="25000"/>
                  </a:prstClr>
                </a:solidFill>
                <a:latin typeface="Calibri" panose="020F0502020204030204"/>
                <a:sym typeface="Helvetica Light"/>
              </a:rPr>
            </a:br>
            <a:endParaRPr lang="en-GB" sz="3000" dirty="0">
              <a:solidFill>
                <a:prstClr val="black">
                  <a:lumMod val="75000"/>
                  <a:lumOff val="25000"/>
                </a:prstClr>
              </a:solidFill>
              <a:latin typeface="Calibri" panose="020F0502020204030204"/>
              <a:sym typeface="Helvetica Light"/>
            </a:endParaRPr>
          </a:p>
          <a:p>
            <a:pPr marL="68576" indent="-68576" defTabSz="685765">
              <a:spcBef>
                <a:spcPts val="900"/>
              </a:spcBef>
              <a:spcAft>
                <a:spcPts val="150"/>
              </a:spcAft>
              <a:buClr>
                <a:srgbClr val="1CADE4"/>
              </a:buClr>
              <a:buFont typeface="Arial" panose="020B0604020202020204" pitchFamily="34" charset="0"/>
              <a:buChar char="•"/>
              <a:defRPr/>
            </a:pPr>
            <a:r>
              <a:rPr lang="en-GB" sz="3000" dirty="0">
                <a:solidFill>
                  <a:prstClr val="black">
                    <a:lumMod val="75000"/>
                    <a:lumOff val="25000"/>
                  </a:prstClr>
                </a:solidFill>
                <a:latin typeface="Calibri" panose="020F0502020204030204"/>
                <a:sym typeface="Helvetica Light"/>
              </a:rPr>
              <a:t> Stand behind your chair </a:t>
            </a:r>
          </a:p>
          <a:p>
            <a:pPr marL="68576" indent="-68576" defTabSz="685765">
              <a:spcBef>
                <a:spcPts val="900"/>
              </a:spcBef>
              <a:spcAft>
                <a:spcPts val="150"/>
              </a:spcAft>
              <a:buClr>
                <a:srgbClr val="1CADE4"/>
              </a:buClr>
              <a:buFont typeface="Arial" panose="020B0604020202020204" pitchFamily="34" charset="0"/>
              <a:buChar char="•"/>
              <a:defRPr/>
            </a:pPr>
            <a:r>
              <a:rPr lang="en-GB" sz="3000" dirty="0">
                <a:solidFill>
                  <a:prstClr val="black">
                    <a:lumMod val="75000"/>
                    <a:lumOff val="25000"/>
                  </a:prstClr>
                </a:solidFill>
                <a:latin typeface="Calibri" panose="020F0502020204030204"/>
                <a:sym typeface="Helvetica Light"/>
              </a:rPr>
              <a:t> Make sure your desk area is neat &amp; tidy</a:t>
            </a:r>
          </a:p>
          <a:p>
            <a:pPr marL="68576" indent="-68576" defTabSz="685765">
              <a:spcBef>
                <a:spcPts val="900"/>
              </a:spcBef>
              <a:spcAft>
                <a:spcPts val="150"/>
              </a:spcAft>
              <a:buClr>
                <a:srgbClr val="1CADE4"/>
              </a:buClr>
              <a:buFont typeface="Arial" panose="020B0604020202020204" pitchFamily="34" charset="0"/>
              <a:buChar char="•"/>
              <a:defRPr/>
            </a:pPr>
            <a:r>
              <a:rPr lang="en-GB" sz="3000" dirty="0">
                <a:solidFill>
                  <a:prstClr val="black">
                    <a:lumMod val="75000"/>
                    <a:lumOff val="25000"/>
                  </a:prstClr>
                </a:solidFill>
                <a:latin typeface="Calibri" panose="020F0502020204030204"/>
                <a:sym typeface="Helvetica Light"/>
              </a:rPr>
              <a:t> Nominated student to collect books &amp; return</a:t>
            </a:r>
          </a:p>
          <a:p>
            <a:pPr marL="68576" indent="-68576" defTabSz="685765">
              <a:spcBef>
                <a:spcPts val="900"/>
              </a:spcBef>
              <a:spcAft>
                <a:spcPts val="150"/>
              </a:spcAft>
              <a:buClr>
                <a:srgbClr val="1CADE4"/>
              </a:buClr>
              <a:buFont typeface="Arial" panose="020B0604020202020204" pitchFamily="34" charset="0"/>
              <a:buChar char="•"/>
              <a:defRPr/>
            </a:pPr>
            <a:r>
              <a:rPr lang="en-GB" sz="3000" dirty="0">
                <a:solidFill>
                  <a:prstClr val="black">
                    <a:lumMod val="75000"/>
                    <a:lumOff val="25000"/>
                  </a:prstClr>
                </a:solidFill>
                <a:latin typeface="Calibri" panose="020F0502020204030204"/>
                <a:sym typeface="Helvetica Light"/>
              </a:rPr>
              <a:t>Wear your uniform with pride</a:t>
            </a:r>
          </a:p>
          <a:p>
            <a:pPr marL="68576" indent="-68576" defTabSz="685765">
              <a:spcBef>
                <a:spcPts val="900"/>
              </a:spcBef>
              <a:spcAft>
                <a:spcPts val="150"/>
              </a:spcAft>
              <a:buClr>
                <a:srgbClr val="1CADE4"/>
              </a:buClr>
              <a:buFont typeface="Arial" panose="020B0604020202020204" pitchFamily="34" charset="0"/>
              <a:buChar char="•"/>
              <a:defRPr/>
            </a:pPr>
            <a:r>
              <a:rPr lang="en-GB" sz="3000" dirty="0">
                <a:solidFill>
                  <a:prstClr val="black">
                    <a:lumMod val="75000"/>
                    <a:lumOff val="25000"/>
                  </a:prstClr>
                </a:solidFill>
                <a:latin typeface="Calibri" panose="020F0502020204030204"/>
                <a:sym typeface="Helvetica Light"/>
              </a:rPr>
              <a:t> Exit the classroom calmly &amp; follow the one way system</a:t>
            </a:r>
          </a:p>
          <a:p>
            <a:pPr marL="68576" indent="-68576" defTabSz="685765">
              <a:spcBef>
                <a:spcPts val="900"/>
              </a:spcBef>
              <a:spcAft>
                <a:spcPts val="150"/>
              </a:spcAft>
              <a:buClr>
                <a:srgbClr val="1CADE4"/>
              </a:buClr>
              <a:buFont typeface="Arial" panose="020B0604020202020204" pitchFamily="34" charset="0"/>
              <a:buChar char="•"/>
              <a:defRPr/>
            </a:pPr>
            <a:endParaRPr lang="en-GB" sz="3600" dirty="0">
              <a:solidFill>
                <a:prstClr val="black">
                  <a:lumMod val="75000"/>
                  <a:lumOff val="25000"/>
                </a:prstClr>
              </a:solidFill>
              <a:latin typeface="Calibri" panose="020F0502020204030204"/>
              <a:sym typeface="Helvetica Light"/>
            </a:endParaRPr>
          </a:p>
          <a:p>
            <a:pPr marL="68576" indent="-68576" defTabSz="685765">
              <a:spcBef>
                <a:spcPts val="900"/>
              </a:spcBef>
              <a:spcAft>
                <a:spcPts val="150"/>
              </a:spcAft>
              <a:buClr>
                <a:srgbClr val="1CADE4"/>
              </a:buClr>
              <a:buFont typeface="Arial" panose="020B0604020202020204" pitchFamily="34" charset="0"/>
              <a:buChar char="•"/>
              <a:defRPr/>
            </a:pPr>
            <a:endParaRPr lang="en-GB" sz="3600" b="1" dirty="0">
              <a:solidFill>
                <a:prstClr val="black">
                  <a:lumMod val="75000"/>
                  <a:lumOff val="25000"/>
                </a:prstClr>
              </a:solidFill>
              <a:latin typeface="Calibri" panose="020F0502020204030204"/>
              <a:sym typeface="Helvetica Light"/>
            </a:endParaRPr>
          </a:p>
          <a:p>
            <a:pPr marL="68576" indent="-68576" defTabSz="685765">
              <a:spcBef>
                <a:spcPts val="900"/>
              </a:spcBef>
              <a:spcAft>
                <a:spcPts val="150"/>
              </a:spcAft>
              <a:buClr>
                <a:srgbClr val="1CADE4"/>
              </a:buClr>
              <a:buFont typeface="Arial" panose="020B0604020202020204" pitchFamily="34" charset="0"/>
              <a:buChar char="•"/>
              <a:defRPr/>
            </a:pPr>
            <a:endParaRPr lang="en-GB" sz="3600" dirty="0">
              <a:solidFill>
                <a:prstClr val="black">
                  <a:lumMod val="75000"/>
                  <a:lumOff val="25000"/>
                </a:prstClr>
              </a:solidFill>
              <a:latin typeface="Calibri" panose="020F0502020204030204"/>
              <a:sym typeface="Helvetica Light"/>
            </a:endParaRPr>
          </a:p>
          <a:p>
            <a:pPr marL="68576" indent="-68576" defTabSz="685765">
              <a:spcBef>
                <a:spcPts val="900"/>
              </a:spcBef>
              <a:spcAft>
                <a:spcPts val="150"/>
              </a:spcAft>
              <a:buClr>
                <a:srgbClr val="1CADE4"/>
              </a:buClr>
              <a:defRPr/>
            </a:pPr>
            <a:endParaRPr lang="en-GB" sz="3600" dirty="0">
              <a:solidFill>
                <a:prstClr val="black">
                  <a:lumMod val="75000"/>
                  <a:lumOff val="25000"/>
                </a:prstClr>
              </a:solidFill>
              <a:latin typeface="Calibri" panose="020F0502020204030204"/>
              <a:sym typeface="Helvetica Light"/>
            </a:endParaRPr>
          </a:p>
        </p:txBody>
      </p:sp>
      <p:pic>
        <p:nvPicPr>
          <p:cNvPr id="6" name="Picture 5">
            <a:extLst>
              <a:ext uri="{FF2B5EF4-FFF2-40B4-BE49-F238E27FC236}">
                <a16:creationId xmlns:a16="http://schemas.microsoft.com/office/drawing/2014/main" id="{D3E49D02-68E2-995D-68F1-B90FE971DFA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95" b="96623" l="3797" r="97708">
                        <a14:foregroundMark x1="39828" y1="15815" x2="58023" y2="36985"/>
                        <a14:foregroundMark x1="62607" y1="22900" x2="18553" y2="36656"/>
                        <a14:foregroundMark x1="18553" y1="36656" x2="17407" y2="55437"/>
                        <a14:foregroundMark x1="37822" y1="15898" x2="10172" y2="36656"/>
                        <a14:foregroundMark x1="11390" y1="27842" x2="43195" y2="7414"/>
                        <a14:foregroundMark x1="44699" y1="8155" x2="69341" y2="22076"/>
                        <a14:foregroundMark x1="50143" y1="7825" x2="33166" y2="7578"/>
                        <a14:foregroundMark x1="11533" y1="32702" x2="12249" y2="75371"/>
                        <a14:foregroundMark x1="12249" y1="75371" x2="43195" y2="90445"/>
                        <a14:foregroundMark x1="43195" y1="90445" x2="70559" y2="78089"/>
                        <a14:foregroundMark x1="70559" y1="78089" x2="79370" y2="57249"/>
                        <a14:foregroundMark x1="47135" y1="77018" x2="63825" y2="79407"/>
                        <a14:foregroundMark x1="22636" y1="82619" x2="66834" y2="82372"/>
                        <a14:foregroundMark x1="66834" y1="82372" x2="75716" y2="74959"/>
                        <a14:foregroundMark x1="95630" y1="43657" x2="92407" y2="58402"/>
                        <a14:foregroundMark x1="95559" y1="28171" x2="76504" y2="36656"/>
                        <a14:foregroundMark x1="10172" y1="32125" x2="7521" y2="64333"/>
                        <a14:foregroundMark x1="7521" y1="64333" x2="33668" y2="91763"/>
                        <a14:foregroundMark x1="33668" y1="91763" x2="35244" y2="92010"/>
                        <a14:foregroundMark x1="32020" y1="39951" x2="39470" y2="67216"/>
                        <a14:foregroundMark x1="9241" y1="69934" x2="30372" y2="92257"/>
                        <a14:foregroundMark x1="30372" y1="92257" x2="61891" y2="87562"/>
                        <a14:foregroundMark x1="61891" y1="87562" x2="81447" y2="61120"/>
                        <a14:foregroundMark x1="11605" y1="33278" x2="4656" y2="64498"/>
                        <a14:foregroundMark x1="4656" y1="64498" x2="24069" y2="89868"/>
                        <a14:foregroundMark x1="24069" y1="89868" x2="54513" y2="89951"/>
                        <a14:foregroundMark x1="54513" y1="89951" x2="77722" y2="72323"/>
                        <a14:foregroundMark x1="49212" y1="94152" x2="61676" y2="88797"/>
                        <a14:foregroundMark x1="35745" y1="93657" x2="39685" y2="94893"/>
                        <a14:foregroundMark x1="29728" y1="72570" x2="41261" y2="72735"/>
                        <a14:foregroundMark x1="7163" y1="42669" x2="4513" y2="56013"/>
                        <a14:foregroundMark x1="4871" y1="35997" x2="3868" y2="59885"/>
                        <a14:foregroundMark x1="4370" y1="64250" x2="14112" y2="83526"/>
                        <a14:foregroundMark x1="30874" y1="63097" x2="27507" y2="84514"/>
                        <a14:foregroundMark x1="50072" y1="61862" x2="44484" y2="84514"/>
                        <a14:foregroundMark x1="63037" y1="62850" x2="55946" y2="81384"/>
                        <a14:foregroundMark x1="79799" y1="64745" x2="67479" y2="79160"/>
                        <a14:foregroundMark x1="58453" y1="65898" x2="53295" y2="79489"/>
                        <a14:foregroundMark x1="71705" y1="67628" x2="69341" y2="77348"/>
                        <a14:foregroundMark x1="53868" y1="94069" x2="72350" y2="82125"/>
                        <a14:foregroundMark x1="52579" y1="95222" x2="79799" y2="72488"/>
                        <a14:foregroundMark x1="79799" y1="72488" x2="79799" y2="72488"/>
                        <a14:foregroundMark x1="13610" y1="78171" x2="40186" y2="93328"/>
                        <a14:foregroundMark x1="40186" y1="93328" x2="75645" y2="81137"/>
                        <a14:foregroundMark x1="75645" y1="81137" x2="77436" y2="78583"/>
                        <a14:foregroundMark x1="41117" y1="94893" x2="51934" y2="95222"/>
                        <a14:foregroundMark x1="25716" y1="88303" x2="32020" y2="95305"/>
                        <a14:foregroundMark x1="17192" y1="82455" x2="26576" y2="92257"/>
                        <a14:foregroundMark x1="9957" y1="78089" x2="15473" y2="86903"/>
                        <a14:foregroundMark x1="17335" y1="87150" x2="26934" y2="94481"/>
                        <a14:foregroundMark x1="35244" y1="94646" x2="67335" y2="87891"/>
                        <a14:foregroundMark x1="67335" y1="87891" x2="71060" y2="85420"/>
                        <a14:foregroundMark x1="74212" y1="36244" x2="42407" y2="46952"/>
                        <a14:foregroundMark x1="85458" y1="33443" x2="97708" y2="30560"/>
                        <a14:foregroundMark x1="29441" y1="49753" x2="69126" y2="41845"/>
                        <a14:foregroundMark x1="69126" y1="41845" x2="69556" y2="41845"/>
                        <a14:foregroundMark x1="53868" y1="44399" x2="68195" y2="48023"/>
                        <a14:foregroundMark x1="44771" y1="46952" x2="45989" y2="59885"/>
                        <a14:foregroundMark x1="45272" y1="4119" x2="45272" y2="4119"/>
                        <a14:foregroundMark x1="45272" y1="4119" x2="43768" y2="3295"/>
                        <a14:foregroundMark x1="61032" y1="90198" x2="61032" y2="90198"/>
                        <a14:foregroundMark x1="59097" y1="94399" x2="59097" y2="94399"/>
                        <a14:foregroundMark x1="44341" y1="96623" x2="44341" y2="96623"/>
                        <a14:foregroundMark x1="35172" y1="69028" x2="35172" y2="69028"/>
                        <a14:foregroundMark x1="5444" y1="80066" x2="5444" y2="80066"/>
                      </a14:backgroundRemoval>
                    </a14:imgEffect>
                  </a14:imgLayer>
                </a14:imgProps>
              </a:ext>
            </a:extLst>
          </a:blip>
          <a:stretch>
            <a:fillRect/>
          </a:stretch>
        </p:blipFill>
        <p:spPr>
          <a:xfrm>
            <a:off x="7442025" y="1522729"/>
            <a:ext cx="1473243" cy="1281173"/>
          </a:xfrm>
          <a:prstGeom prst="rect">
            <a:avLst/>
          </a:prstGeom>
        </p:spPr>
      </p:pic>
    </p:spTree>
    <p:extLst>
      <p:ext uri="{BB962C8B-B14F-4D97-AF65-F5344CB8AC3E}">
        <p14:creationId xmlns:p14="http://schemas.microsoft.com/office/powerpoint/2010/main" val="292292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76B93-738D-6D74-0E78-D834656384D4}"/>
              </a:ext>
            </a:extLst>
          </p:cNvPr>
          <p:cNvSpPr>
            <a:spLocks noGrp="1"/>
          </p:cNvSpPr>
          <p:nvPr>
            <p:ph type="title"/>
          </p:nvPr>
        </p:nvSpPr>
        <p:spPr>
          <a:xfrm>
            <a:off x="822961" y="286605"/>
            <a:ext cx="7543800" cy="548967"/>
          </a:xfrm>
        </p:spPr>
        <p:txBody>
          <a:bodyPr>
            <a:normAutofit fontScale="90000"/>
          </a:bodyPr>
          <a:lstStyle/>
          <a:p>
            <a:r>
              <a:rPr lang="en-GB" dirty="0"/>
              <a:t>Do now answers </a:t>
            </a:r>
          </a:p>
        </p:txBody>
      </p:sp>
      <p:sp>
        <p:nvSpPr>
          <p:cNvPr id="3" name="Content Placeholder 2">
            <a:extLst>
              <a:ext uri="{FF2B5EF4-FFF2-40B4-BE49-F238E27FC236}">
                <a16:creationId xmlns:a16="http://schemas.microsoft.com/office/drawing/2014/main" id="{C53FDCCF-5A8E-7FA9-B2D1-EB25F89ECC69}"/>
              </a:ext>
            </a:extLst>
          </p:cNvPr>
          <p:cNvSpPr>
            <a:spLocks noGrp="1"/>
          </p:cNvSpPr>
          <p:nvPr>
            <p:ph idx="1"/>
          </p:nvPr>
        </p:nvSpPr>
        <p:spPr>
          <a:xfrm>
            <a:off x="822961" y="1877265"/>
            <a:ext cx="7543800" cy="4023360"/>
          </a:xfrm>
        </p:spPr>
        <p:txBody>
          <a:bodyPr>
            <a:normAutofit fontScale="92500" lnSpcReduction="10000"/>
          </a:bodyPr>
          <a:lstStyle/>
          <a:p>
            <a:pPr defTabSz="342883">
              <a:defRPr/>
            </a:pPr>
            <a:r>
              <a:rPr lang="en-GB" sz="2800" dirty="0">
                <a:solidFill>
                  <a:prstClr val="black"/>
                </a:solidFill>
                <a:latin typeface="Calibri" panose="020F0502020204030204"/>
                <a:sym typeface="Helvetica Light"/>
              </a:rPr>
              <a:t>Name the four processes of transportation</a:t>
            </a:r>
          </a:p>
          <a:p>
            <a:pPr defTabSz="342883">
              <a:defRPr/>
            </a:pPr>
            <a:r>
              <a:rPr lang="en-GB" sz="2800" dirty="0"/>
              <a:t> </a:t>
            </a:r>
            <a:r>
              <a:rPr lang="en-GB" sz="2800" dirty="0">
                <a:solidFill>
                  <a:srgbClr val="FF0000"/>
                </a:solidFill>
              </a:rPr>
              <a:t>Saltation, Solution, Suspension and Traction.</a:t>
            </a:r>
          </a:p>
          <a:p>
            <a:pPr defTabSz="342883">
              <a:defRPr/>
            </a:pPr>
            <a:endParaRPr lang="en-GB" sz="2800" dirty="0">
              <a:solidFill>
                <a:prstClr val="black"/>
              </a:solidFill>
              <a:latin typeface="Calibri" panose="020F0502020204030204"/>
              <a:sym typeface="Helvetica Light"/>
            </a:endParaRPr>
          </a:p>
          <a:p>
            <a:pPr defTabSz="342883">
              <a:defRPr/>
            </a:pPr>
            <a:r>
              <a:rPr lang="en-GB" sz="2800" dirty="0">
                <a:solidFill>
                  <a:prstClr val="black"/>
                </a:solidFill>
                <a:latin typeface="Calibri" panose="020F0502020204030204"/>
                <a:sym typeface="Helvetica Light"/>
              </a:rPr>
              <a:t>Define abrasion</a:t>
            </a:r>
          </a:p>
          <a:p>
            <a:pPr defTabSz="342883">
              <a:defRPr/>
            </a:pPr>
            <a:r>
              <a:rPr lang="en-GB" sz="2800" dirty="0">
                <a:solidFill>
                  <a:srgbClr val="FF0000"/>
                </a:solidFill>
              </a:rPr>
              <a:t>Abrasion is when pebbles grind together and act like sandpaper making the rocks rounder and smoother.</a:t>
            </a:r>
          </a:p>
          <a:p>
            <a:pPr defTabSz="342883">
              <a:defRPr/>
            </a:pPr>
            <a:endParaRPr lang="en-GB" sz="2800" dirty="0">
              <a:solidFill>
                <a:prstClr val="black"/>
              </a:solidFill>
              <a:latin typeface="Calibri" panose="020F0502020204030204"/>
              <a:sym typeface="Helvetica Light"/>
            </a:endParaRPr>
          </a:p>
          <a:p>
            <a:pPr defTabSz="342883">
              <a:defRPr/>
            </a:pPr>
            <a:r>
              <a:rPr lang="en-GB" sz="2800" dirty="0">
                <a:solidFill>
                  <a:prstClr val="black"/>
                </a:solidFill>
                <a:latin typeface="Calibri" panose="020F0502020204030204"/>
                <a:sym typeface="Helvetica Light"/>
              </a:rPr>
              <a:t>Name one impact of the Nepal 2015 earthquake</a:t>
            </a:r>
          </a:p>
          <a:p>
            <a:pPr defTabSz="342883">
              <a:defRPr/>
            </a:pPr>
            <a:r>
              <a:rPr lang="en-GB" sz="2800" dirty="0">
                <a:solidFill>
                  <a:srgbClr val="FF0000"/>
                </a:solidFill>
              </a:rPr>
              <a:t>8,962 people were killed.</a:t>
            </a:r>
          </a:p>
          <a:p>
            <a:pPr marL="514350" indent="-514350" defTabSz="342883">
              <a:buFont typeface="+mj-lt"/>
              <a:buAutoNum type="arabicPeriod"/>
              <a:defRPr/>
            </a:pPr>
            <a:endParaRPr lang="en-GB" sz="1600" dirty="0">
              <a:solidFill>
                <a:prstClr val="black"/>
              </a:solidFill>
              <a:latin typeface="Calibri" panose="020F0502020204030204"/>
              <a:sym typeface="Helvetica Light"/>
            </a:endParaRPr>
          </a:p>
          <a:p>
            <a:endParaRPr lang="en-GB" dirty="0"/>
          </a:p>
          <a:p>
            <a:endParaRPr lang="en-GB" dirty="0"/>
          </a:p>
          <a:p>
            <a:endParaRPr lang="en-GB" dirty="0"/>
          </a:p>
          <a:p>
            <a:endParaRPr lang="en-GB" dirty="0"/>
          </a:p>
          <a:p>
            <a:endParaRPr lang="en-GB" dirty="0"/>
          </a:p>
          <a:p>
            <a:endParaRPr lang="en-GB" dirty="0"/>
          </a:p>
        </p:txBody>
      </p:sp>
      <p:pic>
        <p:nvPicPr>
          <p:cNvPr id="4" name="Recorded Sound">
            <a:hlinkClick r:id="" action="ppaction://media"/>
            <a:extLst>
              <a:ext uri="{FF2B5EF4-FFF2-40B4-BE49-F238E27FC236}">
                <a16:creationId xmlns:a16="http://schemas.microsoft.com/office/drawing/2014/main" id="{3B0B7D84-A968-F7BB-DC61-2E474C6CB5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04538" y="652575"/>
            <a:ext cx="609600" cy="609600"/>
          </a:xfrm>
          <a:prstGeom prst="rect">
            <a:avLst/>
          </a:prstGeom>
        </p:spPr>
      </p:pic>
    </p:spTree>
    <p:extLst>
      <p:ext uri="{BB962C8B-B14F-4D97-AF65-F5344CB8AC3E}">
        <p14:creationId xmlns:p14="http://schemas.microsoft.com/office/powerpoint/2010/main" val="92102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026864"/>
          </a:xfrm>
          <a:solidFill>
            <a:srgbClr val="00B0F0"/>
          </a:solidFill>
          <a:ln>
            <a:solidFill>
              <a:schemeClr val="tx1"/>
            </a:solidFill>
          </a:ln>
        </p:spPr>
        <p:txBody>
          <a:bodyPr/>
          <a:lstStyle/>
          <a:p>
            <a:r>
              <a:rPr lang="en-GB" dirty="0"/>
              <a:t>Interlocking Spurs</a:t>
            </a:r>
          </a:p>
        </p:txBody>
      </p:sp>
      <p:sp>
        <p:nvSpPr>
          <p:cNvPr id="3" name="Content Placeholder 2"/>
          <p:cNvSpPr>
            <a:spLocks noGrp="1"/>
          </p:cNvSpPr>
          <p:nvPr>
            <p:ph idx="1"/>
          </p:nvPr>
        </p:nvSpPr>
        <p:spPr>
          <a:xfrm>
            <a:off x="119270" y="1205346"/>
            <a:ext cx="8879257" cy="2597727"/>
          </a:xfrm>
          <a:solidFill>
            <a:schemeClr val="accent1">
              <a:lumMod val="20000"/>
              <a:lumOff val="80000"/>
            </a:schemeClr>
          </a:solidFill>
          <a:ln>
            <a:solidFill>
              <a:schemeClr val="tx1"/>
            </a:solidFill>
          </a:ln>
        </p:spPr>
        <p:txBody>
          <a:bodyPr>
            <a:noAutofit/>
          </a:bodyPr>
          <a:lstStyle/>
          <a:p>
            <a:pPr marL="0" indent="0">
              <a:buNone/>
            </a:pPr>
            <a:r>
              <a:rPr lang="en-GB" sz="3200" dirty="0"/>
              <a:t>Interlocking spurs are projections of high land that alternate from either side of a V-shaped valley. They are formed by fluvial erosion and are found in the upper course of a river where rocks are hard. The river is not powerful enough to cut through the spurs of land and so has to flow around them. </a:t>
            </a:r>
          </a:p>
        </p:txBody>
      </p:sp>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2161309" y="3960774"/>
            <a:ext cx="4594546" cy="2897226"/>
          </a:xfrm>
          <a:prstGeom prst="rect">
            <a:avLst/>
          </a:prstGeom>
          <a:noFill/>
          <a:ln>
            <a:solidFill>
              <a:schemeClr val="tx1"/>
            </a:solidFill>
          </a:ln>
        </p:spPr>
      </p:pic>
      <p:pic>
        <p:nvPicPr>
          <p:cNvPr id="2" name="Recorded Sound">
            <a:hlinkClick r:id="" action="ppaction://media"/>
            <a:extLst>
              <a:ext uri="{FF2B5EF4-FFF2-40B4-BE49-F238E27FC236}">
                <a16:creationId xmlns:a16="http://schemas.microsoft.com/office/drawing/2014/main" id="{0CAFCA2F-36B2-640B-D54A-7AACD190E6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4799787"/>
            <a:ext cx="609600" cy="609600"/>
          </a:xfrm>
          <a:prstGeom prst="rect">
            <a:avLst/>
          </a:prstGeom>
        </p:spPr>
      </p:pic>
    </p:spTree>
    <p:extLst>
      <p:ext uri="{BB962C8B-B14F-4D97-AF65-F5344CB8AC3E}">
        <p14:creationId xmlns:p14="http://schemas.microsoft.com/office/powerpoint/2010/main" val="240093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629390"/>
          </a:xfrm>
          <a:solidFill>
            <a:srgbClr val="00B0F0"/>
          </a:solidFill>
          <a:ln>
            <a:solidFill>
              <a:schemeClr val="tx1"/>
            </a:solidFill>
          </a:ln>
        </p:spPr>
        <p:txBody>
          <a:bodyPr>
            <a:normAutofit fontScale="90000"/>
          </a:bodyPr>
          <a:lstStyle/>
          <a:p>
            <a:r>
              <a:rPr lang="en-GB" dirty="0"/>
              <a:t>Waterfalls</a:t>
            </a:r>
          </a:p>
        </p:txBody>
      </p:sp>
      <p:pic>
        <p:nvPicPr>
          <p:cNvPr id="7" name="Picture 6">
            <a:extLst>
              <a:ext uri="{FF2B5EF4-FFF2-40B4-BE49-F238E27FC236}">
                <a16:creationId xmlns:a16="http://schemas.microsoft.com/office/drawing/2014/main" id="{35C5D223-32B0-4144-B2BA-3A257C07D22D}"/>
              </a:ext>
            </a:extLst>
          </p:cNvPr>
          <p:cNvPicPr>
            <a:picLocks noChangeAspect="1"/>
          </p:cNvPicPr>
          <p:nvPr/>
        </p:nvPicPr>
        <p:blipFill rotWithShape="1">
          <a:blip r:embed="rId4"/>
          <a:srcRect t="13424"/>
          <a:stretch/>
        </p:blipFill>
        <p:spPr>
          <a:xfrm>
            <a:off x="0" y="935182"/>
            <a:ext cx="9144000" cy="5902931"/>
          </a:xfrm>
          <a:prstGeom prst="rect">
            <a:avLst/>
          </a:prstGeom>
        </p:spPr>
      </p:pic>
      <p:pic>
        <p:nvPicPr>
          <p:cNvPr id="2" name="Recorded Sound">
            <a:hlinkClick r:id="" action="ppaction://media"/>
            <a:extLst>
              <a:ext uri="{FF2B5EF4-FFF2-40B4-BE49-F238E27FC236}">
                <a16:creationId xmlns:a16="http://schemas.microsoft.com/office/drawing/2014/main" id="{067E75CA-FE6C-5CD9-3208-115F00F888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4040" y="5074920"/>
            <a:ext cx="609600" cy="609600"/>
          </a:xfrm>
          <a:prstGeom prst="rect">
            <a:avLst/>
          </a:prstGeom>
        </p:spPr>
      </p:pic>
    </p:spTree>
    <p:extLst>
      <p:ext uri="{BB962C8B-B14F-4D97-AF65-F5344CB8AC3E}">
        <p14:creationId xmlns:p14="http://schemas.microsoft.com/office/powerpoint/2010/main" val="76234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629390"/>
          </a:xfrm>
          <a:solidFill>
            <a:srgbClr val="00B0F0"/>
          </a:solidFill>
          <a:ln>
            <a:solidFill>
              <a:schemeClr val="tx1"/>
            </a:solidFill>
          </a:ln>
        </p:spPr>
        <p:txBody>
          <a:bodyPr>
            <a:normAutofit fontScale="90000"/>
          </a:bodyPr>
          <a:lstStyle/>
          <a:p>
            <a:r>
              <a:rPr lang="en-GB" dirty="0"/>
              <a:t>Gorge</a:t>
            </a:r>
          </a:p>
        </p:txBody>
      </p:sp>
      <p:sp>
        <p:nvSpPr>
          <p:cNvPr id="3" name="Content Placeholder 2"/>
          <p:cNvSpPr>
            <a:spLocks noGrp="1"/>
          </p:cNvSpPr>
          <p:nvPr>
            <p:ph idx="1"/>
          </p:nvPr>
        </p:nvSpPr>
        <p:spPr>
          <a:xfrm>
            <a:off x="237755" y="984876"/>
            <a:ext cx="3669227" cy="5540615"/>
          </a:xfrm>
          <a:solidFill>
            <a:schemeClr val="accent1">
              <a:lumMod val="20000"/>
              <a:lumOff val="80000"/>
            </a:schemeClr>
          </a:solidFill>
          <a:ln>
            <a:solidFill>
              <a:schemeClr val="tx1"/>
            </a:solidFill>
          </a:ln>
        </p:spPr>
        <p:txBody>
          <a:bodyPr>
            <a:noAutofit/>
          </a:bodyPr>
          <a:lstStyle/>
          <a:p>
            <a:pPr marL="0" indent="0">
              <a:buNone/>
            </a:pPr>
            <a:r>
              <a:rPr lang="en-GB" sz="3200" dirty="0"/>
              <a:t>A gorge is a vertical narrow steep sided valley that is usually found immediately downstream of a waterfall. </a:t>
            </a:r>
          </a:p>
          <a:p>
            <a:pPr marL="0" indent="0">
              <a:buNone/>
            </a:pPr>
            <a:r>
              <a:rPr lang="en-GB" sz="3200" dirty="0"/>
              <a:t>It is formed by the gradual retreat of waterfalls over hundreds, sometimes thousands of years. </a:t>
            </a:r>
          </a:p>
          <a:p>
            <a:pPr marL="0" indent="0">
              <a:buNone/>
            </a:pPr>
            <a:r>
              <a:rPr lang="en-GB" sz="3200" dirty="0"/>
              <a:t> </a:t>
            </a:r>
          </a:p>
        </p:txBody>
      </p:sp>
      <p:pic>
        <p:nvPicPr>
          <p:cNvPr id="2050" name="Picture 2" descr="Image result for gorge diagram"/>
          <p:cNvPicPr>
            <a:picLocks noChangeAspect="1" noChangeArrowheads="1"/>
          </p:cNvPicPr>
          <p:nvPr/>
        </p:nvPicPr>
        <p:blipFill rotWithShape="1">
          <a:blip r:embed="rId4">
            <a:extLst>
              <a:ext uri="{28A0092B-C50C-407E-A947-70E740481C1C}">
                <a14:useLocalDpi xmlns:a14="http://schemas.microsoft.com/office/drawing/2010/main" val="0"/>
              </a:ext>
            </a:extLst>
          </a:blip>
          <a:srcRect r="13565" b="22161"/>
          <a:stretch/>
        </p:blipFill>
        <p:spPr bwMode="auto">
          <a:xfrm>
            <a:off x="4150157" y="1587549"/>
            <a:ext cx="4993843" cy="33729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42079FAB-07AE-5194-B839-BF4442A661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63440" y="5471160"/>
            <a:ext cx="609600" cy="609600"/>
          </a:xfrm>
          <a:prstGeom prst="rect">
            <a:avLst/>
          </a:prstGeom>
        </p:spPr>
      </p:pic>
    </p:spTree>
    <p:extLst>
      <p:ext uri="{BB962C8B-B14F-4D97-AF65-F5344CB8AC3E}">
        <p14:creationId xmlns:p14="http://schemas.microsoft.com/office/powerpoint/2010/main" val="154031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46268"/>
            <a:ext cx="7886700" cy="1026864"/>
          </a:xfrm>
          <a:solidFill>
            <a:srgbClr val="00B0F0"/>
          </a:solidFill>
          <a:ln>
            <a:solidFill>
              <a:schemeClr val="tx1"/>
            </a:solidFill>
          </a:ln>
        </p:spPr>
        <p:txBody>
          <a:bodyPr/>
          <a:lstStyle/>
          <a:p>
            <a:r>
              <a:rPr lang="en-GB" dirty="0"/>
              <a:t>Question Time </a:t>
            </a:r>
          </a:p>
        </p:txBody>
      </p:sp>
      <p:sp>
        <p:nvSpPr>
          <p:cNvPr id="3" name="Content Placeholder 2"/>
          <p:cNvSpPr>
            <a:spLocks noGrp="1"/>
          </p:cNvSpPr>
          <p:nvPr>
            <p:ph idx="1"/>
          </p:nvPr>
        </p:nvSpPr>
        <p:spPr>
          <a:xfrm>
            <a:off x="628650" y="1316488"/>
            <a:ext cx="7886700" cy="4691574"/>
          </a:xfrm>
          <a:solidFill>
            <a:schemeClr val="accent1">
              <a:lumMod val="20000"/>
              <a:lumOff val="80000"/>
            </a:schemeClr>
          </a:solidFill>
          <a:ln>
            <a:solidFill>
              <a:schemeClr val="tx1"/>
            </a:solidFill>
          </a:ln>
        </p:spPr>
        <p:txBody>
          <a:bodyPr>
            <a:noAutofit/>
          </a:bodyPr>
          <a:lstStyle/>
          <a:p>
            <a:pPr marL="0" indent="0">
              <a:buNone/>
            </a:pPr>
            <a:r>
              <a:rPr lang="en-GB" sz="2500" dirty="0"/>
              <a:t>1. Which erosional landform retreats upstream?</a:t>
            </a:r>
          </a:p>
          <a:p>
            <a:pPr marL="457200" indent="-457200">
              <a:buAutoNum type="alphaUcParenR"/>
            </a:pPr>
            <a:r>
              <a:rPr lang="en-GB" sz="2500" dirty="0"/>
              <a:t>Gorge	B) Waterfall	C) Interlocking Spurs</a:t>
            </a:r>
          </a:p>
          <a:p>
            <a:pPr marL="457200" indent="-457200">
              <a:buAutoNum type="alphaUcParenR"/>
            </a:pPr>
            <a:endParaRPr lang="en-GB" sz="2500" dirty="0"/>
          </a:p>
          <a:p>
            <a:pPr marL="0" indent="0">
              <a:buNone/>
            </a:pPr>
            <a:r>
              <a:rPr lang="en-GB" sz="2500" dirty="0"/>
              <a:t>2. Where would you find interlocking spurs?</a:t>
            </a:r>
          </a:p>
          <a:p>
            <a:pPr marL="457200" indent="-457200">
              <a:buAutoNum type="alphaUcParenR"/>
            </a:pPr>
            <a:r>
              <a:rPr lang="en-GB" sz="2500" dirty="0"/>
              <a:t>Upper Profile	B) Middle Profile	C) Lower Profile</a:t>
            </a:r>
          </a:p>
          <a:p>
            <a:pPr marL="0" indent="0">
              <a:buNone/>
            </a:pPr>
            <a:r>
              <a:rPr lang="en-GB" sz="2500" dirty="0"/>
              <a:t>D) Source		E) A and D</a:t>
            </a:r>
          </a:p>
          <a:p>
            <a:pPr marL="0" indent="0">
              <a:buNone/>
            </a:pPr>
            <a:endParaRPr lang="en-GB" sz="2500" dirty="0"/>
          </a:p>
          <a:p>
            <a:pPr marL="0" indent="0">
              <a:buNone/>
            </a:pPr>
            <a:r>
              <a:rPr lang="en-GB" sz="2500" dirty="0"/>
              <a:t>3. What processes of erosion undercut a waterfall?</a:t>
            </a:r>
          </a:p>
          <a:p>
            <a:pPr marL="457200" indent="-457200">
              <a:buAutoNum type="alphaUcParenR"/>
            </a:pPr>
            <a:r>
              <a:rPr lang="en-GB" sz="2500" dirty="0"/>
              <a:t>Hydraulic Action and Abrasion</a:t>
            </a:r>
          </a:p>
          <a:p>
            <a:pPr marL="457200" indent="-457200">
              <a:buAutoNum type="alphaUcParenR"/>
            </a:pPr>
            <a:r>
              <a:rPr lang="en-GB" sz="2500" dirty="0"/>
              <a:t>Hydraulic Action and Attrition</a:t>
            </a:r>
          </a:p>
        </p:txBody>
      </p:sp>
      <p:pic>
        <p:nvPicPr>
          <p:cNvPr id="2" name="Recorded Sound">
            <a:hlinkClick r:id="" action="ppaction://media"/>
            <a:extLst>
              <a:ext uri="{FF2B5EF4-FFF2-40B4-BE49-F238E27FC236}">
                <a16:creationId xmlns:a16="http://schemas.microsoft.com/office/drawing/2014/main" id="{BD7A41F1-3564-3665-A14F-C7FFAABDD8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69280" y="5236712"/>
            <a:ext cx="609600" cy="609600"/>
          </a:xfrm>
          <a:prstGeom prst="rect">
            <a:avLst/>
          </a:prstGeom>
        </p:spPr>
      </p:pic>
      <p:pic>
        <p:nvPicPr>
          <p:cNvPr id="5" name="Recorded Sound">
            <a:hlinkClick r:id="" action="ppaction://media"/>
            <a:extLst>
              <a:ext uri="{FF2B5EF4-FFF2-40B4-BE49-F238E27FC236}">
                <a16:creationId xmlns:a16="http://schemas.microsoft.com/office/drawing/2014/main" id="{8963EC5C-0FAD-C3CA-FCCC-0A6AC54AE69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239000" y="5236712"/>
            <a:ext cx="609600" cy="609600"/>
          </a:xfrm>
          <a:prstGeom prst="rect">
            <a:avLst/>
          </a:prstGeom>
        </p:spPr>
      </p:pic>
    </p:spTree>
    <p:extLst>
      <p:ext uri="{BB962C8B-B14F-4D97-AF65-F5344CB8AC3E}">
        <p14:creationId xmlns:p14="http://schemas.microsoft.com/office/powerpoint/2010/main" val="147439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2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3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08615"/>
            <a:ext cx="7886700" cy="1026864"/>
          </a:xfrm>
          <a:solidFill>
            <a:srgbClr val="00B0F0"/>
          </a:solidFill>
          <a:ln>
            <a:solidFill>
              <a:schemeClr val="tx1"/>
            </a:solidFill>
          </a:ln>
        </p:spPr>
        <p:txBody>
          <a:bodyPr>
            <a:noAutofit/>
          </a:bodyPr>
          <a:lstStyle/>
          <a:p>
            <a:r>
              <a:rPr lang="en-GB" sz="3600" dirty="0"/>
              <a:t>Study the characteristics and formation of interlocking spurs, waterfalls and gorges. </a:t>
            </a:r>
          </a:p>
        </p:txBody>
      </p:sp>
      <p:pic>
        <p:nvPicPr>
          <p:cNvPr id="2" name="Picture 1"/>
          <p:cNvPicPr>
            <a:picLocks noChangeAspect="1"/>
          </p:cNvPicPr>
          <p:nvPr/>
        </p:nvPicPr>
        <p:blipFill rotWithShape="1">
          <a:blip r:embed="rId4"/>
          <a:srcRect t="8325"/>
          <a:stretch/>
        </p:blipFill>
        <p:spPr>
          <a:xfrm>
            <a:off x="1965152" y="3221182"/>
            <a:ext cx="5213696" cy="3350760"/>
          </a:xfrm>
          <a:prstGeom prst="rect">
            <a:avLst/>
          </a:prstGeom>
          <a:ln>
            <a:solidFill>
              <a:schemeClr val="tx1"/>
            </a:solidFill>
          </a:ln>
        </p:spPr>
      </p:pic>
      <p:sp>
        <p:nvSpPr>
          <p:cNvPr id="11" name="Title 3">
            <a:extLst>
              <a:ext uri="{FF2B5EF4-FFF2-40B4-BE49-F238E27FC236}">
                <a16:creationId xmlns:a16="http://schemas.microsoft.com/office/drawing/2014/main" id="{CA2B22C4-5457-D048-AB12-FD73D38E23A1}"/>
              </a:ext>
            </a:extLst>
          </p:cNvPr>
          <p:cNvSpPr txBox="1">
            <a:spLocks/>
          </p:cNvSpPr>
          <p:nvPr/>
        </p:nvSpPr>
        <p:spPr>
          <a:xfrm>
            <a:off x="958561" y="1422714"/>
            <a:ext cx="7226877" cy="1611232"/>
          </a:xfrm>
          <a:prstGeom prst="rect">
            <a:avLst/>
          </a:prstGeom>
          <a:solidFill>
            <a:srgbClr val="92D050"/>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Task: You are going to be given an exam question on one of the features we have studied today. </a:t>
            </a:r>
          </a:p>
        </p:txBody>
      </p:sp>
      <p:pic>
        <p:nvPicPr>
          <p:cNvPr id="3" name="Recorded Sound">
            <a:hlinkClick r:id="" action="ppaction://media"/>
            <a:extLst>
              <a:ext uri="{FF2B5EF4-FFF2-40B4-BE49-F238E27FC236}">
                <a16:creationId xmlns:a16="http://schemas.microsoft.com/office/drawing/2014/main" id="{F84DED8F-4C1E-21AE-8747-AE723598D8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5838" y="3962400"/>
            <a:ext cx="609600" cy="609600"/>
          </a:xfrm>
          <a:prstGeom prst="rect">
            <a:avLst/>
          </a:prstGeom>
        </p:spPr>
      </p:pic>
    </p:spTree>
    <p:extLst>
      <p:ext uri="{BB962C8B-B14F-4D97-AF65-F5344CB8AC3E}">
        <p14:creationId xmlns:p14="http://schemas.microsoft.com/office/powerpoint/2010/main" val="255413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2358"/>
            <a:ext cx="9144000" cy="1619885"/>
          </a:xfrm>
          <a:solidFill>
            <a:srgbClr val="92D050"/>
          </a:solidFill>
          <a:ln>
            <a:solidFill>
              <a:schemeClr val="tx1"/>
            </a:solidFill>
          </a:ln>
        </p:spPr>
        <p:txBody>
          <a:bodyPr>
            <a:normAutofit fontScale="90000"/>
          </a:bodyPr>
          <a:lstStyle/>
          <a:p>
            <a:r>
              <a:rPr lang="en-GB" dirty="0"/>
              <a:t>Explain why a waterfall is only a temporary feature on a river’s course (4 marks)</a:t>
            </a:r>
          </a:p>
        </p:txBody>
      </p:sp>
      <p:sp>
        <p:nvSpPr>
          <p:cNvPr id="3" name="Content Placeholder 2"/>
          <p:cNvSpPr>
            <a:spLocks noGrp="1"/>
          </p:cNvSpPr>
          <p:nvPr>
            <p:ph idx="1"/>
          </p:nvPr>
        </p:nvSpPr>
        <p:spPr>
          <a:xfrm>
            <a:off x="563707" y="2212209"/>
            <a:ext cx="8016586" cy="4167809"/>
          </a:xfrm>
          <a:solidFill>
            <a:schemeClr val="accent1">
              <a:lumMod val="20000"/>
              <a:lumOff val="80000"/>
            </a:schemeClr>
          </a:solidFill>
          <a:ln>
            <a:solidFill>
              <a:schemeClr val="tx1"/>
            </a:solidFill>
          </a:ln>
        </p:spPr>
        <p:txBody>
          <a:bodyPr>
            <a:noAutofit/>
          </a:bodyPr>
          <a:lstStyle/>
          <a:p>
            <a:pPr marL="0" indent="0">
              <a:buNone/>
            </a:pPr>
            <a:r>
              <a:rPr lang="en-GB" b="1" u="sng" dirty="0"/>
              <a:t>SUCCESS CRITERIA:</a:t>
            </a:r>
          </a:p>
          <a:p>
            <a:pPr marL="0" indent="0">
              <a:buNone/>
            </a:pPr>
            <a:r>
              <a:rPr lang="en-GB" b="1" dirty="0"/>
              <a:t>Level 1 (1-2) </a:t>
            </a:r>
            <a:r>
              <a:rPr lang="en-GB" dirty="0"/>
              <a:t>Demonstrates some knowledge of river processes and environments. Shows limited geographical understanding of the interrelationships between river environments and processes.</a:t>
            </a:r>
          </a:p>
          <a:p>
            <a:pPr marL="0" indent="0">
              <a:buNone/>
            </a:pPr>
            <a:r>
              <a:rPr lang="en-GB" b="1" dirty="0"/>
              <a:t>Level 2 (3-4) </a:t>
            </a:r>
            <a:r>
              <a:rPr lang="en-GB" dirty="0"/>
              <a:t>Demonstrates specific and accurate knowledge of river processes and environments. Shows thorough geographical understanding of the interrelationships between river environments and processes.</a:t>
            </a:r>
            <a:endParaRPr lang="en-GB" b="1" dirty="0"/>
          </a:p>
        </p:txBody>
      </p:sp>
      <p:pic>
        <p:nvPicPr>
          <p:cNvPr id="5" name="Recorded Sound">
            <a:hlinkClick r:id="" action="ppaction://media"/>
            <a:extLst>
              <a:ext uri="{FF2B5EF4-FFF2-40B4-BE49-F238E27FC236}">
                <a16:creationId xmlns:a16="http://schemas.microsoft.com/office/drawing/2014/main" id="{E74922E5-544B-AD1D-E3B9-41C6A177B6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1173" y="1662243"/>
            <a:ext cx="609600" cy="609600"/>
          </a:xfrm>
          <a:prstGeom prst="rect">
            <a:avLst/>
          </a:prstGeom>
        </p:spPr>
      </p:pic>
    </p:spTree>
    <p:extLst>
      <p:ext uri="{BB962C8B-B14F-4D97-AF65-F5344CB8AC3E}">
        <p14:creationId xmlns:p14="http://schemas.microsoft.com/office/powerpoint/2010/main" val="162995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3909" y="33494"/>
            <a:ext cx="8853054" cy="691693"/>
          </a:xfrm>
          <a:solidFill>
            <a:srgbClr val="92D050"/>
          </a:solidFill>
          <a:ln>
            <a:solidFill>
              <a:schemeClr val="tx1"/>
            </a:solidFill>
          </a:ln>
        </p:spPr>
        <p:txBody>
          <a:bodyPr>
            <a:noAutofit/>
          </a:bodyPr>
          <a:lstStyle/>
          <a:p>
            <a:pPr algn="ctr"/>
            <a:r>
              <a:rPr lang="en-GB" sz="3200" dirty="0"/>
              <a:t>Model answer</a:t>
            </a:r>
            <a:endParaRPr lang="en-GB" sz="3200" b="1" dirty="0"/>
          </a:p>
        </p:txBody>
      </p:sp>
      <p:sp>
        <p:nvSpPr>
          <p:cNvPr id="3" name="Content Placeholder 2"/>
          <p:cNvSpPr>
            <a:spLocks noGrp="1"/>
          </p:cNvSpPr>
          <p:nvPr>
            <p:ph idx="1"/>
          </p:nvPr>
        </p:nvSpPr>
        <p:spPr>
          <a:xfrm>
            <a:off x="207818" y="903419"/>
            <a:ext cx="8749145" cy="5954581"/>
          </a:xfrm>
          <a:solidFill>
            <a:schemeClr val="accent1">
              <a:lumMod val="20000"/>
              <a:lumOff val="80000"/>
            </a:schemeClr>
          </a:solidFill>
          <a:ln>
            <a:solidFill>
              <a:schemeClr val="tx1"/>
            </a:solidFill>
          </a:ln>
        </p:spPr>
        <p:txBody>
          <a:bodyPr>
            <a:noAutofit/>
          </a:bodyPr>
          <a:lstStyle/>
          <a:p>
            <a:pPr marL="0" indent="0">
              <a:buNone/>
            </a:pPr>
            <a:r>
              <a:rPr lang="en-GB" dirty="0"/>
              <a:t>The river will try to develop a smooth long profile. A waterfall is formed where the river flows over a band of more resistant rock </a:t>
            </a:r>
            <a:r>
              <a:rPr lang="en-GB" b="1" dirty="0"/>
              <a:t>(1)</a:t>
            </a:r>
            <a:r>
              <a:rPr lang="en-GB" dirty="0"/>
              <a:t>. This represents an irregularity in the river’s long profile that it will try to remove. Where the more resistant rock overlays less resistant rock, different rates of erosion take place as the less resistant rock is eroded faster than the overlying harder rock by abrasion and hydraulic action </a:t>
            </a:r>
            <a:r>
              <a:rPr lang="en-GB" b="1" dirty="0"/>
              <a:t>(1)</a:t>
            </a:r>
            <a:r>
              <a:rPr lang="en-GB" dirty="0"/>
              <a:t>. Over time the less resistant rock is removed leaving a shelf of more resistant rock overhanging. Eventually this overhang will collapse and the waterfall will retreat further upstream </a:t>
            </a:r>
            <a:r>
              <a:rPr lang="en-GB" b="1" dirty="0"/>
              <a:t>(1)</a:t>
            </a:r>
            <a:r>
              <a:rPr lang="en-GB" dirty="0"/>
              <a:t>. This process continues until all the more resistant rock has been removed, the waterfall disappears and the river’s long profile is smoothed out, therefore a waterfall is only a temporary feature </a:t>
            </a:r>
            <a:r>
              <a:rPr lang="en-GB" b="1" dirty="0"/>
              <a:t>(1)</a:t>
            </a:r>
            <a:r>
              <a:rPr lang="en-GB" dirty="0"/>
              <a:t>. </a:t>
            </a:r>
            <a:endParaRPr lang="en-GB" sz="3200" dirty="0"/>
          </a:p>
        </p:txBody>
      </p:sp>
      <p:pic>
        <p:nvPicPr>
          <p:cNvPr id="11" name="Picture 2" descr="Image result for purple pe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493206">
            <a:off x="6657078" y="-187388"/>
            <a:ext cx="1511278" cy="11334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 result for GREEN P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5659" y="33494"/>
            <a:ext cx="811760" cy="799890"/>
          </a:xfrm>
          <a:prstGeom prst="rect">
            <a:avLst/>
          </a:prstGeom>
          <a:noFill/>
          <a:ln>
            <a:solidFill>
              <a:schemeClr val="tx1"/>
            </a:solidFill>
          </a:ln>
        </p:spPr>
      </p:pic>
      <p:pic>
        <p:nvPicPr>
          <p:cNvPr id="2" name="Recorded Sound">
            <a:hlinkClick r:id="" action="ppaction://media"/>
            <a:extLst>
              <a:ext uri="{FF2B5EF4-FFF2-40B4-BE49-F238E27FC236}">
                <a16:creationId xmlns:a16="http://schemas.microsoft.com/office/drawing/2014/main" id="{0D6CAA5D-6486-7DA8-02E5-9F15F5BBD3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14360" y="5212080"/>
            <a:ext cx="609600" cy="609600"/>
          </a:xfrm>
          <a:prstGeom prst="rect">
            <a:avLst/>
          </a:prstGeom>
        </p:spPr>
      </p:pic>
    </p:spTree>
    <p:extLst>
      <p:ext uri="{BB962C8B-B14F-4D97-AF65-F5344CB8AC3E}">
        <p14:creationId xmlns:p14="http://schemas.microsoft.com/office/powerpoint/2010/main" val="54701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84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4138881-c390-4fa1-965b-946daa76e287">
      <Terms xmlns="http://schemas.microsoft.com/office/infopath/2007/PartnerControls"/>
    </lcf76f155ced4ddcb4097134ff3c332f>
    <TaxCatchAll xmlns="cb1366b5-3db3-492d-af00-00269662eb5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F9E7A0CD065743A777ABCB3A132B21" ma:contentTypeVersion="16" ma:contentTypeDescription="Create a new document." ma:contentTypeScope="" ma:versionID="7dd4f2dfcaa8e2f6c5f7bc3fcbed8e7e">
  <xsd:schema xmlns:xsd="http://www.w3.org/2001/XMLSchema" xmlns:xs="http://www.w3.org/2001/XMLSchema" xmlns:p="http://schemas.microsoft.com/office/2006/metadata/properties" xmlns:ns2="14138881-c390-4fa1-965b-946daa76e287" xmlns:ns3="cb1366b5-3db3-492d-af00-00269662eb53" targetNamespace="http://schemas.microsoft.com/office/2006/metadata/properties" ma:root="true" ma:fieldsID="79f904dcef7ab7c6378acfc85d72de88" ns2:_="" ns3:_="">
    <xsd:import namespace="14138881-c390-4fa1-965b-946daa76e287"/>
    <xsd:import namespace="cb1366b5-3db3-492d-af00-00269662eb5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138881-c390-4fa1-965b-946daa76e2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1366b5-3db3-492d-af00-00269662eb5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89dfbfe3-d65c-4bd6-8a90-7e434e6163df}" ma:internalName="TaxCatchAll" ma:showField="CatchAllData" ma:web="cb1366b5-3db3-492d-af00-00269662eb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DE781E-9D63-4303-BE0C-6BCCE2F64F30}">
  <ds:schemaRefs>
    <ds:schemaRef ds:uri="http://schemas.microsoft.com/office/2006/metadata/properties"/>
    <ds:schemaRef ds:uri="http://schemas.microsoft.com/office/2006/documentManagement/types"/>
    <ds:schemaRef ds:uri="http://purl.org/dc/terms/"/>
    <ds:schemaRef ds:uri="cb1366b5-3db3-492d-af00-00269662eb53"/>
    <ds:schemaRef ds:uri="http://schemas.microsoft.com/office/infopath/2007/PartnerControls"/>
    <ds:schemaRef ds:uri="http://purl.org/dc/elements/1.1/"/>
    <ds:schemaRef ds:uri="http://purl.org/dc/dcmitype/"/>
    <ds:schemaRef ds:uri="http://schemas.openxmlformats.org/package/2006/metadata/core-properties"/>
    <ds:schemaRef ds:uri="14138881-c390-4fa1-965b-946daa76e287"/>
    <ds:schemaRef ds:uri="http://www.w3.org/XML/1998/namespace"/>
  </ds:schemaRefs>
</ds:datastoreItem>
</file>

<file path=customXml/itemProps2.xml><?xml version="1.0" encoding="utf-8"?>
<ds:datastoreItem xmlns:ds="http://schemas.openxmlformats.org/officeDocument/2006/customXml" ds:itemID="{B23DABAE-BF60-449E-A3C3-842FBD973D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138881-c390-4fa1-965b-946daa76e287"/>
    <ds:schemaRef ds:uri="cb1366b5-3db3-492d-af00-00269662eb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1CBB5A-0389-4066-A77C-D46838472A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3223</TotalTime>
  <Words>682</Words>
  <Application>Microsoft Office PowerPoint</Application>
  <PresentationFormat>On-screen Show (4:3)</PresentationFormat>
  <Paragraphs>68</Paragraphs>
  <Slides>10</Slides>
  <Notes>1</Notes>
  <HiddenSlides>0</HiddenSlides>
  <MMClips>10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Aptos</vt:lpstr>
      <vt:lpstr>Arial</vt:lpstr>
      <vt:lpstr>Calibri</vt:lpstr>
      <vt:lpstr>Calibri Light</vt:lpstr>
      <vt:lpstr>Office Theme</vt:lpstr>
      <vt:lpstr>Retrospect</vt:lpstr>
      <vt:lpstr>Threshold – Entrance - Teacher to stand on door threshold </vt:lpstr>
      <vt:lpstr>Do now answers </vt:lpstr>
      <vt:lpstr>Interlocking Spurs</vt:lpstr>
      <vt:lpstr>Waterfalls</vt:lpstr>
      <vt:lpstr>Gorge</vt:lpstr>
      <vt:lpstr>Question Time </vt:lpstr>
      <vt:lpstr>Study the characteristics and formation of interlocking spurs, waterfalls and gorges. </vt:lpstr>
      <vt:lpstr>Explain why a waterfall is only a temporary feature on a river’s course (4 marks)</vt:lpstr>
      <vt:lpstr>Model answer</vt:lpstr>
      <vt:lpstr>Threshold – Exit - Teacher to stand on door threshold </vt:lpstr>
    </vt:vector>
  </TitlesOfParts>
  <Company>RBHS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JTomlinson</dc:creator>
  <cp:lastModifiedBy>Callum Ellis</cp:lastModifiedBy>
  <cp:revision>124</cp:revision>
  <dcterms:created xsi:type="dcterms:W3CDTF">2016-11-03T14:05:11Z</dcterms:created>
  <dcterms:modified xsi:type="dcterms:W3CDTF">2025-01-08T17:26:38Z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0x0101008DF9E7A0CD065743A777ABCB3A132B21</vt:lpwstr>
  </property>
  <property fmtid="{D5CDD505-2E9C-101B-9397-08002B2CF9AE}" pid="3" name="MediaServiceImageTags">
    <vt:lpwstr/>
  </property>
</Properties>
</file>