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3" r:id="rId5"/>
    <p:sldMasterId id="2147483685" r:id="rId6"/>
    <p:sldMasterId id="2147483698" r:id="rId7"/>
  </p:sldMasterIdLst>
  <p:notesMasterIdLst>
    <p:notesMasterId r:id="rId18"/>
  </p:notesMasterIdLst>
  <p:sldIdLst>
    <p:sldId id="323" r:id="rId8"/>
    <p:sldId id="266" r:id="rId9"/>
    <p:sldId id="258" r:id="rId10"/>
    <p:sldId id="342" r:id="rId11"/>
    <p:sldId id="270" r:id="rId12"/>
    <p:sldId id="260" r:id="rId13"/>
    <p:sldId id="259" r:id="rId14"/>
    <p:sldId id="264" r:id="rId15"/>
    <p:sldId id="271" r:id="rId16"/>
    <p:sldId id="27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B3B221-63E9-42EB-B55A-5AD7B8FE4AF0}" v="1" dt="2024-01-19T12:53:59.7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29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8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805B3E-F5BD-48FE-BDC6-32A97BF79D7F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6A066A-4475-41B6-826F-8E7F7240CB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487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Foundation - </a:t>
            </a:r>
            <a:r>
              <a:rPr lang="en-GB" sz="1200" b="0" i="0" u="none" strike="noStrike" cap="none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If you filter sandy water, what is left in the filter paper?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Stretch - </a:t>
            </a:r>
            <a:r>
              <a:rPr lang="en-GB" sz="1200" b="0" i="0" u="none" strike="noStrike" cap="none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Explain why dry salt would stay in filter paper but salt in a salt water solution would pass through filter paper.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n-GB" sz="1200" b="1" i="0" u="none" strike="noStrike" cap="none" dirty="0">
              <a:solidFill>
                <a:srgbClr val="1F386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Answers: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Foundation - </a:t>
            </a:r>
            <a:r>
              <a:rPr lang="en-GB" sz="1200" b="0" i="0" u="none" strike="noStrike" cap="none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sand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1200" b="1" i="0" u="none" strike="noStrike" cap="none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Stretch - </a:t>
            </a:r>
            <a:r>
              <a:rPr lang="en-GB" sz="1200" b="0" i="0" u="none" strike="noStrike" cap="none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solution, the grains/crystals/lumps of salt have dissolved so that each particle/molecule of salt is mixed in with particles of water. When dry, the salt compound is in grains/crystals/lumps so is too large to pass through the tiny holes of the filter paper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1" name="Google Shape;8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351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A066A-4475-41B6-826F-8E7F7240CBE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407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ADEC9-9D6D-4B28-B0F2-CCC308EAD2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BAB4AC-152A-4A21-9905-241E98170C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8EA77-187D-4686-834E-E6D8F5395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860B-1AC5-4A74-9D59-3F853CC8B89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21DB7-BD4E-4BA1-B37A-0B5B650CE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762498-9FBB-42A5-B488-D03516F63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536F9-5302-428E-8D27-5173915A1F9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360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07AD5-38E8-4012-A82F-9CEE0066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BDFF3E-9630-4D04-8048-1F23910309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CFA6B-59A6-423B-855B-B4779A712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860B-1AC5-4A74-9D59-3F853CC8B89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6F516-5D66-47C4-AFF2-6A912C6C0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DDDDA-EF38-4867-AFD1-2E3EF9D4C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536F9-5302-428E-8D27-5173915A1F9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507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2594F1-CDB8-48E0-A51C-6D45365FFC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451CDA-434C-49D5-9D68-8E078B9E2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A8E5B-DA61-4ED6-8601-24B95FE8F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860B-1AC5-4A74-9D59-3F853CC8B89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E9F425-A3A7-4A24-B1D0-FE267166E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65D87-8160-432C-953A-24A96D012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536F9-5302-428E-8D27-5173915A1F9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739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1092200" y="1127467"/>
            <a:ext cx="10007600" cy="1272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1092200" y="2654300"/>
            <a:ext cx="10007600" cy="326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70" lvl="0" indent="-41484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40" lvl="1" indent="-39791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2pPr>
            <a:lvl3pPr marL="1828709" lvl="2" indent="-39791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3pPr>
            <a:lvl4pPr marL="2438278" lvl="3" indent="-39791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4pPr>
            <a:lvl5pPr marL="3047848" lvl="4" indent="-39791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5pPr>
            <a:lvl6pPr marL="3657418" lvl="5" indent="-39791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6pPr>
            <a:lvl7pPr marL="4266987" lvl="6" indent="-39791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7pPr>
            <a:lvl8pPr marL="4876557" lvl="7" indent="-39791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8pPr>
            <a:lvl9pPr marL="5486126" lvl="8" indent="-397913">
              <a:spcBef>
                <a:spcPts val="2133"/>
              </a:spcBef>
              <a:spcAft>
                <a:spcPts val="2133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11187645" y="6058224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6627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o 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09F4D3-268D-A348-9CCE-B00080DD20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FA7EA8-D77D-DF48-BF87-55505558A5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-2"/>
            <a:ext cx="10620000" cy="720000"/>
          </a:xfrm>
        </p:spPr>
        <p:txBody>
          <a:bodyPr lIns="0" tIns="0" rIns="0" bIns="0" anchor="b" anchorCtr="0">
            <a:normAutofit/>
          </a:bodyPr>
          <a:lstStyle>
            <a:lvl1pPr>
              <a:defRPr sz="2600" b="1"/>
            </a:lvl1pPr>
          </a:lstStyle>
          <a:p>
            <a:r>
              <a:rPr lang="en-GB"/>
              <a:t>Title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F039E2-8C92-C14C-82CE-0794D9BF40A9}"/>
              </a:ext>
            </a:extLst>
          </p:cNvPr>
          <p:cNvSpPr txBox="1"/>
          <p:nvPr/>
        </p:nvSpPr>
        <p:spPr>
          <a:xfrm rot="16200000">
            <a:off x="8433599" y="3099599"/>
            <a:ext cx="6858002" cy="658800"/>
          </a:xfrm>
          <a:prstGeom prst="rect">
            <a:avLst/>
          </a:prstGeom>
          <a:solidFill>
            <a:schemeClr val="accent2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6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Do Now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8119CD6-A5DA-0745-B17E-EB19681E9387}"/>
              </a:ext>
            </a:extLst>
          </p:cNvPr>
          <p:cNvSpPr/>
          <p:nvPr/>
        </p:nvSpPr>
        <p:spPr>
          <a:xfrm>
            <a:off x="10368111" y="5419596"/>
            <a:ext cx="1350000" cy="13500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glow rad="266700">
              <a:schemeClr val="accent1">
                <a:alpha val="2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8E9B6-8945-730A-5510-80E658B7C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DD7B41-E6CF-36DD-F133-EE2ACF1665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9C432-1555-FDC9-15D2-C6248AC94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44720C-4BB3-183C-B07D-2AD73C0BC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F3B7A-60B5-03BE-252F-80607CA3B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3035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E68CC-71D2-816C-B8ED-6381A9252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A80DD-2DC4-5C71-871B-DEA8B2C784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E4689C-630C-14F1-AB59-7DA97C4E5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42F53-03F8-89D2-693F-0348FBED9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E461A-B659-0881-4703-B0FE2C6E8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69488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8BDB0-5CAA-8B55-BC50-CC667A041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825B2E-D561-CB82-7542-E7C24B591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F2716-5E77-7FEB-366D-C2688EBC7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A2805-8481-022E-06B7-F207E8694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F53D1-058E-C297-1055-1262A54EF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71838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BBF07-ADFD-831E-8782-68C1CCA27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A8983-A70B-5916-76B6-3753986CF7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DEF792-8660-C4A6-667D-3652D94135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B5BFB8-430D-375E-18B0-EC904D1EF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DC402-A9CE-9274-6DAE-58D067C1C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E38025-7DB0-48B6-F578-4FFA5CC65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0091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31EAC-0F59-C5F4-2755-31C7901FD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BDB0F-1F85-AD6C-6385-8365AAA4C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6E7563-274E-4880-2BDA-672ADB1CD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F9EFD9-8B07-6538-0710-9A8C4FC2DF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38CA60-1AFB-8734-5D3E-23E5C0761C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BC8B35-AE1A-839A-7141-0BFCB6195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0FC6FF-6533-EE8E-CD60-90CFAC68C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612479-A2EE-D2B6-506E-0AB57B386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19215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3D509-30BE-5577-C35B-0AEF0E35E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F6E7AD-F126-CF02-9640-97BA0EEB5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C0BC5A-92C2-2EB8-0FEE-3069F00FE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3C5D5-4A58-A54F-40EE-4F18865B9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317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6F172-FB81-411E-B63F-50EE5A2EB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F98C6-9476-4830-A146-BA878A3C34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5EE40-E2D6-4D51-9C42-28690FB5C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860B-1AC5-4A74-9D59-3F853CC8B89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0CAF1-D428-4B83-9B60-4B70039BA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FEB9A-80B2-4439-B7FB-8FBDF598B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536F9-5302-428E-8D27-5173915A1F9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1013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7CA376-D7B8-D1F0-DF8C-A03BED9EF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A9D488-77C9-C8B2-3D9C-A57F32609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370C4-4E0C-D508-D9A2-D0805F12B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3010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E2DBC-E98B-4941-6A9B-444826FF8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EF09D-C2E8-2F12-45B3-DE270A714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5272D9-0A92-ABCD-AE39-150DD1BC3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37E1A9-3E8A-E192-4A25-E311E3890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6E9CF2-A0A3-2F1A-79C6-D05D4F694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7FE68F-47B9-3DF2-439F-7F150EA18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2982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82463-00B1-63FF-6158-AB84E7469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FBFBAE-294A-F1AC-9FEC-9E869B4097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58509D-3703-528F-4F57-4ACEEE099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883FA1-9A6F-B787-5EDD-6B1F30906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E4A1BF-B477-FDD0-FFA3-C0DA542ED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2EF3F1-D7A6-CA7A-355E-F54662785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2311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68060-DCA9-0C6B-42E6-28F82C501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A0A219-C98E-AF70-831B-E26629AC1A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7965A-1E24-7FBA-5E86-860BC06EF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A48E7-A11B-F48B-48B0-7DDA6D86F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97E47-8E2B-DCA8-48A4-F8F62B89E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7729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7408B7-EE0A-880B-022A-F0209A602F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4CEC2A-B13F-9529-C48E-5D9CAB4D9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2135E-22CD-0578-A6EF-48638900C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50BD0-D8DA-5120-B5E5-196D1F590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807E4-2DBD-2199-F56E-F99177177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30010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C6D6-5760-42F0-8A02-BD7E295E6304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29B7B-61E6-4526-A607-C60975C34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2496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C6D6-5760-42F0-8A02-BD7E295E6304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29B7B-61E6-4526-A607-C60975C34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3668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C6D6-5760-42F0-8A02-BD7E295E6304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29B7B-61E6-4526-A607-C60975C34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65541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C6D6-5760-42F0-8A02-BD7E295E6304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29B7B-61E6-4526-A607-C60975C34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1243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C6D6-5760-42F0-8A02-BD7E295E6304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29B7B-61E6-4526-A607-C60975C34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4174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96C11-0EFD-4C86-97E5-8BCFA3E6E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16A9F7-C020-4227-AB78-AD4DF1CD8F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D042C-E619-4727-B0A2-3D62C1AB4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860B-1AC5-4A74-9D59-3F853CC8B89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E4906A-30FE-4A1B-B1CF-5C22D1EC0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E30CA-FA53-4C7D-A82F-8FA8C4255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536F9-5302-428E-8D27-5173915A1F9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8832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C6D6-5760-42F0-8A02-BD7E295E6304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29B7B-61E6-4526-A607-C60975C34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4551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C6D6-5760-42F0-8A02-BD7E295E6304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29B7B-61E6-4526-A607-C60975C34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49037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C6D6-5760-42F0-8A02-BD7E295E6304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29B7B-61E6-4526-A607-C60975C34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7664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C6D6-5760-42F0-8A02-BD7E295E6304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29B7B-61E6-4526-A607-C60975C34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22112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C6D6-5760-42F0-8A02-BD7E295E6304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29B7B-61E6-4526-A607-C60975C34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66191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C6D6-5760-42F0-8A02-BD7E295E6304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29B7B-61E6-4526-A607-C60975C34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9417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4391-75AF-4A16-9697-64E98A694459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46B4-DA2B-4709-A41F-5B72FF2D4972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00229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4391-75AF-4A16-9697-64E98A694459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46B4-DA2B-4709-A41F-5B72FF2D49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46168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4391-75AF-4A16-9697-64E98A694459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46B4-DA2B-4709-A41F-5B72FF2D4972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18727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4391-75AF-4A16-9697-64E98A694459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46B4-DA2B-4709-A41F-5B72FF2D49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801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95A49-7291-4418-9FE9-C7694CB3B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2ECF0-ABE0-4A4B-BD03-F97F479AAF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A90CA9-9903-463C-B859-ED1E26D4E5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CABE8-F3F1-43A4-8AA8-236696D63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860B-1AC5-4A74-9D59-3F853CC8B89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AA5E9A-98BF-4145-A0FC-CA48C6614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2FABDB-E6F9-4585-B4FC-4BA0EF0AD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536F9-5302-428E-8D27-5173915A1F9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1597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4391-75AF-4A16-9697-64E98A694459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46B4-DA2B-4709-A41F-5B72FF2D49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5827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4391-75AF-4A16-9697-64E98A694459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46B4-DA2B-4709-A41F-5B72FF2D49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53930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4391-75AF-4A16-9697-64E98A694459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46B4-DA2B-4709-A41F-5B72FF2D49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5718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2164391-75AF-4A16-9697-64E98A694459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77E46B4-DA2B-4709-A41F-5B72FF2D49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1599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4391-75AF-4A16-9697-64E98A694459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46B4-DA2B-4709-A41F-5B72FF2D49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0392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4391-75AF-4A16-9697-64E98A694459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46B4-DA2B-4709-A41F-5B72FF2D49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02717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4391-75AF-4A16-9697-64E98A694459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46B4-DA2B-4709-A41F-5B72FF2D49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137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B4A99-885D-4C38-931A-2ED53F24F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4C6D3-D221-42FD-83D4-CA63CB7B2E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8A4DA6-8E14-4504-B83A-E2D7F3236C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BC66F1-0CA8-459A-B604-674D1FF95A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BEF13-E61A-468B-A3D2-D7642E3B32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E491F5-054E-454F-AA7A-46FB2D31C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860B-1AC5-4A74-9D59-3F853CC8B89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33814E-897B-47D2-867B-328FC5A07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A578EC-34C0-4FBC-B13A-C60E3233D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536F9-5302-428E-8D27-5173915A1F9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166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A38C9-2B54-47B5-92F9-C6C418A22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C0F73E-F656-4D5C-8741-030E31112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860B-1AC5-4A74-9D59-3F853CC8B89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F33397-2CD6-4F59-82E4-626DA8646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BC7630-3C97-46E1-8184-E00308C52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536F9-5302-428E-8D27-5173915A1F9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378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928A21-ED20-44A7-A3A1-EFAE7F9B3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860B-1AC5-4A74-9D59-3F853CC8B89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3385F-12CD-422A-A638-FD466F86C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A97C88-A611-49A1-AE32-7C44B7704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536F9-5302-428E-8D27-5173915A1F9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420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0FE51-EFD0-4CFF-8749-AE96C0EC2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9FB0F-284C-48E7-A7B4-8F18745E2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39CAD9-7FF2-4E61-AA51-F5F5A9C499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777D79-947E-4B95-AB47-906CFAC93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860B-1AC5-4A74-9D59-3F853CC8B89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CF6E76-B8DC-4867-B55D-AF2552489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F5F95B-8AE4-475E-B5C9-876AC9ED6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536F9-5302-428E-8D27-5173915A1F9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398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5B97F-4E25-4E54-9767-2A51B7FF9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D383D3-0417-40A5-9530-389B3CBFBA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AFE905-544F-49AD-91D8-3C2631BBCF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E62A92-9C74-4467-9A82-56A0697C0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860B-1AC5-4A74-9D59-3F853CC8B89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48FABA-6E9F-4926-870C-E724B07FF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790D84-2729-4F85-A813-DA7F41EF0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536F9-5302-428E-8D27-5173915A1F9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836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B660BA-5C06-4930-BE89-854018900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A98ECE-6DF7-4D95-8D1D-7DCC0878BE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FCB167-D18D-49DC-86B1-C49286A8FB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8"/>
            <a:fld id="{AA8A860B-1AC5-4A74-9D59-3F853CC8B89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178"/>
              <a:t>09/01/2025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8D8A84-07AB-4753-8668-1B676ED3F7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8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908024-4D71-4B7F-BE9F-3DFF02EC15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8"/>
            <a:fld id="{9CB536F9-5302-428E-8D27-5173915A1F9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178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55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97" r:id="rId13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08C7ED-AA49-92BB-1F4E-C655E9C54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A3475C-38EF-AAE7-9B29-B170A825C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58963-3135-6D34-F6F5-50E5A9E856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D6673C-74C6-48D5-A06D-F20CA7E84E12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1A65F-ADC0-8983-8009-349133AA0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74F54-3456-CB89-0ADF-CEBC4B8E4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9C690-E3A9-48B8-B4C4-951C14F3A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7032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0C6D6-5760-42F0-8A02-BD7E295E6304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29B7B-61E6-4526-A607-C60975C34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9181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2164391-75AF-4A16-9697-64E98A694459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77E46B4-DA2B-4709-A41F-5B72FF2D4972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920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hyperlink" Target="Link%20to%20quiz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tiff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video" Target="https://www.youtube.com/embed/vt8fB3MFzLk?feature=oembed" TargetMode="Externa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63912-D190-86BF-EFD3-33F269071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776" y="69358"/>
            <a:ext cx="11901224" cy="625151"/>
          </a:xfrm>
        </p:spPr>
        <p:txBody>
          <a:bodyPr>
            <a:noAutofit/>
          </a:bodyPr>
          <a:lstStyle/>
          <a:p>
            <a:r>
              <a:rPr lang="en-GB" sz="3200" b="1"/>
              <a:t>Threshold – Entrance - </a:t>
            </a:r>
            <a:r>
              <a:rPr lang="en-GB" sz="3200" b="1">
                <a:solidFill>
                  <a:schemeClr val="accent2"/>
                </a:solidFill>
              </a:rPr>
              <a:t>Teacher to stand on door threshold </a:t>
            </a:r>
            <a:endParaRPr lang="en-GB" sz="3200" b="1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0CAC77E-569F-1F2B-5EE5-378F1E9BCEBC}"/>
              </a:ext>
            </a:extLst>
          </p:cNvPr>
          <p:cNvSpPr txBox="1">
            <a:spLocks/>
          </p:cNvSpPr>
          <p:nvPr/>
        </p:nvSpPr>
        <p:spPr>
          <a:xfrm>
            <a:off x="122480" y="2017988"/>
            <a:ext cx="4449302" cy="425939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the start of the lesson: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91440" marR="0" lvl="0" indent="-9144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Greet at the classroom door</a:t>
            </a:r>
          </a:p>
          <a:p>
            <a:pPr marL="91440" marR="0" lvl="0" indent="-9144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Wear your uniform with pride</a:t>
            </a:r>
          </a:p>
          <a:p>
            <a:pPr marL="91440" marR="0" lvl="0" indent="-9144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Enter the classroom in silence</a:t>
            </a:r>
          </a:p>
          <a:p>
            <a:pPr marL="91440" marR="0" lvl="0" indent="-9144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Books distributed calmly</a:t>
            </a:r>
          </a:p>
          <a:p>
            <a:pPr marL="91440" marR="0" lvl="0" indent="-9144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Complete your do now in silence</a:t>
            </a:r>
          </a:p>
          <a:p>
            <a:pPr marL="91440" marR="0" lvl="0" indent="-9144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Place your equipment on the desk</a:t>
            </a:r>
          </a:p>
          <a:p>
            <a:pPr marL="91440" marR="0" lvl="0" indent="-9144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836C43-60C6-9F2E-EF95-067612687BB1}"/>
              </a:ext>
            </a:extLst>
          </p:cNvPr>
          <p:cNvSpPr/>
          <p:nvPr/>
        </p:nvSpPr>
        <p:spPr>
          <a:xfrm>
            <a:off x="3826215" y="1919095"/>
            <a:ext cx="8363876" cy="436049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Now: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Define the word ‘atom’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The formula for water is H</a:t>
            </a:r>
            <a:r>
              <a:rPr kumimoji="0" lang="en-GB" sz="2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2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O. Is it an atom or a compound? Why?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In saltwater solution, which is the solvent and which is the solute?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Define the word ‘insoluble’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Describe a separating technique that would separate salt water.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A9A9D3-2958-023F-00D1-D67AED562C1F}"/>
              </a:ext>
            </a:extLst>
          </p:cNvPr>
          <p:cNvSpPr txBox="1"/>
          <p:nvPr/>
        </p:nvSpPr>
        <p:spPr>
          <a:xfrm>
            <a:off x="290775" y="879195"/>
            <a:ext cx="1090780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Title:  Acids and Alkalis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Date: </a:t>
            </a:r>
            <a:fld id="{611F2D9D-A18B-42AB-A9ED-8E62F9647B2D}" type="datetime3">
              <a:rPr kumimoji="0" lang="en-GB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 January, 2025</a:t>
            </a:fld>
            <a:endParaRPr kumimoji="0" lang="en-GB" sz="2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BE3455-1E69-AB17-60F4-B5995A9984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95" b="96623" l="3797" r="97708">
                        <a14:foregroundMark x1="39828" y1="15815" x2="58023" y2="36985"/>
                        <a14:foregroundMark x1="62607" y1="22900" x2="18553" y2="36656"/>
                        <a14:foregroundMark x1="18553" y1="36656" x2="17407" y2="55437"/>
                        <a14:foregroundMark x1="37822" y1="15898" x2="10172" y2="36656"/>
                        <a14:foregroundMark x1="11390" y1="27842" x2="43195" y2="7414"/>
                        <a14:foregroundMark x1="44699" y1="8155" x2="69341" y2="22076"/>
                        <a14:foregroundMark x1="50143" y1="7825" x2="33166" y2="7578"/>
                        <a14:foregroundMark x1="11533" y1="32702" x2="12249" y2="75371"/>
                        <a14:foregroundMark x1="12249" y1="75371" x2="43195" y2="90445"/>
                        <a14:foregroundMark x1="43195" y1="90445" x2="70559" y2="78089"/>
                        <a14:foregroundMark x1="70559" y1="78089" x2="79370" y2="57249"/>
                        <a14:foregroundMark x1="47135" y1="77018" x2="63825" y2="79407"/>
                        <a14:foregroundMark x1="22636" y1="82619" x2="66834" y2="82372"/>
                        <a14:foregroundMark x1="66834" y1="82372" x2="75716" y2="74959"/>
                        <a14:foregroundMark x1="95630" y1="43657" x2="92407" y2="58402"/>
                        <a14:foregroundMark x1="95559" y1="28171" x2="76504" y2="36656"/>
                        <a14:foregroundMark x1="10172" y1="32125" x2="7521" y2="64333"/>
                        <a14:foregroundMark x1="7521" y1="64333" x2="33668" y2="91763"/>
                        <a14:foregroundMark x1="33668" y1="91763" x2="35244" y2="92010"/>
                        <a14:foregroundMark x1="32020" y1="39951" x2="39470" y2="67216"/>
                        <a14:foregroundMark x1="9241" y1="69934" x2="30372" y2="92257"/>
                        <a14:foregroundMark x1="30372" y1="92257" x2="61891" y2="87562"/>
                        <a14:foregroundMark x1="61891" y1="87562" x2="81447" y2="61120"/>
                        <a14:foregroundMark x1="11605" y1="33278" x2="4656" y2="64498"/>
                        <a14:foregroundMark x1="4656" y1="64498" x2="24069" y2="89868"/>
                        <a14:foregroundMark x1="24069" y1="89868" x2="54513" y2="89951"/>
                        <a14:foregroundMark x1="54513" y1="89951" x2="77722" y2="72323"/>
                        <a14:foregroundMark x1="49212" y1="94152" x2="61676" y2="88797"/>
                        <a14:foregroundMark x1="35745" y1="93657" x2="39685" y2="94893"/>
                        <a14:foregroundMark x1="29728" y1="72570" x2="41261" y2="72735"/>
                        <a14:foregroundMark x1="7163" y1="42669" x2="4513" y2="56013"/>
                        <a14:foregroundMark x1="4871" y1="35997" x2="3868" y2="59885"/>
                        <a14:foregroundMark x1="4370" y1="64250" x2="14112" y2="83526"/>
                        <a14:foregroundMark x1="30874" y1="63097" x2="27507" y2="84514"/>
                        <a14:foregroundMark x1="50072" y1="61862" x2="44484" y2="84514"/>
                        <a14:foregroundMark x1="63037" y1="62850" x2="55946" y2="81384"/>
                        <a14:foregroundMark x1="79799" y1="64745" x2="67479" y2="79160"/>
                        <a14:foregroundMark x1="58453" y1="65898" x2="53295" y2="79489"/>
                        <a14:foregroundMark x1="71705" y1="67628" x2="69341" y2="77348"/>
                        <a14:foregroundMark x1="53868" y1="94069" x2="72350" y2="82125"/>
                        <a14:foregroundMark x1="52579" y1="95222" x2="79799" y2="72488"/>
                        <a14:foregroundMark x1="79799" y1="72488" x2="79799" y2="72488"/>
                        <a14:foregroundMark x1="13610" y1="78171" x2="40186" y2="93328"/>
                        <a14:foregroundMark x1="40186" y1="93328" x2="75645" y2="81137"/>
                        <a14:foregroundMark x1="75645" y1="81137" x2="77436" y2="78583"/>
                        <a14:foregroundMark x1="41117" y1="94893" x2="51934" y2="95222"/>
                        <a14:foregroundMark x1="25716" y1="88303" x2="32020" y2="95305"/>
                        <a14:foregroundMark x1="17192" y1="82455" x2="26576" y2="92257"/>
                        <a14:foregroundMark x1="9957" y1="78089" x2="15473" y2="86903"/>
                        <a14:foregroundMark x1="17335" y1="87150" x2="26934" y2="94481"/>
                        <a14:foregroundMark x1="35244" y1="94646" x2="67335" y2="87891"/>
                        <a14:foregroundMark x1="67335" y1="87891" x2="71060" y2="85420"/>
                        <a14:foregroundMark x1="74212" y1="36244" x2="42407" y2="46952"/>
                        <a14:foregroundMark x1="85458" y1="33443" x2="97708" y2="30560"/>
                        <a14:foregroundMark x1="29441" y1="49753" x2="69126" y2="41845"/>
                        <a14:foregroundMark x1="69126" y1="41845" x2="69556" y2="41845"/>
                        <a14:foregroundMark x1="53868" y1="44399" x2="68195" y2="48023"/>
                        <a14:foregroundMark x1="44771" y1="46952" x2="45989" y2="59885"/>
                        <a14:foregroundMark x1="45272" y1="4119" x2="45272" y2="4119"/>
                        <a14:foregroundMark x1="45272" y1="4119" x2="43768" y2="3295"/>
                        <a14:foregroundMark x1="61032" y1="90198" x2="61032" y2="90198"/>
                        <a14:foregroundMark x1="59097" y1="94399" x2="59097" y2="94399"/>
                        <a14:foregroundMark x1="44341" y1="96623" x2="44341" y2="96623"/>
                        <a14:foregroundMark x1="35172" y1="69028" x2="35172" y2="69028"/>
                        <a14:foregroundMark x1="5444" y1="80066" x2="5444" y2="800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3974" y="3822"/>
            <a:ext cx="1220866" cy="10616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7D967EF-40F5-326E-FCF1-4BE4A6C2D4C3}"/>
              </a:ext>
            </a:extLst>
          </p:cNvPr>
          <p:cNvSpPr/>
          <p:nvPr/>
        </p:nvSpPr>
        <p:spPr>
          <a:xfrm>
            <a:off x="-236958" y="6279002"/>
            <a:ext cx="1265387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 w="22225">
                  <a:solidFill>
                    <a:srgbClr val="2683C6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rgbClr val="2683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GB" sz="2400" b="1" i="0" u="none" strike="noStrike" kern="1200" cap="none" spc="0" normalizeH="0" baseline="0" noProof="0">
                <a:ln w="22225">
                  <a:solidFill>
                    <a:srgbClr val="2683C6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rgbClr val="2683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it Up &amp; Focus</a:t>
            </a:r>
            <a:r>
              <a:rPr kumimoji="0" lang="en-GB" sz="3600" b="1" i="0" u="none" strike="noStrike" kern="1200" cap="none" spc="0" normalizeH="0" baseline="0" noProof="0">
                <a:ln w="22225">
                  <a:solidFill>
                    <a:srgbClr val="2683C6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rgbClr val="2683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</a:t>
            </a:r>
            <a:r>
              <a:rPr kumimoji="0" lang="en-GB" sz="2400" b="1" i="0" u="none" strike="noStrike" kern="1200" cap="none" spc="0" normalizeH="0" baseline="0" noProof="0">
                <a:ln w="22225">
                  <a:solidFill>
                    <a:srgbClr val="2683C6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rgbClr val="2683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ighest Quality Work</a:t>
            </a:r>
            <a:r>
              <a:rPr kumimoji="0" lang="en-GB" sz="3600" b="1" i="0" u="none" strike="noStrike" kern="1200" cap="none" spc="0" normalizeH="0" baseline="0" noProof="0">
                <a:ln w="22225">
                  <a:solidFill>
                    <a:srgbClr val="2683C6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rgbClr val="2683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I</a:t>
            </a:r>
            <a:r>
              <a:rPr kumimoji="0" lang="en-GB" sz="2400" b="1" i="0" u="none" strike="noStrike" kern="1200" cap="none" spc="0" normalizeH="0" baseline="0" noProof="0">
                <a:ln w="22225">
                  <a:solidFill>
                    <a:srgbClr val="2683C6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rgbClr val="2683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nterruption Free -  </a:t>
            </a:r>
            <a:r>
              <a:rPr kumimoji="0" lang="en-GB" sz="3600" b="1" i="0" u="none" strike="noStrike" kern="1200" cap="none" spc="0" normalizeH="0" baseline="0" noProof="0">
                <a:ln w="22225">
                  <a:solidFill>
                    <a:srgbClr val="2683C6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rgbClr val="2683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GB" sz="2400" b="1" i="0" u="none" strike="noStrike" kern="1200" cap="none" spc="0" normalizeH="0" baseline="0" noProof="0">
                <a:ln w="22225">
                  <a:solidFill>
                    <a:srgbClr val="2683C6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rgbClr val="2683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eat Work</a:t>
            </a:r>
            <a:r>
              <a:rPr kumimoji="0" lang="en-GB" sz="3600" b="1" i="0" u="none" strike="noStrike" kern="1200" cap="none" spc="0" normalizeH="0" baseline="0" noProof="0">
                <a:ln w="22225">
                  <a:solidFill>
                    <a:srgbClr val="2683C6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rgbClr val="2683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E</a:t>
            </a:r>
            <a:r>
              <a:rPr kumimoji="0" lang="en-GB" sz="2400" b="1" i="0" u="none" strike="noStrike" kern="1200" cap="none" spc="0" normalizeH="0" baseline="0" noProof="0">
                <a:ln w="22225">
                  <a:solidFill>
                    <a:srgbClr val="2683C6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rgbClr val="2683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quipment</a:t>
            </a:r>
            <a:endParaRPr kumimoji="0" lang="en-GB" sz="6000" b="1" i="0" u="none" strike="noStrike" kern="1200" cap="none" spc="0" normalizeH="0" baseline="0" noProof="0">
              <a:ln w="22225">
                <a:solidFill>
                  <a:srgbClr val="2683C6"/>
                </a:solidFill>
                <a:prstDash val="solid"/>
              </a:ln>
              <a:solidFill>
                <a:srgbClr val="FFC000"/>
              </a:solidFill>
              <a:effectLst>
                <a:glow rad="228600">
                  <a:srgbClr val="2683C6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63B2766-3344-C245-F55D-1E4D82E2C9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295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99"/>
    </mc:Choice>
    <mc:Fallback>
      <p:transition spd="slow" advTm="29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BBFAF2-0BB0-603A-23A4-2A51865BEFFF}"/>
              </a:ext>
            </a:extLst>
          </p:cNvPr>
          <p:cNvSpPr/>
          <p:nvPr/>
        </p:nvSpPr>
        <p:spPr>
          <a:xfrm>
            <a:off x="249704" y="365126"/>
            <a:ext cx="6596574" cy="612775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normAutofit fontScale="700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72AFDDD-4E37-6EEA-534F-7F4A8E3BC877}"/>
              </a:ext>
            </a:extLst>
          </p:cNvPr>
          <p:cNvSpPr/>
          <p:nvPr/>
        </p:nvSpPr>
        <p:spPr>
          <a:xfrm>
            <a:off x="7934178" y="365126"/>
            <a:ext cx="3961228" cy="612775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BAD9B133-B6FF-3683-59FE-708318705143}"/>
              </a:ext>
            </a:extLst>
          </p:cNvPr>
          <p:cNvSpPr/>
          <p:nvPr/>
        </p:nvSpPr>
        <p:spPr>
          <a:xfrm>
            <a:off x="7112977" y="3119511"/>
            <a:ext cx="554502" cy="6189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E7B030-320E-5C8D-58F8-35C182AC1150}"/>
              </a:ext>
            </a:extLst>
          </p:cNvPr>
          <p:cNvSpPr txBox="1"/>
          <p:nvPr/>
        </p:nvSpPr>
        <p:spPr>
          <a:xfrm>
            <a:off x="661916" y="495627"/>
            <a:ext cx="57721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Independent practice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the link to complete the quiz on acids and alkalis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solidFill>
                <a:prstClr val="white"/>
              </a:solidFill>
              <a:latin typeface="Calibri" panose="020F050202020403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https://cognitoedu.org/courserevise/c2-gcse-edexcel-h-t/c2-gcse-edexcel-h-t_4.01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1C757A-8D1E-6968-755C-B31C902B75E5}"/>
              </a:ext>
            </a:extLst>
          </p:cNvPr>
          <p:cNvSpPr txBox="1"/>
          <p:nvPr/>
        </p:nvSpPr>
        <p:spPr>
          <a:xfrm>
            <a:off x="8109815" y="495627"/>
            <a:ext cx="360995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Extension opportunity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prstClr val="white"/>
                </a:solidFill>
                <a:latin typeface="Calibri" panose="020F0502020204030204"/>
              </a:rPr>
              <a:t>The labels fell off two bottles in the prep room. One was HCl the other NaOH using your knowledge from today plan a test to determine which bottle contained the acid. 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62F511C-732E-B1FD-2CAA-62F8E6A48C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76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953"/>
    </mc:Choice>
    <mc:Fallback>
      <p:transition spd="slow" advTm="61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00;p1">
            <a:extLst>
              <a:ext uri="{FF2B5EF4-FFF2-40B4-BE49-F238E27FC236}">
                <a16:creationId xmlns:a16="http://schemas.microsoft.com/office/drawing/2014/main" id="{A3F4895E-1D02-224B-8268-6EB01190633F}"/>
              </a:ext>
            </a:extLst>
          </p:cNvPr>
          <p:cNvSpPr txBox="1"/>
          <p:nvPr/>
        </p:nvSpPr>
        <p:spPr>
          <a:xfrm>
            <a:off x="400571" y="753785"/>
            <a:ext cx="10784840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Mark your </a:t>
            </a:r>
            <a:r>
              <a:rPr lang="en-GB" sz="24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own purple pen: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AutoNum type="arabicPeriod"/>
            </a:pPr>
            <a:r>
              <a:rPr lang="en-GB" sz="24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Define the word ‘atom’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AutoNum type="arabicPeriod"/>
            </a:pPr>
            <a:endParaRPr lang="en-GB" sz="2400" b="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AutoNum type="arabicPeriod"/>
            </a:pPr>
            <a:r>
              <a:rPr lang="en-GB" sz="24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formula for water is H</a:t>
            </a:r>
            <a:r>
              <a:rPr lang="en-GB" sz="2400" b="0" i="0" u="none" strike="noStrike" cap="none" baseline="-25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r>
              <a:rPr lang="en-GB" sz="24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O. Is it an atom or a compound? Why?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AutoNum type="arabicPeriod"/>
            </a:pPr>
            <a:endParaRPr lang="en-GB" sz="2400" b="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AutoNum type="arabicPeriod"/>
            </a:pPr>
            <a:endParaRPr lang="en-GB" sz="24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AutoNum type="arabicPeriod"/>
            </a:pPr>
            <a:r>
              <a:rPr lang="en-GB" sz="24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salt water solution, which is the solvent and which is the solute?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AutoNum type="arabicPeriod"/>
            </a:pPr>
            <a:endParaRPr lang="en-GB" sz="24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AutoNum type="arabicPeriod"/>
            </a:pPr>
            <a:r>
              <a:rPr lang="en-GB" sz="24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Define the word ‘insoluble’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AutoNum type="arabicPeriod"/>
            </a:pPr>
            <a:endParaRPr lang="en-GB" sz="24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AutoNum type="arabicPeriod"/>
            </a:pPr>
            <a:r>
              <a:rPr lang="en-GB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Describe a separating technique that would separate salt water.</a:t>
            </a:r>
          </a:p>
        </p:txBody>
      </p:sp>
      <p:sp>
        <p:nvSpPr>
          <p:cNvPr id="9" name="Google Shape;101;p1">
            <a:extLst>
              <a:ext uri="{FF2B5EF4-FFF2-40B4-BE49-F238E27FC236}">
                <a16:creationId xmlns:a16="http://schemas.microsoft.com/office/drawing/2014/main" id="{4654A9D9-6C37-6043-966A-926AD886CE54}"/>
              </a:ext>
            </a:extLst>
          </p:cNvPr>
          <p:cNvSpPr txBox="1"/>
          <p:nvPr/>
        </p:nvSpPr>
        <p:spPr>
          <a:xfrm>
            <a:off x="864433" y="1437805"/>
            <a:ext cx="1055306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0000"/>
              </a:buClr>
              <a:buSzPts val="2400"/>
            </a:pPr>
            <a:r>
              <a:rPr lang="en-GB" sz="2400" b="1" dirty="0">
                <a:solidFill>
                  <a:schemeClr val="accent1"/>
                </a:solidFill>
                <a:ea typeface="Arial"/>
                <a:cs typeface="Arial"/>
                <a:sym typeface="Century Gothic"/>
              </a:rPr>
              <a:t>The smallest part of an element</a:t>
            </a:r>
          </a:p>
        </p:txBody>
      </p:sp>
      <p:sp>
        <p:nvSpPr>
          <p:cNvPr id="10" name="Google Shape;102;p1">
            <a:extLst>
              <a:ext uri="{FF2B5EF4-FFF2-40B4-BE49-F238E27FC236}">
                <a16:creationId xmlns:a16="http://schemas.microsoft.com/office/drawing/2014/main" id="{7007BDE7-78B3-F74C-9793-1F982B884727}"/>
              </a:ext>
            </a:extLst>
          </p:cNvPr>
          <p:cNvSpPr txBox="1"/>
          <p:nvPr/>
        </p:nvSpPr>
        <p:spPr>
          <a:xfrm>
            <a:off x="899038" y="2183097"/>
            <a:ext cx="960713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0000"/>
              </a:buClr>
              <a:buSzPts val="2400"/>
            </a:pPr>
            <a:r>
              <a:rPr lang="en-GB" sz="2400" b="1" dirty="0">
                <a:solidFill>
                  <a:schemeClr val="accent1"/>
                </a:solidFill>
                <a:ea typeface="Arial"/>
                <a:cs typeface="Arial"/>
                <a:sym typeface="Century Gothic"/>
              </a:rPr>
              <a:t>Compound because it is made from two different elements, hydrogen and oxygen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C8E00C21-EC83-9C4B-AC87-D82697B878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1205" y="5777586"/>
            <a:ext cx="1145669" cy="547730"/>
          </a:xfrm>
          <a:prstGeom prst="rect">
            <a:avLst/>
          </a:prstGeom>
        </p:spPr>
      </p:pic>
      <p:sp>
        <p:nvSpPr>
          <p:cNvPr id="18" name="Google Shape;102;p1">
            <a:extLst>
              <a:ext uri="{FF2B5EF4-FFF2-40B4-BE49-F238E27FC236}">
                <a16:creationId xmlns:a16="http://schemas.microsoft.com/office/drawing/2014/main" id="{5EB50012-170D-2B49-9BA7-F53583857C26}"/>
              </a:ext>
            </a:extLst>
          </p:cNvPr>
          <p:cNvSpPr txBox="1"/>
          <p:nvPr/>
        </p:nvSpPr>
        <p:spPr>
          <a:xfrm>
            <a:off x="899038" y="3295628"/>
            <a:ext cx="1055306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0000"/>
              </a:buClr>
              <a:buSzPts val="2400"/>
            </a:pPr>
            <a:r>
              <a:rPr lang="en-GB" sz="2400" b="1" dirty="0">
                <a:solidFill>
                  <a:schemeClr val="accent1"/>
                </a:solidFill>
                <a:ea typeface="Arial"/>
                <a:cs typeface="Arial"/>
                <a:sym typeface="Century Gothic"/>
              </a:rPr>
              <a:t>The solvent = water. The solute = salt.</a:t>
            </a:r>
          </a:p>
        </p:txBody>
      </p:sp>
      <p:sp>
        <p:nvSpPr>
          <p:cNvPr id="19" name="Google Shape;102;p1">
            <a:extLst>
              <a:ext uri="{FF2B5EF4-FFF2-40B4-BE49-F238E27FC236}">
                <a16:creationId xmlns:a16="http://schemas.microsoft.com/office/drawing/2014/main" id="{775DA31C-2CCF-A84B-A6B7-0C702BA26E86}"/>
              </a:ext>
            </a:extLst>
          </p:cNvPr>
          <p:cNvSpPr txBox="1"/>
          <p:nvPr/>
        </p:nvSpPr>
        <p:spPr>
          <a:xfrm>
            <a:off x="864432" y="4026743"/>
            <a:ext cx="1055306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0000"/>
              </a:buClr>
              <a:buSzPts val="2400"/>
            </a:pPr>
            <a:r>
              <a:rPr lang="en-GB" sz="2400" b="1" dirty="0">
                <a:solidFill>
                  <a:schemeClr val="accent1"/>
                </a:solidFill>
                <a:ea typeface="Arial"/>
                <a:cs typeface="Arial"/>
                <a:sym typeface="Century Gothic"/>
              </a:rPr>
              <a:t>A substance that cannot dissolve to form a solution</a:t>
            </a:r>
          </a:p>
        </p:txBody>
      </p:sp>
      <p:sp>
        <p:nvSpPr>
          <p:cNvPr id="20" name="Google Shape;102;p1">
            <a:extLst>
              <a:ext uri="{FF2B5EF4-FFF2-40B4-BE49-F238E27FC236}">
                <a16:creationId xmlns:a16="http://schemas.microsoft.com/office/drawing/2014/main" id="{8362FDE2-AE23-F24F-84AA-6CF37C5A6AA3}"/>
              </a:ext>
            </a:extLst>
          </p:cNvPr>
          <p:cNvSpPr txBox="1"/>
          <p:nvPr/>
        </p:nvSpPr>
        <p:spPr>
          <a:xfrm>
            <a:off x="864431" y="4769942"/>
            <a:ext cx="922394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0000"/>
              </a:buClr>
              <a:buSzPts val="2400"/>
            </a:pPr>
            <a:r>
              <a:rPr lang="en-GB" sz="2400" b="1" dirty="0">
                <a:solidFill>
                  <a:schemeClr val="accent1"/>
                </a:solidFill>
                <a:ea typeface="Arial"/>
                <a:cs typeface="Arial"/>
                <a:sym typeface="Century Gothic"/>
              </a:rPr>
              <a:t>Crystallisation or evaporation - place the salt water in an evaporating dish and heat to cause the water to evaporate, leaving the salt in the dish. (Distillation could also be used)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2D9209-05ED-9247-B9DE-C583E081648E}"/>
              </a:ext>
            </a:extLst>
          </p:cNvPr>
          <p:cNvSpPr/>
          <p:nvPr/>
        </p:nvSpPr>
        <p:spPr>
          <a:xfrm>
            <a:off x="400571" y="117846"/>
            <a:ext cx="504324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000000"/>
              </a:buClr>
              <a:buSzPts val="2400"/>
            </a:pPr>
            <a:r>
              <a:rPr lang="en-GB" sz="2600" b="1" u="sng" dirty="0">
                <a:solidFill>
                  <a:schemeClr val="dk1"/>
                </a:solidFill>
                <a:ea typeface="Century Gothic"/>
                <a:cs typeface="Century Gothic"/>
                <a:sym typeface="Century Gothic"/>
              </a:rPr>
              <a:t>Acid and Alkalis – Do Now Answers</a:t>
            </a:r>
            <a:endParaRPr lang="en-GB" sz="2600" b="1" dirty="0">
              <a:solidFill>
                <a:schemeClr val="dk1"/>
              </a:solidFill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6A4C9B1-A7CB-4EFF-66E5-DACCAB71BB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400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843"/>
    </mc:Choice>
    <mc:Fallback>
      <p:transition spd="slow" advTm="102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28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F75246-528D-4B13-BCF6-4AAB7ECFF4A5}"/>
              </a:ext>
            </a:extLst>
          </p:cNvPr>
          <p:cNvSpPr/>
          <p:nvPr/>
        </p:nvSpPr>
        <p:spPr>
          <a:xfrm>
            <a:off x="173312" y="544131"/>
            <a:ext cx="3638144" cy="6596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 Learning: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1A1D943-23E1-56D2-646A-2203C2BF3444}"/>
              </a:ext>
            </a:extLst>
          </p:cNvPr>
          <p:cNvSpPr/>
          <p:nvPr/>
        </p:nvSpPr>
        <p:spPr>
          <a:xfrm>
            <a:off x="4276927" y="544131"/>
            <a:ext cx="3638145" cy="6596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Topic covers: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81C4D7D-0C43-8861-9F11-0280F9705597}"/>
              </a:ext>
            </a:extLst>
          </p:cNvPr>
          <p:cNvSpPr/>
          <p:nvPr/>
        </p:nvSpPr>
        <p:spPr>
          <a:xfrm>
            <a:off x="8380543" y="544130"/>
            <a:ext cx="3638144" cy="6596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learning links: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4E2B200-E1D3-DE05-C49B-FBA8EA96D3FD}"/>
              </a:ext>
            </a:extLst>
          </p:cNvPr>
          <p:cNvSpPr/>
          <p:nvPr/>
        </p:nvSpPr>
        <p:spPr>
          <a:xfrm>
            <a:off x="173313" y="5141085"/>
            <a:ext cx="11845374" cy="2110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15639DA-E5B9-9D12-105E-E4367BB012C2}"/>
              </a:ext>
            </a:extLst>
          </p:cNvPr>
          <p:cNvSpPr/>
          <p:nvPr/>
        </p:nvSpPr>
        <p:spPr>
          <a:xfrm>
            <a:off x="173312" y="5686368"/>
            <a:ext cx="3638145" cy="8919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Careers: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F8E5778D-5034-DB8E-3395-8CF55CE037C3}"/>
              </a:ext>
            </a:extLst>
          </p:cNvPr>
          <p:cNvSpPr/>
          <p:nvPr/>
        </p:nvSpPr>
        <p:spPr>
          <a:xfrm>
            <a:off x="3677635" y="2532154"/>
            <a:ext cx="746620" cy="4865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93310CAC-C9C7-924C-0D1C-9373D635B1DD}"/>
              </a:ext>
            </a:extLst>
          </p:cNvPr>
          <p:cNvSpPr/>
          <p:nvPr/>
        </p:nvSpPr>
        <p:spPr>
          <a:xfrm>
            <a:off x="7787782" y="2530945"/>
            <a:ext cx="746620" cy="4865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1669B6-95D4-2462-AC3F-E2F5A1454C8B}"/>
              </a:ext>
            </a:extLst>
          </p:cNvPr>
          <p:cNvSpPr txBox="1"/>
          <p:nvPr/>
        </p:nvSpPr>
        <p:spPr>
          <a:xfrm>
            <a:off x="643156" y="1342238"/>
            <a:ext cx="2885813" cy="31393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Year 7-introduction to acids, alkalis and indicators 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Year 8-filtration and distillation 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C20B1F-28AD-E141-46F9-EA10171FC52D}"/>
              </a:ext>
            </a:extLst>
          </p:cNvPr>
          <p:cNvSpPr txBox="1"/>
          <p:nvPr/>
        </p:nvSpPr>
        <p:spPr>
          <a:xfrm>
            <a:off x="4901969" y="1342238"/>
            <a:ext cx="2885813" cy="36933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Acids, Alkalis and Indicators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Bases and Salts 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Preparing copper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sulfate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 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Alkalis and balancing equations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Acids with metals and carbonates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3C646F-FA7B-99F7-66B4-71CE9D50312F}"/>
              </a:ext>
            </a:extLst>
          </p:cNvPr>
          <p:cNvSpPr txBox="1"/>
          <p:nvPr/>
        </p:nvSpPr>
        <p:spPr>
          <a:xfrm>
            <a:off x="8831734" y="1863345"/>
            <a:ext cx="3360266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Titration curves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Strong and weak acids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Calculating pH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2C76030D-81DA-5175-5FBB-23916934FF61}"/>
              </a:ext>
            </a:extLst>
          </p:cNvPr>
          <p:cNvSpPr txBox="1"/>
          <p:nvPr/>
        </p:nvSpPr>
        <p:spPr>
          <a:xfrm>
            <a:off x="173312" y="18023"/>
            <a:ext cx="546123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Acids and Alkalis </a:t>
            </a: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03E636-122A-D766-7F4F-F695B6A82535}"/>
              </a:ext>
            </a:extLst>
          </p:cNvPr>
          <p:cNvSpPr txBox="1"/>
          <p:nvPr/>
        </p:nvSpPr>
        <p:spPr>
          <a:xfrm>
            <a:off x="4181279" y="5687762"/>
            <a:ext cx="3746104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Chemist, science teacher, pharmacist, Lab assistant, chemical analyst, clinical analyst,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955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6CB16-54FB-6D57-9C3A-331ED8B9F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4" y="-124595"/>
            <a:ext cx="10515600" cy="1657106"/>
          </a:xfrm>
        </p:spPr>
        <p:txBody>
          <a:bodyPr>
            <a:normAutofit/>
          </a:bodyPr>
          <a:lstStyle/>
          <a:p>
            <a:r>
              <a:rPr lang="en-GB" sz="4000" b="0" i="0" u="sng" dirty="0">
                <a:solidFill>
                  <a:srgbClr val="002060"/>
                </a:solidFill>
                <a:effectLst/>
                <a:latin typeface="-apple-system"/>
              </a:rPr>
              <a:t>Command words </a:t>
            </a:r>
            <a:r>
              <a:rPr lang="en-GB" sz="4000" b="0" i="0" dirty="0">
                <a:solidFill>
                  <a:srgbClr val="002060"/>
                </a:solidFill>
                <a:effectLst/>
                <a:latin typeface="-apple-system"/>
              </a:rPr>
              <a:t>are used in exams to tell you how to answer science exam questions.</a:t>
            </a:r>
            <a:endParaRPr lang="en-GB" sz="4000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9C188C-A749-3465-56D8-D24C555CA3AA}"/>
              </a:ext>
            </a:extLst>
          </p:cNvPr>
          <p:cNvSpPr txBox="1"/>
          <p:nvPr/>
        </p:nvSpPr>
        <p:spPr>
          <a:xfrm>
            <a:off x="838194" y="1458509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this topic we will focus on using the word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describe.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F9DF0E-A491-DAFA-78A5-2D50A8124930}"/>
              </a:ext>
            </a:extLst>
          </p:cNvPr>
          <p:cNvSpPr txBox="1"/>
          <p:nvPr/>
        </p:nvSpPr>
        <p:spPr>
          <a:xfrm>
            <a:off x="838194" y="2243699"/>
            <a:ext cx="105155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When you are asked to 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describe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 something, you should simply ‘say what you see’.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5CC553-B65B-DB75-6331-EB9A96132BB2}"/>
              </a:ext>
            </a:extLst>
          </p:cNvPr>
          <p:cNvSpPr txBox="1"/>
          <p:nvPr/>
        </p:nvSpPr>
        <p:spPr>
          <a:xfrm>
            <a:off x="838194" y="2792449"/>
            <a:ext cx="105155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B4F58"/>
                </a:solidFill>
                <a:effectLst/>
                <a:uLnTx/>
                <a:uFillTx/>
                <a:ea typeface="+mn-ea"/>
                <a:cs typeface="+mn-cs"/>
              </a:rPr>
              <a:t>Here’s an example. </a:t>
            </a:r>
            <a:r>
              <a:rPr lang="en-GB" b="0" i="0" dirty="0">
                <a:solidFill>
                  <a:srgbClr val="4D5657"/>
                </a:solidFill>
                <a:effectLst/>
              </a:rPr>
              <a:t>A student removed water from salty water using the apparatus below. </a:t>
            </a:r>
            <a:r>
              <a:rPr lang="en-GB" b="0" i="1" u="sng" dirty="0">
                <a:solidFill>
                  <a:srgbClr val="4D5657"/>
                </a:solidFill>
                <a:effectLst/>
              </a:rPr>
              <a:t>Describe</a:t>
            </a:r>
            <a:r>
              <a:rPr lang="en-GB" b="0" i="0" dirty="0">
                <a:solidFill>
                  <a:srgbClr val="4D5657"/>
                </a:solidFill>
                <a:effectLst/>
              </a:rPr>
              <a:t> how this technique works by </a:t>
            </a:r>
            <a:r>
              <a:rPr lang="en-GB" b="0" i="1" u="sng" dirty="0">
                <a:solidFill>
                  <a:srgbClr val="4D5657"/>
                </a:solidFill>
                <a:effectLst/>
              </a:rPr>
              <a:t>referring to the processes at A and B.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E1FEAC2-A971-ABB3-CF45-D9CD49713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10" y="3429000"/>
            <a:ext cx="5949542" cy="33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247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54FB1D2-5D7C-0F2B-1D54-4B94DFF13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3117" y="-268859"/>
            <a:ext cx="10515600" cy="1325563"/>
          </a:xfrm>
        </p:spPr>
        <p:txBody>
          <a:bodyPr/>
          <a:lstStyle/>
          <a:p>
            <a:r>
              <a:rPr lang="en-GB" dirty="0"/>
              <a:t>Please watch the video and take notes</a:t>
            </a:r>
          </a:p>
        </p:txBody>
      </p:sp>
      <p:pic>
        <p:nvPicPr>
          <p:cNvPr id="5" name="Online Media 4" title="GCSE Chemistry - Acids and Bases  #34">
            <a:hlinkClick r:id="" action="ppaction://media"/>
            <a:extLst>
              <a:ext uri="{FF2B5EF4-FFF2-40B4-BE49-F238E27FC236}">
                <a16:creationId xmlns:a16="http://schemas.microsoft.com/office/drawing/2014/main" id="{68A75666-D3E1-001F-8F6A-A4D995C3400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426720" y="646047"/>
            <a:ext cx="10994581" cy="6211953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EF1BE91-D092-FDBA-A92F-263DEEF82D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60480" y="891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16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12"/>
    </mc:Choice>
    <mc:Fallback>
      <p:transition spd="slow" advTm="17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0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Indicators </a:t>
            </a:r>
          </a:p>
        </p:txBody>
      </p:sp>
      <p:pic>
        <p:nvPicPr>
          <p:cNvPr id="4" name="Picture 3" descr="Graphical user interface, application, Word&#10;&#10;Description automatically generated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7" t="22750" r="18568" b="29727"/>
          <a:stretch/>
        </p:blipFill>
        <p:spPr bwMode="auto">
          <a:xfrm>
            <a:off x="2482946" y="1493936"/>
            <a:ext cx="7547317" cy="47711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A100994-4873-F85C-6934-494944A82C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38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972"/>
    </mc:Choice>
    <mc:Fallback>
      <p:transition spd="slow" advTm="144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9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E2A4E-A48A-484A-9FC2-FAD5E8F97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Common acids and alkalis</a:t>
            </a:r>
          </a:p>
        </p:txBody>
      </p:sp>
      <p:pic>
        <p:nvPicPr>
          <p:cNvPr id="5" name="Picture 4" descr="Graphical user interface, application, Word&#10;&#10;Description automatically generated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8" t="22750" r="20563" b="28210"/>
          <a:stretch/>
        </p:blipFill>
        <p:spPr bwMode="auto">
          <a:xfrm>
            <a:off x="572232" y="1564079"/>
            <a:ext cx="4351460" cy="44428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0643920-6CFB-E483-E1E6-B1728A91E0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94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118"/>
    </mc:Choice>
    <mc:Fallback>
      <p:transition spd="slow" advTm="140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1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471" y="1191665"/>
            <a:ext cx="10515600" cy="1325563"/>
          </a:xfrm>
        </p:spPr>
        <p:txBody>
          <a:bodyPr/>
          <a:lstStyle/>
          <a:p>
            <a:r>
              <a:rPr lang="en-GB" dirty="0"/>
              <a:t>1. What ion is responsible for acidic 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471" y="2769522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AutoNum type="alphaLcParenR"/>
            </a:pPr>
            <a:r>
              <a:rPr lang="en-GB" sz="4800" dirty="0"/>
              <a:t>H</a:t>
            </a:r>
          </a:p>
          <a:p>
            <a:pPr marL="514350" indent="-514350">
              <a:buAutoNum type="alphaLcParenR"/>
            </a:pPr>
            <a:r>
              <a:rPr lang="en-GB" sz="4800" dirty="0"/>
              <a:t>OH</a:t>
            </a:r>
          </a:p>
          <a:p>
            <a:pPr marL="514350" indent="-514350">
              <a:buAutoNum type="alphaLcParenR"/>
            </a:pPr>
            <a:r>
              <a:rPr lang="en-GB" sz="4800" dirty="0"/>
              <a:t>H</a:t>
            </a:r>
            <a:r>
              <a:rPr lang="en-GB" sz="4800" baseline="30000" dirty="0"/>
              <a:t>+</a:t>
            </a:r>
            <a:endParaRPr lang="en-GB" sz="4800" dirty="0"/>
          </a:p>
          <a:p>
            <a:pPr marL="514350" indent="-514350">
              <a:buAutoNum type="alphaLcParenR"/>
            </a:pPr>
            <a:r>
              <a:rPr lang="en-GB" sz="4800" dirty="0"/>
              <a:t>H</a:t>
            </a:r>
            <a:r>
              <a:rPr lang="en-GB" sz="4800" baseline="30000" dirty="0"/>
              <a:t>--</a:t>
            </a:r>
            <a:endParaRPr lang="en-GB" sz="4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BE02B2-E68E-409F-6DFE-7C37E3F4EB31}"/>
              </a:ext>
            </a:extLst>
          </p:cNvPr>
          <p:cNvSpPr txBox="1"/>
          <p:nvPr/>
        </p:nvSpPr>
        <p:spPr>
          <a:xfrm>
            <a:off x="646471" y="169930"/>
            <a:ext cx="609845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j-ea"/>
                <a:cs typeface="+mj-cs"/>
              </a:rPr>
              <a:t>Hinge questions </a:t>
            </a:r>
            <a:endParaRPr lang="en-GB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5C70F2A-D614-F48F-6E49-78229F82FE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51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304"/>
    </mc:Choice>
    <mc:Fallback>
      <p:transition spd="slow" advTm="37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81099"/>
            <a:ext cx="10515600" cy="1325563"/>
          </a:xfrm>
        </p:spPr>
        <p:txBody>
          <a:bodyPr/>
          <a:lstStyle/>
          <a:p>
            <a:r>
              <a:rPr lang="en-GB" dirty="0"/>
              <a:t>2. Which of the following is an alkali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AutoNum type="alphaLcParenR"/>
            </a:pPr>
            <a:r>
              <a:rPr lang="en-GB" sz="4800" dirty="0" err="1"/>
              <a:t>CaO</a:t>
            </a:r>
            <a:endParaRPr lang="en-GB" sz="4800" dirty="0"/>
          </a:p>
          <a:p>
            <a:pPr marL="514350" indent="-514350">
              <a:buAutoNum type="alphaLcParenR"/>
            </a:pPr>
            <a:r>
              <a:rPr lang="en-GB" sz="4800" dirty="0"/>
              <a:t>Ca(OH)</a:t>
            </a:r>
            <a:r>
              <a:rPr lang="en-GB" sz="4800" baseline="-25000" dirty="0"/>
              <a:t>2</a:t>
            </a:r>
            <a:endParaRPr lang="en-GB" sz="4800" dirty="0"/>
          </a:p>
          <a:p>
            <a:pPr marL="514350" indent="-514350">
              <a:buAutoNum type="alphaLcParenR"/>
            </a:pPr>
            <a:r>
              <a:rPr lang="en-GB" sz="4800" dirty="0"/>
              <a:t>CaCO</a:t>
            </a:r>
            <a:r>
              <a:rPr lang="en-GB" sz="4800" baseline="-25000" dirty="0"/>
              <a:t>3</a:t>
            </a:r>
            <a:endParaRPr lang="en-GB" sz="4800" dirty="0"/>
          </a:p>
          <a:p>
            <a:pPr marL="514350" indent="-514350">
              <a:buAutoNum type="alphaLcParenR"/>
            </a:pPr>
            <a:r>
              <a:rPr lang="en-GB" sz="4800" dirty="0"/>
              <a:t>Ca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AA065B-AED3-9B77-FA98-23F4E44DEC54}"/>
              </a:ext>
            </a:extLst>
          </p:cNvPr>
          <p:cNvSpPr txBox="1"/>
          <p:nvPr/>
        </p:nvSpPr>
        <p:spPr>
          <a:xfrm>
            <a:off x="646471" y="169930"/>
            <a:ext cx="609845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j-ea"/>
                <a:cs typeface="+mj-cs"/>
              </a:rPr>
              <a:t>Hinge questions </a:t>
            </a:r>
            <a:endParaRPr lang="en-GB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6DE6B00-EB3E-DD30-94AB-F0DBFF6516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35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529"/>
    </mc:Choice>
    <mc:Fallback>
      <p:transition spd="slow" advTm="39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4138881-c390-4fa1-965b-946daa76e287">
      <Terms xmlns="http://schemas.microsoft.com/office/infopath/2007/PartnerControls"/>
    </lcf76f155ced4ddcb4097134ff3c332f>
    <TaxCatchAll xmlns="cb1366b5-3db3-492d-af00-00269662eb5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F9E7A0CD065743A777ABCB3A132B21" ma:contentTypeVersion="17" ma:contentTypeDescription="Create a new document." ma:contentTypeScope="" ma:versionID="1def9ece324483bd6801d26e951b19ca">
  <xsd:schema xmlns:xsd="http://www.w3.org/2001/XMLSchema" xmlns:xs="http://www.w3.org/2001/XMLSchema" xmlns:p="http://schemas.microsoft.com/office/2006/metadata/properties" xmlns:ns2="14138881-c390-4fa1-965b-946daa76e287" xmlns:ns3="cb1366b5-3db3-492d-af00-00269662eb53" targetNamespace="http://schemas.microsoft.com/office/2006/metadata/properties" ma:root="true" ma:fieldsID="ec6b5d1b23b3a76556c80e3bfffde045" ns2:_="" ns3:_="">
    <xsd:import namespace="14138881-c390-4fa1-965b-946daa76e287"/>
    <xsd:import namespace="cb1366b5-3db3-492d-af00-00269662eb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138881-c390-4fa1-965b-946daa76e2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afc6e421-0895-41c1-badf-596bff0fe7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1366b5-3db3-492d-af00-00269662eb53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2b580bab-c0f5-43a7-8b03-d978628e9977}" ma:internalName="TaxCatchAll" ma:showField="CatchAllData" ma:web="cb1366b5-3db3-492d-af00-00269662eb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23F4CD7-6AFE-4B0C-93A5-C8B8107A922F}">
  <ds:schemaRefs>
    <ds:schemaRef ds:uri="14138881-c390-4fa1-965b-946daa76e287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www.w3.org/XML/1998/namespace"/>
    <ds:schemaRef ds:uri="http://purl.org/dc/elements/1.1/"/>
    <ds:schemaRef ds:uri="cb1366b5-3db3-492d-af00-00269662eb53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479A591F-6B59-4553-9D84-2883F4FEC84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6E8B5C6-B134-453B-B319-AB58D238E5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138881-c390-4fa1-965b-946daa76e287"/>
    <ds:schemaRef ds:uri="cb1366b5-3db3-492d-af00-00269662eb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639</Words>
  <Application>Microsoft Office PowerPoint</Application>
  <PresentationFormat>Widescreen</PresentationFormat>
  <Paragraphs>142</Paragraphs>
  <Slides>10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-apple-system</vt:lpstr>
      <vt:lpstr>Arial</vt:lpstr>
      <vt:lpstr>Calibri</vt:lpstr>
      <vt:lpstr>Calibri Light</vt:lpstr>
      <vt:lpstr>Cambria</vt:lpstr>
      <vt:lpstr>Century Gothic</vt:lpstr>
      <vt:lpstr>Georgia</vt:lpstr>
      <vt:lpstr>2_Office Theme</vt:lpstr>
      <vt:lpstr>1_Office Theme</vt:lpstr>
      <vt:lpstr>Office Theme</vt:lpstr>
      <vt:lpstr>Retrospect</vt:lpstr>
      <vt:lpstr>Threshold – Entrance - Teacher to stand on door threshold </vt:lpstr>
      <vt:lpstr>PowerPoint Presentation</vt:lpstr>
      <vt:lpstr>PowerPoint Presentation</vt:lpstr>
      <vt:lpstr>Command words are used in exams to tell you how to answer science exam questions.</vt:lpstr>
      <vt:lpstr>Please watch the video and take notes</vt:lpstr>
      <vt:lpstr>Indicators </vt:lpstr>
      <vt:lpstr>Common acids and alkalis</vt:lpstr>
      <vt:lpstr>1. What ion is responsible for acidic solutions</vt:lpstr>
      <vt:lpstr>2. Which of the following is an alkali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Nicholas Cleator</dc:creator>
  <cp:lastModifiedBy>Jennifer Perchard</cp:lastModifiedBy>
  <cp:revision>6</cp:revision>
  <dcterms:created xsi:type="dcterms:W3CDTF">2023-05-18T08:29:30Z</dcterms:created>
  <dcterms:modified xsi:type="dcterms:W3CDTF">2025-01-09T16:51:30Z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0x0101008DF9E7A0CD065743A777ABCB3A132B21</vt:lpwstr>
  </property>
  <property fmtid="{D5CDD505-2E9C-101B-9397-08002B2CF9AE}" pid="3" name="MediaServiceImageTags">
    <vt:lpwstr/>
  </property>
</Properties>
</file>