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3" r:id="rId2"/>
    <p:sldId id="313" r:id="rId3"/>
    <p:sldId id="314" r:id="rId4"/>
    <p:sldId id="324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E6966-0226-8D2F-A9F5-3BF2D8768B1F}" v="30" dt="2025-01-09T12:50:43.628"/>
    <p1510:client id="{975A885D-BE33-4588-A63A-E4E8C6FE6C84}" v="13" dt="2025-01-09T13:01:40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5" autoAdjust="0"/>
    <p:restoredTop sz="96370" autoAdjust="0"/>
  </p:normalViewPr>
  <p:slideViewPr>
    <p:cSldViewPr snapToGrid="0">
      <p:cViewPr varScale="1">
        <p:scale>
          <a:sx n="86" d="100"/>
          <a:sy n="86" d="100"/>
        </p:scale>
        <p:origin x="13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132BC-6F31-4C44-8802-1EEEFB0F1E02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3B3B-C6A5-48DE-83A6-BDBDF6F74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6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0DBE-7AF0-4568-AF9F-B05A562F4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914E5-2A41-401A-B66E-450AC2B3B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A99C2-966C-4816-BEA6-291C51E4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CC6B7-C510-47D8-9729-7EF9FE4C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B397-DD90-47BB-AF11-E1219613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97AE-606F-4D32-A6D8-B3B6C3BB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1EE53-4BE0-4059-9DC8-2C3A49E06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578B8-86E3-44A4-AAD5-F3AF7C60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8AF2-414C-418D-901E-212C13F2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AB9C-413D-4525-817B-6D8FCF74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5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60F16-5AB5-4C10-B33C-B06C3BD03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9E7FF-1806-4B86-9694-4D1F1105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09087-1329-403F-8E41-E20F4DE8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54493-94E3-4C70-8D94-825EF0A9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771C-A54F-4EEF-A4C7-3FA315DF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86FD-921C-4A24-9012-94CEBACF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C7EC-4840-4DDF-A842-230CC8A0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2FF2B-554E-47E7-BA9B-46567E82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6225D-CE6D-46C3-AA62-F0E620D7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9937-E7D7-4772-B0D5-230E8A95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6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3494-2768-404A-8D2E-45FAFAD6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DD51-4A91-423A-8639-2CFDA54C5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A7346-D67F-4E09-9FE0-ADE4D840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B23B-2643-4860-85A8-A09DD976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4B239-3C44-42DE-88EA-7C84EB10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1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91B4-879A-4007-9009-27C7C8C3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3BC6B-E2E4-4518-975D-728788200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3327C-3B93-4D65-9F1E-30CA124FF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D309F-8C94-44CA-B909-533C4C02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448D6-305D-4998-A54A-3415C812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8DCA9-7379-427B-B8B5-1CC8A695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3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CEB0-3279-445B-B47F-EFF5A908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15B6-A0C1-4DA8-B5AF-2C6B11A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EDDB2-B7EB-45FA-94FA-F67799FAD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D2512-C54A-4512-983B-1B24BA0D5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C98DB-F6D5-4DBB-A310-261A2D523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D7334-B6DA-48B3-B766-0E795689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82BD3-2610-45EF-9FA3-5D890412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CB073-17DB-4F7C-A371-A4170DA8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76E1-A268-4B87-B988-BB4311A8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6088F-F8AF-4A41-8AAA-C38C1D0E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26256-D10D-4C56-B372-C7B43A69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B07B4-C04D-4A77-A3EF-3ED537A8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1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3357E-638F-4750-9AFC-32CEFFA4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58C93-7E0C-4443-B4A9-487EBFD2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9E8AC-B685-4891-9F2E-3A313E34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2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B5E0-3C4F-4BB1-B79A-0C5C5625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007B4-3EED-4F29-8FD3-ADE36901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C3775-B3F3-41F2-9995-20749F044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B53FF-F92D-4EAD-8EF6-908C8010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2F578-B9FA-4224-8FF0-37DB033A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83596-32BF-4C64-B110-14A5085A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3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E7F9-5D70-46E0-BD51-497D31E3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4F5C8-9877-44CB-B9A2-C3407F523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81545-D678-4E6F-9824-F28ABBAE5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741B4-DB55-471C-9FE3-0B2CEE8C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83F7A-86DB-4C43-8A34-0A95363B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57666-77E6-47DC-ACA8-84D437AC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4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9692E-765E-4411-A7DA-093BF4CB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6F4F3-DE32-43C2-B9B9-5BAA267CB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C0A1-C675-42B9-8080-44A735747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29BD-E93F-4D90-B000-ADB062A504F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F6F61-4189-41D9-BDFA-3FEFA2899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61F7-E575-4A05-9CEF-3B59DF0D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11535-C177-4696-8204-D04E6986A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1REyxt66ZXk&amp;list=PL5ngx_yNR4COYN1yH4pwV46o81HPsgyC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3912-D190-86BF-EFD3-33F26907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0" y="128672"/>
            <a:ext cx="13018477" cy="625151"/>
          </a:xfrm>
        </p:spPr>
        <p:txBody>
          <a:bodyPr>
            <a:noAutofit/>
          </a:bodyPr>
          <a:lstStyle/>
          <a:p>
            <a:r>
              <a:rPr lang="en-GB" sz="3600" b="1"/>
              <a:t>Threshold game – Entrance - </a:t>
            </a:r>
            <a:r>
              <a:rPr lang="en-GB" sz="3600" b="1">
                <a:solidFill>
                  <a:schemeClr val="accent2"/>
                </a:solidFill>
              </a:rPr>
              <a:t>Teacher to stand on door threshold </a:t>
            </a:r>
            <a:endParaRPr lang="en-GB" sz="3600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CAC77E-569F-1F2B-5EE5-378F1E9BCEBC}"/>
              </a:ext>
            </a:extLst>
          </p:cNvPr>
          <p:cNvSpPr txBox="1">
            <a:spLocks/>
          </p:cNvSpPr>
          <p:nvPr/>
        </p:nvSpPr>
        <p:spPr>
          <a:xfrm>
            <a:off x="122480" y="2017988"/>
            <a:ext cx="4449302" cy="4259396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4000" b="1"/>
              <a:t>At the start of the lesson:</a:t>
            </a:r>
            <a:r>
              <a:rPr lang="en-GB" sz="4000"/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Greet at the classroom door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Wear your uniform with pride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Enter the classroom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Books distributed calmly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Complete your do now in silence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600"/>
              <a:t> Place your equipment on the desk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4000" b="1"/>
          </a:p>
          <a:p>
            <a:pPr>
              <a:buFont typeface="Arial" panose="020B0604020202020204" pitchFamily="34" charset="0"/>
              <a:buChar char="•"/>
            </a:pPr>
            <a:endParaRPr lang="en-GB" sz="4000"/>
          </a:p>
          <a:p>
            <a:endParaRPr lang="en-GB" sz="4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36C43-60C6-9F2E-EF95-067612687BB1}"/>
              </a:ext>
            </a:extLst>
          </p:cNvPr>
          <p:cNvSpPr/>
          <p:nvPr/>
        </p:nvSpPr>
        <p:spPr>
          <a:xfrm>
            <a:off x="4678592" y="1917196"/>
            <a:ext cx="7388368" cy="432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3600" dirty="0"/>
              <a:t>Do Now: </a:t>
            </a:r>
          </a:p>
          <a:p>
            <a:pPr marL="742950" indent="-742950">
              <a:buAutoNum type="arabicPeriod"/>
            </a:pPr>
            <a:r>
              <a:rPr lang="en-GB" sz="3200" dirty="0"/>
              <a:t>Draw and label the following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Beaker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Measuring cylinder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Pipette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Burette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Volumetric flask </a:t>
            </a:r>
          </a:p>
          <a:p>
            <a:r>
              <a:rPr lang="en-GB" sz="3200" dirty="0"/>
              <a:t>2. Which one do you think will be the most accurate and why?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9A9D3-2958-023F-00D1-D67AED562C1F}"/>
              </a:ext>
            </a:extLst>
          </p:cNvPr>
          <p:cNvSpPr txBox="1"/>
          <p:nvPr/>
        </p:nvSpPr>
        <p:spPr>
          <a:xfrm>
            <a:off x="290775" y="879195"/>
            <a:ext cx="1170652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Title: Unit 2 Introduction: Calibration</a:t>
            </a:r>
          </a:p>
          <a:p>
            <a:r>
              <a:rPr lang="en-GB" sz="2800" b="1" dirty="0"/>
              <a:t>Date: Thursday 9th January</a:t>
            </a:r>
            <a:endParaRPr lang="en-GB" sz="2800" b="1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E3455-1E69-AB17-60F4-B5995A998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5" b="96623" l="3797" r="97708">
                        <a14:foregroundMark x1="39828" y1="15815" x2="58023" y2="36985"/>
                        <a14:foregroundMark x1="62607" y1="22900" x2="18553" y2="36656"/>
                        <a14:foregroundMark x1="18553" y1="36656" x2="17407" y2="55437"/>
                        <a14:foregroundMark x1="37822" y1="15898" x2="10172" y2="36656"/>
                        <a14:foregroundMark x1="11390" y1="27842" x2="43195" y2="7414"/>
                        <a14:foregroundMark x1="44699" y1="8155" x2="69341" y2="22076"/>
                        <a14:foregroundMark x1="50143" y1="7825" x2="33166" y2="7578"/>
                        <a14:foregroundMark x1="11533" y1="32702" x2="12249" y2="75371"/>
                        <a14:foregroundMark x1="12249" y1="75371" x2="43195" y2="90445"/>
                        <a14:foregroundMark x1="43195" y1="90445" x2="70559" y2="78089"/>
                        <a14:foregroundMark x1="70559" y1="78089" x2="79370" y2="57249"/>
                        <a14:foregroundMark x1="47135" y1="77018" x2="63825" y2="79407"/>
                        <a14:foregroundMark x1="22636" y1="82619" x2="66834" y2="82372"/>
                        <a14:foregroundMark x1="66834" y1="82372" x2="75716" y2="74959"/>
                        <a14:foregroundMark x1="95630" y1="43657" x2="92407" y2="58402"/>
                        <a14:foregroundMark x1="95559" y1="28171" x2="76504" y2="36656"/>
                        <a14:foregroundMark x1="10172" y1="32125" x2="7521" y2="64333"/>
                        <a14:foregroundMark x1="7521" y1="64333" x2="33668" y2="91763"/>
                        <a14:foregroundMark x1="33668" y1="91763" x2="35244" y2="92010"/>
                        <a14:foregroundMark x1="32020" y1="39951" x2="39470" y2="67216"/>
                        <a14:foregroundMark x1="9241" y1="69934" x2="30372" y2="92257"/>
                        <a14:foregroundMark x1="30372" y1="92257" x2="61891" y2="87562"/>
                        <a14:foregroundMark x1="61891" y1="87562" x2="81447" y2="61120"/>
                        <a14:foregroundMark x1="11605" y1="33278" x2="4656" y2="64498"/>
                        <a14:foregroundMark x1="4656" y1="64498" x2="24069" y2="89868"/>
                        <a14:foregroundMark x1="24069" y1="89868" x2="54513" y2="89951"/>
                        <a14:foregroundMark x1="54513" y1="89951" x2="77722" y2="72323"/>
                        <a14:foregroundMark x1="49212" y1="94152" x2="61676" y2="88797"/>
                        <a14:foregroundMark x1="35745" y1="93657" x2="39685" y2="94893"/>
                        <a14:foregroundMark x1="29728" y1="72570" x2="41261" y2="72735"/>
                        <a14:foregroundMark x1="7163" y1="42669" x2="4513" y2="56013"/>
                        <a14:foregroundMark x1="4871" y1="35997" x2="3868" y2="59885"/>
                        <a14:foregroundMark x1="4370" y1="64250" x2="14112" y2="83526"/>
                        <a14:foregroundMark x1="30874" y1="63097" x2="27507" y2="84514"/>
                        <a14:foregroundMark x1="50072" y1="61862" x2="44484" y2="84514"/>
                        <a14:foregroundMark x1="63037" y1="62850" x2="55946" y2="81384"/>
                        <a14:foregroundMark x1="79799" y1="64745" x2="67479" y2="79160"/>
                        <a14:foregroundMark x1="58453" y1="65898" x2="53295" y2="79489"/>
                        <a14:foregroundMark x1="71705" y1="67628" x2="69341" y2="77348"/>
                        <a14:foregroundMark x1="53868" y1="94069" x2="72350" y2="82125"/>
                        <a14:foregroundMark x1="52579" y1="95222" x2="79799" y2="72488"/>
                        <a14:foregroundMark x1="79799" y1="72488" x2="79799" y2="72488"/>
                        <a14:foregroundMark x1="13610" y1="78171" x2="40186" y2="93328"/>
                        <a14:foregroundMark x1="40186" y1="93328" x2="75645" y2="81137"/>
                        <a14:foregroundMark x1="75645" y1="81137" x2="77436" y2="78583"/>
                        <a14:foregroundMark x1="41117" y1="94893" x2="51934" y2="95222"/>
                        <a14:foregroundMark x1="25716" y1="88303" x2="32020" y2="95305"/>
                        <a14:foregroundMark x1="17192" y1="82455" x2="26576" y2="92257"/>
                        <a14:foregroundMark x1="9957" y1="78089" x2="15473" y2="86903"/>
                        <a14:foregroundMark x1="17335" y1="87150" x2="26934" y2="94481"/>
                        <a14:foregroundMark x1="35244" y1="94646" x2="67335" y2="87891"/>
                        <a14:foregroundMark x1="67335" y1="87891" x2="71060" y2="85420"/>
                        <a14:foregroundMark x1="74212" y1="36244" x2="42407" y2="46952"/>
                        <a14:foregroundMark x1="85458" y1="33443" x2="97708" y2="30560"/>
                        <a14:foregroundMark x1="29441" y1="49753" x2="69126" y2="41845"/>
                        <a14:foregroundMark x1="69126" y1="41845" x2="69556" y2="41845"/>
                        <a14:foregroundMark x1="53868" y1="44399" x2="68195" y2="48023"/>
                        <a14:foregroundMark x1="44771" y1="46952" x2="45989" y2="59885"/>
                        <a14:foregroundMark x1="45272" y1="4119" x2="45272" y2="4119"/>
                        <a14:foregroundMark x1="45272" y1="4119" x2="43768" y2="3295"/>
                        <a14:foregroundMark x1="61032" y1="90198" x2="61032" y2="90198"/>
                        <a14:foregroundMark x1="59097" y1="94399" x2="59097" y2="94399"/>
                        <a14:foregroundMark x1="44341" y1="96623" x2="44341" y2="96623"/>
                        <a14:foregroundMark x1="35172" y1="69028" x2="35172" y2="69028"/>
                        <a14:foregroundMark x1="5444" y1="80066" x2="5444" y2="80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6094" y="775003"/>
            <a:ext cx="1220866" cy="10616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470E91-F3E1-3F47-8F9D-C51399C9E697}"/>
              </a:ext>
            </a:extLst>
          </p:cNvPr>
          <p:cNvCxnSpPr>
            <a:cxnSpLocks/>
          </p:cNvCxnSpPr>
          <p:nvPr/>
        </p:nvCxnSpPr>
        <p:spPr>
          <a:xfrm>
            <a:off x="1946607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75FE8A-ED8A-81DE-C9F3-7F7D02930BE3}"/>
              </a:ext>
            </a:extLst>
          </p:cNvPr>
          <p:cNvCxnSpPr>
            <a:cxnSpLocks/>
          </p:cNvCxnSpPr>
          <p:nvPr/>
        </p:nvCxnSpPr>
        <p:spPr>
          <a:xfrm>
            <a:off x="5184406" y="6389580"/>
            <a:ext cx="0" cy="4179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7D967EF-40F5-326E-FCF1-4BE4A6C2D4C3}"/>
              </a:ext>
            </a:extLst>
          </p:cNvPr>
          <p:cNvSpPr/>
          <p:nvPr/>
        </p:nvSpPr>
        <p:spPr>
          <a:xfrm>
            <a:off x="-230938" y="6244262"/>
            <a:ext cx="126538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 Up &amp; Focus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ighest Quality Work</a:t>
            </a: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nterruption Free -  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en-GB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eat Work</a:t>
            </a:r>
            <a:r>
              <a:rPr lang="en-GB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E</a:t>
            </a:r>
            <a:r>
              <a:rPr lang="en-GB" sz="2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quipment</a:t>
            </a:r>
            <a:endParaRPr lang="en-GB" sz="6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503F66-B0F7-8B48-B494-D8DF567C1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599" y="1044087"/>
            <a:ext cx="789215" cy="7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F5A98-89BB-41D0-9076-729FCD5A7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796"/>
            <a:ext cx="10515600" cy="8130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5400" dirty="0"/>
              <a:t>What is a calibration?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1EA624-7D18-94D1-8FEF-44B2107E7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1305098" cy="13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7730-9115-47CC-AD03-74263686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CF56A-76EE-4B32-9629-C7C38931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1468573"/>
            <a:ext cx="10587446" cy="1797141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AutoNum type="arabicPeriod"/>
            </a:pPr>
            <a:r>
              <a:rPr lang="en-GB" sz="7400" dirty="0"/>
              <a:t>Weigh 25 cm</a:t>
            </a:r>
            <a:r>
              <a:rPr lang="en-GB" sz="7400" baseline="30000" dirty="0"/>
              <a:t>3</a:t>
            </a:r>
            <a:r>
              <a:rPr lang="en-GB" sz="7400" dirty="0"/>
              <a:t> of water using a measuring cylinder, small beaker, burette, volumetric flask and a pipette. </a:t>
            </a:r>
          </a:p>
          <a:p>
            <a:pPr marL="514350" indent="-514350">
              <a:buAutoNum type="arabicPeriod"/>
            </a:pPr>
            <a:r>
              <a:rPr lang="en-GB" sz="7400" dirty="0"/>
              <a:t>Record each measurement in a table.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F1AB4B-EDE9-42FB-88D3-DE9FF3CDB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09403"/>
              </p:ext>
            </p:extLst>
          </p:nvPr>
        </p:nvGraphicFramePr>
        <p:xfrm>
          <a:off x="907142" y="2677966"/>
          <a:ext cx="10377715" cy="3814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5543">
                  <a:extLst>
                    <a:ext uri="{9D8B030D-6E8A-4147-A177-3AD203B41FA5}">
                      <a16:colId xmlns:a16="http://schemas.microsoft.com/office/drawing/2014/main" val="4097964094"/>
                    </a:ext>
                  </a:extLst>
                </a:gridCol>
                <a:gridCol w="2075543">
                  <a:extLst>
                    <a:ext uri="{9D8B030D-6E8A-4147-A177-3AD203B41FA5}">
                      <a16:colId xmlns:a16="http://schemas.microsoft.com/office/drawing/2014/main" val="1626080284"/>
                    </a:ext>
                  </a:extLst>
                </a:gridCol>
                <a:gridCol w="2075543">
                  <a:extLst>
                    <a:ext uri="{9D8B030D-6E8A-4147-A177-3AD203B41FA5}">
                      <a16:colId xmlns:a16="http://schemas.microsoft.com/office/drawing/2014/main" val="832721889"/>
                    </a:ext>
                  </a:extLst>
                </a:gridCol>
                <a:gridCol w="2075543">
                  <a:extLst>
                    <a:ext uri="{9D8B030D-6E8A-4147-A177-3AD203B41FA5}">
                      <a16:colId xmlns:a16="http://schemas.microsoft.com/office/drawing/2014/main" val="444640834"/>
                    </a:ext>
                  </a:extLst>
                </a:gridCol>
                <a:gridCol w="2075543">
                  <a:extLst>
                    <a:ext uri="{9D8B030D-6E8A-4147-A177-3AD203B41FA5}">
                      <a16:colId xmlns:a16="http://schemas.microsoft.com/office/drawing/2014/main" val="76585183"/>
                    </a:ext>
                  </a:extLst>
                </a:gridCol>
              </a:tblGrid>
              <a:tr h="56718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Equipment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First reading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Second reading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Third reading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Average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67349"/>
                  </a:ext>
                </a:extLst>
              </a:tr>
              <a:tr h="978979">
                <a:tc>
                  <a:txBody>
                    <a:bodyPr/>
                    <a:lstStyle/>
                    <a:p>
                      <a:r>
                        <a:rPr lang="en-GB" b="1" dirty="0"/>
                        <a:t>Measuring cylinder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95293"/>
                  </a:ext>
                </a:extLst>
              </a:tr>
              <a:tr h="567186">
                <a:tc>
                  <a:txBody>
                    <a:bodyPr/>
                    <a:lstStyle/>
                    <a:p>
                      <a:r>
                        <a:rPr lang="en-GB" b="1" dirty="0"/>
                        <a:t>Small beaker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02770"/>
                  </a:ext>
                </a:extLst>
              </a:tr>
              <a:tr h="567186">
                <a:tc>
                  <a:txBody>
                    <a:bodyPr/>
                    <a:lstStyle/>
                    <a:p>
                      <a:r>
                        <a:rPr lang="en-GB" b="1" dirty="0"/>
                        <a:t>Burette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797756"/>
                  </a:ext>
                </a:extLst>
              </a:tr>
              <a:tr h="567186">
                <a:tc>
                  <a:txBody>
                    <a:bodyPr/>
                    <a:lstStyle/>
                    <a:p>
                      <a:r>
                        <a:rPr lang="en-GB" b="1" dirty="0"/>
                        <a:t>Volumetric flask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59752"/>
                  </a:ext>
                </a:extLst>
              </a:tr>
              <a:tr h="567186">
                <a:tc>
                  <a:txBody>
                    <a:bodyPr/>
                    <a:lstStyle/>
                    <a:p>
                      <a:r>
                        <a:rPr lang="en-GB" b="1" dirty="0"/>
                        <a:t>Pipette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206133"/>
                  </a:ext>
                </a:extLst>
              </a:tr>
            </a:tbl>
          </a:graphicData>
        </a:graphic>
      </p:graphicFrame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25B6C6-9FEC-E549-2198-721C21D56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3264" y="365124"/>
            <a:ext cx="917171" cy="9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412F-95A6-64AE-CF76-67C4AEE0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4"/>
              </a:rPr>
              <a:t>https://www.youtube.com/watch?v=1REyxt66ZXk&amp;list=PL5ngx_yNR4COYN1yH4pwV46o81HPsgyCg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AD3AFE-A328-0DA7-2012-42D13F564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1255222" cy="12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185</Words>
  <Application>Microsoft Office PowerPoint</Application>
  <PresentationFormat>Widescreen</PresentationFormat>
  <Paragraphs>38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Threshold game – Entrance - Teacher to stand on door threshold </vt:lpstr>
      <vt:lpstr>PowerPoint Presentation</vt:lpstr>
      <vt:lpstr>Method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NOW!</dc:title>
  <dc:creator>Soph</dc:creator>
  <cp:lastModifiedBy>Katie Wainwright</cp:lastModifiedBy>
  <cp:revision>64</cp:revision>
  <cp:lastPrinted>2020-09-09T08:29:11Z</cp:lastPrinted>
  <dcterms:created xsi:type="dcterms:W3CDTF">2017-08-16T11:50:18Z</dcterms:created>
  <dcterms:modified xsi:type="dcterms:W3CDTF">2025-01-09T14:16:34Z</dcterms:modified>
</cp:coreProperties>
</file>