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2" r:id="rId5"/>
    <p:sldId id="256" r:id="rId6"/>
    <p:sldId id="257" r:id="rId7"/>
    <p:sldId id="258" r:id="rId8"/>
    <p:sldId id="270" r:id="rId9"/>
    <p:sldId id="259" r:id="rId10"/>
    <p:sldId id="260" r:id="rId11"/>
    <p:sldId id="27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97D77D-A697-468B-A29B-9B9B9544D8ED}" v="9" dt="2025-01-09T13:08:01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635" autoAdjust="0"/>
  </p:normalViewPr>
  <p:slideViewPr>
    <p:cSldViewPr snapToGrid="0">
      <p:cViewPr>
        <p:scale>
          <a:sx n="38" d="100"/>
          <a:sy n="38" d="100"/>
        </p:scale>
        <p:origin x="1656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C3237-34FE-4E65-872D-579E185191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9DE2-9CA4-4BA8-B8E6-E4CAFA9CF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ntrehab.com/areas-of-the-brain-affected-by-stroke/#fronta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3oef68YabD0" TargetMode="External"/><Relationship Id="rId4" Type="http://schemas.openxmlformats.org/officeDocument/2006/relationships/hyperlink" Target="https://www.youtube.com/watch?v=6zNKz7YoUao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sport/football/5799659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B9DE2-9CA4-4BA8-B8E6-E4CAFA9CF7A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07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https://www.youtube.com/watch?v=vb8Jg1PAL90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B9DE2-9CA4-4BA8-B8E6-E4CAFA9CF7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72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B9DE2-9CA4-4BA8-B8E6-E4CAFA9CF7A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61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Areas of the Brain Affected by Stroke: Location Matters (flintrehab.com)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sng" dirty="0">
                <a:hlinkClick r:id="rId4"/>
              </a:rPr>
              <a:t>https://www.youtube.com/watch?v=6zNKz7YoUao</a:t>
            </a:r>
            <a:endParaRPr lang="en-GB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sng" dirty="0">
                <a:hlinkClick r:id="rId5"/>
              </a:rPr>
              <a:t>https://www.youtube.com/watch?v=3oef68YabD0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B9DE2-9CA4-4BA8-B8E6-E4CAFA9CF7A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27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Heading in football: Professional players in England limited to 10 'higher force headers' a week in training - BBC Sport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B9DE2-9CA4-4BA8-B8E6-E4CAFA9CF7A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71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D485A-0F3C-47C2-B851-BA1C152CF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DC3D-7130-46E8-861B-A5C800697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A42B7-4BA9-49BA-90C5-CBE76B10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070DB-005D-498F-9BE4-D844E1ED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5D7CC-B4F2-45B3-8275-4EFB689C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98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92FD-E6BD-4759-8E55-91697C7D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8DA68-3C41-4316-9208-9F5E857B1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A140A-FE3D-47D2-AA8D-EAF513AE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DDE6B-E9A9-4F35-9B7A-0D566157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F03E7-4C2A-4718-A906-5A249848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27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1F02F6-5C8E-441B-92B9-23862F7C6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79187-13F9-427B-A2C8-4F618422D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4988C-7AC7-486D-AE2D-04BDA8B2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3BBCF-E6C5-481B-B981-149F6326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5FB88-CEE4-4421-B706-23EEA7F0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74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336E8-49A9-4692-9763-9BAF1A2A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60F21-76EB-42D2-9904-1DE72D71A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96EFE-E4D9-446F-8DF6-5AF314A0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6BD3C-38DC-4623-B697-BE1A1D6FD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8AAE-BC67-48DB-BCCC-3C4EC82C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25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65DC-C7EF-4B27-94DD-22A91F14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C7A91-6A0B-440F-AC2F-96E5D3F81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53773-442E-4191-85A0-5A38AD00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B13A-ABB6-4DA4-9F97-92AFFF96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30ACA-4141-4CE1-A1BE-8C80443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95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B58D3-ECA2-4983-A342-998CB420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D3CD6-86A8-49BD-9B0F-C47F88580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77092-D053-4CBB-A6B2-EA5037B61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C09F8-7E35-46F5-8D30-40CA0068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35832-72C6-413E-869D-B201E1D8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DA32B-D996-4446-8B26-A5B82AA8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FE19-F186-448B-9A48-D5D3969F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331C3-F6A4-478C-83C7-55D532411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01772-0A3A-4C0C-BB78-583F9B5CF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EC438-BE68-4D3D-BB4F-735DA2E9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2DF16-A3AE-4495-946D-F5BBB23A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1B6BA-8473-4D96-AE65-28CD13FE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CD3478-13DB-416A-848B-E4D43AFB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30D7C-10A6-4D22-9430-2BEE6DBF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316F-8588-4864-922B-CAEFE5A0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7167A-5109-43B4-9E67-01C5410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C4AE4-C25C-4F3B-8BA3-C8B5B6BB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3CC29-5FF4-43B4-871B-A57FA5AA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22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56734-A7D3-488B-82A0-EA88FB76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5C5776-B04B-40DF-A552-5FA666E4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990A8-3BE4-432E-A45C-13A8CF68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50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1879-99F0-4CB7-9934-BA6B30CC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0684-54D4-4C88-A6D6-5140255A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0B192-7311-4638-82AC-F3C91B9BB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13409-FE51-429A-B475-74B9BC5F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50ECD-FA86-45F3-8E0F-8EA8F811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63EC0-2E0A-44C0-9ECE-A9EE54C6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9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3273-A38F-46D6-BF16-91556DF2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005DD-B11E-4D62-BF57-FA91CE533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2970B-3B43-4B63-A294-5C80825D2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ED173-9D12-417C-9EE4-9CA7C34A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58151-2CFD-4C1B-B2D4-7CBDA0E3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091DB-8865-4222-A214-A31E8866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87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3A428-8B4F-43E4-A737-8C574E75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F9583-205A-4957-90EF-18642057B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F8F10-89D3-4568-B6C5-CA11D9925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E182D-8378-4E7F-ABFA-0E00C7CCA2B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6FF19-3E48-43D4-B3DC-E2A563594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9359D-747B-4C03-B65C-9EFE88A40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18D97-E847-4EC3-8B06-623D28BEA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96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youtube.com/watch?v=vb8Jg1PAL90" TargetMode="External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D7A0-D2B8-2F56-D45F-DD7B9284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1702859"/>
            <a:ext cx="5664200" cy="4189942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Aptos" panose="020B0004020202020204" pitchFamily="34" charset="0"/>
              </a:rPr>
              <a:t>Every time you see this symbol on a slide, please click it to listen to the audio.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3A605-F332-A6CB-1C18-FDD393B2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86" y="771758"/>
            <a:ext cx="5139282" cy="53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C78B7D-C076-4D8D-B6CC-5A7F73D94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B8BBE-E50E-451C-BB84-BD3907446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998" y="43185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8800" dirty="0">
                <a:highlight>
                  <a:srgbClr val="FFFF00"/>
                </a:highlight>
              </a:rPr>
              <a:t>Neurological damage</a:t>
            </a:r>
          </a:p>
        </p:txBody>
      </p:sp>
    </p:spTree>
    <p:extLst>
      <p:ext uri="{BB962C8B-B14F-4D97-AF65-F5344CB8AC3E}">
        <p14:creationId xmlns:p14="http://schemas.microsoft.com/office/powerpoint/2010/main" val="1139794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7485-A6C1-4866-AD92-239F3404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4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dirty="0">
                <a:latin typeface="Modern Love" panose="04090805081005020601" pitchFamily="82" charset="0"/>
              </a:rPr>
              <a:t>Learning objectives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CD66D1-4FEC-4863-A0A0-F02781A3E7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476630"/>
              </p:ext>
            </p:extLst>
          </p:nvPr>
        </p:nvGraphicFramePr>
        <p:xfrm>
          <a:off x="384454" y="5726161"/>
          <a:ext cx="11636969" cy="993422"/>
        </p:xfrm>
        <a:graphic>
          <a:graphicData uri="http://schemas.openxmlformats.org/drawingml/2006/table">
            <a:tbl>
              <a:tblPr firstRow="1" firstCol="1" bandRow="1"/>
              <a:tblGrid>
                <a:gridCol w="1906692">
                  <a:extLst>
                    <a:ext uri="{9D8B030D-6E8A-4147-A177-3AD203B41FA5}">
                      <a16:colId xmlns:a16="http://schemas.microsoft.com/office/drawing/2014/main" val="1553946644"/>
                    </a:ext>
                  </a:extLst>
                </a:gridCol>
                <a:gridCol w="9730277">
                  <a:extLst>
                    <a:ext uri="{9D8B030D-6E8A-4147-A177-3AD203B41FA5}">
                      <a16:colId xmlns:a16="http://schemas.microsoft.com/office/drawing/2014/main" val="1753525212"/>
                    </a:ext>
                  </a:extLst>
                </a:gridCol>
              </a:tblGrid>
              <a:tr h="9934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Specification link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basic understanding of how neurological damage, e.g. stroke or injury can affect motor abilities and behaviour.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4424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5941B6-C7EB-31C0-6677-C07FFF719747}"/>
              </a:ext>
            </a:extLst>
          </p:cNvPr>
          <p:cNvSpPr txBox="1"/>
          <p:nvPr/>
        </p:nvSpPr>
        <p:spPr>
          <a:xfrm>
            <a:off x="785351" y="1784555"/>
            <a:ext cx="10621297" cy="4146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know different types of brain damage and how it occurs.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real life examples of the impact of neurological damage. 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76759B5C-695E-5B42-6BFD-FF6186311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4090" y="3778828"/>
            <a:ext cx="1947333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A8FD-C544-402E-A7F3-245184FE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6600" dirty="0">
                <a:latin typeface="Modern Love" panose="04090805081005020601" pitchFamily="82" charset="0"/>
              </a:rPr>
              <a:t>Neurological damage = brain damage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E00C8-FC26-4B4A-B1F3-269C10369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60" y="1904607"/>
            <a:ext cx="7240943" cy="495339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Neurological damage concerns </a:t>
            </a:r>
            <a:r>
              <a:rPr lang="en-GB" sz="2400" dirty="0">
                <a:highlight>
                  <a:srgbClr val="FFFF00"/>
                </a:highlight>
              </a:rPr>
              <a:t>any damage to neurons in the brain which may be permanent or temporary.</a:t>
            </a:r>
            <a:r>
              <a:rPr lang="en-GB" sz="2400" dirty="0"/>
              <a:t> </a:t>
            </a:r>
            <a:br>
              <a:rPr lang="en-GB" sz="2400" dirty="0"/>
            </a:br>
            <a:endParaRPr lang="en-GB" sz="2400" dirty="0"/>
          </a:p>
          <a:p>
            <a:pPr>
              <a:lnSpc>
                <a:spcPct val="120000"/>
              </a:lnSpc>
            </a:pPr>
            <a:r>
              <a:rPr lang="en-GB" sz="2400" dirty="0"/>
              <a:t>We have seen how the </a:t>
            </a:r>
            <a:r>
              <a:rPr lang="en-GB" sz="2400" dirty="0">
                <a:highlight>
                  <a:srgbClr val="FFFF00"/>
                </a:highlight>
              </a:rPr>
              <a:t>brain function is localised - different areas </a:t>
            </a:r>
            <a:r>
              <a:rPr lang="en-GB" sz="2400" dirty="0"/>
              <a:t>of the brain perform specific functions. </a:t>
            </a:r>
            <a:br>
              <a:rPr lang="en-GB" sz="2400" dirty="0"/>
            </a:br>
            <a:endParaRPr lang="en-GB" sz="2400" dirty="0"/>
          </a:p>
          <a:p>
            <a:pPr>
              <a:lnSpc>
                <a:spcPct val="120000"/>
              </a:lnSpc>
            </a:pPr>
            <a:r>
              <a:rPr lang="en-GB" sz="2400" dirty="0"/>
              <a:t>Therefore, way in which </a:t>
            </a:r>
            <a:r>
              <a:rPr lang="en-GB" sz="2400" dirty="0">
                <a:highlight>
                  <a:srgbClr val="FFFF00"/>
                </a:highlight>
              </a:rPr>
              <a:t>neurological damage affects behaviour will depend on which area of the brain has been damaged</a:t>
            </a:r>
            <a:r>
              <a:rPr lang="en-GB" sz="2400" dirty="0"/>
              <a:t>. Also, the extent and seriousness of the damage will determine whether the effects are mild or severe. </a:t>
            </a:r>
          </a:p>
        </p:txBody>
      </p:sp>
      <p:pic>
        <p:nvPicPr>
          <p:cNvPr id="2050" name="Picture 2" descr="Image result for brain trauma">
            <a:extLst>
              <a:ext uri="{FF2B5EF4-FFF2-40B4-BE49-F238E27FC236}">
                <a16:creationId xmlns:a16="http://schemas.microsoft.com/office/drawing/2014/main" id="{C180C112-F54B-48DF-AEC2-D22736DC5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77" y="2110566"/>
            <a:ext cx="4518063" cy="45414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648C04AE-358E-E28B-88AA-61A03DC5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4533" y="294746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259E4-1A95-6407-3A27-C109C1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686" y="942538"/>
            <a:ext cx="3084998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Phineas Gage?</a:t>
            </a:r>
          </a:p>
        </p:txBody>
      </p:sp>
      <p:sp>
        <p:nvSpPr>
          <p:cNvPr id="103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phineas gage">
            <a:extLst>
              <a:ext uri="{FF2B5EF4-FFF2-40B4-BE49-F238E27FC236}">
                <a16:creationId xmlns:a16="http://schemas.microsoft.com/office/drawing/2014/main" id="{C0FE2D7B-D1F7-3F0F-8736-9699C98433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2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B9D9E-86BC-F434-0D84-726E285BCBAE}"/>
              </a:ext>
            </a:extLst>
          </p:cNvPr>
          <p:cNvSpPr txBox="1"/>
          <p:nvPr/>
        </p:nvSpPr>
        <p:spPr>
          <a:xfrm>
            <a:off x="9435218" y="5651811"/>
            <a:ext cx="2635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FFFF00"/>
                </a:highlight>
                <a:hlinkClick r:id="rId6"/>
              </a:rPr>
              <a:t>Why Scientists Are Still Fascinated By Phineas Gage (youtube.com)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3" name="Slife 6">
            <a:hlinkClick r:id="" action="ppaction://media"/>
            <a:extLst>
              <a:ext uri="{FF2B5EF4-FFF2-40B4-BE49-F238E27FC236}">
                <a16:creationId xmlns:a16="http://schemas.microsoft.com/office/drawing/2014/main" id="{AC11ECE9-D624-0A09-9818-31022E7E1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8415" y="282859"/>
            <a:ext cx="2246673" cy="22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BC52-7EE8-4D43-AC1E-7D79FE29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50" y="287588"/>
            <a:ext cx="11221065" cy="152087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dirty="0">
                <a:latin typeface="Modern Love" panose="04090805081005020601" pitchFamily="82" charset="0"/>
              </a:rPr>
              <a:t>How do strokes happen?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F6CFD1-F4EB-4827-AEC1-4AFE90129A12}"/>
              </a:ext>
            </a:extLst>
          </p:cNvPr>
          <p:cNvSpPr/>
          <p:nvPr/>
        </p:nvSpPr>
        <p:spPr>
          <a:xfrm>
            <a:off x="315450" y="2091364"/>
            <a:ext cx="4581837" cy="16252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 cap="rnd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A stroke is an interruption to the blood supply to the brain, either through bleeding or because some blood vessels have become blocked.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2A3337-A628-4833-99D5-DEC08888EA62}"/>
              </a:ext>
            </a:extLst>
          </p:cNvPr>
          <p:cNvSpPr/>
          <p:nvPr/>
        </p:nvSpPr>
        <p:spPr>
          <a:xfrm>
            <a:off x="7443020" y="1981969"/>
            <a:ext cx="4687532" cy="1625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Nerve cells can die because of a lack of nutrients carried by the blood, so if the blockage or bleeding continues, it can produce permanent damage.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27B14A-3EB9-4FDC-A4D9-DD60E7A2156A}"/>
              </a:ext>
            </a:extLst>
          </p:cNvPr>
          <p:cNvSpPr/>
          <p:nvPr/>
        </p:nvSpPr>
        <p:spPr>
          <a:xfrm>
            <a:off x="7499555" y="4867635"/>
            <a:ext cx="4574461" cy="1625240"/>
          </a:xfrm>
          <a:prstGeom prst="roundRect">
            <a:avLst/>
          </a:prstGeom>
          <a:solidFill>
            <a:srgbClr val="FFC000"/>
          </a:solidFill>
          <a:ln w="57150" cap="rnd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If the blood supply is restored quickly, damage can be minimised. Therefore, strokes need to be treated quickly, usually with drugs that will thin the blood and remove clots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C2A115-FC38-4191-B9BE-91F85C2E7574}"/>
              </a:ext>
            </a:extLst>
          </p:cNvPr>
          <p:cNvSpPr/>
          <p:nvPr/>
        </p:nvSpPr>
        <p:spPr>
          <a:xfrm>
            <a:off x="1192161" y="5089991"/>
            <a:ext cx="4574461" cy="1520871"/>
          </a:xfrm>
          <a:prstGeom prst="roundRect">
            <a:avLst/>
          </a:prstGeom>
          <a:solidFill>
            <a:srgbClr val="00B0F0"/>
          </a:solidFill>
          <a:ln w="57150" cap="rnd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000" dirty="0">
                <a:solidFill>
                  <a:schemeClr val="tx1"/>
                </a:solidFill>
              </a:rPr>
              <a:t>Symptoms of strokes include slurred speech, dragging muscles on one side of the face, and lessened function of the muscles on one side of the body.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A04317-14AF-40DC-80A2-4106D23BA1B7}"/>
              </a:ext>
            </a:extLst>
          </p:cNvPr>
          <p:cNvCxnSpPr/>
          <p:nvPr/>
        </p:nvCxnSpPr>
        <p:spPr>
          <a:xfrm>
            <a:off x="5279923" y="2794589"/>
            <a:ext cx="2050026" cy="0"/>
          </a:xfrm>
          <a:prstGeom prst="straightConnector1">
            <a:avLst/>
          </a:prstGeom>
          <a:ln w="174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9AAC6E-E63A-47D8-BFDA-A07539361115}"/>
              </a:ext>
            </a:extLst>
          </p:cNvPr>
          <p:cNvCxnSpPr>
            <a:cxnSpLocks/>
          </p:cNvCxnSpPr>
          <p:nvPr/>
        </p:nvCxnSpPr>
        <p:spPr>
          <a:xfrm>
            <a:off x="11665975" y="3716593"/>
            <a:ext cx="0" cy="914401"/>
          </a:xfrm>
          <a:prstGeom prst="straightConnector1">
            <a:avLst/>
          </a:prstGeom>
          <a:ln w="174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09AF6E-8FD6-4C6F-A77D-084BAE50AA2E}"/>
              </a:ext>
            </a:extLst>
          </p:cNvPr>
          <p:cNvCxnSpPr>
            <a:cxnSpLocks/>
          </p:cNvCxnSpPr>
          <p:nvPr/>
        </p:nvCxnSpPr>
        <p:spPr>
          <a:xfrm flipH="1">
            <a:off x="5835448" y="5860491"/>
            <a:ext cx="1494501" cy="0"/>
          </a:xfrm>
          <a:prstGeom prst="straightConnector1">
            <a:avLst/>
          </a:prstGeom>
          <a:ln w="174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8DAA3ABE-1CBF-BD66-6E05-A2BEA493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7375" y="3412050"/>
            <a:ext cx="1744131" cy="17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8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0ADB-98ED-460C-B110-89DAA9F8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7200" dirty="0">
                <a:latin typeface="Modern Love" panose="04090805081005020601" pitchFamily="82" charset="0"/>
              </a:rPr>
              <a:t>The effects of a stroke </a:t>
            </a:r>
            <a:br>
              <a:rPr lang="en-GB" sz="7200" dirty="0">
                <a:latin typeface="Modern Love" panose="04090805081005020601" pitchFamily="82" charset="0"/>
              </a:rPr>
            </a:br>
            <a:r>
              <a:rPr lang="en-GB" sz="4000" dirty="0">
                <a:highlight>
                  <a:srgbClr val="FFFF00"/>
                </a:highlight>
                <a:latin typeface="Modern Love" panose="04090805081005020601" pitchFamily="82" charset="0"/>
              </a:rPr>
              <a:t>The area the damage occurs will affect the impact </a:t>
            </a:r>
            <a:endParaRPr lang="en-GB" sz="7200" dirty="0">
              <a:highlight>
                <a:srgbClr val="FFFF00"/>
              </a:highlight>
              <a:latin typeface="Modern Love" panose="04090805081005020601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223EC-217B-4FF4-AF4D-317EEC0D5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037" y="2054225"/>
            <a:ext cx="8896350" cy="4438650"/>
          </a:xfrm>
          <a:prstGeom prst="rect">
            <a:avLst/>
          </a:prstGeom>
        </p:spPr>
      </p:pic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F060DDAE-9ACC-CCE8-85CB-1B727C691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325" y="1690688"/>
            <a:ext cx="1636712" cy="16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D0374F-8E70-20C3-A008-5AACE2D9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520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30D3FD-F711-4B7E-F2AF-15D73631B2D4}"/>
              </a:ext>
            </a:extLst>
          </p:cNvPr>
          <p:cNvSpPr txBox="1"/>
          <p:nvPr/>
        </p:nvSpPr>
        <p:spPr>
          <a:xfrm>
            <a:off x="5750202" y="1997839"/>
            <a:ext cx="6018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Please complete this research sheet.</a:t>
            </a:r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2765D206-A999-5370-D201-8C0A8AF45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866" y="4860161"/>
            <a:ext cx="1634361" cy="16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C5A4-189C-4B82-9DE0-15577EFB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4" y="941618"/>
            <a:ext cx="11815916" cy="1211647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>
                <a:latin typeface="Modern Love" panose="04090805081005020601" pitchFamily="82" charset="0"/>
              </a:rPr>
              <a:t>Can heading a football cause damage to the brain?</a:t>
            </a:r>
            <a:br>
              <a:rPr lang="en-GB" sz="6600" dirty="0">
                <a:latin typeface="Modern Love" panose="04090805081005020601" pitchFamily="82" charset="0"/>
              </a:rPr>
            </a:br>
            <a:endParaRPr lang="en-GB" sz="6600" dirty="0">
              <a:latin typeface="Modern Love" panose="04090805081005020601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2F066-48B0-4184-ABE8-038DF67D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019" y="2698955"/>
            <a:ext cx="4911213" cy="3610744"/>
          </a:xfrm>
        </p:spPr>
        <p:txBody>
          <a:bodyPr>
            <a:normAutofit/>
          </a:bodyPr>
          <a:lstStyle/>
          <a:p>
            <a:r>
              <a:rPr lang="en-GB" dirty="0"/>
              <a:t>Heading a ball can impact a person’s memory. </a:t>
            </a:r>
            <a:br>
              <a:rPr lang="en-GB" dirty="0"/>
            </a:br>
            <a:endParaRPr lang="en-GB" dirty="0"/>
          </a:p>
          <a:p>
            <a:r>
              <a:rPr lang="en-GB" dirty="0"/>
              <a:t>Too early to suggest permanent brain damage may happen – but the bottom line is heading the hall is not good for the brain!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9ADF6-CCF6-4F72-95A1-2456184DB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00" y="2058207"/>
            <a:ext cx="5516665" cy="4251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030325-825E-CA1D-E0F2-50350513C2BF}"/>
              </a:ext>
            </a:extLst>
          </p:cNvPr>
          <p:cNvSpPr txBox="1"/>
          <p:nvPr/>
        </p:nvSpPr>
        <p:spPr>
          <a:xfrm>
            <a:off x="6681019" y="6125033"/>
            <a:ext cx="6383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https://www.bbc.co.uk/sport/football/57996593</a:t>
            </a:r>
          </a:p>
        </p:txBody>
      </p:sp>
      <p:pic>
        <p:nvPicPr>
          <p:cNvPr id="7" name="Slide 10">
            <a:hlinkClick r:id="" action="ppaction://media"/>
            <a:extLst>
              <a:ext uri="{FF2B5EF4-FFF2-40B4-BE49-F238E27FC236}">
                <a16:creationId xmlns:a16="http://schemas.microsoft.com/office/drawing/2014/main" id="{A4C1AA5E-E0CF-D843-A9D5-11E3D5009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4269" y="1547441"/>
            <a:ext cx="1211647" cy="121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1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C815362D68F74E97D945FB295FCEC6" ma:contentTypeVersion="12" ma:contentTypeDescription="Create a new document." ma:contentTypeScope="" ma:versionID="6bb7b5d53aaf837b59f575ed4a31fc48">
  <xsd:schema xmlns:xsd="http://www.w3.org/2001/XMLSchema" xmlns:xs="http://www.w3.org/2001/XMLSchema" xmlns:p="http://schemas.microsoft.com/office/2006/metadata/properties" xmlns:ns3="57ac8f33-8460-4061-bf4b-7959a6b5513d" xmlns:ns4="15fd4f40-1541-4228-aa5f-fc1f93439076" targetNamespace="http://schemas.microsoft.com/office/2006/metadata/properties" ma:root="true" ma:fieldsID="2479839b4a80fe35c2e2b9147d380f32" ns3:_="" ns4:_="">
    <xsd:import namespace="57ac8f33-8460-4061-bf4b-7959a6b5513d"/>
    <xsd:import namespace="15fd4f40-1541-4228-aa5f-fc1f934390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c8f33-8460-4061-bf4b-7959a6b551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d4f40-1541-4228-aa5f-fc1f934390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2E0D9A-19B9-4FD3-8D8E-656CF7FA0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44A3E-C3A0-41B6-9885-82C5757380B1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57ac8f33-8460-4061-bf4b-7959a6b5513d"/>
    <ds:schemaRef ds:uri="15fd4f40-1541-4228-aa5f-fc1f93439076"/>
    <ds:schemaRef ds:uri="http://purl.org/dc/elements/1.1/"/>
    <ds:schemaRef ds:uri="http://purl.org/dc/terms/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65C108-3C63-44AC-8829-4779C7E01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c8f33-8460-4061-bf4b-7959a6b5513d"/>
    <ds:schemaRef ds:uri="15fd4f40-1541-4228-aa5f-fc1f934390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455</Words>
  <Application>Microsoft Office PowerPoint</Application>
  <PresentationFormat>Widescreen</PresentationFormat>
  <Paragraphs>36</Paragraphs>
  <Slides>9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Every time you see this symbol on a slide, please click it to listen to the audio.</vt:lpstr>
      <vt:lpstr>Neurological damage</vt:lpstr>
      <vt:lpstr>Learning objectives </vt:lpstr>
      <vt:lpstr>Neurological damage = brain damage </vt:lpstr>
      <vt:lpstr>Phineas Gage?</vt:lpstr>
      <vt:lpstr>How do strokes happen?</vt:lpstr>
      <vt:lpstr>The effects of a stroke  The area the damage occurs will affect the impact </vt:lpstr>
      <vt:lpstr>PowerPoint Presentation</vt:lpstr>
      <vt:lpstr>Can heading a football cause damage to the brain?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Neurological damage</dc:title>
  <dc:creator>Georgina Scott</dc:creator>
  <cp:lastModifiedBy>Georgina Cawson</cp:lastModifiedBy>
  <cp:revision>6</cp:revision>
  <dcterms:created xsi:type="dcterms:W3CDTF">2022-11-07T10:38:17Z</dcterms:created>
  <dcterms:modified xsi:type="dcterms:W3CDTF">2025-01-09T14:17:37Z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0x01010090C815362D68F74E97D945FB295FCEC6</vt:lpwstr>
  </property>
</Properties>
</file>