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094" r:id="rId2"/>
    <p:sldId id="871" r:id="rId3"/>
    <p:sldId id="873" r:id="rId4"/>
    <p:sldId id="1084" r:id="rId5"/>
    <p:sldId id="488" r:id="rId6"/>
    <p:sldId id="1091" r:id="rId7"/>
    <p:sldId id="496" r:id="rId8"/>
    <p:sldId id="1096"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0" d="100"/>
          <a:sy n="70"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12DE57-B0AD-4E63-A34B-AD2FAFF6D593}" type="datetimeFigureOut">
              <a:rPr lang="en-GB" smtClean="0"/>
              <a:t>09/01/2025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67B486-395F-46C8-BB1C-4F8169E8E8D7}" type="slidenum">
              <a:rPr lang="en-GB" smtClean="0"/>
              <a:t>‹#›</a:t>
            </a:fld>
            <a:endParaRPr lang="en-GB"/>
          </a:p>
        </p:txBody>
      </p:sp>
    </p:spTree>
    <p:extLst>
      <p:ext uri="{BB962C8B-B14F-4D97-AF65-F5344CB8AC3E}">
        <p14:creationId xmlns:p14="http://schemas.microsoft.com/office/powerpoint/2010/main" val="255511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FD67-A583-E288-28BB-E7EA66F7F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BE405-2DF4-C355-A2C5-C53C9889C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7251C-DDB0-D34C-DC40-F2D4F1A6F8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893412-DE08-F4DE-9971-1157AFE1898F}"/>
              </a:ext>
            </a:extLst>
          </p:cNvPr>
          <p:cNvSpPr>
            <a:spLocks noGrp="1"/>
          </p:cNvSpPr>
          <p:nvPr>
            <p:ph type="sldNum" sz="quarter" idx="10"/>
          </p:nvPr>
        </p:nvSpPr>
        <p:spPr/>
        <p:txBody>
          <a:bodyPr/>
          <a:lstStyle/>
          <a:p>
            <a:fld id="{66AA4AEF-93BC-4043-9220-B0A231459650}" type="slidenum">
              <a:rPr lang="en-GB" smtClean="0"/>
              <a:t>1</a:t>
            </a:fld>
            <a:endParaRPr lang="en-GB"/>
          </a:p>
        </p:txBody>
      </p:sp>
    </p:spTree>
    <p:extLst>
      <p:ext uri="{BB962C8B-B14F-4D97-AF65-F5344CB8AC3E}">
        <p14:creationId xmlns:p14="http://schemas.microsoft.com/office/powerpoint/2010/main" val="220011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A4AEF-93BC-4043-9220-B0A231459650}" type="slidenum">
              <a:rPr lang="en-GB" smtClean="0"/>
              <a:t>2</a:t>
            </a:fld>
            <a:endParaRPr lang="en-GB"/>
          </a:p>
        </p:txBody>
      </p:sp>
    </p:spTree>
    <p:extLst>
      <p:ext uri="{BB962C8B-B14F-4D97-AF65-F5344CB8AC3E}">
        <p14:creationId xmlns:p14="http://schemas.microsoft.com/office/powerpoint/2010/main" val="224372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A4AEF-93BC-4043-9220-B0A231459650}" type="slidenum">
              <a:rPr lang="en-GB" smtClean="0"/>
              <a:t>3</a:t>
            </a:fld>
            <a:endParaRPr lang="en-GB"/>
          </a:p>
        </p:txBody>
      </p:sp>
    </p:spTree>
    <p:extLst>
      <p:ext uri="{BB962C8B-B14F-4D97-AF65-F5344CB8AC3E}">
        <p14:creationId xmlns:p14="http://schemas.microsoft.com/office/powerpoint/2010/main" val="20002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7DE22-6687-8491-79BA-8B1AA861C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146FF-C290-6E17-422B-B617A6738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103FA-78F0-91D4-D851-C322533B38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F94D2A-219E-76AC-4565-93CD41B13894}"/>
              </a:ext>
            </a:extLst>
          </p:cNvPr>
          <p:cNvSpPr>
            <a:spLocks noGrp="1"/>
          </p:cNvSpPr>
          <p:nvPr>
            <p:ph type="sldNum" sz="quarter" idx="10"/>
          </p:nvPr>
        </p:nvSpPr>
        <p:spPr/>
        <p:txBody>
          <a:bodyPr/>
          <a:lstStyle/>
          <a:p>
            <a:fld id="{66AA4AEF-93BC-4043-9220-B0A231459650}" type="slidenum">
              <a:rPr lang="en-GB" smtClean="0"/>
              <a:t>4</a:t>
            </a:fld>
            <a:endParaRPr lang="en-GB"/>
          </a:p>
        </p:txBody>
      </p:sp>
    </p:spTree>
    <p:extLst>
      <p:ext uri="{BB962C8B-B14F-4D97-AF65-F5344CB8AC3E}">
        <p14:creationId xmlns:p14="http://schemas.microsoft.com/office/powerpoint/2010/main" val="80711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94846-1A95-D0F1-F471-ECB279CD9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ABB5D-2DB1-8A87-BC45-6497487A6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0F1CE-43AE-0A2A-B63E-1905729138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00DBA74-169B-1144-0313-FBE08A3D21DF}"/>
              </a:ext>
            </a:extLst>
          </p:cNvPr>
          <p:cNvSpPr>
            <a:spLocks noGrp="1"/>
          </p:cNvSpPr>
          <p:nvPr>
            <p:ph type="sldNum" sz="quarter" idx="10"/>
          </p:nvPr>
        </p:nvSpPr>
        <p:spPr/>
        <p:txBody>
          <a:bodyPr/>
          <a:lstStyle/>
          <a:p>
            <a:fld id="{66AA4AEF-93BC-4043-9220-B0A231459650}" type="slidenum">
              <a:rPr lang="en-GB" smtClean="0"/>
              <a:t>6</a:t>
            </a:fld>
            <a:endParaRPr lang="en-GB"/>
          </a:p>
        </p:txBody>
      </p:sp>
    </p:spTree>
    <p:extLst>
      <p:ext uri="{BB962C8B-B14F-4D97-AF65-F5344CB8AC3E}">
        <p14:creationId xmlns:p14="http://schemas.microsoft.com/office/powerpoint/2010/main" val="340690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62D78-D9A3-C256-D6D0-9ADDF535E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0AADA-CC13-4BF9-E093-B824867A9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29236-4F4D-1912-BD8A-C03886C8A9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D1D121-1CF3-B18F-C7BC-56918BEFC50E}"/>
              </a:ext>
            </a:extLst>
          </p:cNvPr>
          <p:cNvSpPr>
            <a:spLocks noGrp="1"/>
          </p:cNvSpPr>
          <p:nvPr>
            <p:ph type="sldNum" sz="quarter" idx="10"/>
          </p:nvPr>
        </p:nvSpPr>
        <p:spPr/>
        <p:txBody>
          <a:bodyPr/>
          <a:lstStyle/>
          <a:p>
            <a:fld id="{66AA4AEF-93BC-4043-9220-B0A231459650}" type="slidenum">
              <a:rPr lang="en-GB" smtClean="0"/>
              <a:t>8</a:t>
            </a:fld>
            <a:endParaRPr lang="en-GB"/>
          </a:p>
        </p:txBody>
      </p:sp>
    </p:spTree>
    <p:extLst>
      <p:ext uri="{BB962C8B-B14F-4D97-AF65-F5344CB8AC3E}">
        <p14:creationId xmlns:p14="http://schemas.microsoft.com/office/powerpoint/2010/main" val="49660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38D5-9C77-A03A-9E77-5803B327AE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2ADC14D-5B03-B25E-974C-6BEC3526F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0EC286D-6B7A-F117-C538-EE15E68AF4E3}"/>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5" name="Footer Placeholder 4">
            <a:extLst>
              <a:ext uri="{FF2B5EF4-FFF2-40B4-BE49-F238E27FC236}">
                <a16:creationId xmlns:a16="http://schemas.microsoft.com/office/drawing/2014/main" id="{332BE85A-8F83-7768-1D5F-964F0DBB3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F67CE-F14C-293D-92B9-08946F4E71DF}"/>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30288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3293-CB09-B028-004C-D12516CCFEA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92451C3-1381-9993-6727-4CBAC5EF44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827276-7DBB-53F6-2328-18AC1D499C51}"/>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5" name="Footer Placeholder 4">
            <a:extLst>
              <a:ext uri="{FF2B5EF4-FFF2-40B4-BE49-F238E27FC236}">
                <a16:creationId xmlns:a16="http://schemas.microsoft.com/office/drawing/2014/main" id="{1D2B968E-CB03-EA4C-1086-20A18EE03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8897-301C-A504-DCBD-56A0B74EAA92}"/>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325279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A1587-AA3D-0D7E-0266-455924AB080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C643B7F-8CF0-978C-4925-DC39EB3D9E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1B50DF4-E613-3486-3BFB-EFDB4FE8D510}"/>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5" name="Footer Placeholder 4">
            <a:extLst>
              <a:ext uri="{FF2B5EF4-FFF2-40B4-BE49-F238E27FC236}">
                <a16:creationId xmlns:a16="http://schemas.microsoft.com/office/drawing/2014/main" id="{DEE48326-5DBD-1ADA-4019-39849BDCF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BD9E8-E87A-5AB5-A824-18EB963A56C3}"/>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77037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894121"/>
            <a:ext cx="109728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a:p>
        </p:txBody>
      </p:sp>
      <p:sp>
        <p:nvSpPr>
          <p:cNvPr id="5" name="Text Placeholder 15"/>
          <p:cNvSpPr>
            <a:spLocks noGrp="1"/>
          </p:cNvSpPr>
          <p:nvPr>
            <p:ph type="body" sz="quarter" idx="16" hasCustomPrompt="1"/>
          </p:nvPr>
        </p:nvSpPr>
        <p:spPr>
          <a:xfrm>
            <a:off x="649818"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28980245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3757-BD16-8F10-02BD-1B28E37C44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F0A93A-6B8F-CC85-AD4E-92F38690A3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E678AD-D5A9-AA57-04FB-60684F69200A}"/>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5" name="Footer Placeholder 4">
            <a:extLst>
              <a:ext uri="{FF2B5EF4-FFF2-40B4-BE49-F238E27FC236}">
                <a16:creationId xmlns:a16="http://schemas.microsoft.com/office/drawing/2014/main" id="{C1BE9A7C-7B9D-37C0-276A-7980BE3856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63122-99D7-2687-0B0E-D00A3CAAA7A7}"/>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7490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45FA-494B-1180-5DC7-1AA6DD25CE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420A5F5-192B-42FE-C598-B426F6D4C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E049C2-6FEC-0E14-7BD2-1705D6CACB9D}"/>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5" name="Footer Placeholder 4">
            <a:extLst>
              <a:ext uri="{FF2B5EF4-FFF2-40B4-BE49-F238E27FC236}">
                <a16:creationId xmlns:a16="http://schemas.microsoft.com/office/drawing/2014/main" id="{1A88DCA4-0A41-3FB8-3CFD-1DAB635484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2A8FC-769F-615C-30DE-1287EA92B0B7}"/>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7281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6752-88EC-27E0-FEA2-8F42A4F0AC2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A07FB3F-F2FD-08C6-CC0A-DD496ED9C3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A5248C-1D64-4D12-4543-76413BF5D7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804890C-CCC3-385B-5665-7FB76D4B775A}"/>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6" name="Footer Placeholder 5">
            <a:extLst>
              <a:ext uri="{FF2B5EF4-FFF2-40B4-BE49-F238E27FC236}">
                <a16:creationId xmlns:a16="http://schemas.microsoft.com/office/drawing/2014/main" id="{DAA7C2AF-B291-4990-051C-EEA6FA84C3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9E8D8-2AE9-A3A7-D283-7C824370992B}"/>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6560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C51C-5F6B-0FB4-131F-A2250039D7B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56850F-C138-0A4A-7090-A5FDF6C11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04A334-8D98-6F82-C598-0EBEAED4B6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320D3A0-DBFB-F431-BD03-1B810E117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BF1802-E98B-74D4-BDA4-41DF9B164A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ABF7C4D-3A51-3C60-762F-F8CE8AD92115}"/>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8" name="Footer Placeholder 7">
            <a:extLst>
              <a:ext uri="{FF2B5EF4-FFF2-40B4-BE49-F238E27FC236}">
                <a16:creationId xmlns:a16="http://schemas.microsoft.com/office/drawing/2014/main" id="{D802EB55-67FE-870F-A9E5-CA35EFFCA9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E6F8DA-5CD5-83D8-AC35-559D14D7114F}"/>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124618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A99E-D14E-74D1-4695-951CBFBDB0F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C8CC0B-50D3-453A-49B3-8FBBEADC1D96}"/>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4" name="Footer Placeholder 3">
            <a:extLst>
              <a:ext uri="{FF2B5EF4-FFF2-40B4-BE49-F238E27FC236}">
                <a16:creationId xmlns:a16="http://schemas.microsoft.com/office/drawing/2014/main" id="{86ED951C-6D02-42DA-50F0-E23BB2701D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733E46-DE86-8A64-7F43-9AA4C5787052}"/>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374692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AAD8CD-753B-8597-8255-603FB233D638}"/>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3" name="Footer Placeholder 2">
            <a:extLst>
              <a:ext uri="{FF2B5EF4-FFF2-40B4-BE49-F238E27FC236}">
                <a16:creationId xmlns:a16="http://schemas.microsoft.com/office/drawing/2014/main" id="{D9400BA4-71D1-FFD1-8D5E-B1B256CB95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C52D89-CF0A-F457-BF44-41E9D7919CCE}"/>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49571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7A92-3608-A908-22D2-81616D2AFD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FD6FB-0E79-506D-484C-AF033EB5B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655F16D-8943-6C09-D86B-E5DC54289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72D05F-9571-4D9F-689F-20A06BE8163D}"/>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6" name="Footer Placeholder 5">
            <a:extLst>
              <a:ext uri="{FF2B5EF4-FFF2-40B4-BE49-F238E27FC236}">
                <a16:creationId xmlns:a16="http://schemas.microsoft.com/office/drawing/2014/main" id="{C3A17434-57F9-03A8-F126-CCFAC0FB8D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D7BA19-8F62-8080-DA30-23970458B1A4}"/>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262551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F92D-6058-89C8-93B9-35B85714A5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25FA86B-95B1-3665-8383-028F8D810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83A9F3-B126-F66D-D729-B1C266434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930D26-BC62-4C26-7CC0-20B39F10B892}"/>
              </a:ext>
            </a:extLst>
          </p:cNvPr>
          <p:cNvSpPr>
            <a:spLocks noGrp="1"/>
          </p:cNvSpPr>
          <p:nvPr>
            <p:ph type="dt" sz="half" idx="10"/>
          </p:nvPr>
        </p:nvSpPr>
        <p:spPr/>
        <p:txBody>
          <a:bodyPr/>
          <a:lstStyle/>
          <a:p>
            <a:fld id="{D7E29F0F-E89B-4CEE-A11A-C2D11856C37E}" type="datetimeFigureOut">
              <a:rPr lang="en-GB" smtClean="0"/>
              <a:t>09/01/2025</a:t>
            </a:fld>
            <a:endParaRPr lang="en-GB"/>
          </a:p>
        </p:txBody>
      </p:sp>
      <p:sp>
        <p:nvSpPr>
          <p:cNvPr id="6" name="Footer Placeholder 5">
            <a:extLst>
              <a:ext uri="{FF2B5EF4-FFF2-40B4-BE49-F238E27FC236}">
                <a16:creationId xmlns:a16="http://schemas.microsoft.com/office/drawing/2014/main" id="{D9792C0A-C771-1E81-8E2C-640EC008C6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5B3738-5AE8-1CA4-CC4E-1671D1B59A48}"/>
              </a:ext>
            </a:extLst>
          </p:cNvPr>
          <p:cNvSpPr>
            <a:spLocks noGrp="1"/>
          </p:cNvSpPr>
          <p:nvPr>
            <p:ph type="sldNum" sz="quarter" idx="12"/>
          </p:nvPr>
        </p:nvSpPr>
        <p:spPr/>
        <p:txBody>
          <a:bodyPr/>
          <a:lstStyle/>
          <a:p>
            <a:fld id="{28CFE73A-0D36-4FC8-AEA0-9F5862205CC1}" type="slidenum">
              <a:rPr lang="en-GB" smtClean="0"/>
              <a:t>‹#›</a:t>
            </a:fld>
            <a:endParaRPr lang="en-GB"/>
          </a:p>
        </p:txBody>
      </p:sp>
    </p:spTree>
    <p:extLst>
      <p:ext uri="{BB962C8B-B14F-4D97-AF65-F5344CB8AC3E}">
        <p14:creationId xmlns:p14="http://schemas.microsoft.com/office/powerpoint/2010/main" val="121337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72B58-0DEC-A174-768D-AE04FE76C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A738E9A-A1E8-AF95-606D-73E90705F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5FC2B7-B782-626C-EC6F-B61C46B86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29F0F-E89B-4CEE-A11A-C2D11856C37E}" type="datetimeFigureOut">
              <a:rPr lang="en-GB" smtClean="0"/>
              <a:t>09/01/2025</a:t>
            </a:fld>
            <a:endParaRPr lang="en-GB"/>
          </a:p>
        </p:txBody>
      </p:sp>
      <p:sp>
        <p:nvSpPr>
          <p:cNvPr id="5" name="Footer Placeholder 4">
            <a:extLst>
              <a:ext uri="{FF2B5EF4-FFF2-40B4-BE49-F238E27FC236}">
                <a16:creationId xmlns:a16="http://schemas.microsoft.com/office/drawing/2014/main" id="{06F4CBED-7B12-A99E-617C-97A93A815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5ED93F-2E02-B88F-A134-A21FEA8F2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FE73A-0D36-4FC8-AEA0-9F5862205CC1}" type="slidenum">
              <a:rPr lang="en-GB" smtClean="0"/>
              <a:t>‹#›</a:t>
            </a:fld>
            <a:endParaRPr lang="en-GB"/>
          </a:p>
        </p:txBody>
      </p:sp>
    </p:spTree>
    <p:extLst>
      <p:ext uri="{BB962C8B-B14F-4D97-AF65-F5344CB8AC3E}">
        <p14:creationId xmlns:p14="http://schemas.microsoft.com/office/powerpoint/2010/main" val="18049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m4a"/><Relationship Id="rId7" Type="http://schemas.openxmlformats.org/officeDocument/2006/relationships/image" Target="../media/image1.jpeg"/><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6A607-5C03-D0A0-79BD-CA90B0CB12FA}"/>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735496A7-0D78-5F43-13C4-916A03A16886}"/>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BB54791D-F63B-7C7F-C2DB-881CCC70E778}"/>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a:solidFill>
                  <a:schemeClr val="tx1"/>
                </a:solidFill>
              </a:rPr>
              <a:t>Learning outcomes:</a:t>
            </a:r>
            <a:endParaRPr lang="en-GB" sz="800" b="1">
              <a:solidFill>
                <a:schemeClr val="tx1"/>
              </a:solidFill>
            </a:endParaRPr>
          </a:p>
          <a:p>
            <a:pPr marL="285750" indent="-285750">
              <a:buFont typeface="Wingdings" panose="05000000000000000000" pitchFamily="2" charset="2"/>
              <a:buChar char="Ø"/>
              <a:defRPr/>
            </a:pPr>
            <a:r>
              <a:rPr lang="en-GB" sz="1600" b="1">
                <a:solidFill>
                  <a:schemeClr val="tx1"/>
                </a:solidFill>
              </a:rPr>
              <a:t>To</a:t>
            </a:r>
            <a:r>
              <a:rPr lang="en-GB" sz="1600">
                <a:solidFill>
                  <a:schemeClr val="tx1"/>
                </a:solidFill>
              </a:rPr>
              <a:t> </a:t>
            </a:r>
            <a:r>
              <a:rPr lang="en-GB" sz="1600" b="1">
                <a:solidFill>
                  <a:schemeClr val="tx1"/>
                </a:solidFill>
              </a:rPr>
              <a:t>know</a:t>
            </a:r>
            <a:r>
              <a:rPr lang="en-GB" sz="1600">
                <a:solidFill>
                  <a:schemeClr val="tx1"/>
                </a:solidFill>
              </a:rPr>
              <a:t> how to approach component 2 writing questions</a:t>
            </a:r>
          </a:p>
          <a:p>
            <a:pPr marL="285750" indent="-285750">
              <a:buFont typeface="Wingdings" panose="05000000000000000000" pitchFamily="2" charset="2"/>
              <a:buChar char="Ø"/>
              <a:defRPr/>
            </a:pPr>
            <a:r>
              <a:rPr lang="en-GB" sz="1600" b="1">
                <a:solidFill>
                  <a:schemeClr val="tx1"/>
                </a:solidFill>
              </a:rPr>
              <a:t>To be able </a:t>
            </a:r>
            <a:r>
              <a:rPr lang="en-GB" sz="1600">
                <a:solidFill>
                  <a:schemeClr val="tx1"/>
                </a:solidFill>
              </a:rPr>
              <a:t>explain what you must include in component 2 answers (writing section)</a:t>
            </a:r>
          </a:p>
        </p:txBody>
      </p:sp>
      <p:sp>
        <p:nvSpPr>
          <p:cNvPr id="11" name="Rounded Rectangle 6">
            <a:extLst>
              <a:ext uri="{FF2B5EF4-FFF2-40B4-BE49-F238E27FC236}">
                <a16:creationId xmlns:a16="http://schemas.microsoft.com/office/drawing/2014/main" id="{9664C2A7-DC12-204F-2D33-0009DA8A6447}"/>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r>
              <a:rPr lang="en-GB" sz="2000" b="1" u="sng" dirty="0">
                <a:solidFill>
                  <a:schemeClr val="tx1"/>
                </a:solidFill>
              </a:rPr>
              <a:t>10 January</a:t>
            </a:r>
          </a:p>
          <a:p>
            <a:pPr algn="ctr" eaLnBrk="0" hangingPunct="0">
              <a:defRPr/>
            </a:pPr>
            <a:r>
              <a:rPr lang="en-GB" sz="2000" b="1" u="sng" dirty="0">
                <a:solidFill>
                  <a:schemeClr val="tx1"/>
                </a:solidFill>
              </a:rPr>
              <a:t>Component 2 Writing: Guide</a:t>
            </a:r>
          </a:p>
        </p:txBody>
      </p:sp>
      <p:sp>
        <p:nvSpPr>
          <p:cNvPr id="4" name="Rounded Rectangle 13">
            <a:extLst>
              <a:ext uri="{FF2B5EF4-FFF2-40B4-BE49-F238E27FC236}">
                <a16:creationId xmlns:a16="http://schemas.microsoft.com/office/drawing/2014/main" id="{F9B2F8EB-C0E6-0DF6-0FA3-37A34965CAFD}"/>
              </a:ext>
            </a:extLst>
          </p:cNvPr>
          <p:cNvSpPr/>
          <p:nvPr/>
        </p:nvSpPr>
        <p:spPr>
          <a:xfrm>
            <a:off x="138692" y="1289700"/>
            <a:ext cx="11914615" cy="5484712"/>
          </a:xfrm>
          <a:prstGeom prst="roundRect">
            <a:avLst/>
          </a:prstGeom>
          <a:solidFill>
            <a:schemeClr val="accent6">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3600" b="1" u="sng" dirty="0">
                <a:solidFill>
                  <a:schemeClr val="tx1"/>
                </a:solidFill>
              </a:rPr>
              <a:t>Do Now</a:t>
            </a:r>
          </a:p>
          <a:p>
            <a:pPr marL="742950" indent="-742950">
              <a:buAutoNum type="arabicPeriod"/>
              <a:defRPr/>
            </a:pPr>
            <a:r>
              <a:rPr lang="en-GB" sz="3600" b="1" dirty="0">
                <a:solidFill>
                  <a:schemeClr val="tx1"/>
                </a:solidFill>
              </a:rPr>
              <a:t>List as many persuasive language techniques as you can. </a:t>
            </a:r>
          </a:p>
          <a:p>
            <a:pPr marL="742950" indent="-742950">
              <a:buAutoNum type="arabicPeriod"/>
              <a:defRPr/>
            </a:pPr>
            <a:r>
              <a:rPr lang="en-GB" sz="3600" b="1" dirty="0">
                <a:solidFill>
                  <a:schemeClr val="tx1"/>
                </a:solidFill>
              </a:rPr>
              <a:t>Write a sentence starting with an adverb. </a:t>
            </a:r>
          </a:p>
          <a:p>
            <a:pPr marL="742950" indent="-742950">
              <a:buAutoNum type="arabicPeriod"/>
              <a:defRPr/>
            </a:pPr>
            <a:r>
              <a:rPr lang="en-GB" sz="3600" b="1" dirty="0">
                <a:solidFill>
                  <a:schemeClr val="tx1"/>
                </a:solidFill>
              </a:rPr>
              <a:t>Write a sentence that uses both were and where correctly. </a:t>
            </a:r>
          </a:p>
          <a:p>
            <a:pPr marL="742950" indent="-742950">
              <a:buAutoNum type="arabicPeriod"/>
              <a:defRPr/>
            </a:pPr>
            <a:r>
              <a:rPr lang="en-GB" sz="3600" b="1" dirty="0">
                <a:solidFill>
                  <a:schemeClr val="tx1"/>
                </a:solidFill>
              </a:rPr>
              <a:t>What can a writer use to reveal / present a character?</a:t>
            </a:r>
          </a:p>
          <a:p>
            <a:pPr marL="742950" indent="-742950">
              <a:buAutoNum type="arabicPeriod"/>
              <a:defRPr/>
            </a:pPr>
            <a:r>
              <a:rPr lang="en-GB" sz="3600" b="1" dirty="0">
                <a:solidFill>
                  <a:schemeClr val="tx1"/>
                </a:solidFill>
              </a:rPr>
              <a:t>What tense and person should you narrative be written in?</a:t>
            </a:r>
          </a:p>
        </p:txBody>
      </p:sp>
      <p:pic>
        <p:nvPicPr>
          <p:cNvPr id="13" name="Audio 12">
            <a:hlinkClick r:id="" action="ppaction://media"/>
            <a:extLst>
              <a:ext uri="{FF2B5EF4-FFF2-40B4-BE49-F238E27FC236}">
                <a16:creationId xmlns:a16="http://schemas.microsoft.com/office/drawing/2014/main" id="{32D527FE-8445-139D-9FB1-78AEAC37DF0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68862271"/>
      </p:ext>
    </p:extLst>
  </p:cSld>
  <p:clrMapOvr>
    <a:masterClrMapping/>
  </p:clrMapOvr>
  <mc:AlternateContent xmlns:mc="http://schemas.openxmlformats.org/markup-compatibility/2006" xmlns:p14="http://schemas.microsoft.com/office/powerpoint/2010/main">
    <mc:Choice Requires="p14">
      <p:transition spd="slow" p14:dur="2000" advTm="24709"/>
    </mc:Choice>
    <mc:Fallback xmlns="">
      <p:transition spd="slow" advTm="24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3">
            <a:extLst>
              <a:ext uri="{FF2B5EF4-FFF2-40B4-BE49-F238E27FC236}">
                <a16:creationId xmlns:a16="http://schemas.microsoft.com/office/drawing/2014/main" id="{A3D4A18C-CF2B-4727-AB8C-5B2B9378210F}"/>
              </a:ext>
            </a:extLst>
          </p:cNvPr>
          <p:cNvSpPr/>
          <p:nvPr/>
        </p:nvSpPr>
        <p:spPr>
          <a:xfrm>
            <a:off x="138692" y="1206360"/>
            <a:ext cx="11914615" cy="5484712"/>
          </a:xfrm>
          <a:prstGeom prst="roundRect">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800" b="1" i="1" u="sng">
                <a:solidFill>
                  <a:schemeClr val="tx1"/>
                </a:solidFill>
              </a:rPr>
              <a:t>What is a guide?</a:t>
            </a:r>
          </a:p>
          <a:p>
            <a:pPr>
              <a:defRPr/>
            </a:pPr>
            <a:endParaRPr lang="en-GB" sz="2800" i="1">
              <a:solidFill>
                <a:schemeClr val="tx1"/>
              </a:solidFill>
            </a:endParaRPr>
          </a:p>
          <a:p>
            <a:pPr marL="450850" indent="-285750">
              <a:lnSpc>
                <a:spcPct val="120000"/>
              </a:lnSpc>
              <a:spcAft>
                <a:spcPts val="0"/>
              </a:spcAft>
              <a:buFontTx/>
              <a:buChar char="-"/>
            </a:pPr>
            <a:r>
              <a:rPr lang="en-GB" sz="2800">
                <a:solidFill>
                  <a:schemeClr val="tx1"/>
                </a:solidFill>
                <a:ea typeface="Calibri" panose="020F0502020204030204" pitchFamily="34" charset="0"/>
                <a:cs typeface="Calibri" panose="020F0502020204030204" pitchFamily="34" charset="0"/>
              </a:rPr>
              <a:t>A guide gives a reader </a:t>
            </a:r>
            <a:r>
              <a:rPr lang="en-GB" sz="2800" b="1" u="sng">
                <a:solidFill>
                  <a:schemeClr val="tx1"/>
                </a:solidFill>
                <a:ea typeface="Calibri" panose="020F0502020204030204" pitchFamily="34" charset="0"/>
                <a:cs typeface="Calibri" panose="020F0502020204030204" pitchFamily="34" charset="0"/>
              </a:rPr>
              <a:t>a ‘tour’ through a topic. </a:t>
            </a:r>
            <a:r>
              <a:rPr lang="en-GB" sz="2800">
                <a:solidFill>
                  <a:schemeClr val="tx1"/>
                </a:solidFill>
                <a:ea typeface="Calibri" panose="020F0502020204030204" pitchFamily="34" charset="0"/>
                <a:cs typeface="Calibri" panose="020F0502020204030204" pitchFamily="34" charset="0"/>
              </a:rPr>
              <a:t>It is normally quite </a:t>
            </a:r>
            <a:r>
              <a:rPr lang="en-GB" sz="2800" b="1" u="sng">
                <a:solidFill>
                  <a:schemeClr val="tx1"/>
                </a:solidFill>
                <a:ea typeface="Calibri" panose="020F0502020204030204" pitchFamily="34" charset="0"/>
                <a:cs typeface="Calibri" panose="020F0502020204030204" pitchFamily="34" charset="0"/>
              </a:rPr>
              <a:t>informative</a:t>
            </a:r>
            <a:r>
              <a:rPr lang="en-GB" sz="2800">
                <a:solidFill>
                  <a:schemeClr val="tx1"/>
                </a:solidFill>
                <a:ea typeface="Calibri" panose="020F0502020204030204" pitchFamily="34" charset="0"/>
                <a:cs typeface="Calibri" panose="020F0502020204030204" pitchFamily="34" charset="0"/>
              </a:rPr>
              <a:t> but can be entertaining. </a:t>
            </a:r>
          </a:p>
          <a:p>
            <a:pPr marL="450850" indent="-285750">
              <a:lnSpc>
                <a:spcPct val="120000"/>
              </a:lnSpc>
              <a:spcAft>
                <a:spcPts val="0"/>
              </a:spcAft>
              <a:buFontTx/>
              <a:buChar char="-"/>
            </a:pPr>
            <a:r>
              <a:rPr lang="en-GB" sz="2800">
                <a:solidFill>
                  <a:schemeClr val="tx1"/>
                </a:solidFill>
                <a:ea typeface="Calibri" panose="020F0502020204030204" pitchFamily="34" charset="0"/>
                <a:cs typeface="Calibri" panose="020F0502020204030204" pitchFamily="34" charset="0"/>
              </a:rPr>
              <a:t>A guide has </a:t>
            </a:r>
            <a:r>
              <a:rPr lang="en-GB" sz="2800" b="1" u="sng">
                <a:solidFill>
                  <a:schemeClr val="tx1"/>
                </a:solidFill>
                <a:ea typeface="Calibri" panose="020F0502020204030204" pitchFamily="34" charset="0"/>
                <a:cs typeface="Calibri" panose="020F0502020204030204" pitchFamily="34" charset="0"/>
              </a:rPr>
              <a:t>a strong personal viewpoint </a:t>
            </a:r>
            <a:r>
              <a:rPr lang="en-GB" sz="2800">
                <a:solidFill>
                  <a:schemeClr val="tx1"/>
                </a:solidFill>
                <a:ea typeface="Calibri" panose="020F0502020204030204" pitchFamily="34" charset="0"/>
                <a:cs typeface="Calibri" panose="020F0502020204030204" pitchFamily="34" charset="0"/>
              </a:rPr>
              <a:t>throughout.</a:t>
            </a:r>
          </a:p>
          <a:p>
            <a:pPr marL="450850" indent="-285750">
              <a:lnSpc>
                <a:spcPct val="120000"/>
              </a:lnSpc>
              <a:spcAft>
                <a:spcPts val="0"/>
              </a:spcAft>
              <a:buFontTx/>
              <a:buChar char="-"/>
            </a:pPr>
            <a:r>
              <a:rPr lang="en-GB" sz="2800">
                <a:solidFill>
                  <a:schemeClr val="tx1"/>
                </a:solidFill>
                <a:ea typeface="Calibri" panose="020F0502020204030204" pitchFamily="34" charset="0"/>
                <a:cs typeface="Calibri" panose="020F0502020204030204" pitchFamily="34" charset="0"/>
              </a:rPr>
              <a:t>A guide usually tries to get the reader to share the writer’s views.</a:t>
            </a:r>
          </a:p>
          <a:p>
            <a:pPr marL="165100">
              <a:lnSpc>
                <a:spcPct val="120000"/>
              </a:lnSpc>
              <a:spcAft>
                <a:spcPts val="0"/>
              </a:spcAft>
            </a:pPr>
            <a:endParaRPr lang="en-GB">
              <a:latin typeface="Calibri" panose="020F0502020204030204" pitchFamily="34" charset="0"/>
              <a:ea typeface="Calibri" panose="020F0502020204030204" pitchFamily="34" charset="0"/>
              <a:cs typeface="Calibri" panose="020F0502020204030204" pitchFamily="34" charset="0"/>
            </a:endParaRPr>
          </a:p>
          <a:p>
            <a:pPr>
              <a:defRPr/>
            </a:pPr>
            <a:endParaRPr lang="en-GB" sz="3200" i="1">
              <a:solidFill>
                <a:schemeClr val="tx1"/>
              </a:solidFill>
            </a:endParaRPr>
          </a:p>
        </p:txBody>
      </p:sp>
      <p:pic>
        <p:nvPicPr>
          <p:cNvPr id="6" name="Google Shape;97;p14">
            <a:extLst>
              <a:ext uri="{FF2B5EF4-FFF2-40B4-BE49-F238E27FC236}">
                <a16:creationId xmlns:a16="http://schemas.microsoft.com/office/drawing/2014/main" id="{D33623AC-DD85-1144-9819-F8D381D19151}"/>
              </a:ext>
            </a:extLst>
          </p:cNvPr>
          <p:cNvPicPr preferRelativeResize="0"/>
          <p:nvPr/>
        </p:nvPicPr>
        <p:blipFill rotWithShape="1">
          <a:blip r:embed="rId6">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0161D4EB-6D80-46AA-9F8E-560576D1DDF7}"/>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600" b="1">
              <a:solidFill>
                <a:schemeClr val="tx1"/>
              </a:solidFill>
            </a:endParaRPr>
          </a:p>
          <a:p>
            <a:pPr>
              <a:defRPr/>
            </a:pPr>
            <a:r>
              <a:rPr lang="en-GB" sz="1600" b="1">
                <a:solidFill>
                  <a:schemeClr val="tx1"/>
                </a:solidFill>
              </a:rPr>
              <a:t>Learning outcomes:</a:t>
            </a:r>
            <a:endParaRPr lang="en-GB" sz="900" b="1">
              <a:solidFill>
                <a:schemeClr val="tx1"/>
              </a:solidFill>
            </a:endParaRPr>
          </a:p>
          <a:p>
            <a:pPr marL="285750" indent="-285750">
              <a:buFont typeface="Wingdings" panose="05000000000000000000" pitchFamily="2" charset="2"/>
              <a:buChar char="Ø"/>
              <a:defRPr/>
            </a:pPr>
            <a:r>
              <a:rPr lang="en-GB" sz="1600" b="1">
                <a:solidFill>
                  <a:schemeClr val="tx1"/>
                </a:solidFill>
              </a:rPr>
              <a:t>To</a:t>
            </a:r>
            <a:r>
              <a:rPr lang="en-GB" sz="1600">
                <a:solidFill>
                  <a:schemeClr val="tx1"/>
                </a:solidFill>
              </a:rPr>
              <a:t> </a:t>
            </a:r>
            <a:r>
              <a:rPr lang="en-GB" sz="1600" b="1">
                <a:solidFill>
                  <a:schemeClr val="tx1"/>
                </a:solidFill>
              </a:rPr>
              <a:t>know</a:t>
            </a:r>
            <a:r>
              <a:rPr lang="en-GB" sz="1600">
                <a:solidFill>
                  <a:schemeClr val="tx1"/>
                </a:solidFill>
              </a:rPr>
              <a:t> the features / conventions of a guide. </a:t>
            </a:r>
          </a:p>
          <a:p>
            <a:pPr marL="285750" indent="-285750">
              <a:buFont typeface="Wingdings" panose="05000000000000000000" pitchFamily="2" charset="2"/>
              <a:buChar char="Ø"/>
              <a:defRPr/>
            </a:pPr>
            <a:r>
              <a:rPr lang="en-GB" sz="1600" b="1">
                <a:solidFill>
                  <a:schemeClr val="tx1"/>
                </a:solidFill>
              </a:rPr>
              <a:t>To be able </a:t>
            </a:r>
            <a:r>
              <a:rPr lang="en-GB" sz="1600">
                <a:solidFill>
                  <a:schemeClr val="tx1"/>
                </a:solidFill>
              </a:rPr>
              <a:t>to plan and write own guide. </a:t>
            </a:r>
          </a:p>
          <a:p>
            <a:pPr>
              <a:defRPr/>
            </a:pPr>
            <a:endParaRPr lang="en-GB" sz="1600" b="1">
              <a:solidFill>
                <a:schemeClr val="tx1"/>
              </a:solidFill>
            </a:endParaRPr>
          </a:p>
        </p:txBody>
      </p:sp>
      <p:sp>
        <p:nvSpPr>
          <p:cNvPr id="11" name="Rounded Rectangle 6">
            <a:extLst>
              <a:ext uri="{FF2B5EF4-FFF2-40B4-BE49-F238E27FC236}">
                <a16:creationId xmlns:a16="http://schemas.microsoft.com/office/drawing/2014/main" id="{FEB8B7F5-52F4-4559-99D3-2D94032757E4}"/>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r>
              <a:rPr lang="en-GB" sz="2000" b="1" u="sng" dirty="0">
                <a:solidFill>
                  <a:schemeClr val="tx1"/>
                </a:solidFill>
              </a:rPr>
              <a:t>10 January</a:t>
            </a:r>
          </a:p>
          <a:p>
            <a:pPr algn="ctr" eaLnBrk="0" hangingPunct="0">
              <a:defRPr/>
            </a:pPr>
            <a:r>
              <a:rPr lang="en-GB" sz="2000" b="1" u="sng" dirty="0">
                <a:solidFill>
                  <a:schemeClr val="tx1"/>
                </a:solidFill>
              </a:rPr>
              <a:t>Component 2 Writing – Guide Writing </a:t>
            </a:r>
          </a:p>
        </p:txBody>
      </p:sp>
      <p:pic>
        <p:nvPicPr>
          <p:cNvPr id="12" name="Audio 11">
            <a:hlinkClick r:id="" action="ppaction://media"/>
            <a:extLst>
              <a:ext uri="{FF2B5EF4-FFF2-40B4-BE49-F238E27FC236}">
                <a16:creationId xmlns:a16="http://schemas.microsoft.com/office/drawing/2014/main" id="{5C9B8FDA-230A-9058-C70E-9A8BCB720344}"/>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98806248"/>
      </p:ext>
    </p:extLst>
  </p:cSld>
  <p:clrMapOvr>
    <a:masterClrMapping/>
  </p:clrMapOvr>
  <mc:AlternateContent xmlns:mc="http://schemas.openxmlformats.org/markup-compatibility/2006" xmlns:p14="http://schemas.microsoft.com/office/powerpoint/2010/main">
    <mc:Choice Requires="p14">
      <p:transition spd="slow" p14:dur="2000" advTm="51439"/>
    </mc:Choice>
    <mc:Fallback xmlns="">
      <p:transition spd="slow" advTm="51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7;p14">
            <a:extLst>
              <a:ext uri="{FF2B5EF4-FFF2-40B4-BE49-F238E27FC236}">
                <a16:creationId xmlns:a16="http://schemas.microsoft.com/office/drawing/2014/main" id="{D33623AC-DD85-1144-9819-F8D381D19151}"/>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0161D4EB-6D80-46AA-9F8E-560576D1DDF7}"/>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600" b="1">
              <a:solidFill>
                <a:schemeClr val="tx1"/>
              </a:solidFill>
            </a:endParaRPr>
          </a:p>
          <a:p>
            <a:pPr>
              <a:defRPr/>
            </a:pPr>
            <a:r>
              <a:rPr lang="en-GB" sz="1600" b="1">
                <a:solidFill>
                  <a:schemeClr val="tx1"/>
                </a:solidFill>
              </a:rPr>
              <a:t>Learning outcomes:</a:t>
            </a:r>
            <a:endParaRPr lang="en-GB" sz="900" b="1">
              <a:solidFill>
                <a:schemeClr val="tx1"/>
              </a:solidFill>
            </a:endParaRPr>
          </a:p>
          <a:p>
            <a:pPr marL="285750" indent="-285750">
              <a:buFont typeface="Wingdings" panose="05000000000000000000" pitchFamily="2" charset="2"/>
              <a:buChar char="Ø"/>
              <a:defRPr/>
            </a:pPr>
            <a:r>
              <a:rPr lang="en-GB" sz="1600" b="1">
                <a:solidFill>
                  <a:schemeClr val="tx1"/>
                </a:solidFill>
              </a:rPr>
              <a:t>To</a:t>
            </a:r>
            <a:r>
              <a:rPr lang="en-GB" sz="1600">
                <a:solidFill>
                  <a:schemeClr val="tx1"/>
                </a:solidFill>
              </a:rPr>
              <a:t> </a:t>
            </a:r>
            <a:r>
              <a:rPr lang="en-GB" sz="1600" b="1">
                <a:solidFill>
                  <a:schemeClr val="tx1"/>
                </a:solidFill>
              </a:rPr>
              <a:t>know</a:t>
            </a:r>
            <a:r>
              <a:rPr lang="en-GB" sz="1600">
                <a:solidFill>
                  <a:schemeClr val="tx1"/>
                </a:solidFill>
              </a:rPr>
              <a:t> the features / conventions of a guide. </a:t>
            </a:r>
          </a:p>
          <a:p>
            <a:pPr marL="285750" indent="-285750">
              <a:buFont typeface="Wingdings" panose="05000000000000000000" pitchFamily="2" charset="2"/>
              <a:buChar char="Ø"/>
              <a:defRPr/>
            </a:pPr>
            <a:r>
              <a:rPr lang="en-GB" sz="1600" b="1">
                <a:solidFill>
                  <a:schemeClr val="tx1"/>
                </a:solidFill>
              </a:rPr>
              <a:t>To be able </a:t>
            </a:r>
            <a:r>
              <a:rPr lang="en-GB" sz="1600">
                <a:solidFill>
                  <a:schemeClr val="tx1"/>
                </a:solidFill>
              </a:rPr>
              <a:t>to plan and write own guide. </a:t>
            </a:r>
          </a:p>
          <a:p>
            <a:pPr>
              <a:defRPr/>
            </a:pPr>
            <a:endParaRPr lang="en-GB" sz="1600" b="1">
              <a:solidFill>
                <a:schemeClr val="tx1"/>
              </a:solidFill>
            </a:endParaRPr>
          </a:p>
        </p:txBody>
      </p:sp>
      <p:sp>
        <p:nvSpPr>
          <p:cNvPr id="11" name="Rounded Rectangle 6">
            <a:extLst>
              <a:ext uri="{FF2B5EF4-FFF2-40B4-BE49-F238E27FC236}">
                <a16:creationId xmlns:a16="http://schemas.microsoft.com/office/drawing/2014/main" id="{FEB8B7F5-52F4-4559-99D3-2D94032757E4}"/>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r>
              <a:rPr lang="en-GB" sz="2000" b="1" u="sng" dirty="0">
                <a:solidFill>
                  <a:schemeClr val="tx1"/>
                </a:solidFill>
              </a:rPr>
              <a:t>10 January</a:t>
            </a:r>
          </a:p>
          <a:p>
            <a:pPr algn="ctr" eaLnBrk="0" hangingPunct="0">
              <a:defRPr/>
            </a:pPr>
            <a:r>
              <a:rPr lang="en-GB" sz="2000" b="1" u="sng" dirty="0">
                <a:solidFill>
                  <a:schemeClr val="tx1"/>
                </a:solidFill>
              </a:rPr>
              <a:t>Component 2 Writing – Guide Writing </a:t>
            </a:r>
          </a:p>
        </p:txBody>
      </p:sp>
      <p:graphicFrame>
        <p:nvGraphicFramePr>
          <p:cNvPr id="2" name="Table 1">
            <a:extLst>
              <a:ext uri="{FF2B5EF4-FFF2-40B4-BE49-F238E27FC236}">
                <a16:creationId xmlns:a16="http://schemas.microsoft.com/office/drawing/2014/main" id="{99204C46-D2ED-7DF6-472D-586CA433ADBE}"/>
              </a:ext>
            </a:extLst>
          </p:cNvPr>
          <p:cNvGraphicFramePr>
            <a:graphicFrameLocks noGrp="1"/>
          </p:cNvGraphicFramePr>
          <p:nvPr/>
        </p:nvGraphicFramePr>
        <p:xfrm>
          <a:off x="2869800" y="1779563"/>
          <a:ext cx="7133046" cy="4390768"/>
        </p:xfrm>
        <a:graphic>
          <a:graphicData uri="http://schemas.openxmlformats.org/drawingml/2006/table">
            <a:tbl>
              <a:tblPr firstRow="1" firstCol="1" bandRow="1"/>
              <a:tblGrid>
                <a:gridCol w="7133046">
                  <a:extLst>
                    <a:ext uri="{9D8B030D-6E8A-4147-A177-3AD203B41FA5}">
                      <a16:colId xmlns:a16="http://schemas.microsoft.com/office/drawing/2014/main" val="1459541969"/>
                    </a:ext>
                  </a:extLst>
                </a:gridCol>
              </a:tblGrid>
              <a:tr h="285704">
                <a:tc>
                  <a:txBody>
                    <a:bodyPr/>
                    <a:lstStyle/>
                    <a:p>
                      <a:pPr marL="0" marR="0">
                        <a:lnSpc>
                          <a:spcPct val="107000"/>
                        </a:lnSpc>
                        <a:spcBef>
                          <a:spcPts val="0"/>
                        </a:spcBef>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Writing a guide– exam tasks: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86043"/>
                  </a:ext>
                </a:extLst>
              </a:tr>
              <a:tr h="263747">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78678"/>
                  </a:ext>
                </a:extLst>
              </a:tr>
              <a:tr h="815723">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 lively guide to surviving the teenage years for a school/college magazine.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023409"/>
                  </a:ext>
                </a:extLst>
              </a:tr>
              <a:tr h="285704">
                <a:tc>
                  <a:txBody>
                    <a:bodyPr/>
                    <a:lstStyle/>
                    <a:p>
                      <a:pPr marL="0" marR="0">
                        <a:lnSpc>
                          <a:spcPct val="107000"/>
                        </a:lnSpc>
                        <a:spcBef>
                          <a:spcPts val="0"/>
                        </a:spcBef>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Writing a guide– sample tasks: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952819"/>
                  </a:ext>
                </a:extLst>
              </a:tr>
              <a:tr h="815723">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an informative guide for new students who plan to join your school or college.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84506"/>
                  </a:ext>
                </a:extLst>
              </a:tr>
              <a:tr h="1091711">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 lively guide for visitors to your local area.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919534"/>
                  </a:ext>
                </a:extLst>
              </a:tr>
              <a:tr h="815723">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Write a guide for other GCSE students giving advice and information on how to survive their GCSE year.                                                                   [20]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368827"/>
                  </a:ext>
                </a:extLst>
              </a:tr>
            </a:tbl>
          </a:graphicData>
        </a:graphic>
      </p:graphicFrame>
      <p:sp>
        <p:nvSpPr>
          <p:cNvPr id="3" name="TextBox 2">
            <a:extLst>
              <a:ext uri="{FF2B5EF4-FFF2-40B4-BE49-F238E27FC236}">
                <a16:creationId xmlns:a16="http://schemas.microsoft.com/office/drawing/2014/main" id="{B5C4D6C3-7FB6-45F7-ABD0-8A529C9C5E21}"/>
              </a:ext>
            </a:extLst>
          </p:cNvPr>
          <p:cNvSpPr txBox="1"/>
          <p:nvPr/>
        </p:nvSpPr>
        <p:spPr>
          <a:xfrm>
            <a:off x="324465" y="1578077"/>
            <a:ext cx="231549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t>Example Tasks</a:t>
            </a:r>
            <a:endParaRPr lang="en-GB" sz="3200" dirty="0"/>
          </a:p>
        </p:txBody>
      </p:sp>
      <p:pic>
        <p:nvPicPr>
          <p:cNvPr id="12" name="Audio 11">
            <a:hlinkClick r:id="" action="ppaction://media"/>
            <a:extLst>
              <a:ext uri="{FF2B5EF4-FFF2-40B4-BE49-F238E27FC236}">
                <a16:creationId xmlns:a16="http://schemas.microsoft.com/office/drawing/2014/main" id="{2C9DDEB2-83AC-E075-8D33-E69D0C17074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79559273"/>
      </p:ext>
    </p:extLst>
  </p:cSld>
  <p:clrMapOvr>
    <a:masterClrMapping/>
  </p:clrMapOvr>
  <mc:AlternateContent xmlns:mc="http://schemas.openxmlformats.org/markup-compatibility/2006" xmlns:p14="http://schemas.microsoft.com/office/powerpoint/2010/main">
    <mc:Choice Requires="p14">
      <p:transition spd="slow" p14:dur="2000" advTm="37872"/>
    </mc:Choice>
    <mc:Fallback xmlns="">
      <p:transition spd="slow" advTm="37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CC19-3AB7-E34B-5BAB-356FF1D40188}"/>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4B06164B-43E7-23E4-3E7A-E6DC7FC64A1C}"/>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3" name="Rounded Rectangle 18">
            <a:extLst>
              <a:ext uri="{FF2B5EF4-FFF2-40B4-BE49-F238E27FC236}">
                <a16:creationId xmlns:a16="http://schemas.microsoft.com/office/drawing/2014/main" id="{48420DB2-78F9-B691-1F66-C59660EFD237}"/>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5" name="Rounded Rectangle 6">
            <a:extLst>
              <a:ext uri="{FF2B5EF4-FFF2-40B4-BE49-F238E27FC236}">
                <a16:creationId xmlns:a16="http://schemas.microsoft.com/office/drawing/2014/main" id="{028938EE-C2AC-640D-9BFB-CEE6BB90C9A0}"/>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pic>
        <p:nvPicPr>
          <p:cNvPr id="10" name="Picture 9">
            <a:extLst>
              <a:ext uri="{FF2B5EF4-FFF2-40B4-BE49-F238E27FC236}">
                <a16:creationId xmlns:a16="http://schemas.microsoft.com/office/drawing/2014/main" id="{24079C1A-E30B-46FF-E961-4671C90D07E6}"/>
              </a:ext>
            </a:extLst>
          </p:cNvPr>
          <p:cNvPicPr>
            <a:picLocks noChangeAspect="1"/>
          </p:cNvPicPr>
          <p:nvPr/>
        </p:nvPicPr>
        <p:blipFill>
          <a:blip r:embed="rId6"/>
          <a:srcRect l="21157" t="15886" r="22873" b="14211"/>
          <a:stretch/>
        </p:blipFill>
        <p:spPr>
          <a:xfrm>
            <a:off x="2684059" y="1581933"/>
            <a:ext cx="6823881" cy="4791572"/>
          </a:xfrm>
          <a:prstGeom prst="rect">
            <a:avLst/>
          </a:prstGeom>
        </p:spPr>
      </p:pic>
      <p:pic>
        <p:nvPicPr>
          <p:cNvPr id="7" name="Audio 6">
            <a:hlinkClick r:id="" action="ppaction://media"/>
            <a:extLst>
              <a:ext uri="{FF2B5EF4-FFF2-40B4-BE49-F238E27FC236}">
                <a16:creationId xmlns:a16="http://schemas.microsoft.com/office/drawing/2014/main" id="{19235B57-CDA9-B52F-425E-DA860C6ECF08}"/>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72541"/>
      </p:ext>
    </p:extLst>
  </p:cSld>
  <p:clrMapOvr>
    <a:masterClrMapping/>
  </p:clrMapOvr>
  <mc:AlternateContent xmlns:mc="http://schemas.openxmlformats.org/markup-compatibility/2006" xmlns:p14="http://schemas.microsoft.com/office/powerpoint/2010/main">
    <mc:Choice Requires="p14">
      <p:transition spd="slow" p14:dur="2000" advTm="16273"/>
    </mc:Choice>
    <mc:Fallback xmlns="">
      <p:transition spd="slow" advTm="16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3380582" y="119856"/>
            <a:ext cx="5430837" cy="704296"/>
          </a:xfrm>
        </p:spPr>
        <p:txBody>
          <a:bodyPr>
            <a:normAutofit/>
          </a:bodyPr>
          <a:lstStyle/>
          <a:p>
            <a:r>
              <a:rPr lang="en-GB" b="1" u="sng">
                <a:solidFill>
                  <a:schemeClr val="tx1"/>
                </a:solidFill>
              </a:rPr>
              <a:t>Features of guide writing</a:t>
            </a:r>
          </a:p>
        </p:txBody>
      </p:sp>
      <p:sp>
        <p:nvSpPr>
          <p:cNvPr id="5" name="TextBox 4">
            <a:extLst>
              <a:ext uri="{FF2B5EF4-FFF2-40B4-BE49-F238E27FC236}">
                <a16:creationId xmlns:a16="http://schemas.microsoft.com/office/drawing/2014/main" id="{6FEAFAD5-3EAF-4AA7-BFAD-6F019932139A}"/>
              </a:ext>
            </a:extLst>
          </p:cNvPr>
          <p:cNvSpPr txBox="1"/>
          <p:nvPr/>
        </p:nvSpPr>
        <p:spPr>
          <a:xfrm>
            <a:off x="4221375" y="1036950"/>
            <a:ext cx="4289196" cy="5632311"/>
          </a:xfrm>
          <a:prstGeom prst="rect">
            <a:avLst/>
          </a:prstGeom>
          <a:noFill/>
          <a:ln>
            <a:solidFill>
              <a:schemeClr val="tx1"/>
            </a:solidFill>
          </a:ln>
        </p:spPr>
        <p:txBody>
          <a:bodyPr wrap="square" rtlCol="0">
            <a:spAutoFit/>
          </a:bodyPr>
          <a:lstStyle/>
          <a:p>
            <a:r>
              <a:rPr lang="en-US" sz="1200">
                <a:latin typeface="Calibri" panose="020F0502020204030204" pitchFamily="34" charset="0"/>
                <a:ea typeface="Times New Roman" panose="02020603050405020304" pitchFamily="18" charset="0"/>
              </a:rPr>
              <a:t>The Rough Guide to </a:t>
            </a:r>
            <a:r>
              <a:rPr lang="en-US" sz="1200" err="1">
                <a:latin typeface="Calibri" panose="020F0502020204030204" pitchFamily="34" charset="0"/>
                <a:ea typeface="Times New Roman" panose="02020603050405020304" pitchFamily="18" charset="0"/>
              </a:rPr>
              <a:t>Sidmouth</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 </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This delightful Regency seaside town has for a long time now claimed the title as one of the south west’s most popular tourist resorts.  The question is, ‘Why?’ Naturally the immediate response is to say the beach.  Yes, I can see the attraction of a stony beach complete with promenade and overpriced ice-cream kiosks to those from large, built-up cities but for those who have experienced the clear turquoise water of the beach at St Ives or the golden sands of the Lizard peninsular, this is nothing special. </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Perhaps it is the lush and leafy Connaught Gardens? I think not. In comparison to the Lost Gardens of </a:t>
            </a:r>
            <a:r>
              <a:rPr lang="en-US" sz="1200" err="1">
                <a:latin typeface="Calibri" panose="020F0502020204030204" pitchFamily="34" charset="0"/>
                <a:ea typeface="Times New Roman" panose="02020603050405020304" pitchFamily="18" charset="0"/>
              </a:rPr>
              <a:t>Helligan</a:t>
            </a:r>
            <a:r>
              <a:rPr lang="en-US" sz="1200">
                <a:latin typeface="Calibri" panose="020F0502020204030204" pitchFamily="34" charset="0"/>
                <a:ea typeface="Times New Roman" panose="02020603050405020304" pitchFamily="18" charset="0"/>
              </a:rPr>
              <a:t> or the Eden Project they seem more like someone’s back garden than a slice of paradise.</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Is it then that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is home to a vast variety of shops and cafes or even historical and cultural sites? No, sadly, this is not the case. I have searched high and low yet I still cannot find anything to particularly recommend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over any other small seaside town with an overinflated opinion of itself. Yes,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is really nothing special. </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Yet year after year the tourists return in their droves to mill around the town and sit around on deck chairs. My only advice is to ensure that if your heart is set on going to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wait until August when the folk festival arrives. This at least brings a little vibrancy and variety to a town which seems stuck in a time warp.</a:t>
            </a:r>
            <a:endParaRPr lang="en-US" sz="1200">
              <a:latin typeface="Times New Roman" panose="02020603050405020304" pitchFamily="18" charset="0"/>
              <a:ea typeface="Times New Roman" panose="02020603050405020304" pitchFamily="18" charset="0"/>
            </a:endParaRPr>
          </a:p>
          <a:p>
            <a:r>
              <a:rPr lang="en-US" sz="1200">
                <a:latin typeface="Calibri" panose="020F0502020204030204" pitchFamily="34" charset="0"/>
                <a:ea typeface="Times New Roman" panose="02020603050405020304" pitchFamily="18" charset="0"/>
              </a:rPr>
              <a:t>If it’s sitting in hotels with Devon’s answer to the cream tea or strolling down the promenade with hundreds of other tourists (and the elderly population who seem so attached to the area) then </a:t>
            </a:r>
            <a:r>
              <a:rPr lang="en-US" sz="1200" err="1">
                <a:latin typeface="Calibri" panose="020F0502020204030204" pitchFamily="34" charset="0"/>
                <a:ea typeface="Times New Roman" panose="02020603050405020304" pitchFamily="18" charset="0"/>
              </a:rPr>
              <a:t>Sidmouth</a:t>
            </a:r>
            <a:r>
              <a:rPr lang="en-US" sz="1200">
                <a:latin typeface="Calibri" panose="020F0502020204030204" pitchFamily="34" charset="0"/>
                <a:ea typeface="Times New Roman" panose="02020603050405020304" pitchFamily="18" charset="0"/>
              </a:rPr>
              <a:t> is the place for you.  Sadly, I entered the town with high expectations, but will not be going again. </a:t>
            </a:r>
            <a:endParaRPr lang="en-US"/>
          </a:p>
        </p:txBody>
      </p:sp>
      <p:sp>
        <p:nvSpPr>
          <p:cNvPr id="7" name="TextBox 6">
            <a:extLst>
              <a:ext uri="{FF2B5EF4-FFF2-40B4-BE49-F238E27FC236}">
                <a16:creationId xmlns:a16="http://schemas.microsoft.com/office/drawing/2014/main" id="{ACECA6C2-D0ED-473E-B3F7-CAD6016D731B}"/>
              </a:ext>
            </a:extLst>
          </p:cNvPr>
          <p:cNvSpPr txBox="1"/>
          <p:nvPr/>
        </p:nvSpPr>
        <p:spPr>
          <a:xfrm>
            <a:off x="1692111" y="1423448"/>
            <a:ext cx="1971587" cy="646331"/>
          </a:xfrm>
          <a:prstGeom prst="rect">
            <a:avLst/>
          </a:prstGeom>
          <a:noFill/>
          <a:ln>
            <a:solidFill>
              <a:schemeClr val="accent6">
                <a:lumMod val="75000"/>
              </a:schemeClr>
            </a:solidFill>
          </a:ln>
        </p:spPr>
        <p:txBody>
          <a:bodyPr wrap="square" rtlCol="0">
            <a:spAutoFit/>
          </a:bodyPr>
          <a:lstStyle/>
          <a:p>
            <a:r>
              <a:rPr lang="en-US" sz="1200"/>
              <a:t>Include a </a:t>
            </a:r>
            <a:r>
              <a:rPr lang="en-US" sz="1200" b="1"/>
              <a:t>heading</a:t>
            </a:r>
            <a:r>
              <a:rPr lang="en-US" sz="1200"/>
              <a:t>. Make it clear what you are writing about. </a:t>
            </a:r>
          </a:p>
        </p:txBody>
      </p:sp>
      <p:cxnSp>
        <p:nvCxnSpPr>
          <p:cNvPr id="9" name="Straight Arrow Connector 8">
            <a:extLst>
              <a:ext uri="{FF2B5EF4-FFF2-40B4-BE49-F238E27FC236}">
                <a16:creationId xmlns:a16="http://schemas.microsoft.com/office/drawing/2014/main" id="{910AB3DA-7C5C-4781-95E9-265664D43907}"/>
              </a:ext>
            </a:extLst>
          </p:cNvPr>
          <p:cNvCxnSpPr>
            <a:cxnSpLocks/>
          </p:cNvCxnSpPr>
          <p:nvPr/>
        </p:nvCxnSpPr>
        <p:spPr>
          <a:xfrm flipV="1">
            <a:off x="3790505" y="1300900"/>
            <a:ext cx="477072" cy="122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7C517B-7EEA-48BC-8AAD-8D7C310D8844}"/>
              </a:ext>
            </a:extLst>
          </p:cNvPr>
          <p:cNvSpPr txBox="1"/>
          <p:nvPr/>
        </p:nvSpPr>
        <p:spPr>
          <a:xfrm>
            <a:off x="1692110" y="3038406"/>
            <a:ext cx="2098396" cy="830997"/>
          </a:xfrm>
          <a:prstGeom prst="rect">
            <a:avLst/>
          </a:prstGeom>
          <a:noFill/>
          <a:ln>
            <a:solidFill>
              <a:schemeClr val="accent6">
                <a:lumMod val="75000"/>
              </a:schemeClr>
            </a:solidFill>
          </a:ln>
        </p:spPr>
        <p:txBody>
          <a:bodyPr wrap="square" rtlCol="0">
            <a:spAutoFit/>
          </a:bodyPr>
          <a:lstStyle/>
          <a:p>
            <a:r>
              <a:rPr lang="en-US" sz="1200"/>
              <a:t>Always </a:t>
            </a:r>
            <a:r>
              <a:rPr lang="en-US" sz="1200" err="1"/>
              <a:t>organise</a:t>
            </a:r>
            <a:r>
              <a:rPr lang="en-US" sz="1200"/>
              <a:t> your writing</a:t>
            </a:r>
          </a:p>
          <a:p>
            <a:r>
              <a:rPr lang="en-US" sz="1200"/>
              <a:t>into </a:t>
            </a:r>
            <a:r>
              <a:rPr lang="en-US" sz="1200" b="1"/>
              <a:t>paragraphs</a:t>
            </a:r>
            <a:r>
              <a:rPr lang="en-US" sz="1200"/>
              <a:t>. Paragraphs will help you to make your ideas clear and easy to follow. </a:t>
            </a:r>
          </a:p>
        </p:txBody>
      </p:sp>
      <p:cxnSp>
        <p:nvCxnSpPr>
          <p:cNvPr id="12" name="Straight Arrow Connector 11">
            <a:extLst>
              <a:ext uri="{FF2B5EF4-FFF2-40B4-BE49-F238E27FC236}">
                <a16:creationId xmlns:a16="http://schemas.microsoft.com/office/drawing/2014/main" id="{DCB571D8-9237-4E7F-9A3A-83A05B71BE03}"/>
              </a:ext>
            </a:extLst>
          </p:cNvPr>
          <p:cNvCxnSpPr>
            <a:cxnSpLocks/>
            <a:stCxn id="10" idx="3"/>
          </p:cNvCxnSpPr>
          <p:nvPr/>
        </p:nvCxnSpPr>
        <p:spPr>
          <a:xfrm>
            <a:off x="3790506" y="3453904"/>
            <a:ext cx="575410" cy="244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3F7A1A0-0AB3-4C31-905C-938BED87A516}"/>
              </a:ext>
            </a:extLst>
          </p:cNvPr>
          <p:cNvSpPr txBox="1"/>
          <p:nvPr/>
        </p:nvSpPr>
        <p:spPr>
          <a:xfrm>
            <a:off x="1701535" y="4279737"/>
            <a:ext cx="2088970" cy="830997"/>
          </a:xfrm>
          <a:prstGeom prst="rect">
            <a:avLst/>
          </a:prstGeom>
          <a:noFill/>
          <a:ln>
            <a:solidFill>
              <a:schemeClr val="accent6">
                <a:lumMod val="75000"/>
              </a:schemeClr>
            </a:solidFill>
          </a:ln>
        </p:spPr>
        <p:txBody>
          <a:bodyPr wrap="square" rtlCol="0">
            <a:spAutoFit/>
          </a:bodyPr>
          <a:lstStyle/>
          <a:p>
            <a:r>
              <a:rPr lang="en-US" sz="1200" b="1"/>
              <a:t>Repeat</a:t>
            </a:r>
            <a:r>
              <a:rPr lang="en-US" sz="1200"/>
              <a:t> the topic that you are writing about so the reader has it in their mind at all times. </a:t>
            </a:r>
          </a:p>
        </p:txBody>
      </p:sp>
      <p:sp>
        <p:nvSpPr>
          <p:cNvPr id="21" name="TextBox 20">
            <a:extLst>
              <a:ext uri="{FF2B5EF4-FFF2-40B4-BE49-F238E27FC236}">
                <a16:creationId xmlns:a16="http://schemas.microsoft.com/office/drawing/2014/main" id="{1FAB6393-FF0D-42B4-B4C9-41EAE3E842C6}"/>
              </a:ext>
            </a:extLst>
          </p:cNvPr>
          <p:cNvSpPr txBox="1"/>
          <p:nvPr/>
        </p:nvSpPr>
        <p:spPr>
          <a:xfrm>
            <a:off x="8886334" y="2921169"/>
            <a:ext cx="1419666" cy="1384995"/>
          </a:xfrm>
          <a:prstGeom prst="rect">
            <a:avLst/>
          </a:prstGeom>
          <a:noFill/>
          <a:ln>
            <a:solidFill>
              <a:schemeClr val="accent6">
                <a:lumMod val="75000"/>
              </a:schemeClr>
            </a:solidFill>
          </a:ln>
        </p:spPr>
        <p:txBody>
          <a:bodyPr wrap="square" rtlCol="0">
            <a:spAutoFit/>
          </a:bodyPr>
          <a:lstStyle/>
          <a:p>
            <a:r>
              <a:rPr lang="en-US" sz="1200" b="1"/>
              <a:t>Compare</a:t>
            </a:r>
            <a:r>
              <a:rPr lang="en-US" sz="1200"/>
              <a:t> what you are writing about to other familiar things/places. This will help the reader to build up a picture of it.  </a:t>
            </a:r>
          </a:p>
        </p:txBody>
      </p:sp>
      <p:cxnSp>
        <p:nvCxnSpPr>
          <p:cNvPr id="25" name="Straight Arrow Connector 24">
            <a:extLst>
              <a:ext uri="{FF2B5EF4-FFF2-40B4-BE49-F238E27FC236}">
                <a16:creationId xmlns:a16="http://schemas.microsoft.com/office/drawing/2014/main" id="{D172382F-0EB5-482B-9F57-26E6FA2C09AF}"/>
              </a:ext>
            </a:extLst>
          </p:cNvPr>
          <p:cNvCxnSpPr/>
          <p:nvPr/>
        </p:nvCxnSpPr>
        <p:spPr>
          <a:xfrm flipH="1">
            <a:off x="7981362" y="3252248"/>
            <a:ext cx="904973" cy="75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D380AD4-DE0D-409F-B329-3B50A24EED6F}"/>
              </a:ext>
            </a:extLst>
          </p:cNvPr>
          <p:cNvCxnSpPr>
            <a:cxnSpLocks/>
          </p:cNvCxnSpPr>
          <p:nvPr/>
        </p:nvCxnSpPr>
        <p:spPr>
          <a:xfrm flipV="1">
            <a:off x="3790506" y="3890132"/>
            <a:ext cx="1556063" cy="521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738BB5B-5621-49B3-B945-6779DCDF462E}"/>
              </a:ext>
            </a:extLst>
          </p:cNvPr>
          <p:cNvSpPr txBox="1"/>
          <p:nvPr/>
        </p:nvSpPr>
        <p:spPr>
          <a:xfrm>
            <a:off x="8886334" y="4926722"/>
            <a:ext cx="1419666" cy="1200329"/>
          </a:xfrm>
          <a:prstGeom prst="rect">
            <a:avLst/>
          </a:prstGeom>
          <a:noFill/>
          <a:ln>
            <a:solidFill>
              <a:schemeClr val="accent6">
                <a:lumMod val="75000"/>
              </a:schemeClr>
            </a:solidFill>
          </a:ln>
        </p:spPr>
        <p:txBody>
          <a:bodyPr wrap="square" rtlCol="0">
            <a:spAutoFit/>
          </a:bodyPr>
          <a:lstStyle/>
          <a:p>
            <a:r>
              <a:rPr lang="en-US" sz="1200"/>
              <a:t>Use suitable </a:t>
            </a:r>
            <a:r>
              <a:rPr lang="en-US" sz="1200" b="1"/>
              <a:t>language</a:t>
            </a:r>
            <a:r>
              <a:rPr lang="en-US" sz="1200"/>
              <a:t> to appeal to the reader.  This guide is negative, so the language is negative too. </a:t>
            </a:r>
          </a:p>
        </p:txBody>
      </p:sp>
      <p:cxnSp>
        <p:nvCxnSpPr>
          <p:cNvPr id="32" name="Straight Arrow Connector 31">
            <a:extLst>
              <a:ext uri="{FF2B5EF4-FFF2-40B4-BE49-F238E27FC236}">
                <a16:creationId xmlns:a16="http://schemas.microsoft.com/office/drawing/2014/main" id="{3F70FF7E-7262-42E5-8197-57C477A2DC73}"/>
              </a:ext>
            </a:extLst>
          </p:cNvPr>
          <p:cNvCxnSpPr>
            <a:cxnSpLocks/>
          </p:cNvCxnSpPr>
          <p:nvPr/>
        </p:nvCxnSpPr>
        <p:spPr>
          <a:xfrm flipH="1" flipV="1">
            <a:off x="7553084" y="4969265"/>
            <a:ext cx="1333251" cy="272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0C8F2D9-20E5-43D7-B08A-4A2A06DFD346}"/>
              </a:ext>
            </a:extLst>
          </p:cNvPr>
          <p:cNvSpPr txBox="1"/>
          <p:nvPr/>
        </p:nvSpPr>
        <p:spPr>
          <a:xfrm>
            <a:off x="8831344" y="1446987"/>
            <a:ext cx="1419666" cy="1200329"/>
          </a:xfrm>
          <a:prstGeom prst="rect">
            <a:avLst/>
          </a:prstGeom>
          <a:ln w="3175">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a:solidFill>
                  <a:schemeClr val="tx1"/>
                </a:solidFill>
              </a:rPr>
              <a:t>Appeal to your reader. Ask </a:t>
            </a:r>
            <a:r>
              <a:rPr lang="en-US" sz="1200" b="1">
                <a:solidFill>
                  <a:schemeClr val="tx1"/>
                </a:solidFill>
              </a:rPr>
              <a:t>questions</a:t>
            </a:r>
            <a:r>
              <a:rPr lang="en-US" sz="1200">
                <a:solidFill>
                  <a:schemeClr val="tx1"/>
                </a:solidFill>
              </a:rPr>
              <a:t> that will encourage them to think of the answers. </a:t>
            </a:r>
          </a:p>
        </p:txBody>
      </p:sp>
      <p:cxnSp>
        <p:nvCxnSpPr>
          <p:cNvPr id="8" name="Straight Arrow Connector 7">
            <a:extLst>
              <a:ext uri="{FF2B5EF4-FFF2-40B4-BE49-F238E27FC236}">
                <a16:creationId xmlns:a16="http://schemas.microsoft.com/office/drawing/2014/main" id="{919F5B3D-4F57-40EC-9428-B346ECB678D0}"/>
              </a:ext>
            </a:extLst>
          </p:cNvPr>
          <p:cNvCxnSpPr>
            <a:cxnSpLocks/>
          </p:cNvCxnSpPr>
          <p:nvPr/>
        </p:nvCxnSpPr>
        <p:spPr>
          <a:xfrm flipH="1">
            <a:off x="6303390" y="1487254"/>
            <a:ext cx="2508028" cy="464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AA604E8-DA79-4A85-B0D3-65D3280C6A1F}"/>
              </a:ext>
            </a:extLst>
          </p:cNvPr>
          <p:cNvSpPr txBox="1"/>
          <p:nvPr/>
        </p:nvSpPr>
        <p:spPr>
          <a:xfrm>
            <a:off x="1960915" y="5440408"/>
            <a:ext cx="1419666" cy="1015663"/>
          </a:xfrm>
          <a:prstGeom prst="rect">
            <a:avLst/>
          </a:prstGeom>
          <a:noFill/>
          <a:ln>
            <a:solidFill>
              <a:schemeClr val="accent6">
                <a:lumMod val="75000"/>
              </a:schemeClr>
            </a:solidFill>
          </a:ln>
        </p:spPr>
        <p:txBody>
          <a:bodyPr wrap="square" rtlCol="0">
            <a:spAutoFit/>
          </a:bodyPr>
          <a:lstStyle/>
          <a:p>
            <a:r>
              <a:rPr lang="en-US" sz="1200"/>
              <a:t>Use </a:t>
            </a:r>
            <a:r>
              <a:rPr lang="en-US" sz="1200" b="1"/>
              <a:t>punctuation</a:t>
            </a:r>
            <a:r>
              <a:rPr lang="en-US" sz="1200"/>
              <a:t> effectively – these brackets have been used to add extra information. </a:t>
            </a:r>
          </a:p>
        </p:txBody>
      </p:sp>
      <p:cxnSp>
        <p:nvCxnSpPr>
          <p:cNvPr id="22" name="Straight Arrow Connector 21">
            <a:extLst>
              <a:ext uri="{FF2B5EF4-FFF2-40B4-BE49-F238E27FC236}">
                <a16:creationId xmlns:a16="http://schemas.microsoft.com/office/drawing/2014/main" id="{CB4ECDB7-7F31-4590-89B6-EC2EC01F3974}"/>
              </a:ext>
            </a:extLst>
          </p:cNvPr>
          <p:cNvCxnSpPr/>
          <p:nvPr/>
        </p:nvCxnSpPr>
        <p:spPr>
          <a:xfrm>
            <a:off x="3380581" y="5778632"/>
            <a:ext cx="886996" cy="414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Audio 12">
            <a:hlinkClick r:id="" action="ppaction://media"/>
            <a:extLst>
              <a:ext uri="{FF2B5EF4-FFF2-40B4-BE49-F238E27FC236}">
                <a16:creationId xmlns:a16="http://schemas.microsoft.com/office/drawing/2014/main" id="{0FA64A85-33E4-E6CF-6459-E2989B68B6E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Tm="50310"/>
    </mc:Choice>
    <mc:Fallback xmlns="">
      <p:transition spd="slow" advTm="50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A213-35BC-38F4-8619-8E1EC17894E1}"/>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7D709B3B-883D-1CFB-5AD4-34B5774C3CA2}"/>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3" name="TextBox 2">
            <a:extLst>
              <a:ext uri="{FF2B5EF4-FFF2-40B4-BE49-F238E27FC236}">
                <a16:creationId xmlns:a16="http://schemas.microsoft.com/office/drawing/2014/main" id="{812C8021-8354-D797-6519-7AB518B6DC36}"/>
              </a:ext>
            </a:extLst>
          </p:cNvPr>
          <p:cNvSpPr txBox="1"/>
          <p:nvPr/>
        </p:nvSpPr>
        <p:spPr>
          <a:xfrm>
            <a:off x="196387" y="1333980"/>
            <a:ext cx="10670960" cy="5201424"/>
          </a:xfrm>
          <a:prstGeom prst="rect">
            <a:avLst/>
          </a:prstGeom>
          <a:noFill/>
        </p:spPr>
        <p:txBody>
          <a:bodyPr wrap="square">
            <a:spAutoFit/>
          </a:bodyPr>
          <a:lstStyle/>
          <a:p>
            <a:r>
              <a:rPr lang="en-GB" sz="32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Task: Write a </a:t>
            </a:r>
            <a:r>
              <a:rPr lang="en-GB" sz="3200" b="1" dirty="0">
                <a:highlight>
                  <a:srgbClr val="FFFF00"/>
                </a:highlight>
                <a:latin typeface="Aptos" panose="020B0004020202020204" pitchFamily="34" charset="0"/>
                <a:ea typeface="Aptos" panose="020B0004020202020204" pitchFamily="34" charset="0"/>
                <a:cs typeface="Times New Roman" panose="02020603050405020304" pitchFamily="18" charset="0"/>
              </a:rPr>
              <a:t>guide aimed at older people giving information and advice on how to take care in severe weather conditions. </a:t>
            </a:r>
            <a:endParaRPr lang="en-GB" sz="32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GB" sz="3200" b="1" dirty="0">
              <a:latin typeface="Aptos" panose="020B0004020202020204" pitchFamily="34" charset="0"/>
              <a:cs typeface="Times New Roman" panose="02020603050405020304" pitchFamily="18" charset="0"/>
            </a:endParaRPr>
          </a:p>
          <a:p>
            <a:endParaRPr lang="en-GB" sz="3200" b="1" dirty="0">
              <a:latin typeface="Aptos" panose="020B0004020202020204" pitchFamily="34" charset="0"/>
              <a:cs typeface="Times New Roman" panose="02020603050405020304" pitchFamily="18" charset="0"/>
            </a:endParaRPr>
          </a:p>
          <a:p>
            <a:r>
              <a:rPr lang="en-GB" sz="3200" b="1" dirty="0">
                <a:latin typeface="Aptos" panose="020B0004020202020204" pitchFamily="34" charset="0"/>
                <a:cs typeface="Times New Roman" panose="02020603050405020304" pitchFamily="18" charset="0"/>
              </a:rPr>
              <a:t>Purpose = </a:t>
            </a:r>
          </a:p>
          <a:p>
            <a:r>
              <a:rPr lang="en-GB" sz="3200" b="1" dirty="0">
                <a:latin typeface="Aptos" panose="020B0004020202020204" pitchFamily="34" charset="0"/>
                <a:cs typeface="Times New Roman" panose="02020603050405020304" pitchFamily="18" charset="0"/>
              </a:rPr>
              <a:t>Audience  = </a:t>
            </a:r>
          </a:p>
          <a:p>
            <a:r>
              <a:rPr lang="en-GB" sz="3200" b="1" dirty="0">
                <a:latin typeface="Aptos" panose="020B0004020202020204" pitchFamily="34" charset="0"/>
                <a:cs typeface="Times New Roman" panose="02020603050405020304" pitchFamily="18" charset="0"/>
              </a:rPr>
              <a:t>Form = </a:t>
            </a:r>
          </a:p>
          <a:p>
            <a:endParaRPr lang="en-GB" sz="3200" b="1" dirty="0">
              <a:latin typeface="Aptos" panose="020B0004020202020204" pitchFamily="34" charset="0"/>
              <a:cs typeface="Times New Roman" panose="02020603050405020304" pitchFamily="18" charset="0"/>
            </a:endParaRPr>
          </a:p>
          <a:p>
            <a:endParaRPr lang="en-GB" sz="4400" b="1" dirty="0"/>
          </a:p>
        </p:txBody>
      </p:sp>
      <p:sp>
        <p:nvSpPr>
          <p:cNvPr id="2" name="Rounded Rectangle 18">
            <a:extLst>
              <a:ext uri="{FF2B5EF4-FFF2-40B4-BE49-F238E27FC236}">
                <a16:creationId xmlns:a16="http://schemas.microsoft.com/office/drawing/2014/main" id="{385046E2-8C4E-93CB-F26C-22F9918B42EC}"/>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4" name="Rounded Rectangle 6">
            <a:extLst>
              <a:ext uri="{FF2B5EF4-FFF2-40B4-BE49-F238E27FC236}">
                <a16:creationId xmlns:a16="http://schemas.microsoft.com/office/drawing/2014/main" id="{B8F575AB-F94A-6129-4A25-7D7F5C57A3D3}"/>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pic>
        <p:nvPicPr>
          <p:cNvPr id="14" name="Audio 13">
            <a:hlinkClick r:id="" action="ppaction://media"/>
            <a:extLst>
              <a:ext uri="{FF2B5EF4-FFF2-40B4-BE49-F238E27FC236}">
                <a16:creationId xmlns:a16="http://schemas.microsoft.com/office/drawing/2014/main" id="{30571DCB-0CEE-0F8E-F35C-2C5BE9F490F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27533236"/>
      </p:ext>
    </p:extLst>
  </p:cSld>
  <p:clrMapOvr>
    <a:masterClrMapping/>
  </p:clrMapOvr>
  <mc:AlternateContent xmlns:mc="http://schemas.openxmlformats.org/markup-compatibility/2006" xmlns:p14="http://schemas.microsoft.com/office/powerpoint/2010/main">
    <mc:Choice Requires="p14">
      <p:transition spd="slow" p14:dur="2000" advTm="30439"/>
    </mc:Choice>
    <mc:Fallback xmlns="">
      <p:transition spd="slow" advTm="30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2630845" y="1200712"/>
            <a:ext cx="7203529" cy="704296"/>
          </a:xfrm>
        </p:spPr>
        <p:txBody>
          <a:bodyPr>
            <a:normAutofit/>
          </a:bodyPr>
          <a:lstStyle/>
          <a:p>
            <a:r>
              <a:rPr lang="en-GB" b="1" dirty="0">
                <a:solidFill>
                  <a:schemeClr val="tx1"/>
                </a:solidFill>
              </a:rPr>
              <a:t>Guide writing – Planning</a:t>
            </a:r>
          </a:p>
        </p:txBody>
      </p:sp>
      <p:sp>
        <p:nvSpPr>
          <p:cNvPr id="5" name="TextBox 4">
            <a:extLst>
              <a:ext uri="{FF2B5EF4-FFF2-40B4-BE49-F238E27FC236}">
                <a16:creationId xmlns:a16="http://schemas.microsoft.com/office/drawing/2014/main" id="{A60FD75D-A5F0-4608-A579-B4556751AD84}"/>
              </a:ext>
            </a:extLst>
          </p:cNvPr>
          <p:cNvSpPr txBox="1"/>
          <p:nvPr/>
        </p:nvSpPr>
        <p:spPr>
          <a:xfrm>
            <a:off x="368569" y="2425687"/>
            <a:ext cx="2579347" cy="1754326"/>
          </a:xfrm>
          <a:custGeom>
            <a:avLst/>
            <a:gdLst>
              <a:gd name="connsiteX0" fmla="*/ 0 w 2579347"/>
              <a:gd name="connsiteY0" fmla="*/ 0 h 1754326"/>
              <a:gd name="connsiteX1" fmla="*/ 464282 w 2579347"/>
              <a:gd name="connsiteY1" fmla="*/ 0 h 1754326"/>
              <a:gd name="connsiteX2" fmla="*/ 928565 w 2579347"/>
              <a:gd name="connsiteY2" fmla="*/ 0 h 1754326"/>
              <a:gd name="connsiteX3" fmla="*/ 1444434 w 2579347"/>
              <a:gd name="connsiteY3" fmla="*/ 0 h 1754326"/>
              <a:gd name="connsiteX4" fmla="*/ 1986097 w 2579347"/>
              <a:gd name="connsiteY4" fmla="*/ 0 h 1754326"/>
              <a:gd name="connsiteX5" fmla="*/ 2579347 w 2579347"/>
              <a:gd name="connsiteY5" fmla="*/ 0 h 1754326"/>
              <a:gd name="connsiteX6" fmla="*/ 2579347 w 2579347"/>
              <a:gd name="connsiteY6" fmla="*/ 619862 h 1754326"/>
              <a:gd name="connsiteX7" fmla="*/ 2579347 w 2579347"/>
              <a:gd name="connsiteY7" fmla="*/ 1204637 h 1754326"/>
              <a:gd name="connsiteX8" fmla="*/ 2579347 w 2579347"/>
              <a:gd name="connsiteY8" fmla="*/ 1754326 h 1754326"/>
              <a:gd name="connsiteX9" fmla="*/ 2089271 w 2579347"/>
              <a:gd name="connsiteY9" fmla="*/ 1754326 h 1754326"/>
              <a:gd name="connsiteX10" fmla="*/ 1573402 w 2579347"/>
              <a:gd name="connsiteY10" fmla="*/ 1754326 h 1754326"/>
              <a:gd name="connsiteX11" fmla="*/ 1109119 w 2579347"/>
              <a:gd name="connsiteY11" fmla="*/ 1754326 h 1754326"/>
              <a:gd name="connsiteX12" fmla="*/ 619043 w 2579347"/>
              <a:gd name="connsiteY12" fmla="*/ 1754326 h 1754326"/>
              <a:gd name="connsiteX13" fmla="*/ 0 w 2579347"/>
              <a:gd name="connsiteY13" fmla="*/ 1754326 h 1754326"/>
              <a:gd name="connsiteX14" fmla="*/ 0 w 2579347"/>
              <a:gd name="connsiteY14" fmla="*/ 1134464 h 1754326"/>
              <a:gd name="connsiteX15" fmla="*/ 0 w 2579347"/>
              <a:gd name="connsiteY15" fmla="*/ 567232 h 1754326"/>
              <a:gd name="connsiteX16" fmla="*/ 0 w 2579347"/>
              <a:gd name="connsiteY1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9347" h="1754326" extrusionOk="0">
                <a:moveTo>
                  <a:pt x="0" y="0"/>
                </a:moveTo>
                <a:cubicBezTo>
                  <a:pt x="219262" y="-36204"/>
                  <a:pt x="305252" y="31707"/>
                  <a:pt x="464282" y="0"/>
                </a:cubicBezTo>
                <a:cubicBezTo>
                  <a:pt x="623312" y="-31707"/>
                  <a:pt x="714350" y="26924"/>
                  <a:pt x="928565" y="0"/>
                </a:cubicBezTo>
                <a:cubicBezTo>
                  <a:pt x="1142780" y="-26924"/>
                  <a:pt x="1311388" y="48228"/>
                  <a:pt x="1444434" y="0"/>
                </a:cubicBezTo>
                <a:cubicBezTo>
                  <a:pt x="1577480" y="-48228"/>
                  <a:pt x="1860165" y="33770"/>
                  <a:pt x="1986097" y="0"/>
                </a:cubicBezTo>
                <a:cubicBezTo>
                  <a:pt x="2112029" y="-33770"/>
                  <a:pt x="2362220" y="29948"/>
                  <a:pt x="2579347" y="0"/>
                </a:cubicBezTo>
                <a:cubicBezTo>
                  <a:pt x="2637637" y="185759"/>
                  <a:pt x="2508664" y="387651"/>
                  <a:pt x="2579347" y="619862"/>
                </a:cubicBezTo>
                <a:cubicBezTo>
                  <a:pt x="2650030" y="852073"/>
                  <a:pt x="2531846" y="1010193"/>
                  <a:pt x="2579347" y="1204637"/>
                </a:cubicBezTo>
                <a:cubicBezTo>
                  <a:pt x="2626848" y="1399081"/>
                  <a:pt x="2520063" y="1522956"/>
                  <a:pt x="2579347" y="1754326"/>
                </a:cubicBezTo>
                <a:cubicBezTo>
                  <a:pt x="2364989" y="1797236"/>
                  <a:pt x="2202404" y="1727422"/>
                  <a:pt x="2089271" y="1754326"/>
                </a:cubicBezTo>
                <a:cubicBezTo>
                  <a:pt x="1976138" y="1781230"/>
                  <a:pt x="1814753" y="1723708"/>
                  <a:pt x="1573402" y="1754326"/>
                </a:cubicBezTo>
                <a:cubicBezTo>
                  <a:pt x="1332051" y="1784944"/>
                  <a:pt x="1328240" y="1727858"/>
                  <a:pt x="1109119" y="1754326"/>
                </a:cubicBezTo>
                <a:cubicBezTo>
                  <a:pt x="889998" y="1780794"/>
                  <a:pt x="833234" y="1711174"/>
                  <a:pt x="619043" y="1754326"/>
                </a:cubicBezTo>
                <a:cubicBezTo>
                  <a:pt x="404852" y="1797478"/>
                  <a:pt x="190111" y="1732158"/>
                  <a:pt x="0" y="1754326"/>
                </a:cubicBezTo>
                <a:cubicBezTo>
                  <a:pt x="-64617" y="1461608"/>
                  <a:pt x="73284" y="1277804"/>
                  <a:pt x="0" y="1134464"/>
                </a:cubicBezTo>
                <a:cubicBezTo>
                  <a:pt x="-73284" y="991124"/>
                  <a:pt x="52791" y="749818"/>
                  <a:pt x="0" y="567232"/>
                </a:cubicBezTo>
                <a:cubicBezTo>
                  <a:pt x="-52791" y="384646"/>
                  <a:pt x="33583" y="254721"/>
                  <a:pt x="0" y="0"/>
                </a:cubicBezTo>
                <a:close/>
              </a:path>
            </a:pathLst>
          </a:custGeom>
          <a:noFill/>
          <a:ln w="38100">
            <a:solidFill>
              <a:schemeClr val="tx1"/>
            </a:solidFill>
            <a:extLst>
              <a:ext uri="{C807C97D-BFC1-408E-A445-0C87EB9F89A2}">
                <ask:lineSketchStyleProps xmlns:ask="http://schemas.microsoft.com/office/drawing/2018/sketchyshapes" sd="600075286">
                  <a:prstGeom prst="rect">
                    <a:avLst/>
                  </a:prstGeom>
                  <ask:type>
                    <ask:lineSketchScribble/>
                  </ask:type>
                </ask:lineSketchStyleProps>
              </a:ext>
            </a:extLst>
          </a:ln>
        </p:spPr>
        <p:txBody>
          <a:bodyPr wrap="square">
            <a:spAutoFit/>
          </a:bodyPr>
          <a:lstStyle/>
          <a:p>
            <a:r>
              <a:rPr lang="en-GB" b="1" dirty="0">
                <a:latin typeface="Aptos" panose="020B0004020202020204" pitchFamily="34" charset="0"/>
                <a:ea typeface="Aptos" panose="020B0004020202020204" pitchFamily="34" charset="0"/>
                <a:cs typeface="Times New Roman" panose="02020603050405020304" pitchFamily="18" charset="0"/>
              </a:rPr>
              <a:t>Write a guide aimed at older people giving information and advice on how to take care in severe weather conditions. </a:t>
            </a:r>
            <a:r>
              <a:rPr lang="en-GB" dirty="0"/>
              <a:t>[20]</a:t>
            </a:r>
          </a:p>
        </p:txBody>
      </p:sp>
      <p:pic>
        <p:nvPicPr>
          <p:cNvPr id="4" name="Picture 3">
            <a:extLst>
              <a:ext uri="{FF2B5EF4-FFF2-40B4-BE49-F238E27FC236}">
                <a16:creationId xmlns:a16="http://schemas.microsoft.com/office/drawing/2014/main" id="{A27FF509-B68F-495B-8DBD-BFCA6FD34F9B}"/>
              </a:ext>
            </a:extLst>
          </p:cNvPr>
          <p:cNvPicPr>
            <a:picLocks noChangeAspect="1"/>
          </p:cNvPicPr>
          <p:nvPr/>
        </p:nvPicPr>
        <p:blipFill>
          <a:blip r:embed="rId6"/>
          <a:stretch>
            <a:fillRect/>
          </a:stretch>
        </p:blipFill>
        <p:spPr>
          <a:xfrm>
            <a:off x="4353636" y="1937042"/>
            <a:ext cx="7469795" cy="4494470"/>
          </a:xfrm>
          <a:prstGeom prst="rect">
            <a:avLst/>
          </a:prstGeom>
          <a:ln>
            <a:solidFill>
              <a:srgbClr val="DF3C06"/>
            </a:solidFill>
            <a:prstDash val="lgDashDot"/>
          </a:ln>
        </p:spPr>
      </p:pic>
      <p:pic>
        <p:nvPicPr>
          <p:cNvPr id="2" name="Google Shape;97;p14">
            <a:extLst>
              <a:ext uri="{FF2B5EF4-FFF2-40B4-BE49-F238E27FC236}">
                <a16:creationId xmlns:a16="http://schemas.microsoft.com/office/drawing/2014/main" id="{4D701C2D-EF17-F739-5BC4-A0EB4144DDD6}"/>
              </a:ext>
            </a:extLst>
          </p:cNvPr>
          <p:cNvPicPr preferRelativeResize="0"/>
          <p:nvPr/>
        </p:nvPicPr>
        <p:blipFill rotWithShape="1">
          <a:blip r:embed="rId7">
            <a:alphaModFix/>
          </a:blip>
          <a:srcRect t="25058" b="25171"/>
          <a:stretch/>
        </p:blipFill>
        <p:spPr>
          <a:xfrm>
            <a:off x="11134766" y="31534"/>
            <a:ext cx="1062254" cy="1059079"/>
          </a:xfrm>
          <a:prstGeom prst="rect">
            <a:avLst/>
          </a:prstGeom>
          <a:noFill/>
          <a:ln>
            <a:noFill/>
          </a:ln>
        </p:spPr>
      </p:pic>
      <p:sp>
        <p:nvSpPr>
          <p:cNvPr id="6" name="Rounded Rectangle 18">
            <a:extLst>
              <a:ext uri="{FF2B5EF4-FFF2-40B4-BE49-F238E27FC236}">
                <a16:creationId xmlns:a16="http://schemas.microsoft.com/office/drawing/2014/main" id="{6862D883-1EE2-D407-1FB8-C98DAD45DB90}"/>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7" name="Rounded Rectangle 6">
            <a:extLst>
              <a:ext uri="{FF2B5EF4-FFF2-40B4-BE49-F238E27FC236}">
                <a16:creationId xmlns:a16="http://schemas.microsoft.com/office/drawing/2014/main" id="{A91AC6D3-C0FB-FC9E-7371-50E17249149B}"/>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sp>
        <p:nvSpPr>
          <p:cNvPr id="12" name="Rectangle 11">
            <a:extLst>
              <a:ext uri="{FF2B5EF4-FFF2-40B4-BE49-F238E27FC236}">
                <a16:creationId xmlns:a16="http://schemas.microsoft.com/office/drawing/2014/main" id="{78610CAE-4802-58CB-B2B4-238999CAB8A9}"/>
              </a:ext>
            </a:extLst>
          </p:cNvPr>
          <p:cNvSpPr/>
          <p:nvPr/>
        </p:nvSpPr>
        <p:spPr>
          <a:xfrm>
            <a:off x="7331540" y="2674313"/>
            <a:ext cx="1976234" cy="8092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5" name="Rectangle 14">
            <a:extLst>
              <a:ext uri="{FF2B5EF4-FFF2-40B4-BE49-F238E27FC236}">
                <a16:creationId xmlns:a16="http://schemas.microsoft.com/office/drawing/2014/main" id="{E2EC74BC-F680-06D3-1718-A91C3B629711}"/>
              </a:ext>
            </a:extLst>
          </p:cNvPr>
          <p:cNvSpPr/>
          <p:nvPr/>
        </p:nvSpPr>
        <p:spPr>
          <a:xfrm>
            <a:off x="4652446" y="2751591"/>
            <a:ext cx="2506054" cy="12335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6" name="Rectangle 15">
            <a:extLst>
              <a:ext uri="{FF2B5EF4-FFF2-40B4-BE49-F238E27FC236}">
                <a16:creationId xmlns:a16="http://schemas.microsoft.com/office/drawing/2014/main" id="{07E1B32E-4BFB-3D24-91BD-A729B73F1A38}"/>
              </a:ext>
            </a:extLst>
          </p:cNvPr>
          <p:cNvSpPr/>
          <p:nvPr/>
        </p:nvSpPr>
        <p:spPr>
          <a:xfrm>
            <a:off x="9446526" y="2988860"/>
            <a:ext cx="2203865" cy="29888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7" name="Rectangle 16">
            <a:extLst>
              <a:ext uri="{FF2B5EF4-FFF2-40B4-BE49-F238E27FC236}">
                <a16:creationId xmlns:a16="http://schemas.microsoft.com/office/drawing/2014/main" id="{F783A1CB-7A61-FF97-5071-AB47C502D6C3}"/>
              </a:ext>
            </a:extLst>
          </p:cNvPr>
          <p:cNvSpPr/>
          <p:nvPr/>
        </p:nvSpPr>
        <p:spPr>
          <a:xfrm>
            <a:off x="5189771" y="5309727"/>
            <a:ext cx="3995172" cy="9955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18" name="Rectangle 17">
            <a:extLst>
              <a:ext uri="{FF2B5EF4-FFF2-40B4-BE49-F238E27FC236}">
                <a16:creationId xmlns:a16="http://schemas.microsoft.com/office/drawing/2014/main" id="{7E7CCC55-34BC-F6BF-6325-ED9FFDAA0544}"/>
              </a:ext>
            </a:extLst>
          </p:cNvPr>
          <p:cNvSpPr/>
          <p:nvPr/>
        </p:nvSpPr>
        <p:spPr>
          <a:xfrm>
            <a:off x="4652446" y="4180251"/>
            <a:ext cx="2335208" cy="8092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Audience:</a:t>
            </a:r>
          </a:p>
          <a:p>
            <a:pPr algn="ctr"/>
            <a:r>
              <a:rPr lang="en-GB" dirty="0">
                <a:solidFill>
                  <a:schemeClr val="tx1"/>
                </a:solidFill>
              </a:rPr>
              <a:t>Tone:</a:t>
            </a:r>
          </a:p>
        </p:txBody>
      </p:sp>
      <p:pic>
        <p:nvPicPr>
          <p:cNvPr id="9" name="Audio 8">
            <a:hlinkClick r:id="" action="ppaction://media"/>
            <a:extLst>
              <a:ext uri="{FF2B5EF4-FFF2-40B4-BE49-F238E27FC236}">
                <a16:creationId xmlns:a16="http://schemas.microsoft.com/office/drawing/2014/main" id="{C4680C8D-0A4C-4865-F26F-39A1B540C550}"/>
              </a:ext>
            </a:extLst>
          </p:cNvPr>
          <p:cNvPicPr>
            <a:picLocks noChangeAspect="1"/>
          </p:cNvPicPr>
          <p:nvPr>
            <a:audioFile r:link="rId3"/>
            <p:extLst>
              <p:ext uri="{DAA4B4D4-6D71-4841-9C94-3DE7FCFB9230}">
                <p14:media xmlns:p14="http://schemas.microsoft.com/office/powerpoint/2010/main" r:embed="rId2"/>
              </p:ext>
            </p:extLst>
          </p:nvPr>
        </p:nvPicPr>
        <p:blipFill>
          <a:blip r:embed="rId8"/>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84725"/>
    </mc:Choice>
    <mc:Fallback xmlns="">
      <p:transition spd="slow" advClick="0" advTm="84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40A6-E3EE-C4C6-D36E-3431A41E4337}"/>
            </a:ext>
          </a:extLst>
        </p:cNvPr>
        <p:cNvGrpSpPr/>
        <p:nvPr/>
      </p:nvGrpSpPr>
      <p:grpSpPr>
        <a:xfrm>
          <a:off x="0" y="0"/>
          <a:ext cx="0" cy="0"/>
          <a:chOff x="0" y="0"/>
          <a:chExt cx="0" cy="0"/>
        </a:xfrm>
      </p:grpSpPr>
      <p:pic>
        <p:nvPicPr>
          <p:cNvPr id="6" name="Google Shape;97;p14">
            <a:extLst>
              <a:ext uri="{FF2B5EF4-FFF2-40B4-BE49-F238E27FC236}">
                <a16:creationId xmlns:a16="http://schemas.microsoft.com/office/drawing/2014/main" id="{F23198A2-659B-E5D8-2513-3B5778AE0E46}"/>
              </a:ext>
            </a:extLst>
          </p:cNvPr>
          <p:cNvPicPr preferRelativeResize="0"/>
          <p:nvPr/>
        </p:nvPicPr>
        <p:blipFill rotWithShape="1">
          <a:blip r:embed="rId5">
            <a:alphaModFix/>
          </a:blip>
          <a:srcRect t="25058" b="25171"/>
          <a:stretch/>
        </p:blipFill>
        <p:spPr>
          <a:xfrm>
            <a:off x="11134766" y="31534"/>
            <a:ext cx="1062254" cy="1059079"/>
          </a:xfrm>
          <a:prstGeom prst="rect">
            <a:avLst/>
          </a:prstGeom>
          <a:noFill/>
          <a:ln>
            <a:noFill/>
          </a:ln>
        </p:spPr>
      </p:pic>
      <p:sp>
        <p:nvSpPr>
          <p:cNvPr id="9" name="Rounded Rectangle 18">
            <a:extLst>
              <a:ext uri="{FF2B5EF4-FFF2-40B4-BE49-F238E27FC236}">
                <a16:creationId xmlns:a16="http://schemas.microsoft.com/office/drawing/2014/main" id="{C6524C7C-D5E9-CD62-38DD-1B9947B7C82E}"/>
              </a:ext>
            </a:extLst>
          </p:cNvPr>
          <p:cNvSpPr/>
          <p:nvPr/>
        </p:nvSpPr>
        <p:spPr>
          <a:xfrm>
            <a:off x="29903" y="45028"/>
            <a:ext cx="6066097" cy="1059079"/>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b="1" dirty="0">
                <a:solidFill>
                  <a:schemeClr val="tx1"/>
                </a:solidFill>
              </a:rPr>
              <a:t>Learning outcomes:</a:t>
            </a:r>
            <a:endParaRPr lang="en-GB" sz="800" b="1" dirty="0">
              <a:solidFill>
                <a:schemeClr val="tx1"/>
              </a:solidFill>
            </a:endParaRPr>
          </a:p>
          <a:p>
            <a:pPr marL="285750" indent="-285750">
              <a:buFont typeface="Wingdings" panose="05000000000000000000" pitchFamily="2" charset="2"/>
              <a:buChar char="Ø"/>
              <a:defRPr/>
            </a:pPr>
            <a:r>
              <a:rPr lang="en-GB" sz="1600" b="1" dirty="0">
                <a:solidFill>
                  <a:schemeClr val="tx1"/>
                </a:solidFill>
              </a:rPr>
              <a:t>To</a:t>
            </a:r>
            <a:r>
              <a:rPr lang="en-GB" sz="1600" dirty="0">
                <a:solidFill>
                  <a:schemeClr val="tx1"/>
                </a:solidFill>
              </a:rPr>
              <a:t> </a:t>
            </a:r>
            <a:r>
              <a:rPr lang="en-GB" sz="1600" b="1" dirty="0">
                <a:solidFill>
                  <a:schemeClr val="tx1"/>
                </a:solidFill>
              </a:rPr>
              <a:t>know</a:t>
            </a:r>
            <a:r>
              <a:rPr lang="en-GB" sz="1600" dirty="0">
                <a:solidFill>
                  <a:schemeClr val="tx1"/>
                </a:solidFill>
              </a:rPr>
              <a:t> how to approach component 2 writing questions</a:t>
            </a:r>
          </a:p>
          <a:p>
            <a:pPr marL="285750" indent="-285750">
              <a:buFont typeface="Wingdings" panose="05000000000000000000" pitchFamily="2" charset="2"/>
              <a:buChar char="Ø"/>
              <a:defRPr/>
            </a:pPr>
            <a:r>
              <a:rPr lang="en-GB" sz="1600" b="1" dirty="0">
                <a:solidFill>
                  <a:schemeClr val="tx1"/>
                </a:solidFill>
              </a:rPr>
              <a:t>To be able </a:t>
            </a:r>
            <a:r>
              <a:rPr lang="en-GB" sz="1600" dirty="0">
                <a:solidFill>
                  <a:schemeClr val="tx1"/>
                </a:solidFill>
              </a:rPr>
              <a:t>explain what you must include in component 2 answers (writing section)</a:t>
            </a:r>
          </a:p>
        </p:txBody>
      </p:sp>
      <p:sp>
        <p:nvSpPr>
          <p:cNvPr id="11" name="Rounded Rectangle 6">
            <a:extLst>
              <a:ext uri="{FF2B5EF4-FFF2-40B4-BE49-F238E27FC236}">
                <a16:creationId xmlns:a16="http://schemas.microsoft.com/office/drawing/2014/main" id="{D55EAC0E-0A8B-08FB-0959-9D28D7EB1A37}"/>
              </a:ext>
            </a:extLst>
          </p:cNvPr>
          <p:cNvSpPr/>
          <p:nvPr/>
        </p:nvSpPr>
        <p:spPr>
          <a:xfrm>
            <a:off x="6232610" y="83588"/>
            <a:ext cx="4872253" cy="1020519"/>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eaLnBrk="0" hangingPunct="0">
              <a:defRPr/>
            </a:pPr>
            <a:endParaRPr lang="en-GB" sz="2000" b="1" u="sng" dirty="0">
              <a:solidFill>
                <a:schemeClr val="tx1"/>
              </a:solidFill>
            </a:endParaRPr>
          </a:p>
          <a:p>
            <a:pPr algn="ctr" eaLnBrk="0" hangingPunct="0">
              <a:defRPr/>
            </a:pPr>
            <a:r>
              <a:rPr lang="en-GB" sz="2000" b="1" u="sng" dirty="0">
                <a:solidFill>
                  <a:schemeClr val="tx1"/>
                </a:solidFill>
              </a:rPr>
              <a:t>Component 2 Writing: Guide</a:t>
            </a:r>
          </a:p>
        </p:txBody>
      </p:sp>
      <p:sp>
        <p:nvSpPr>
          <p:cNvPr id="2" name="TextBox 1">
            <a:extLst>
              <a:ext uri="{FF2B5EF4-FFF2-40B4-BE49-F238E27FC236}">
                <a16:creationId xmlns:a16="http://schemas.microsoft.com/office/drawing/2014/main" id="{30F519F1-FCFB-98CC-5B32-D15A903BA248}"/>
              </a:ext>
            </a:extLst>
          </p:cNvPr>
          <p:cNvSpPr txBox="1"/>
          <p:nvPr/>
        </p:nvSpPr>
        <p:spPr>
          <a:xfrm>
            <a:off x="463806" y="1206585"/>
            <a:ext cx="10670960" cy="95410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800" b="1" dirty="0">
                <a:effectLst/>
                <a:latin typeface="Aptos" panose="020B0004020202020204" pitchFamily="34" charset="0"/>
                <a:ea typeface="Aptos" panose="020B0004020202020204" pitchFamily="34" charset="0"/>
                <a:cs typeface="Times New Roman" panose="02020603050405020304" pitchFamily="18" charset="0"/>
              </a:rPr>
              <a:t>Write a </a:t>
            </a:r>
            <a:r>
              <a:rPr lang="en-GB" sz="2800" b="1" dirty="0">
                <a:latin typeface="Aptos" panose="020B0004020202020204" pitchFamily="34" charset="0"/>
                <a:ea typeface="Aptos" panose="020B0004020202020204" pitchFamily="34" charset="0"/>
                <a:cs typeface="Times New Roman" panose="02020603050405020304" pitchFamily="18" charset="0"/>
              </a:rPr>
              <a:t>guide aimed at older people giving information and advice on how to take care in severe weather conditions. </a:t>
            </a:r>
            <a:endParaRPr lang="en-GB" sz="28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7F16C11-141C-BC18-81D3-3895A623EF96}"/>
              </a:ext>
            </a:extLst>
          </p:cNvPr>
          <p:cNvSpPr txBox="1"/>
          <p:nvPr/>
        </p:nvSpPr>
        <p:spPr>
          <a:xfrm>
            <a:off x="463806" y="2486399"/>
            <a:ext cx="4886113" cy="2800767"/>
          </a:xfrm>
          <a:prstGeom prst="rect">
            <a:avLst/>
          </a:prstGeom>
          <a:noFill/>
        </p:spPr>
        <p:txBody>
          <a:bodyPr wrap="square">
            <a:spAutoFit/>
          </a:bodyPr>
          <a:lstStyle/>
          <a:p>
            <a:pPr algn="ctr"/>
            <a:r>
              <a:rPr lang="en-GB" sz="4400" b="1" dirty="0">
                <a:solidFill>
                  <a:schemeClr val="tx1"/>
                </a:solidFill>
              </a:rPr>
              <a:t>Write your guide</a:t>
            </a:r>
          </a:p>
          <a:p>
            <a:pPr algn="ctr"/>
            <a:endParaRPr lang="en-GB" sz="4400" b="1" dirty="0"/>
          </a:p>
          <a:p>
            <a:pPr algn="ctr"/>
            <a:r>
              <a:rPr lang="en-GB" sz="4400" b="1" dirty="0"/>
              <a:t>Timed write: 30 mins</a:t>
            </a:r>
            <a:endParaRPr lang="en-GB" sz="4400" dirty="0"/>
          </a:p>
        </p:txBody>
      </p:sp>
      <p:sp>
        <p:nvSpPr>
          <p:cNvPr id="3" name="TextBox 2">
            <a:extLst>
              <a:ext uri="{FF2B5EF4-FFF2-40B4-BE49-F238E27FC236}">
                <a16:creationId xmlns:a16="http://schemas.microsoft.com/office/drawing/2014/main" id="{D0D81924-46DB-2F5F-EF30-9E07700BECF4}"/>
              </a:ext>
            </a:extLst>
          </p:cNvPr>
          <p:cNvSpPr txBox="1"/>
          <p:nvPr/>
        </p:nvSpPr>
        <p:spPr>
          <a:xfrm>
            <a:off x="5563737" y="2486399"/>
            <a:ext cx="6364406"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000" dirty="0"/>
              <a:t>Headline/ Title </a:t>
            </a:r>
            <a:endParaRPr lang="en-GB" sz="1100" dirty="0"/>
          </a:p>
          <a:p>
            <a:pPr algn="ctr"/>
            <a:r>
              <a:rPr lang="en-GB" sz="2000" dirty="0"/>
              <a:t>Strapline </a:t>
            </a:r>
            <a:endParaRPr lang="en-GB" sz="1050" dirty="0"/>
          </a:p>
          <a:p>
            <a:r>
              <a:rPr lang="en-GB" sz="2000" dirty="0"/>
              <a:t>Intro</a:t>
            </a:r>
          </a:p>
          <a:p>
            <a:r>
              <a:rPr lang="en-GB" sz="2000" dirty="0"/>
              <a:t> Subtitle for point 1</a:t>
            </a:r>
          </a:p>
          <a:p>
            <a:r>
              <a:rPr lang="en-GB" sz="2000" dirty="0"/>
              <a:t>Paragraph</a:t>
            </a:r>
          </a:p>
          <a:p>
            <a:r>
              <a:rPr lang="en-GB" sz="2000" dirty="0"/>
              <a:t>Subtitle for point 2</a:t>
            </a:r>
          </a:p>
          <a:p>
            <a:r>
              <a:rPr lang="en-GB" sz="2000" dirty="0"/>
              <a:t>Paragraph</a:t>
            </a:r>
          </a:p>
          <a:p>
            <a:r>
              <a:rPr lang="en-GB" sz="2000" dirty="0"/>
              <a:t>Subtitle for point 3</a:t>
            </a:r>
          </a:p>
          <a:p>
            <a:r>
              <a:rPr lang="en-GB" sz="2000" dirty="0"/>
              <a:t>Paragraph</a:t>
            </a:r>
          </a:p>
          <a:p>
            <a:r>
              <a:rPr lang="en-GB" sz="2000" dirty="0"/>
              <a:t>Conclusion</a:t>
            </a:r>
            <a:endParaRPr lang="en-GB" sz="2800" dirty="0"/>
          </a:p>
        </p:txBody>
      </p:sp>
      <p:pic>
        <p:nvPicPr>
          <p:cNvPr id="7" name="Audio 6">
            <a:hlinkClick r:id="" action="ppaction://media"/>
            <a:extLst>
              <a:ext uri="{FF2B5EF4-FFF2-40B4-BE49-F238E27FC236}">
                <a16:creationId xmlns:a16="http://schemas.microsoft.com/office/drawing/2014/main" id="{A992C0C1-96C5-E6FD-9C2A-023CB4A2D37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355045"/>
      </p:ext>
    </p:extLst>
  </p:cSld>
  <p:clrMapOvr>
    <a:masterClrMapping/>
  </p:clrMapOvr>
  <mc:AlternateContent xmlns:mc="http://schemas.openxmlformats.org/markup-compatibility/2006" xmlns:p14="http://schemas.microsoft.com/office/powerpoint/2010/main">
    <mc:Choice Requires="p14">
      <p:transition spd="slow" p14:dur="2000" advClick="0" advTm="52556"/>
    </mc:Choice>
    <mc:Fallback xmlns="">
      <p:transition spd="slow" advClick="0" advTm="52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6.4|12.5|9.2"/>
</p:tagLst>
</file>

<file path=ppt/tags/tag2.xml><?xml version="1.0" encoding="utf-8"?>
<p:tagLst xmlns:a="http://schemas.openxmlformats.org/drawingml/2006/main" xmlns:r="http://schemas.openxmlformats.org/officeDocument/2006/relationships" xmlns:p="http://schemas.openxmlformats.org/presentationml/2006/main">
  <p:tag name="TIMING" val="|3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1024</Words>
  <Application>Microsoft Office PowerPoint</Application>
  <PresentationFormat>Widescreen</PresentationFormat>
  <Paragraphs>108</Paragraphs>
  <Slides>8</Slides>
  <Notes>8</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Arial</vt:lpstr>
      <vt:lpstr>Bliss-Light</vt:lpstr>
      <vt:lpstr>Calibri</vt:lpstr>
      <vt:lpstr>Calibri Light</vt:lpstr>
      <vt:lpstr>Gotham Rounded Book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Styles</dc:creator>
  <cp:lastModifiedBy>Sophie Styles</cp:lastModifiedBy>
  <cp:revision>16</cp:revision>
  <cp:lastPrinted>2024-04-17T09:37:02Z</cp:lastPrinted>
  <dcterms:created xsi:type="dcterms:W3CDTF">2024-04-14T08:26:17Z</dcterms:created>
  <dcterms:modified xsi:type="dcterms:W3CDTF">2025-01-09T15:53:34Z</dcterms:modified>
</cp:coreProperties>
</file>