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9" r:id="rId4"/>
    <p:sldId id="260" r:id="rId5"/>
    <p:sldId id="261"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E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2E27A-B5C3-475E-B6DF-FF752C023DD0}" v="3" dt="2025-01-08T16:02:23.892"/>
    <p1510:client id="{18F8C421-6CCE-45A7-A186-2BBA9D4E1071}" v="9" dt="2025-01-09T14:33:18.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2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AB9AB4-1F97-410D-90AD-80078C556B7E}" type="datetimeFigureOut">
              <a:rPr lang="en-GB" smtClean="0"/>
              <a:t>09/01/2025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DF3409-C2FD-4DE7-A458-7F72C496E87E}" type="slidenum">
              <a:rPr lang="en-GB" smtClean="0"/>
              <a:t>‹#›</a:t>
            </a:fld>
            <a:endParaRPr lang="en-GB"/>
          </a:p>
        </p:txBody>
      </p:sp>
    </p:spTree>
    <p:extLst>
      <p:ext uri="{BB962C8B-B14F-4D97-AF65-F5344CB8AC3E}">
        <p14:creationId xmlns:p14="http://schemas.microsoft.com/office/powerpoint/2010/main" val="1422000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DF3409-C2FD-4DE7-A458-7F72C496E87E}" type="slidenum">
              <a:rPr lang="en-GB" smtClean="0"/>
              <a:t>1</a:t>
            </a:fld>
            <a:endParaRPr lang="en-GB"/>
          </a:p>
        </p:txBody>
      </p:sp>
    </p:spTree>
    <p:extLst>
      <p:ext uri="{BB962C8B-B14F-4D97-AF65-F5344CB8AC3E}">
        <p14:creationId xmlns:p14="http://schemas.microsoft.com/office/powerpoint/2010/main" val="4087122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861A3-321E-A9E7-F1C4-60BDA51540A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8EAA3DE-E9F2-3CFB-9675-F1ABB6526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93A26BC-078C-A0CE-601C-814287FFBE9B}"/>
              </a:ext>
            </a:extLst>
          </p:cNvPr>
          <p:cNvSpPr>
            <a:spLocks noGrp="1"/>
          </p:cNvSpPr>
          <p:nvPr>
            <p:ph type="dt" sz="half" idx="10"/>
          </p:nvPr>
        </p:nvSpPr>
        <p:spPr/>
        <p:txBody>
          <a:bodyPr/>
          <a:lstStyle/>
          <a:p>
            <a:fld id="{B7FBD9FA-45DD-44C1-B399-7095CB7E1DB0}" type="datetimeFigureOut">
              <a:rPr lang="en-GB" smtClean="0"/>
              <a:t>09/01/2025</a:t>
            </a:fld>
            <a:endParaRPr lang="en-GB"/>
          </a:p>
        </p:txBody>
      </p:sp>
      <p:sp>
        <p:nvSpPr>
          <p:cNvPr id="5" name="Footer Placeholder 4">
            <a:extLst>
              <a:ext uri="{FF2B5EF4-FFF2-40B4-BE49-F238E27FC236}">
                <a16:creationId xmlns:a16="http://schemas.microsoft.com/office/drawing/2014/main" id="{0E5D7567-F7B9-0440-964E-FBAF17BD6D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3F3DF4-B24E-E49C-D209-25428624B847}"/>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1556498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F457-C2BE-C81A-D766-238BF2D5E21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90057F2-8CC1-4FC1-123B-A751D6BA4A6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8DFAF09-BCF3-AAB6-8935-A6AE9307A994}"/>
              </a:ext>
            </a:extLst>
          </p:cNvPr>
          <p:cNvSpPr>
            <a:spLocks noGrp="1"/>
          </p:cNvSpPr>
          <p:nvPr>
            <p:ph type="dt" sz="half" idx="10"/>
          </p:nvPr>
        </p:nvSpPr>
        <p:spPr/>
        <p:txBody>
          <a:bodyPr/>
          <a:lstStyle/>
          <a:p>
            <a:fld id="{B7FBD9FA-45DD-44C1-B399-7095CB7E1DB0}" type="datetimeFigureOut">
              <a:rPr lang="en-GB" smtClean="0"/>
              <a:t>09/01/2025</a:t>
            </a:fld>
            <a:endParaRPr lang="en-GB"/>
          </a:p>
        </p:txBody>
      </p:sp>
      <p:sp>
        <p:nvSpPr>
          <p:cNvPr id="5" name="Footer Placeholder 4">
            <a:extLst>
              <a:ext uri="{FF2B5EF4-FFF2-40B4-BE49-F238E27FC236}">
                <a16:creationId xmlns:a16="http://schemas.microsoft.com/office/drawing/2014/main" id="{5188DF6A-57E2-E74E-6942-C016791EC1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7A497A-E6FD-2BBE-792D-F9A71F56C247}"/>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2644109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397C31-A945-0149-54BD-4F35C92A009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081F0CE-8A52-AC23-BA57-56834504F09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7CB8DBD-C8DD-C626-D955-BA6F06E648B9}"/>
              </a:ext>
            </a:extLst>
          </p:cNvPr>
          <p:cNvSpPr>
            <a:spLocks noGrp="1"/>
          </p:cNvSpPr>
          <p:nvPr>
            <p:ph type="dt" sz="half" idx="10"/>
          </p:nvPr>
        </p:nvSpPr>
        <p:spPr/>
        <p:txBody>
          <a:bodyPr/>
          <a:lstStyle/>
          <a:p>
            <a:fld id="{B7FBD9FA-45DD-44C1-B399-7095CB7E1DB0}" type="datetimeFigureOut">
              <a:rPr lang="en-GB" smtClean="0"/>
              <a:t>09/01/2025</a:t>
            </a:fld>
            <a:endParaRPr lang="en-GB"/>
          </a:p>
        </p:txBody>
      </p:sp>
      <p:sp>
        <p:nvSpPr>
          <p:cNvPr id="5" name="Footer Placeholder 4">
            <a:extLst>
              <a:ext uri="{FF2B5EF4-FFF2-40B4-BE49-F238E27FC236}">
                <a16:creationId xmlns:a16="http://schemas.microsoft.com/office/drawing/2014/main" id="{AA47419E-05BC-1950-8731-2B3196CFA3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71A82F-8A22-A650-AD98-9F6F27C8D51E}"/>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1906060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5988-3D7D-1892-751C-D1BAFD599E9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DEBAE62-DC1E-B00E-AB93-66D42621BFF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B787250-5D15-EB3D-354A-AD3237EE6B5F}"/>
              </a:ext>
            </a:extLst>
          </p:cNvPr>
          <p:cNvSpPr>
            <a:spLocks noGrp="1"/>
          </p:cNvSpPr>
          <p:nvPr>
            <p:ph type="dt" sz="half" idx="10"/>
          </p:nvPr>
        </p:nvSpPr>
        <p:spPr/>
        <p:txBody>
          <a:bodyPr/>
          <a:lstStyle/>
          <a:p>
            <a:fld id="{B7FBD9FA-45DD-44C1-B399-7095CB7E1DB0}" type="datetimeFigureOut">
              <a:rPr lang="en-GB" smtClean="0"/>
              <a:t>09/01/2025</a:t>
            </a:fld>
            <a:endParaRPr lang="en-GB"/>
          </a:p>
        </p:txBody>
      </p:sp>
      <p:sp>
        <p:nvSpPr>
          <p:cNvPr id="5" name="Footer Placeholder 4">
            <a:extLst>
              <a:ext uri="{FF2B5EF4-FFF2-40B4-BE49-F238E27FC236}">
                <a16:creationId xmlns:a16="http://schemas.microsoft.com/office/drawing/2014/main" id="{05AFAFCE-BC31-1A64-E102-2AC5752CAD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C38604-FEE5-7699-DB9A-BF11DAFBDB8F}"/>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2536732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47421-8FE3-0109-BCEA-5B0467276C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6F627B2-F200-B26C-3C80-C826C419D1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81132B-66EF-9BB3-52AC-A9DEA7079FB9}"/>
              </a:ext>
            </a:extLst>
          </p:cNvPr>
          <p:cNvSpPr>
            <a:spLocks noGrp="1"/>
          </p:cNvSpPr>
          <p:nvPr>
            <p:ph type="dt" sz="half" idx="10"/>
          </p:nvPr>
        </p:nvSpPr>
        <p:spPr/>
        <p:txBody>
          <a:bodyPr/>
          <a:lstStyle/>
          <a:p>
            <a:fld id="{B7FBD9FA-45DD-44C1-B399-7095CB7E1DB0}" type="datetimeFigureOut">
              <a:rPr lang="en-GB" smtClean="0"/>
              <a:t>09/01/2025</a:t>
            </a:fld>
            <a:endParaRPr lang="en-GB"/>
          </a:p>
        </p:txBody>
      </p:sp>
      <p:sp>
        <p:nvSpPr>
          <p:cNvPr id="5" name="Footer Placeholder 4">
            <a:extLst>
              <a:ext uri="{FF2B5EF4-FFF2-40B4-BE49-F238E27FC236}">
                <a16:creationId xmlns:a16="http://schemas.microsoft.com/office/drawing/2014/main" id="{8EB18A0B-C4A0-C1AC-DE1D-84882E0C19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E1F0A8-DD2D-BB8B-AE9A-D672D4E906B2}"/>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1851521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01CE-68A8-E689-178D-19821CDD4C6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0D48E4D-CAF8-93CF-0650-1CA075CE7AA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9735587-1E7F-975E-3FC6-1096C79A8A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41FE431-958E-D36A-2F95-8DC93BAEA52F}"/>
              </a:ext>
            </a:extLst>
          </p:cNvPr>
          <p:cNvSpPr>
            <a:spLocks noGrp="1"/>
          </p:cNvSpPr>
          <p:nvPr>
            <p:ph type="dt" sz="half" idx="10"/>
          </p:nvPr>
        </p:nvSpPr>
        <p:spPr/>
        <p:txBody>
          <a:bodyPr/>
          <a:lstStyle/>
          <a:p>
            <a:fld id="{B7FBD9FA-45DD-44C1-B399-7095CB7E1DB0}" type="datetimeFigureOut">
              <a:rPr lang="en-GB" smtClean="0"/>
              <a:t>09/01/2025</a:t>
            </a:fld>
            <a:endParaRPr lang="en-GB"/>
          </a:p>
        </p:txBody>
      </p:sp>
      <p:sp>
        <p:nvSpPr>
          <p:cNvPr id="6" name="Footer Placeholder 5">
            <a:extLst>
              <a:ext uri="{FF2B5EF4-FFF2-40B4-BE49-F238E27FC236}">
                <a16:creationId xmlns:a16="http://schemas.microsoft.com/office/drawing/2014/main" id="{A1893E4E-0555-5DA9-E9FE-703DDE8978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EAAB85-539B-09EA-F1B4-61C351C89614}"/>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3786209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18DDA-3DF8-C9FD-9235-C54F3AB43CA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0CD7805-8617-F68D-3C52-4E0F70E2CB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F7FA4C3-E8B5-6F38-F35E-B699A176032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2B403F5-1B61-B1DD-76F0-1D3AB26497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F54DC1-7041-0D04-54EA-E1BBBE86FC8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7AD4065-078C-58F5-939A-EC60A44D3DAA}"/>
              </a:ext>
            </a:extLst>
          </p:cNvPr>
          <p:cNvSpPr>
            <a:spLocks noGrp="1"/>
          </p:cNvSpPr>
          <p:nvPr>
            <p:ph type="dt" sz="half" idx="10"/>
          </p:nvPr>
        </p:nvSpPr>
        <p:spPr/>
        <p:txBody>
          <a:bodyPr/>
          <a:lstStyle/>
          <a:p>
            <a:fld id="{B7FBD9FA-45DD-44C1-B399-7095CB7E1DB0}" type="datetimeFigureOut">
              <a:rPr lang="en-GB" smtClean="0"/>
              <a:t>09/01/2025</a:t>
            </a:fld>
            <a:endParaRPr lang="en-GB"/>
          </a:p>
        </p:txBody>
      </p:sp>
      <p:sp>
        <p:nvSpPr>
          <p:cNvPr id="8" name="Footer Placeholder 7">
            <a:extLst>
              <a:ext uri="{FF2B5EF4-FFF2-40B4-BE49-F238E27FC236}">
                <a16:creationId xmlns:a16="http://schemas.microsoft.com/office/drawing/2014/main" id="{B5FA612D-2B12-9FD4-E03D-A29B3F77D7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16484CF-199B-D7D4-9B9B-06A0B9438572}"/>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736859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189EA-831B-416C-56AE-6C2A6B52DCF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62C710E-468A-85FC-6921-0412F1B48FF8}"/>
              </a:ext>
            </a:extLst>
          </p:cNvPr>
          <p:cNvSpPr>
            <a:spLocks noGrp="1"/>
          </p:cNvSpPr>
          <p:nvPr>
            <p:ph type="dt" sz="half" idx="10"/>
          </p:nvPr>
        </p:nvSpPr>
        <p:spPr/>
        <p:txBody>
          <a:bodyPr/>
          <a:lstStyle/>
          <a:p>
            <a:fld id="{B7FBD9FA-45DD-44C1-B399-7095CB7E1DB0}" type="datetimeFigureOut">
              <a:rPr lang="en-GB" smtClean="0"/>
              <a:t>09/01/2025</a:t>
            </a:fld>
            <a:endParaRPr lang="en-GB"/>
          </a:p>
        </p:txBody>
      </p:sp>
      <p:sp>
        <p:nvSpPr>
          <p:cNvPr id="4" name="Footer Placeholder 3">
            <a:extLst>
              <a:ext uri="{FF2B5EF4-FFF2-40B4-BE49-F238E27FC236}">
                <a16:creationId xmlns:a16="http://schemas.microsoft.com/office/drawing/2014/main" id="{96646638-585C-2F68-B3AB-B6BD8C42306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55228C-1021-CAA3-7A8D-8A58D6A17F06}"/>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4035009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1C512F-8E80-4B42-7957-6F56026232A4}"/>
              </a:ext>
            </a:extLst>
          </p:cNvPr>
          <p:cNvSpPr>
            <a:spLocks noGrp="1"/>
          </p:cNvSpPr>
          <p:nvPr>
            <p:ph type="dt" sz="half" idx="10"/>
          </p:nvPr>
        </p:nvSpPr>
        <p:spPr/>
        <p:txBody>
          <a:bodyPr/>
          <a:lstStyle/>
          <a:p>
            <a:fld id="{B7FBD9FA-45DD-44C1-B399-7095CB7E1DB0}" type="datetimeFigureOut">
              <a:rPr lang="en-GB" smtClean="0"/>
              <a:t>09/01/2025</a:t>
            </a:fld>
            <a:endParaRPr lang="en-GB"/>
          </a:p>
        </p:txBody>
      </p:sp>
      <p:sp>
        <p:nvSpPr>
          <p:cNvPr id="3" name="Footer Placeholder 2">
            <a:extLst>
              <a:ext uri="{FF2B5EF4-FFF2-40B4-BE49-F238E27FC236}">
                <a16:creationId xmlns:a16="http://schemas.microsoft.com/office/drawing/2014/main" id="{BE8BC635-D6B5-DDAF-BFF4-028E41338A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4612377-69D9-5967-E5C9-A5593A54BDC9}"/>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2119215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0E41-893F-F13F-D812-D3438E60019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76BD910-809A-4A72-F460-EB361DB6F3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571482E-C1D0-87E0-DDED-990ECE345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9C0046-121C-943E-0160-00A799602E9D}"/>
              </a:ext>
            </a:extLst>
          </p:cNvPr>
          <p:cNvSpPr>
            <a:spLocks noGrp="1"/>
          </p:cNvSpPr>
          <p:nvPr>
            <p:ph type="dt" sz="half" idx="10"/>
          </p:nvPr>
        </p:nvSpPr>
        <p:spPr/>
        <p:txBody>
          <a:bodyPr/>
          <a:lstStyle/>
          <a:p>
            <a:fld id="{B7FBD9FA-45DD-44C1-B399-7095CB7E1DB0}" type="datetimeFigureOut">
              <a:rPr lang="en-GB" smtClean="0"/>
              <a:t>09/01/2025</a:t>
            </a:fld>
            <a:endParaRPr lang="en-GB"/>
          </a:p>
        </p:txBody>
      </p:sp>
      <p:sp>
        <p:nvSpPr>
          <p:cNvPr id="6" name="Footer Placeholder 5">
            <a:extLst>
              <a:ext uri="{FF2B5EF4-FFF2-40B4-BE49-F238E27FC236}">
                <a16:creationId xmlns:a16="http://schemas.microsoft.com/office/drawing/2014/main" id="{56C67C79-32B8-0E53-F9DF-5F643A1684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7AD5DE-F204-18EF-14B3-CBA30B69B9B1}"/>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3136790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9B25D-EE63-7B26-C5DF-5BE72A6FCC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0418EE3-347E-522D-5CA8-A4DEFAB25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B9612E1-C4EF-64C2-F9E7-F63D019E6F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5C6AE4-034D-1F33-A08C-FDEC2FFB1842}"/>
              </a:ext>
            </a:extLst>
          </p:cNvPr>
          <p:cNvSpPr>
            <a:spLocks noGrp="1"/>
          </p:cNvSpPr>
          <p:nvPr>
            <p:ph type="dt" sz="half" idx="10"/>
          </p:nvPr>
        </p:nvSpPr>
        <p:spPr/>
        <p:txBody>
          <a:bodyPr/>
          <a:lstStyle/>
          <a:p>
            <a:fld id="{B7FBD9FA-45DD-44C1-B399-7095CB7E1DB0}" type="datetimeFigureOut">
              <a:rPr lang="en-GB" smtClean="0"/>
              <a:t>09/01/2025</a:t>
            </a:fld>
            <a:endParaRPr lang="en-GB"/>
          </a:p>
        </p:txBody>
      </p:sp>
      <p:sp>
        <p:nvSpPr>
          <p:cNvPr id="6" name="Footer Placeholder 5">
            <a:extLst>
              <a:ext uri="{FF2B5EF4-FFF2-40B4-BE49-F238E27FC236}">
                <a16:creationId xmlns:a16="http://schemas.microsoft.com/office/drawing/2014/main" id="{A32E35F9-B225-6FAA-A3BE-AE95B8A40E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D132B4-5F8E-E93E-D688-65E812077FAE}"/>
              </a:ext>
            </a:extLst>
          </p:cNvPr>
          <p:cNvSpPr>
            <a:spLocks noGrp="1"/>
          </p:cNvSpPr>
          <p:nvPr>
            <p:ph type="sldNum" sz="quarter" idx="12"/>
          </p:nvPr>
        </p:nvSpPr>
        <p:spPr/>
        <p:txBody>
          <a:bodyPr/>
          <a:lstStyle/>
          <a:p>
            <a:fld id="{1321E4A2-7537-4C86-8060-351BCEBFFD99}" type="slidenum">
              <a:rPr lang="en-GB" smtClean="0"/>
              <a:t>‹#›</a:t>
            </a:fld>
            <a:endParaRPr lang="en-GB"/>
          </a:p>
        </p:txBody>
      </p:sp>
    </p:spTree>
    <p:extLst>
      <p:ext uri="{BB962C8B-B14F-4D97-AF65-F5344CB8AC3E}">
        <p14:creationId xmlns:p14="http://schemas.microsoft.com/office/powerpoint/2010/main" val="350360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E9C41E-500C-8AC4-70D6-B2B7A3D18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654A03A-1A73-402C-5898-DFE8FB3F7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4A827CC-9982-0A29-BDB1-66FAE52538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FBD9FA-45DD-44C1-B399-7095CB7E1DB0}" type="datetimeFigureOut">
              <a:rPr lang="en-GB" smtClean="0"/>
              <a:t>09/01/2025</a:t>
            </a:fld>
            <a:endParaRPr lang="en-GB"/>
          </a:p>
        </p:txBody>
      </p:sp>
      <p:sp>
        <p:nvSpPr>
          <p:cNvPr id="5" name="Footer Placeholder 4">
            <a:extLst>
              <a:ext uri="{FF2B5EF4-FFF2-40B4-BE49-F238E27FC236}">
                <a16:creationId xmlns:a16="http://schemas.microsoft.com/office/drawing/2014/main" id="{63839B82-AA4D-D6BD-8415-D98D03570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26F7006-0E80-E722-EEF8-CE4D855964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21E4A2-7537-4C86-8060-351BCEBFFD99}" type="slidenum">
              <a:rPr lang="en-GB" smtClean="0"/>
              <a:t>‹#›</a:t>
            </a:fld>
            <a:endParaRPr lang="en-GB"/>
          </a:p>
        </p:txBody>
      </p:sp>
    </p:spTree>
    <p:extLst>
      <p:ext uri="{BB962C8B-B14F-4D97-AF65-F5344CB8AC3E}">
        <p14:creationId xmlns:p14="http://schemas.microsoft.com/office/powerpoint/2010/main" val="4377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hyperlink" Target="https://www.youtube.com/watch?v=dRPne-gwaoc"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hyperlink" Target="https://www.youtube.com/watch?v=-I-SE6Q9Le0"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7BDD-04DA-B015-7925-01B6D9B68E13}"/>
              </a:ext>
            </a:extLst>
          </p:cNvPr>
          <p:cNvSpPr>
            <a:spLocks noGrp="1"/>
          </p:cNvSpPr>
          <p:nvPr>
            <p:ph type="ctrTitle"/>
          </p:nvPr>
        </p:nvSpPr>
        <p:spPr/>
        <p:txBody>
          <a:bodyPr/>
          <a:lstStyle/>
          <a:p>
            <a:r>
              <a:rPr lang="en-GB" dirty="0" err="1"/>
              <a:t>Btec</a:t>
            </a:r>
            <a:r>
              <a:rPr lang="en-GB" dirty="0"/>
              <a:t> Level 2 Tech Award Performing Arts Dance </a:t>
            </a:r>
          </a:p>
        </p:txBody>
      </p:sp>
      <p:sp>
        <p:nvSpPr>
          <p:cNvPr id="3" name="Subtitle 2">
            <a:extLst>
              <a:ext uri="{FF2B5EF4-FFF2-40B4-BE49-F238E27FC236}">
                <a16:creationId xmlns:a16="http://schemas.microsoft.com/office/drawing/2014/main" id="{F0C2D542-6CC6-EEA1-E1E9-46366C162B57}"/>
              </a:ext>
            </a:extLst>
          </p:cNvPr>
          <p:cNvSpPr>
            <a:spLocks noGrp="1"/>
          </p:cNvSpPr>
          <p:nvPr>
            <p:ph type="subTitle" idx="1"/>
          </p:nvPr>
        </p:nvSpPr>
        <p:spPr/>
        <p:txBody>
          <a:bodyPr>
            <a:normAutofit/>
          </a:bodyPr>
          <a:lstStyle/>
          <a:p>
            <a:r>
              <a:rPr lang="en-GB" sz="3200" b="1" dirty="0"/>
              <a:t>C3 Preparation Work- Year 11</a:t>
            </a:r>
          </a:p>
          <a:p>
            <a:r>
              <a:rPr lang="en-GB" sz="3200" b="1" dirty="0"/>
              <a:t>Ms Power</a:t>
            </a:r>
          </a:p>
        </p:txBody>
      </p:sp>
      <p:pic>
        <p:nvPicPr>
          <p:cNvPr id="6" name="Audio 5">
            <a:hlinkClick r:id="" action="ppaction://media"/>
            <a:extLst>
              <a:ext uri="{FF2B5EF4-FFF2-40B4-BE49-F238E27FC236}">
                <a16:creationId xmlns:a16="http://schemas.microsoft.com/office/drawing/2014/main" id="{07D4D305-D155-AAA4-EC39-B532602992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0398903"/>
      </p:ext>
    </p:extLst>
  </p:cSld>
  <p:clrMapOvr>
    <a:masterClrMapping/>
  </p:clrMapOvr>
  <mc:AlternateContent xmlns:mc="http://schemas.openxmlformats.org/markup-compatibility/2006" xmlns:p14="http://schemas.microsoft.com/office/powerpoint/2010/main">
    <mc:Choice Requires="p14">
      <p:transition spd="slow" p14:dur="2000" advTm="16826"/>
    </mc:Choice>
    <mc:Fallback xmlns="">
      <p:transition spd="slow" advTm="1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580CB8-75AB-2024-05BC-4195A9911236}"/>
              </a:ext>
            </a:extLst>
          </p:cNvPr>
          <p:cNvSpPr>
            <a:spLocks noGrp="1"/>
          </p:cNvSpPr>
          <p:nvPr>
            <p:ph type="title"/>
          </p:nvPr>
        </p:nvSpPr>
        <p:spPr>
          <a:xfrm>
            <a:off x="630936" y="640080"/>
            <a:ext cx="4818888" cy="1481328"/>
          </a:xfrm>
        </p:spPr>
        <p:txBody>
          <a:bodyPr anchor="b">
            <a:normAutofit/>
          </a:bodyPr>
          <a:lstStyle/>
          <a:p>
            <a:r>
              <a:rPr lang="en-GB" sz="5000"/>
              <a:t>Learning objectives….</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A3CAE4-AD08-C41B-B2F1-AC69CF3801DC}"/>
              </a:ext>
            </a:extLst>
          </p:cNvPr>
          <p:cNvSpPr>
            <a:spLocks noGrp="1"/>
          </p:cNvSpPr>
          <p:nvPr>
            <p:ph idx="1"/>
          </p:nvPr>
        </p:nvSpPr>
        <p:spPr>
          <a:xfrm>
            <a:off x="630936" y="2660904"/>
            <a:ext cx="4818888" cy="3547872"/>
          </a:xfrm>
        </p:spPr>
        <p:txBody>
          <a:bodyPr anchor="t">
            <a:normAutofit/>
          </a:bodyPr>
          <a:lstStyle/>
          <a:p>
            <a:endParaRPr lang="en-GB" dirty="0"/>
          </a:p>
          <a:p>
            <a:r>
              <a:rPr lang="en-GB" dirty="0"/>
              <a:t>To source movement ideas to aid with the creation and generation of movement for Component 3</a:t>
            </a:r>
          </a:p>
          <a:p>
            <a:r>
              <a:rPr lang="en-GB" dirty="0"/>
              <a:t>To explore appropriate themes </a:t>
            </a:r>
          </a:p>
        </p:txBody>
      </p:sp>
      <p:pic>
        <p:nvPicPr>
          <p:cNvPr id="4" name="Picture 3">
            <a:extLst>
              <a:ext uri="{FF2B5EF4-FFF2-40B4-BE49-F238E27FC236}">
                <a16:creationId xmlns:a16="http://schemas.microsoft.com/office/drawing/2014/main" id="{BE2B9248-24F3-DFC4-0B32-317C3E0D1C29}"/>
              </a:ext>
            </a:extLst>
          </p:cNvPr>
          <p:cNvPicPr>
            <a:picLocks noChangeAspect="1"/>
          </p:cNvPicPr>
          <p:nvPr/>
        </p:nvPicPr>
        <p:blipFill>
          <a:blip r:embed="rId4"/>
          <a:stretch>
            <a:fillRect/>
          </a:stretch>
        </p:blipFill>
        <p:spPr>
          <a:xfrm>
            <a:off x="6099048" y="1225829"/>
            <a:ext cx="5458968" cy="4406341"/>
          </a:xfrm>
          <a:prstGeom prst="rect">
            <a:avLst/>
          </a:prstGeom>
        </p:spPr>
      </p:pic>
      <p:pic>
        <p:nvPicPr>
          <p:cNvPr id="7" name="Audio 6">
            <a:hlinkClick r:id="" action="ppaction://media"/>
            <a:extLst>
              <a:ext uri="{FF2B5EF4-FFF2-40B4-BE49-F238E27FC236}">
                <a16:creationId xmlns:a16="http://schemas.microsoft.com/office/drawing/2014/main" id="{2CED9904-6C2D-C6A7-4D9B-7282CCDBF1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9025044"/>
      </p:ext>
    </p:extLst>
  </p:cSld>
  <p:clrMapOvr>
    <a:masterClrMapping/>
  </p:clrMapOvr>
  <mc:AlternateContent xmlns:mc="http://schemas.openxmlformats.org/markup-compatibility/2006" xmlns:p14="http://schemas.microsoft.com/office/powerpoint/2010/main">
    <mc:Choice Requires="p14">
      <p:transition spd="slow" p14:dur="2000" advTm="36369"/>
    </mc:Choice>
    <mc:Fallback xmlns="">
      <p:transition spd="slow" advTm="36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09D8AF0-9848-B4ED-E0E3-5EFDA52FBD20}"/>
              </a:ext>
            </a:extLst>
          </p:cNvPr>
          <p:cNvSpPr>
            <a:spLocks noGrp="1"/>
          </p:cNvSpPr>
          <p:nvPr>
            <p:ph type="title"/>
          </p:nvPr>
        </p:nvSpPr>
        <p:spPr>
          <a:xfrm>
            <a:off x="344774" y="365125"/>
            <a:ext cx="5886787" cy="1325563"/>
          </a:xfrm>
        </p:spPr>
        <p:txBody>
          <a:bodyPr>
            <a:normAutofit/>
          </a:bodyPr>
          <a:lstStyle/>
          <a:p>
            <a:r>
              <a:rPr lang="en-GB" sz="6000" b="1" dirty="0"/>
              <a:t>Task…</a:t>
            </a:r>
          </a:p>
        </p:txBody>
      </p:sp>
      <p:sp>
        <p:nvSpPr>
          <p:cNvPr id="3" name="Content Placeholder 2">
            <a:extLst>
              <a:ext uri="{FF2B5EF4-FFF2-40B4-BE49-F238E27FC236}">
                <a16:creationId xmlns:a16="http://schemas.microsoft.com/office/drawing/2014/main" id="{4E20A716-5DD4-D422-4A83-E0F07A177EF4}"/>
              </a:ext>
            </a:extLst>
          </p:cNvPr>
          <p:cNvSpPr>
            <a:spLocks noGrp="1"/>
          </p:cNvSpPr>
          <p:nvPr>
            <p:ph idx="1"/>
          </p:nvPr>
        </p:nvSpPr>
        <p:spPr>
          <a:xfrm>
            <a:off x="838200" y="1825625"/>
            <a:ext cx="5393361" cy="4351338"/>
          </a:xfrm>
        </p:spPr>
        <p:txBody>
          <a:bodyPr>
            <a:normAutofit lnSpcReduction="10000"/>
          </a:bodyPr>
          <a:lstStyle/>
          <a:p>
            <a:r>
              <a:rPr lang="en-GB" dirty="0"/>
              <a:t>Included in this PowerPoint are video extracts</a:t>
            </a:r>
          </a:p>
          <a:p>
            <a:r>
              <a:rPr lang="en-GB" dirty="0"/>
              <a:t>Watch each of them and answer the questions on the slides that follow</a:t>
            </a:r>
          </a:p>
          <a:p>
            <a:r>
              <a:rPr lang="en-GB" dirty="0"/>
              <a:t>You should write or type your responses in full sentences, using dance appropriate vocabulary and in as much detail as possible</a:t>
            </a:r>
          </a:p>
          <a:p>
            <a:r>
              <a:rPr lang="en-GB" dirty="0"/>
              <a:t>Explain your examples in detail </a:t>
            </a:r>
          </a:p>
        </p:txBody>
      </p:sp>
      <p:pic>
        <p:nvPicPr>
          <p:cNvPr id="4" name="Picture 3">
            <a:extLst>
              <a:ext uri="{FF2B5EF4-FFF2-40B4-BE49-F238E27FC236}">
                <a16:creationId xmlns:a16="http://schemas.microsoft.com/office/drawing/2014/main" id="{9409E324-CC9C-9B7C-4549-3AB5C1B66253}"/>
              </a:ext>
            </a:extLst>
          </p:cNvPr>
          <p:cNvPicPr>
            <a:picLocks noChangeAspect="1"/>
          </p:cNvPicPr>
          <p:nvPr/>
        </p:nvPicPr>
        <p:blipFill>
          <a:blip r:embed="rId4"/>
          <a:srcRect r="33211"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Audio 5">
            <a:hlinkClick r:id="" action="ppaction://media"/>
            <a:extLst>
              <a:ext uri="{FF2B5EF4-FFF2-40B4-BE49-F238E27FC236}">
                <a16:creationId xmlns:a16="http://schemas.microsoft.com/office/drawing/2014/main" id="{F6B3C80A-24FC-B1F5-EDA6-9A78EFAD87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1655972"/>
      </p:ext>
    </p:extLst>
  </p:cSld>
  <p:clrMapOvr>
    <a:masterClrMapping/>
  </p:clrMapOvr>
  <mc:AlternateContent xmlns:mc="http://schemas.openxmlformats.org/markup-compatibility/2006" xmlns:p14="http://schemas.microsoft.com/office/powerpoint/2010/main">
    <mc:Choice Requires="p14">
      <p:transition spd="slow" p14:dur="2000" advTm="44747"/>
    </mc:Choice>
    <mc:Fallback xmlns="">
      <p:transition spd="slow" advTm="44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409DE2-BC91-7647-0D68-96B3C5FE21C2}"/>
              </a:ext>
            </a:extLst>
          </p:cNvPr>
          <p:cNvSpPr>
            <a:spLocks noGrp="1"/>
          </p:cNvSpPr>
          <p:nvPr>
            <p:ph type="title"/>
          </p:nvPr>
        </p:nvSpPr>
        <p:spPr>
          <a:xfrm>
            <a:off x="572493" y="238539"/>
            <a:ext cx="11018520" cy="1434415"/>
          </a:xfrm>
        </p:spPr>
        <p:txBody>
          <a:bodyPr anchor="b">
            <a:normAutofit/>
          </a:bodyPr>
          <a:lstStyle/>
          <a:p>
            <a:r>
              <a:rPr lang="en-GB" sz="5400" b="1" dirty="0"/>
              <a:t>Ghost Dances, Christopher Bruce</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B5097C-6E5E-0A17-2A1D-84F75D275E97}"/>
              </a:ext>
            </a:extLst>
          </p:cNvPr>
          <p:cNvSpPr>
            <a:spLocks noGrp="1"/>
          </p:cNvSpPr>
          <p:nvPr>
            <p:ph idx="1"/>
          </p:nvPr>
        </p:nvSpPr>
        <p:spPr>
          <a:xfrm>
            <a:off x="141890" y="2071315"/>
            <a:ext cx="7144155" cy="4548145"/>
          </a:xfrm>
        </p:spPr>
        <p:txBody>
          <a:bodyPr anchor="t">
            <a:normAutofit lnSpcReduction="10000"/>
          </a:bodyPr>
          <a:lstStyle/>
          <a:p>
            <a:pPr marL="0" indent="0">
              <a:buNone/>
            </a:pPr>
            <a:r>
              <a:rPr lang="en-GB" sz="2400" b="1" dirty="0"/>
              <a:t>Watch the link</a:t>
            </a:r>
          </a:p>
          <a:p>
            <a:pPr marL="0" indent="0">
              <a:buNone/>
            </a:pPr>
            <a:r>
              <a:rPr lang="en-GB" sz="2400" dirty="0">
                <a:hlinkClick r:id="rId4"/>
              </a:rPr>
              <a:t>Ghost Dances 1</a:t>
            </a:r>
            <a:endParaRPr lang="en-GB" sz="2400" dirty="0"/>
          </a:p>
          <a:p>
            <a:pPr marL="0" indent="0">
              <a:buNone/>
            </a:pPr>
            <a:r>
              <a:rPr lang="en-GB" sz="2400" b="1" dirty="0"/>
              <a:t>** please be aware the first part of the dance is in silence </a:t>
            </a:r>
          </a:p>
          <a:p>
            <a:pPr marL="0" indent="0">
              <a:buNone/>
            </a:pPr>
            <a:r>
              <a:rPr lang="en-GB" sz="2400" dirty="0"/>
              <a:t>Ghost Dances explores the idea of civil war and how innocent people lose their homes and are often murdered. The three ghost like figures in the opening scene of Ghost Dances represent the Chilean government who murdered individuals and their families who opposed their political views</a:t>
            </a:r>
          </a:p>
          <a:p>
            <a:pPr marL="0" indent="0">
              <a:buNone/>
            </a:pPr>
            <a:r>
              <a:rPr lang="en-GB" sz="2400" dirty="0"/>
              <a:t>This is similar to Message In A Bottle but Christopher Bruce approaches this in a different way</a:t>
            </a:r>
          </a:p>
          <a:p>
            <a:pPr marL="0" indent="0">
              <a:buNone/>
            </a:pPr>
            <a:endParaRPr lang="en-GB" sz="2000" dirty="0"/>
          </a:p>
          <a:p>
            <a:endParaRPr lang="en-GB" sz="2000" dirty="0"/>
          </a:p>
          <a:p>
            <a:endParaRPr lang="en-GB" sz="2000" dirty="0"/>
          </a:p>
          <a:p>
            <a:endParaRPr lang="en-GB" sz="2000" dirty="0"/>
          </a:p>
          <a:p>
            <a:endParaRPr lang="en-GB" sz="2000" dirty="0"/>
          </a:p>
        </p:txBody>
      </p:sp>
      <p:pic>
        <p:nvPicPr>
          <p:cNvPr id="1026" name="Picture 2" descr="Image result for christopher bruce ghost dances synopsis">
            <a:extLst>
              <a:ext uri="{FF2B5EF4-FFF2-40B4-BE49-F238E27FC236}">
                <a16:creationId xmlns:a16="http://schemas.microsoft.com/office/drawing/2014/main" id="{C8784E42-B37E-DF37-1C2B-4A99B6782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119" r="25769"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E8E0AF16-2CA6-A1DE-C89F-E16649FCE31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4894182"/>
      </p:ext>
    </p:extLst>
  </p:cSld>
  <p:clrMapOvr>
    <a:masterClrMapping/>
  </p:clrMapOvr>
  <mc:AlternateContent xmlns:mc="http://schemas.openxmlformats.org/markup-compatibility/2006" xmlns:p14="http://schemas.microsoft.com/office/powerpoint/2010/main">
    <mc:Choice Requires="p14">
      <p:transition spd="slow" p14:dur="2000" advTm="295688"/>
    </mc:Choice>
    <mc:Fallback xmlns="">
      <p:transition spd="slow" advTm="295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0CCF7B-13C5-AFAB-EF37-CCBC4FC2412B}"/>
              </a:ext>
            </a:extLst>
          </p:cNvPr>
          <p:cNvSpPr>
            <a:spLocks noGrp="1"/>
          </p:cNvSpPr>
          <p:nvPr>
            <p:ph type="title"/>
          </p:nvPr>
        </p:nvSpPr>
        <p:spPr>
          <a:xfrm>
            <a:off x="572493" y="238539"/>
            <a:ext cx="11018520" cy="1434415"/>
          </a:xfrm>
        </p:spPr>
        <p:txBody>
          <a:bodyPr anchor="b">
            <a:normAutofit/>
          </a:bodyPr>
          <a:lstStyle/>
          <a:p>
            <a:r>
              <a:rPr lang="en-GB" sz="5400" b="1" dirty="0"/>
              <a:t>Questions…..</a:t>
            </a:r>
          </a:p>
        </p:txBody>
      </p:sp>
      <p:sp>
        <p:nvSpPr>
          <p:cNvPr id="205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F38320-ECE4-3EB6-0674-2D0F5E6CDC09}"/>
              </a:ext>
            </a:extLst>
          </p:cNvPr>
          <p:cNvSpPr>
            <a:spLocks noGrp="1"/>
          </p:cNvSpPr>
          <p:nvPr>
            <p:ph idx="1"/>
          </p:nvPr>
        </p:nvSpPr>
        <p:spPr>
          <a:xfrm>
            <a:off x="572493" y="2071316"/>
            <a:ext cx="6713552" cy="4529856"/>
          </a:xfrm>
        </p:spPr>
        <p:txBody>
          <a:bodyPr anchor="t">
            <a:noAutofit/>
          </a:bodyPr>
          <a:lstStyle/>
          <a:p>
            <a:pPr marL="514350" indent="-514350">
              <a:buAutoNum type="arabicPeriod"/>
            </a:pPr>
            <a:r>
              <a:rPr lang="en-GB" sz="2200" dirty="0"/>
              <a:t>How is the idea of war, murder and fear shown through the actions and the costume in the piece?</a:t>
            </a:r>
          </a:p>
          <a:p>
            <a:pPr marL="514350" indent="-514350">
              <a:buAutoNum type="arabicPeriod"/>
            </a:pPr>
            <a:r>
              <a:rPr lang="en-GB" sz="2200" dirty="0"/>
              <a:t>Why do you think the cast is all male? Can you link this to the chorographic intention?</a:t>
            </a:r>
          </a:p>
          <a:p>
            <a:pPr marL="514350" indent="-514350">
              <a:buAutoNum type="arabicPeriod"/>
            </a:pPr>
            <a:r>
              <a:rPr lang="en-GB" sz="2200" dirty="0"/>
              <a:t>Why do you think the performers are dressed as they are? </a:t>
            </a:r>
          </a:p>
          <a:p>
            <a:pPr marL="514350" indent="-514350">
              <a:buAutoNum type="arabicPeriod"/>
            </a:pPr>
            <a:r>
              <a:rPr lang="en-GB" sz="2200" dirty="0"/>
              <a:t>What is the purpose of the piece and why do you think this? (raise awareness, educate, challenge viewpoints, inform, entertain)</a:t>
            </a:r>
          </a:p>
          <a:p>
            <a:pPr marL="514350" indent="-514350">
              <a:buAutoNum type="arabicPeriod"/>
            </a:pPr>
            <a:r>
              <a:rPr lang="en-GB" sz="2200" dirty="0"/>
              <a:t>Describe TWO movements that you think clearly show the choreographic idea.  You can rewatch the link to find these.  As well as describing the movements you might also want to state at what time in the video they can be seen</a:t>
            </a:r>
          </a:p>
        </p:txBody>
      </p:sp>
      <p:pic>
        <p:nvPicPr>
          <p:cNvPr id="2050" name="Picture 2" descr="Image result for christopher bruce ghost dances synopsis">
            <a:extLst>
              <a:ext uri="{FF2B5EF4-FFF2-40B4-BE49-F238E27FC236}">
                <a16:creationId xmlns:a16="http://schemas.microsoft.com/office/drawing/2014/main" id="{A425EF16-BFDC-0895-CA81-772A1BABB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459" r="14630" b="-2"/>
          <a:stretch/>
        </p:blipFill>
        <p:spPr bwMode="auto">
          <a:xfrm>
            <a:off x="7675658" y="2093976"/>
            <a:ext cx="4227308" cy="409651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AA15AD6B-E075-5959-48CD-C05F86BDFF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9029578"/>
      </p:ext>
    </p:extLst>
  </p:cSld>
  <p:clrMapOvr>
    <a:masterClrMapping/>
  </p:clrMapOvr>
  <mc:AlternateContent xmlns:mc="http://schemas.openxmlformats.org/markup-compatibility/2006" xmlns:p14="http://schemas.microsoft.com/office/powerpoint/2010/main">
    <mc:Choice Requires="p14">
      <p:transition spd="slow" p14:dur="2000" advTm="96683"/>
    </mc:Choice>
    <mc:Fallback xmlns="">
      <p:transition spd="slow" advTm="96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B9F07-0AF3-E462-6147-00FB9723B744}"/>
              </a:ext>
            </a:extLst>
          </p:cNvPr>
          <p:cNvSpPr>
            <a:spLocks noGrp="1"/>
          </p:cNvSpPr>
          <p:nvPr>
            <p:ph type="title"/>
          </p:nvPr>
        </p:nvSpPr>
        <p:spPr>
          <a:xfrm>
            <a:off x="572493" y="238539"/>
            <a:ext cx="11018520" cy="1434415"/>
          </a:xfrm>
        </p:spPr>
        <p:txBody>
          <a:bodyPr anchor="b">
            <a:normAutofit/>
          </a:bodyPr>
          <a:lstStyle/>
          <a:p>
            <a:r>
              <a:rPr lang="en-GB" sz="5400" b="1" dirty="0"/>
              <a:t>Cry Me A River, Andrew </a:t>
            </a:r>
            <a:r>
              <a:rPr lang="en-GB" sz="5400" b="1" dirty="0" err="1"/>
              <a:t>Winghart</a:t>
            </a:r>
            <a:endParaRPr lang="en-GB" sz="5400" b="1" dirty="0"/>
          </a:p>
        </p:txBody>
      </p:sp>
      <p:sp>
        <p:nvSpPr>
          <p:cNvPr id="30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139EEC-720E-0259-081C-971A55340AC3}"/>
              </a:ext>
            </a:extLst>
          </p:cNvPr>
          <p:cNvSpPr>
            <a:spLocks noGrp="1"/>
          </p:cNvSpPr>
          <p:nvPr>
            <p:ph idx="1"/>
          </p:nvPr>
        </p:nvSpPr>
        <p:spPr>
          <a:xfrm>
            <a:off x="572493" y="2071316"/>
            <a:ext cx="6713552" cy="4119172"/>
          </a:xfrm>
        </p:spPr>
        <p:txBody>
          <a:bodyPr anchor="t">
            <a:normAutofit/>
          </a:bodyPr>
          <a:lstStyle/>
          <a:p>
            <a:r>
              <a:rPr lang="en-GB" sz="2000" dirty="0">
                <a:hlinkClick r:id="rId4"/>
              </a:rPr>
              <a:t>CRY ME A RIVER - Justin Timberlake - Dance Video</a:t>
            </a:r>
            <a:endParaRPr lang="en-GB" sz="2000" dirty="0"/>
          </a:p>
          <a:p>
            <a:pPr marL="0" indent="0">
              <a:buNone/>
            </a:pPr>
            <a:endParaRPr lang="en-GB" sz="2400" dirty="0"/>
          </a:p>
          <a:p>
            <a:pPr marL="0" indent="0">
              <a:buNone/>
            </a:pPr>
            <a:r>
              <a:rPr lang="en-GB" sz="2400" dirty="0"/>
              <a:t>Watch the video a number of times</a:t>
            </a:r>
          </a:p>
          <a:p>
            <a:pPr marL="0" indent="0">
              <a:buNone/>
            </a:pPr>
            <a:r>
              <a:rPr lang="en-GB" dirty="0"/>
              <a:t>I LOVE THIS DANCE!!!</a:t>
            </a:r>
          </a:p>
          <a:p>
            <a:pPr marL="0" indent="0">
              <a:buNone/>
            </a:pPr>
            <a:r>
              <a:rPr lang="en-GB" dirty="0"/>
              <a:t>Like yesterday think about what you think the story or theme of this dance is and why you think that?</a:t>
            </a:r>
          </a:p>
        </p:txBody>
      </p:sp>
      <p:pic>
        <p:nvPicPr>
          <p:cNvPr id="3074" name="Picture 2" descr="Image result for missing you blake mcgrath">
            <a:extLst>
              <a:ext uri="{FF2B5EF4-FFF2-40B4-BE49-F238E27FC236}">
                <a16:creationId xmlns:a16="http://schemas.microsoft.com/office/drawing/2014/main" id="{16598AF4-672F-D6D3-E167-59224C783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81" r="25368"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635B6B2-EB4F-FA6B-C122-E480665FD7C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2284584"/>
      </p:ext>
    </p:extLst>
  </p:cSld>
  <p:clrMapOvr>
    <a:masterClrMapping/>
  </p:clrMapOvr>
  <mc:AlternateContent xmlns:mc="http://schemas.openxmlformats.org/markup-compatibility/2006" xmlns:p14="http://schemas.microsoft.com/office/powerpoint/2010/main">
    <mc:Choice Requires="p14">
      <p:transition spd="slow" p14:dur="2000" advTm="24126"/>
    </mc:Choice>
    <mc:Fallback xmlns="">
      <p:transition spd="slow" advTm="24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C7CA6E-A76A-0CF0-454F-9A1783C1FABF}"/>
              </a:ext>
            </a:extLst>
          </p:cNvPr>
          <p:cNvSpPr>
            <a:spLocks noGrp="1"/>
          </p:cNvSpPr>
          <p:nvPr>
            <p:ph type="title"/>
          </p:nvPr>
        </p:nvSpPr>
        <p:spPr>
          <a:xfrm>
            <a:off x="572493" y="238539"/>
            <a:ext cx="11018520" cy="1434415"/>
          </a:xfrm>
        </p:spPr>
        <p:txBody>
          <a:bodyPr anchor="b">
            <a:normAutofit/>
          </a:bodyPr>
          <a:lstStyle/>
          <a:p>
            <a:r>
              <a:rPr lang="en-GB" sz="6000" b="1" dirty="0"/>
              <a:t>Questions….</a:t>
            </a:r>
          </a:p>
        </p:txBody>
      </p:sp>
      <p:sp>
        <p:nvSpPr>
          <p:cNvPr id="410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FEB932-89F1-06A7-4657-9FA33CFB5A6F}"/>
              </a:ext>
            </a:extLst>
          </p:cNvPr>
          <p:cNvSpPr>
            <a:spLocks noGrp="1"/>
          </p:cNvSpPr>
          <p:nvPr>
            <p:ph idx="1"/>
          </p:nvPr>
        </p:nvSpPr>
        <p:spPr>
          <a:xfrm>
            <a:off x="299804" y="1929781"/>
            <a:ext cx="7375854" cy="4497701"/>
          </a:xfrm>
        </p:spPr>
        <p:txBody>
          <a:bodyPr anchor="t">
            <a:normAutofit lnSpcReduction="10000"/>
          </a:bodyPr>
          <a:lstStyle/>
          <a:p>
            <a:pPr marL="514350" indent="-514350">
              <a:buAutoNum type="arabicPeriod"/>
            </a:pPr>
            <a:r>
              <a:rPr lang="en-GB" sz="2000" dirty="0"/>
              <a:t>What do think this dance is about? Think about themes</a:t>
            </a:r>
          </a:p>
          <a:p>
            <a:pPr marL="514350" indent="-514350">
              <a:buAutoNum type="arabicPeriod"/>
            </a:pPr>
            <a:r>
              <a:rPr lang="en-GB" sz="2000" dirty="0"/>
              <a:t>What mood and atmosphere do you think the music and the lyrics create? How does this make you feel?</a:t>
            </a:r>
          </a:p>
          <a:p>
            <a:pPr marL="514350" indent="-514350">
              <a:buAutoNum type="arabicPeriod"/>
            </a:pPr>
            <a:r>
              <a:rPr lang="en-GB" sz="2000" dirty="0"/>
              <a:t>Why is there a one male dancer and a large ensemble of female dancers? What do you think they represent?</a:t>
            </a:r>
          </a:p>
          <a:p>
            <a:pPr marL="514350" indent="-514350">
              <a:buAutoNum type="arabicPeriod"/>
            </a:pPr>
            <a:r>
              <a:rPr lang="en-GB" sz="2000" dirty="0"/>
              <a:t>What is the purpose of the piece and why do you think this? (raise awareness, educate, challenge viewpoints, inform, entertain)</a:t>
            </a:r>
          </a:p>
          <a:p>
            <a:pPr marL="514350" indent="-514350">
              <a:buAutoNum type="arabicPeriod"/>
            </a:pPr>
            <a:r>
              <a:rPr lang="en-GB" sz="2000" dirty="0"/>
              <a:t>Describe TWO movements that you think clearly show one of the themes that you have identified.   You can rewatch the link to find these.  As well as describing the movements you might also want to state at what time in the video they can be seen</a:t>
            </a:r>
          </a:p>
          <a:p>
            <a:pPr marL="0" indent="0" algn="ctr">
              <a:buNone/>
            </a:pPr>
            <a:r>
              <a:rPr lang="en-GB" sz="2000" b="1" dirty="0"/>
              <a:t>These questions are about your interpretation- justify what you think</a:t>
            </a:r>
          </a:p>
          <a:p>
            <a:endParaRPr lang="en-GB" sz="1700" dirty="0"/>
          </a:p>
        </p:txBody>
      </p:sp>
      <p:pic>
        <p:nvPicPr>
          <p:cNvPr id="4100" name="Picture 4" descr="Image result for cartoon writing essay">
            <a:extLst>
              <a:ext uri="{FF2B5EF4-FFF2-40B4-BE49-F238E27FC236}">
                <a16:creationId xmlns:a16="http://schemas.microsoft.com/office/drawing/2014/main" id="{C922C4B0-8B79-D5F9-E706-CA5360B16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6251"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9A59657C-7447-086B-F9DB-D09E8D1AE89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35845598"/>
      </p:ext>
    </p:extLst>
  </p:cSld>
  <p:clrMapOvr>
    <a:masterClrMapping/>
  </p:clrMapOvr>
  <mc:AlternateContent xmlns:mc="http://schemas.openxmlformats.org/markup-compatibility/2006" xmlns:p14="http://schemas.microsoft.com/office/powerpoint/2010/main">
    <mc:Choice Requires="p14">
      <p:transition spd="slow" p14:dur="2000" advTm="55683"/>
    </mc:Choice>
    <mc:Fallback xmlns="">
      <p:transition spd="slow" advTm="55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606A-C5BA-A70B-F355-00E3A42F6FB4}"/>
              </a:ext>
            </a:extLst>
          </p:cNvPr>
          <p:cNvSpPr>
            <a:spLocks noGrp="1"/>
          </p:cNvSpPr>
          <p:nvPr>
            <p:ph type="title"/>
          </p:nvPr>
        </p:nvSpPr>
        <p:spPr>
          <a:xfrm>
            <a:off x="398206" y="365125"/>
            <a:ext cx="10955594" cy="1325563"/>
          </a:xfrm>
        </p:spPr>
        <p:txBody>
          <a:bodyPr>
            <a:normAutofit/>
          </a:bodyPr>
          <a:lstStyle/>
          <a:p>
            <a:r>
              <a:rPr lang="en-GB" sz="6000" b="1" dirty="0"/>
              <a:t>Pause For Thought….</a:t>
            </a:r>
          </a:p>
        </p:txBody>
      </p:sp>
      <p:sp>
        <p:nvSpPr>
          <p:cNvPr id="3" name="Content Placeholder 2">
            <a:extLst>
              <a:ext uri="{FF2B5EF4-FFF2-40B4-BE49-F238E27FC236}">
                <a16:creationId xmlns:a16="http://schemas.microsoft.com/office/drawing/2014/main" id="{3D887482-E410-55EA-FE41-2558C95E0231}"/>
              </a:ext>
            </a:extLst>
          </p:cNvPr>
          <p:cNvSpPr>
            <a:spLocks noGrp="1"/>
          </p:cNvSpPr>
          <p:nvPr>
            <p:ph idx="1"/>
          </p:nvPr>
        </p:nvSpPr>
        <p:spPr/>
        <p:txBody>
          <a:bodyPr>
            <a:normAutofit/>
          </a:bodyPr>
          <a:lstStyle/>
          <a:p>
            <a:pPr marL="0" indent="0" algn="ctr">
              <a:buNone/>
            </a:pPr>
            <a:endParaRPr lang="en-GB" sz="5400" b="1" dirty="0"/>
          </a:p>
          <a:p>
            <a:pPr marL="0" indent="0" algn="ctr">
              <a:buNone/>
            </a:pPr>
            <a:r>
              <a:rPr lang="en-GB" sz="5400" b="1" dirty="0"/>
              <a:t>How will this task now help you with our exam question??</a:t>
            </a:r>
          </a:p>
        </p:txBody>
      </p:sp>
      <p:pic>
        <p:nvPicPr>
          <p:cNvPr id="6" name="Audio 5">
            <a:hlinkClick r:id="" action="ppaction://media"/>
            <a:extLst>
              <a:ext uri="{FF2B5EF4-FFF2-40B4-BE49-F238E27FC236}">
                <a16:creationId xmlns:a16="http://schemas.microsoft.com/office/drawing/2014/main" id="{E6E7F340-3B0D-3AE3-0B45-FAA01DAD39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3169344"/>
      </p:ext>
    </p:extLst>
  </p:cSld>
  <p:clrMapOvr>
    <a:masterClrMapping/>
  </p:clrMapOvr>
  <mc:AlternateContent xmlns:mc="http://schemas.openxmlformats.org/markup-compatibility/2006" xmlns:p14="http://schemas.microsoft.com/office/powerpoint/2010/main">
    <mc:Choice Requires="p14">
      <p:transition spd="slow" p14:dur="2000" advTm="91215"/>
    </mc:Choice>
    <mc:Fallback xmlns="">
      <p:transition spd="slow" advTm="9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332</TotalTime>
  <Words>507</Words>
  <Application>Microsoft Office PowerPoint</Application>
  <PresentationFormat>Widescreen</PresentationFormat>
  <Paragraphs>44</Paragraphs>
  <Slides>8</Slides>
  <Notes>1</Notes>
  <HiddenSlides>0</HiddenSlides>
  <MMClips>8</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Btec Level 2 Tech Award Performing Arts Dance </vt:lpstr>
      <vt:lpstr>Learning objectives….</vt:lpstr>
      <vt:lpstr>Task…</vt:lpstr>
      <vt:lpstr>Ghost Dances, Christopher Bruce</vt:lpstr>
      <vt:lpstr>Questions…..</vt:lpstr>
      <vt:lpstr>Cry Me A River, Andrew Winghart</vt:lpstr>
      <vt:lpstr>Questions….</vt:lpstr>
      <vt:lpstr>Pause For Thought….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Louise Power</dc:creator>
  <cp:lastModifiedBy>Louise Power</cp:lastModifiedBy>
  <cp:revision>3</cp:revision>
  <dcterms:created xsi:type="dcterms:W3CDTF">2025-01-08T13:12:20Z</dcterms:created>
  <dcterms:modified xsi:type="dcterms:W3CDTF">2025-01-09T14:48:30Z</dcterms:modified>
</cp:coreProperties>
</file>