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5"/>
  </p:notesMasterIdLst>
  <p:sldIdLst>
    <p:sldId id="536" r:id="rId4"/>
    <p:sldId id="537" r:id="rId5"/>
    <p:sldId id="538" r:id="rId6"/>
    <p:sldId id="429" r:id="rId7"/>
    <p:sldId id="428" r:id="rId8"/>
    <p:sldId id="396" r:id="rId9"/>
    <p:sldId id="397" r:id="rId10"/>
    <p:sldId id="398" r:id="rId11"/>
    <p:sldId id="543" r:id="rId12"/>
    <p:sldId id="431" r:id="rId13"/>
    <p:sldId id="399" r:id="rId14"/>
    <p:sldId id="400" r:id="rId15"/>
    <p:sldId id="401" r:id="rId16"/>
    <p:sldId id="402" r:id="rId17"/>
    <p:sldId id="672" r:id="rId18"/>
    <p:sldId id="539" r:id="rId19"/>
    <p:sldId id="540" r:id="rId20"/>
    <p:sldId id="545" r:id="rId21"/>
    <p:sldId id="546" r:id="rId22"/>
    <p:sldId id="432" r:id="rId23"/>
    <p:sldId id="67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B4AE"/>
    <a:srgbClr val="B9B2AD"/>
    <a:srgbClr val="99CCFF"/>
    <a:srgbClr val="CCCCFF"/>
    <a:srgbClr val="0000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2A487F-4CB1-412C-B0C9-9560AEC6D260}" v="19" dt="2025-01-09T15:38:16.3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91" autoAdjust="0"/>
  </p:normalViewPr>
  <p:slideViewPr>
    <p:cSldViewPr snapToGrid="0" showGuides="1">
      <p:cViewPr>
        <p:scale>
          <a:sx n="85" d="100"/>
          <a:sy n="85" d="100"/>
        </p:scale>
        <p:origin x="147"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C84A6-696E-479C-9D73-9E2A4EFCEEF3}" type="datetimeFigureOut">
              <a:rPr lang="en-GB" smtClean="0"/>
              <a:t>09/01/2025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A7E85-DB17-4D1C-9000-3D282D41975F}" type="slidenum">
              <a:rPr lang="en-GB" smtClean="0"/>
              <a:t>‹#›</a:t>
            </a:fld>
            <a:endParaRPr lang="en-GB"/>
          </a:p>
        </p:txBody>
      </p:sp>
    </p:spTree>
    <p:extLst>
      <p:ext uri="{BB962C8B-B14F-4D97-AF65-F5344CB8AC3E}">
        <p14:creationId xmlns:p14="http://schemas.microsoft.com/office/powerpoint/2010/main" val="1774270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L1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Aggresion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49E76-B5AA-4FC2-87A2-D1DECF8FB7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79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2785752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561649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Michelle – Discriminate stage - </a:t>
            </a:r>
            <a:r>
              <a:rPr lang="en-GB" dirty="0">
                <a:effectLst/>
                <a:latin typeface="Arial" panose="020B0604020202020204" pitchFamily="34" charset="0"/>
              </a:rPr>
              <a:t>Michelle is showing a preference for one caregiver (her mum) and if anyone else picks her up she demonstrates separation strange anxiety.</a:t>
            </a:r>
          </a:p>
          <a:p>
            <a:endParaRPr lang="en-GB" dirty="0">
              <a:effectLst/>
              <a:latin typeface="Arial" panose="020B0604020202020204" pitchFamily="34" charset="0"/>
            </a:endParaRPr>
          </a:p>
          <a:p>
            <a:r>
              <a:rPr lang="en-GB" dirty="0">
                <a:effectLst/>
                <a:latin typeface="Arial" panose="020B0604020202020204" pitchFamily="34" charset="0"/>
              </a:rPr>
              <a:t>Ruth – Multiple - Ruth is showing attachment behaviours towards several different people.</a:t>
            </a:r>
          </a:p>
          <a:p>
            <a:endParaRPr lang="en-GB" dirty="0">
              <a:effectLst/>
              <a:latin typeface="Arial" panose="020B0604020202020204" pitchFamily="34" charset="0"/>
            </a:endParaRPr>
          </a:p>
          <a:p>
            <a:r>
              <a:rPr lang="en-GB" dirty="0">
                <a:effectLst/>
                <a:latin typeface="Arial" panose="020B0604020202020204" pitchFamily="34" charset="0"/>
              </a:rPr>
              <a:t>Graham – Asocial - Graham shows a similar response towards objects (his teddy bear) and people. He also shows a preference for faces.</a:t>
            </a:r>
            <a:endParaRPr lang="en-GB" dirty="0"/>
          </a:p>
        </p:txBody>
      </p:sp>
      <p:sp>
        <p:nvSpPr>
          <p:cNvPr id="4" name="Slide Number Placeholder 3"/>
          <p:cNvSpPr>
            <a:spLocks noGrp="1"/>
          </p:cNvSpPr>
          <p:nvPr>
            <p:ph type="sldNum" sz="quarter" idx="5"/>
          </p:nvPr>
        </p:nvSpPr>
        <p:spPr/>
        <p:txBody>
          <a:bodyPr/>
          <a:lstStyle/>
          <a:p>
            <a:fld id="{396A7E85-DB17-4D1C-9000-3D282D41975F}" type="slidenum">
              <a:rPr lang="en-GB" smtClean="0"/>
              <a:t>20</a:t>
            </a:fld>
            <a:endParaRPr lang="en-GB"/>
          </a:p>
        </p:txBody>
      </p:sp>
    </p:spTree>
    <p:extLst>
      <p:ext uri="{BB962C8B-B14F-4D97-AF65-F5344CB8AC3E}">
        <p14:creationId xmlns:p14="http://schemas.microsoft.com/office/powerpoint/2010/main" val="175884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31889-3574-4028-9B7D-C248BE1ECD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SOCIAL INFLUENCE REVISION 1</a:t>
            </a:r>
          </a:p>
        </p:txBody>
      </p:sp>
    </p:spTree>
    <p:extLst>
      <p:ext uri="{BB962C8B-B14F-4D97-AF65-F5344CB8AC3E}">
        <p14:creationId xmlns:p14="http://schemas.microsoft.com/office/powerpoint/2010/main" val="387412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L1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Aggresion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49E76-B5AA-4FC2-87A2-D1DECF8FB74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558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396A7E85-DB17-4D1C-9000-3D282D41975F}" type="slidenum">
              <a:rPr lang="en-GB" smtClean="0"/>
              <a:t>5</a:t>
            </a:fld>
            <a:endParaRPr lang="en-GB"/>
          </a:p>
        </p:txBody>
      </p:sp>
    </p:spTree>
    <p:extLst>
      <p:ext uri="{BB962C8B-B14F-4D97-AF65-F5344CB8AC3E}">
        <p14:creationId xmlns:p14="http://schemas.microsoft.com/office/powerpoint/2010/main" val="3613836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38956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1207000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659244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3421232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B7E33-1C9A-4E8A-9F07-585CA4502CB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A02 Institutional Aggression in Prisons</a:t>
            </a:r>
          </a:p>
        </p:txBody>
      </p:sp>
    </p:spTree>
    <p:extLst>
      <p:ext uri="{BB962C8B-B14F-4D97-AF65-F5344CB8AC3E}">
        <p14:creationId xmlns:p14="http://schemas.microsoft.com/office/powerpoint/2010/main" val="428404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6524-2C96-4261-8E8A-D356D7464C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F5AE272-AF40-4BB8-B11C-07E15A6FF1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252754-1B58-4EB4-AC8E-C3603292008C}"/>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5" name="Footer Placeholder 4">
            <a:extLst>
              <a:ext uri="{FF2B5EF4-FFF2-40B4-BE49-F238E27FC236}">
                <a16:creationId xmlns:a16="http://schemas.microsoft.com/office/drawing/2014/main" id="{87B1622E-E54E-4E8E-8C6C-CC058C551D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E152D-C064-4EB2-A84E-63F5CDD19A7E}"/>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1334779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72880-24B6-4219-8C11-C50F16D528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E553E1-C8C0-4521-8324-3C04AD4ADFE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312FE4-BD65-47E1-BF0A-74C3F0ACA40E}"/>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5" name="Footer Placeholder 4">
            <a:extLst>
              <a:ext uri="{FF2B5EF4-FFF2-40B4-BE49-F238E27FC236}">
                <a16:creationId xmlns:a16="http://schemas.microsoft.com/office/drawing/2014/main" id="{A07C2593-8DCC-45E9-912C-BB58EFC73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F84834-65DA-4637-A887-374CC7CD73BF}"/>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197119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FB41F-D0A1-4101-84C4-28C4600569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0FA5E5-3B0B-4CC9-B8D1-F4FB15B9E8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91F7B7-E04D-40FB-9981-1CF900B33263}"/>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5" name="Footer Placeholder 4">
            <a:extLst>
              <a:ext uri="{FF2B5EF4-FFF2-40B4-BE49-F238E27FC236}">
                <a16:creationId xmlns:a16="http://schemas.microsoft.com/office/drawing/2014/main" id="{B1EDCB09-8C65-4A10-853B-A935262622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40C32B-FB72-4BB5-80E3-A8BAF10D7410}"/>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1639358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E75D-4754-4156-B660-5DB27523F4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D0AC7CC-E37F-4E3A-BBA9-BF3ED38813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69941A-058B-4893-A5F7-40265CC70BCC}"/>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5" name="Footer Placeholder 4">
            <a:extLst>
              <a:ext uri="{FF2B5EF4-FFF2-40B4-BE49-F238E27FC236}">
                <a16:creationId xmlns:a16="http://schemas.microsoft.com/office/drawing/2014/main" id="{8BC7BF6F-48BB-4895-83FD-B7E29B9B56F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955D84F-6BD4-445F-8CF1-409DD53EAC20}"/>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3452056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BFB0-3E08-4B8E-9B2C-CFED278CEB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CB0C3C-20C7-4456-A4A7-1EBF0D75F2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6E864D-EB08-43DA-807D-FCF21BF21EC4}"/>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5" name="Footer Placeholder 4">
            <a:extLst>
              <a:ext uri="{FF2B5EF4-FFF2-40B4-BE49-F238E27FC236}">
                <a16:creationId xmlns:a16="http://schemas.microsoft.com/office/drawing/2014/main" id="{9947199C-60B5-48FE-AD86-4EE88383428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C7A039D-1BA9-49A0-AA7E-9B1D6BB21312}"/>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1909877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DAFA-C1EB-469A-8CFC-17EC73253C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787405-4084-4744-904D-03A7091DE3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5C72AE-01AB-4942-B166-ACC65108489C}"/>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5" name="Footer Placeholder 4">
            <a:extLst>
              <a:ext uri="{FF2B5EF4-FFF2-40B4-BE49-F238E27FC236}">
                <a16:creationId xmlns:a16="http://schemas.microsoft.com/office/drawing/2014/main" id="{F7031D24-287F-400D-ABDC-9A635CFB763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0644535-62A8-4655-8FDC-6247A6C7BCDD}"/>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215240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FC0A-0A6E-49E8-A794-4936A6025B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CAE37E-1910-49C5-8FE0-96FB9EE864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29EB38-2A97-49E5-95C6-A843942E25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F0A910-D34F-4E40-9DEB-3D262182341F}"/>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6" name="Footer Placeholder 5">
            <a:extLst>
              <a:ext uri="{FF2B5EF4-FFF2-40B4-BE49-F238E27FC236}">
                <a16:creationId xmlns:a16="http://schemas.microsoft.com/office/drawing/2014/main" id="{08DD8B7E-5C91-4B74-9D3C-2FF5A93A6D7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46DA9FF3-244D-4DC5-B164-EAAD225C516D}"/>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1096593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4506-7E7D-4F61-BEEB-BC224A422A3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64BC85-5C31-46F9-8C96-78FE9D15D6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47F3AED-54A1-41F4-8DCE-8C0DCA42813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A0843-5AB9-42CD-8F48-9D97B17A9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712528-E8F7-484D-842D-D20A5911A79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6DFAB5D-C6A8-4961-8420-B1D6BB3F22B2}"/>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8" name="Footer Placeholder 7">
            <a:extLst>
              <a:ext uri="{FF2B5EF4-FFF2-40B4-BE49-F238E27FC236}">
                <a16:creationId xmlns:a16="http://schemas.microsoft.com/office/drawing/2014/main" id="{4248EE4A-73FB-4076-A4E9-F3AF1F6C3277}"/>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8F86D97C-29BF-41F0-AEAC-375F98F7A7EE}"/>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2649173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A27F1-84AD-46A7-983F-725279F911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39CEC2E-D884-4882-9171-67A1A821DA30}"/>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4" name="Footer Placeholder 3">
            <a:extLst>
              <a:ext uri="{FF2B5EF4-FFF2-40B4-BE49-F238E27FC236}">
                <a16:creationId xmlns:a16="http://schemas.microsoft.com/office/drawing/2014/main" id="{31AD096A-1D91-459D-BDA8-8EB66BB5EF16}"/>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8DBD099-2663-4239-A670-8B10914A6B6A}"/>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2614564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6F7726-E98C-4479-AE54-29277B48B413}"/>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3" name="Footer Placeholder 2">
            <a:extLst>
              <a:ext uri="{FF2B5EF4-FFF2-40B4-BE49-F238E27FC236}">
                <a16:creationId xmlns:a16="http://schemas.microsoft.com/office/drawing/2014/main" id="{A2E96F1E-76ED-4015-983A-5793D0D3B6C9}"/>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C53C3C7-891B-4380-8004-98CBDA052ED2}"/>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1211939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EC88-24CE-4151-8F8B-3336548B07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2B1A92-11F6-4705-99FD-287C8E8FA3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99A4A9-BE38-4155-9CDD-7DFC66FA2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81C81A-B9F0-496B-8BC0-B45157CF5CF4}"/>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6" name="Footer Placeholder 5">
            <a:extLst>
              <a:ext uri="{FF2B5EF4-FFF2-40B4-BE49-F238E27FC236}">
                <a16:creationId xmlns:a16="http://schemas.microsoft.com/office/drawing/2014/main" id="{5FAE5D94-06C5-4F78-A646-0950274CC3F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B965A7C-F640-4292-BD00-8B46F54C565B}"/>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201209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8D98E-0593-41D0-A6F3-7C940F2E23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8083E5-4F27-42A7-A502-FFE748563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869504-DFD6-482A-9F44-A836331EA039}"/>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5" name="Footer Placeholder 4">
            <a:extLst>
              <a:ext uri="{FF2B5EF4-FFF2-40B4-BE49-F238E27FC236}">
                <a16:creationId xmlns:a16="http://schemas.microsoft.com/office/drawing/2014/main" id="{6CEF47A6-526F-402A-85F9-6032C8DE4F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38167C-96CC-456C-B788-A69C186FAB45}"/>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17490854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97473-2D79-4200-82EC-8658C81EE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564EE66-FC7F-4F48-997F-469591DD98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05C73B3-7D52-4C5D-836F-EACC34A222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57FE70-1468-458A-B8CF-2AFC5399192D}"/>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6" name="Footer Placeholder 5">
            <a:extLst>
              <a:ext uri="{FF2B5EF4-FFF2-40B4-BE49-F238E27FC236}">
                <a16:creationId xmlns:a16="http://schemas.microsoft.com/office/drawing/2014/main" id="{F5B8132F-6D12-46FA-9682-81587E8F1DF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A7E1C41-856E-43A1-A1FB-6E7AF93B40B8}"/>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807393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0127-885B-4E35-B02A-E76F61C336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C57622-B278-4AC9-AE51-0A80D212B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26B5AB-9618-4405-B658-7DA30D0A44DC}"/>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5" name="Footer Placeholder 4">
            <a:extLst>
              <a:ext uri="{FF2B5EF4-FFF2-40B4-BE49-F238E27FC236}">
                <a16:creationId xmlns:a16="http://schemas.microsoft.com/office/drawing/2014/main" id="{7BE20D04-E655-4B9C-8CBA-64976CADE7F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2D5C25E-D28D-49FD-9AEB-7625F34A0C81}"/>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782242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AD300A-4D24-4A83-ACDC-904D455433E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96CD12-9964-4C70-9FB0-46CE6F2884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B4E069-3639-4EF0-B525-2D397BAF048A}"/>
              </a:ext>
            </a:extLst>
          </p:cNvPr>
          <p:cNvSpPr>
            <a:spLocks noGrp="1"/>
          </p:cNvSpPr>
          <p:nvPr>
            <p:ph type="dt" sz="half" idx="10"/>
          </p:nvPr>
        </p:nvSpPr>
        <p:spPr/>
        <p:txBody>
          <a:bodyPr/>
          <a:lstStyle/>
          <a:p>
            <a:fld id="{D13CA7BE-2864-45A5-A8D4-D429B188B0FD}" type="datetimeFigureOut">
              <a:rPr lang="en-GB" smtClean="0"/>
              <a:t>09/01/2025</a:t>
            </a:fld>
            <a:endParaRPr lang="en-GB" dirty="0"/>
          </a:p>
        </p:txBody>
      </p:sp>
      <p:sp>
        <p:nvSpPr>
          <p:cNvPr id="5" name="Footer Placeholder 4">
            <a:extLst>
              <a:ext uri="{FF2B5EF4-FFF2-40B4-BE49-F238E27FC236}">
                <a16:creationId xmlns:a16="http://schemas.microsoft.com/office/drawing/2014/main" id="{942FA1D4-D318-4922-AF32-1DC088DD154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4EED8C4-E37E-4B10-8D4C-75B46FA14B44}"/>
              </a:ext>
            </a:extLst>
          </p:cNvPr>
          <p:cNvSpPr>
            <a:spLocks noGrp="1"/>
          </p:cNvSpPr>
          <p:nvPr>
            <p:ph type="sldNum" sz="quarter" idx="12"/>
          </p:nvPr>
        </p:nvSpPr>
        <p:spPr/>
        <p:txBody>
          <a:bodyPr/>
          <a:lstStyle/>
          <a:p>
            <a:fld id="{723036A7-FBC6-453F-BA96-675C1E6B6E76}" type="slidenum">
              <a:rPr lang="en-GB" smtClean="0"/>
              <a:t>‹#›</a:t>
            </a:fld>
            <a:endParaRPr lang="en-GB" dirty="0"/>
          </a:p>
        </p:txBody>
      </p:sp>
    </p:spTree>
    <p:extLst>
      <p:ext uri="{BB962C8B-B14F-4D97-AF65-F5344CB8AC3E}">
        <p14:creationId xmlns:p14="http://schemas.microsoft.com/office/powerpoint/2010/main" val="3380441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288EF16-C002-4419-99F4-DB267C91902B}"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3809919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88EF16-C002-4419-99F4-DB267C91902B}"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2651370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88EF16-C002-4419-99F4-DB267C91902B}"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1289304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288EF16-C002-4419-99F4-DB267C91902B}" type="datetimeFigureOut">
              <a:rPr lang="en-GB" smtClean="0"/>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919712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288EF16-C002-4419-99F4-DB267C91902B}" type="datetimeFigureOut">
              <a:rPr lang="en-GB" smtClean="0"/>
              <a:t>09/01/2025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1272072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288EF16-C002-4419-99F4-DB267C91902B}" type="datetimeFigureOut">
              <a:rPr lang="en-GB" smtClean="0"/>
              <a:t>09/01/2025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2951208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8EF16-C002-4419-99F4-DB267C91902B}" type="datetimeFigureOut">
              <a:rPr lang="en-GB" smtClean="0"/>
              <a:t>09/01/2025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11307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5BF27-E52A-454E-8BB0-EE89221DC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326EF80-705D-48DE-BA81-083913D706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B7176C-8A4D-45FC-A57B-D929A72B3D91}"/>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5" name="Footer Placeholder 4">
            <a:extLst>
              <a:ext uri="{FF2B5EF4-FFF2-40B4-BE49-F238E27FC236}">
                <a16:creationId xmlns:a16="http://schemas.microsoft.com/office/drawing/2014/main" id="{C0490540-F94C-4143-AF04-8ECC3F6390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46DD76-82CE-4D3A-8350-2B3CDFE96401}"/>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3911689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88EF16-C002-4419-99F4-DB267C91902B}" type="datetimeFigureOut">
              <a:rPr lang="en-GB" smtClean="0"/>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2097849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88EF16-C002-4419-99F4-DB267C91902B}" type="datetimeFigureOut">
              <a:rPr lang="en-GB" smtClean="0"/>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3780368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88EF16-C002-4419-99F4-DB267C91902B}"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3628651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88EF16-C002-4419-99F4-DB267C91902B}"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7772E1-3D26-4E3F-A6AF-B30132363B51}" type="slidenum">
              <a:rPr lang="en-GB" smtClean="0"/>
              <a:t>‹#›</a:t>
            </a:fld>
            <a:endParaRPr lang="en-GB"/>
          </a:p>
        </p:txBody>
      </p:sp>
    </p:spTree>
    <p:extLst>
      <p:ext uri="{BB962C8B-B14F-4D97-AF65-F5344CB8AC3E}">
        <p14:creationId xmlns:p14="http://schemas.microsoft.com/office/powerpoint/2010/main" val="868751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D841-2429-41BC-A356-61FC607B93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152F80-7263-4D8D-92BE-75525D835C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EBD912-72FD-4534-B98E-D48C063586F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D5A728-10EA-4892-B35B-CF24687FFD46}"/>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6" name="Footer Placeholder 5">
            <a:extLst>
              <a:ext uri="{FF2B5EF4-FFF2-40B4-BE49-F238E27FC236}">
                <a16:creationId xmlns:a16="http://schemas.microsoft.com/office/drawing/2014/main" id="{37DB5EC0-384D-48C8-97CC-57987C0270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A49546-C94B-4AC2-A7EA-81CB11646153}"/>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285266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7FF29-A37C-438E-A552-F9FD0E6F10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B307CB9-0FC3-45CC-A7A7-21C01F34A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8BAD50-0A77-45AC-9FA3-A7C3A6C45D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8EDCC4-3133-4BB6-A92D-AACCB6B32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3D88397-50FC-432B-A6FB-555B28F2FCA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39B4A27-DA23-4098-8845-A122F65AB896}"/>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8" name="Footer Placeholder 7">
            <a:extLst>
              <a:ext uri="{FF2B5EF4-FFF2-40B4-BE49-F238E27FC236}">
                <a16:creationId xmlns:a16="http://schemas.microsoft.com/office/drawing/2014/main" id="{1DC5F8F6-F2BF-4475-B5DA-4068785B034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6CDE97-2395-4C72-962A-A29EC389A689}"/>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289469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4358-104C-4D38-B92D-D28674991BF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1890336-585D-4F25-BA9F-55FD8AF4927F}"/>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4" name="Footer Placeholder 3">
            <a:extLst>
              <a:ext uri="{FF2B5EF4-FFF2-40B4-BE49-F238E27FC236}">
                <a16:creationId xmlns:a16="http://schemas.microsoft.com/office/drawing/2014/main" id="{32E1D241-5E5A-41CD-87A5-9E93F8F1D9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98543BC-8795-4A93-85E2-DCC48004B11E}"/>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822852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E667E1-E68A-46D7-8135-DE6D2E102D42}"/>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3" name="Footer Placeholder 2">
            <a:extLst>
              <a:ext uri="{FF2B5EF4-FFF2-40B4-BE49-F238E27FC236}">
                <a16:creationId xmlns:a16="http://schemas.microsoft.com/office/drawing/2014/main" id="{00EAF792-335F-43D9-9C38-4207CDA77D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FD285EA-1653-43A6-9857-FE8CE603EA1E}"/>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1537725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9B2C7-354E-4BD7-B3C2-53B0C25EA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AE95B1-5D1F-420F-AAD7-3C47661EC4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7F5600-C0CE-4CF4-9F3B-C8BAE116D2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BFD2F7-4156-41CE-B193-0D7BFF5B7B03}"/>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6" name="Footer Placeholder 5">
            <a:extLst>
              <a:ext uri="{FF2B5EF4-FFF2-40B4-BE49-F238E27FC236}">
                <a16:creationId xmlns:a16="http://schemas.microsoft.com/office/drawing/2014/main" id="{5463D496-36B9-4ED4-8D81-2114EBF39B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E78188-B7CA-49FF-AD70-A0AA86DE177C}"/>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1080055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0B0EB-8E41-499A-A9CA-F148DA0A97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742EC65-FEA5-4DF5-8452-75CFE4EE42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0F51792-F399-4311-8069-F49550971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015B89-6F99-4DD8-AEA9-67C5FC793F7A}"/>
              </a:ext>
            </a:extLst>
          </p:cNvPr>
          <p:cNvSpPr>
            <a:spLocks noGrp="1"/>
          </p:cNvSpPr>
          <p:nvPr>
            <p:ph type="dt" sz="half" idx="10"/>
          </p:nvPr>
        </p:nvSpPr>
        <p:spPr/>
        <p:txBody>
          <a:bodyPr/>
          <a:lstStyle/>
          <a:p>
            <a:fld id="{10E6B696-038C-46BF-BD26-C4C9AC023863}" type="datetimeFigureOut">
              <a:rPr lang="en-GB" smtClean="0"/>
              <a:t>09/01/2025</a:t>
            </a:fld>
            <a:endParaRPr lang="en-GB"/>
          </a:p>
        </p:txBody>
      </p:sp>
      <p:sp>
        <p:nvSpPr>
          <p:cNvPr id="6" name="Footer Placeholder 5">
            <a:extLst>
              <a:ext uri="{FF2B5EF4-FFF2-40B4-BE49-F238E27FC236}">
                <a16:creationId xmlns:a16="http://schemas.microsoft.com/office/drawing/2014/main" id="{9F79F771-D4CF-40AC-959E-C484F1571B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CFDC12-396E-4C5A-A8BC-7EE63690487A}"/>
              </a:ext>
            </a:extLst>
          </p:cNvPr>
          <p:cNvSpPr>
            <a:spLocks noGrp="1"/>
          </p:cNvSpPr>
          <p:nvPr>
            <p:ph type="sldNum" sz="quarter" idx="12"/>
          </p:nvPr>
        </p:nvSpPr>
        <p:spPr/>
        <p:txBody>
          <a:bodyPr/>
          <a:lstStyle/>
          <a:p>
            <a:fld id="{83159D40-06E6-4042-89C3-32A5A04C1261}" type="slidenum">
              <a:rPr lang="en-GB" smtClean="0"/>
              <a:t>‹#›</a:t>
            </a:fld>
            <a:endParaRPr lang="en-GB"/>
          </a:p>
        </p:txBody>
      </p:sp>
    </p:spTree>
    <p:extLst>
      <p:ext uri="{BB962C8B-B14F-4D97-AF65-F5344CB8AC3E}">
        <p14:creationId xmlns:p14="http://schemas.microsoft.com/office/powerpoint/2010/main" val="3438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13498-498C-4A88-BE7C-93A4F51069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A98906-41C3-4801-9EBE-4958FB2106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436DC8-3A95-4FB3-AEFF-5A4068C46B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6B696-038C-46BF-BD26-C4C9AC023863}" type="datetimeFigureOut">
              <a:rPr lang="en-GB" smtClean="0"/>
              <a:t>09/01/2025</a:t>
            </a:fld>
            <a:endParaRPr lang="en-GB"/>
          </a:p>
        </p:txBody>
      </p:sp>
      <p:sp>
        <p:nvSpPr>
          <p:cNvPr id="5" name="Footer Placeholder 4">
            <a:extLst>
              <a:ext uri="{FF2B5EF4-FFF2-40B4-BE49-F238E27FC236}">
                <a16:creationId xmlns:a16="http://schemas.microsoft.com/office/drawing/2014/main" id="{6DC08E4A-FDEA-47FB-BD72-96F814E2A9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A7D3861-6EC4-4337-8653-E49DC0E4BF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59D40-06E6-4042-89C3-32A5A04C1261}" type="slidenum">
              <a:rPr lang="en-GB" smtClean="0"/>
              <a:t>‹#›</a:t>
            </a:fld>
            <a:endParaRPr lang="en-GB"/>
          </a:p>
        </p:txBody>
      </p:sp>
    </p:spTree>
    <p:extLst>
      <p:ext uri="{BB962C8B-B14F-4D97-AF65-F5344CB8AC3E}">
        <p14:creationId xmlns:p14="http://schemas.microsoft.com/office/powerpoint/2010/main" val="331326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CCFF">
            <a:alpha val="1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5F3AF-F391-4803-A95E-ADA01F6E9A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3C2D8A-5C9A-459B-A426-13A0102739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A585FA-70B6-41DC-BB92-77A46969DC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CA7BE-2864-45A5-A8D4-D429B188B0FD}" type="datetimeFigureOut">
              <a:rPr lang="en-GB" smtClean="0"/>
              <a:t>09/01/2025</a:t>
            </a:fld>
            <a:endParaRPr lang="en-GB" dirty="0"/>
          </a:p>
        </p:txBody>
      </p:sp>
      <p:sp>
        <p:nvSpPr>
          <p:cNvPr id="5" name="Footer Placeholder 4">
            <a:extLst>
              <a:ext uri="{FF2B5EF4-FFF2-40B4-BE49-F238E27FC236}">
                <a16:creationId xmlns:a16="http://schemas.microsoft.com/office/drawing/2014/main" id="{5FD53484-5C64-4D87-A31C-78622B9DE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99981ADB-5A46-468D-9068-538834D127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3036A7-FBC6-453F-BA96-675C1E6B6E76}" type="slidenum">
              <a:rPr lang="en-GB" smtClean="0"/>
              <a:t>‹#›</a:t>
            </a:fld>
            <a:endParaRPr lang="en-GB" dirty="0"/>
          </a:p>
        </p:txBody>
      </p:sp>
    </p:spTree>
    <p:extLst>
      <p:ext uri="{BB962C8B-B14F-4D97-AF65-F5344CB8AC3E}">
        <p14:creationId xmlns:p14="http://schemas.microsoft.com/office/powerpoint/2010/main" val="3235655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8EF16-C002-4419-99F4-DB267C91902B}" type="datetimeFigureOut">
              <a:rPr lang="en-GB" smtClean="0"/>
              <a:t>09/01/2025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772E1-3D26-4E3F-A6AF-B30132363B51}" type="slidenum">
              <a:rPr lang="en-GB" smtClean="0"/>
              <a:t>‹#›</a:t>
            </a:fld>
            <a:endParaRPr lang="en-GB"/>
          </a:p>
        </p:txBody>
      </p:sp>
    </p:spTree>
    <p:extLst>
      <p:ext uri="{BB962C8B-B14F-4D97-AF65-F5344CB8AC3E}">
        <p14:creationId xmlns:p14="http://schemas.microsoft.com/office/powerpoint/2010/main" val="37049499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youtu.be/WRQiCcH351E"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WRQiCcH351E?feature=oembed"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gi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2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8A7EBE-02C6-4169-BFF6-3BE5593446A7}"/>
              </a:ext>
            </a:extLst>
          </p:cNvPr>
          <p:cNvSpPr/>
          <p:nvPr/>
        </p:nvSpPr>
        <p:spPr>
          <a:xfrm>
            <a:off x="-2473" y="-5935"/>
            <a:ext cx="12210900" cy="6858000"/>
          </a:xfrm>
          <a:prstGeom prst="rect">
            <a:avLst/>
          </a:prstGeom>
          <a:solidFill>
            <a:srgbClr val="C8B4A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11" name="Date Placeholder 6">
            <a:extLst>
              <a:ext uri="{FF2B5EF4-FFF2-40B4-BE49-F238E27FC236}">
                <a16:creationId xmlns:a16="http://schemas.microsoft.com/office/drawing/2014/main" id="{A87600CE-C47E-4636-B470-7D79F7633E67}"/>
              </a:ext>
            </a:extLst>
          </p:cNvPr>
          <p:cNvSpPr txBox="1">
            <a:spLocks/>
          </p:cNvSpPr>
          <p:nvPr/>
        </p:nvSpPr>
        <p:spPr>
          <a:xfrm>
            <a:off x="6752936" y="128389"/>
            <a:ext cx="5150620" cy="523220"/>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76728D-41CC-4A3D-8F12-FB88783B48FB}" type="datetime2">
              <a:rPr kumimoji="0" lang="en-GB" sz="2800" b="1" i="0" u="none" strike="noStrike" kern="1200" cap="none" spc="0" normalizeH="0" baseline="0" noProof="0" smtClean="0">
                <a:ln>
                  <a:noFill/>
                </a:ln>
                <a:solidFill>
                  <a:prstClr val="black"/>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Thursday, 09 January 2025</a:t>
            </a:fld>
            <a:endParaRPr kumimoji="0" lang="en-GB"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16E94016-B776-404D-8A9F-2B257FCE998D}"/>
              </a:ext>
            </a:extLst>
          </p:cNvPr>
          <p:cNvSpPr txBox="1">
            <a:spLocks/>
          </p:cNvSpPr>
          <p:nvPr/>
        </p:nvSpPr>
        <p:spPr>
          <a:xfrm>
            <a:off x="355626" y="706444"/>
            <a:ext cx="11506317" cy="1251283"/>
          </a:xfrm>
          <a:prstGeom prst="rect">
            <a:avLst/>
          </a:prstGeom>
          <a:solidFill>
            <a:srgbClr val="CC99FF"/>
          </a:solidFill>
          <a:ln w="28575">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800" b="1" dirty="0">
                <a:solidFill>
                  <a:prstClr val="black"/>
                </a:solidFill>
                <a:latin typeface="Arial Narrow" panose="020B0606020202030204" pitchFamily="34" charset="0"/>
              </a:rPr>
              <a:t>SCHAFFER &amp; EMERSON’S STAGES OF ATTACHMENT</a:t>
            </a:r>
            <a:endParaRPr kumimoji="0" lang="en-GB" sz="38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endParaRPr>
          </a:p>
        </p:txBody>
      </p:sp>
      <p:sp>
        <p:nvSpPr>
          <p:cNvPr id="23" name="TextBox 22">
            <a:extLst>
              <a:ext uri="{FF2B5EF4-FFF2-40B4-BE49-F238E27FC236}">
                <a16:creationId xmlns:a16="http://schemas.microsoft.com/office/drawing/2014/main" id="{1F0AF64F-5EEC-4BC7-9F1E-3CDE1E6B182F}"/>
              </a:ext>
            </a:extLst>
          </p:cNvPr>
          <p:cNvSpPr txBox="1"/>
          <p:nvPr/>
        </p:nvSpPr>
        <p:spPr>
          <a:xfrm>
            <a:off x="190411" y="342638"/>
            <a:ext cx="2777377" cy="523220"/>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Attachment Topic</a:t>
            </a:r>
          </a:p>
        </p:txBody>
      </p:sp>
      <p:sp>
        <p:nvSpPr>
          <p:cNvPr id="12" name="Rectangle: Rounded Corners 11">
            <a:extLst>
              <a:ext uri="{FF2B5EF4-FFF2-40B4-BE49-F238E27FC236}">
                <a16:creationId xmlns:a16="http://schemas.microsoft.com/office/drawing/2014/main" id="{19A927A5-A036-461D-B9F5-0C69CCDF1938}"/>
              </a:ext>
            </a:extLst>
          </p:cNvPr>
          <p:cNvSpPr/>
          <p:nvPr/>
        </p:nvSpPr>
        <p:spPr>
          <a:xfrm>
            <a:off x="355626" y="2225283"/>
            <a:ext cx="7157183" cy="3247262"/>
          </a:xfrm>
          <a:prstGeom prst="roundRect">
            <a:avLst>
              <a:gd name="adj" fmla="val 1500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sng" strike="noStrike" kern="1200" cap="none" spc="-150" normalizeH="0" baseline="0" noProof="0" dirty="0">
                <a:ln>
                  <a:noFill/>
                </a:ln>
                <a:solidFill>
                  <a:prstClr val="black"/>
                </a:solidFill>
                <a:effectLst/>
                <a:uLnTx/>
                <a:uFillTx/>
                <a:latin typeface="Comic Sans MS"/>
                <a:ea typeface="+mn-ea"/>
                <a:cs typeface="+mn-cs"/>
              </a:rPr>
              <a:t>DO NOW</a:t>
            </a:r>
            <a:r>
              <a:rPr kumimoji="0" lang="en-GB" sz="4400" b="1" i="0" u="none" strike="noStrike" kern="1200" cap="none" spc="-150" normalizeH="0" baseline="0" noProof="0" dirty="0">
                <a:ln>
                  <a:noFill/>
                </a:ln>
                <a:solidFill>
                  <a:prstClr val="black"/>
                </a:solidFill>
                <a:effectLst/>
                <a:uLnTx/>
                <a:uFillTx/>
                <a:latin typeface="Comic Sans MS"/>
                <a:ea typeface="+mn-ea"/>
                <a:cs typeface="+mn-cs"/>
              </a:rPr>
              <a:t>: </a:t>
            </a:r>
          </a:p>
          <a:p>
            <a:pPr marR="0" lvl="0" algn="ctr" defTabSz="914400" rtl="0" eaLnBrk="1" fontAlgn="auto" latinLnBrk="0" hangingPunct="1">
              <a:lnSpc>
                <a:spcPct val="100000"/>
              </a:lnSpc>
              <a:spcBef>
                <a:spcPts val="0"/>
              </a:spcBef>
              <a:spcAft>
                <a:spcPts val="0"/>
              </a:spcAft>
              <a:buClrTx/>
              <a:buSzTx/>
              <a:tabLst/>
              <a:defRPr/>
            </a:pPr>
            <a:r>
              <a:rPr kumimoji="0" lang="en-GB" sz="3200" b="1" i="0" u="none" strike="noStrike" kern="1200" cap="none" spc="0" normalizeH="0" baseline="0" noProof="0" dirty="0">
                <a:ln>
                  <a:noFill/>
                </a:ln>
                <a:solidFill>
                  <a:prstClr val="black"/>
                </a:solidFill>
                <a:effectLst/>
                <a:uLnTx/>
                <a:uFillTx/>
                <a:latin typeface="Comic Sans MS"/>
                <a:ea typeface="+mn-ea"/>
                <a:cs typeface="+mn-cs"/>
              </a:rPr>
              <a:t>Define the key terms below</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100" b="0" i="0" u="none" strike="noStrike" kern="1200" cap="none" spc="0" normalizeH="0" baseline="0" noProof="0" dirty="0">
                <a:ln>
                  <a:noFill/>
                </a:ln>
                <a:solidFill>
                  <a:prstClr val="black"/>
                </a:solidFill>
                <a:effectLst/>
                <a:uLnTx/>
                <a:uFillTx/>
                <a:latin typeface="Comic Sans MS"/>
                <a:ea typeface="+mn-ea"/>
                <a:cs typeface="+mn-cs"/>
              </a:rPr>
              <a:t>Secondary attachment (2)</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100" b="0" i="0" u="none" strike="noStrike" kern="1200" cap="none" spc="0" normalizeH="0" baseline="0" noProof="0" dirty="0">
                <a:ln>
                  <a:noFill/>
                </a:ln>
                <a:solidFill>
                  <a:prstClr val="black"/>
                </a:solidFill>
                <a:effectLst/>
                <a:uLnTx/>
                <a:uFillTx/>
                <a:latin typeface="Comic Sans MS"/>
                <a:ea typeface="+mn-ea"/>
                <a:cs typeface="+mn-cs"/>
              </a:rPr>
              <a:t>Reciprocity (2)</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100" b="0" i="0" u="none" strike="noStrike" kern="1200" cap="none" spc="0" normalizeH="0" baseline="0" noProof="0" dirty="0">
                <a:ln>
                  <a:noFill/>
                </a:ln>
                <a:solidFill>
                  <a:prstClr val="black"/>
                </a:solidFill>
                <a:effectLst/>
                <a:uLnTx/>
                <a:uFillTx/>
                <a:latin typeface="Comic Sans MS"/>
                <a:ea typeface="+mn-ea"/>
                <a:cs typeface="+mn-cs"/>
              </a:rPr>
              <a:t>Internal synchrony (2)</a:t>
            </a:r>
          </a:p>
        </p:txBody>
      </p:sp>
      <p:sp>
        <p:nvSpPr>
          <p:cNvPr id="18" name="TextBox 17">
            <a:extLst>
              <a:ext uri="{FF2B5EF4-FFF2-40B4-BE49-F238E27FC236}">
                <a16:creationId xmlns:a16="http://schemas.microsoft.com/office/drawing/2014/main" id="{712639A5-22CA-4EAE-9F95-FD002CB1CBA4}"/>
              </a:ext>
            </a:extLst>
          </p:cNvPr>
          <p:cNvSpPr txBox="1"/>
          <p:nvPr/>
        </p:nvSpPr>
        <p:spPr>
          <a:xfrm>
            <a:off x="1" y="5983791"/>
            <a:ext cx="12191999" cy="861774"/>
          </a:xfrm>
          <a:prstGeom prst="rect">
            <a:avLst/>
          </a:prstGeom>
          <a:solidFill>
            <a:srgbClr val="FFCCFF"/>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sng" strike="noStrike" kern="1200" cap="none" spc="0" normalizeH="0" baseline="0" noProof="0" dirty="0">
                <a:ln>
                  <a:noFill/>
                </a:ln>
                <a:solidFill>
                  <a:prstClr val="black"/>
                </a:solidFill>
                <a:effectLst/>
                <a:uLnTx/>
                <a:uFillTx/>
                <a:latin typeface="Comic Sans MS"/>
                <a:ea typeface="+mn-ea"/>
                <a:cs typeface="+mn-cs"/>
              </a:rPr>
              <a:t>EXT</a:t>
            </a:r>
            <a:r>
              <a:rPr kumimoji="0" lang="en-GB" sz="2500" b="0" i="0" u="none" strike="noStrike" kern="1200" cap="none" spc="0" normalizeH="0" baseline="0" noProof="0" dirty="0">
                <a:ln>
                  <a:noFill/>
                </a:ln>
                <a:solidFill>
                  <a:prstClr val="black"/>
                </a:solidFill>
                <a:effectLst/>
                <a:uLnTx/>
                <a:uFillTx/>
                <a:latin typeface="Comic Sans MS"/>
                <a:ea typeface="+mn-ea"/>
                <a:cs typeface="+mn-cs"/>
              </a:rPr>
              <a:t>: </a:t>
            </a:r>
            <a:r>
              <a:rPr lang="en-GB" sz="2500" dirty="0">
                <a:solidFill>
                  <a:prstClr val="black"/>
                </a:solidFill>
                <a:latin typeface="Comic Sans MS"/>
              </a:rPr>
              <a:t>Explain why it might </a:t>
            </a:r>
            <a:r>
              <a:rPr kumimoji="0" lang="en-GB" sz="2500" b="0" i="0" u="none" strike="noStrike" kern="1200" cap="none" spc="0" normalizeH="0" baseline="0" noProof="0" dirty="0">
                <a:ln>
                  <a:noFill/>
                </a:ln>
                <a:solidFill>
                  <a:prstClr val="black"/>
                </a:solidFill>
                <a:effectLst/>
                <a:uLnTx/>
                <a:uFillTx/>
                <a:latin typeface="Comic Sans MS"/>
                <a:ea typeface="+mn-ea"/>
                <a:cs typeface="+mn-cs"/>
              </a:rPr>
              <a:t>be difficult to research the long-term effects of early attachment?</a:t>
            </a:r>
          </a:p>
        </p:txBody>
      </p:sp>
      <p:pic>
        <p:nvPicPr>
          <p:cNvPr id="14" name="Picture 13">
            <a:extLst>
              <a:ext uri="{FF2B5EF4-FFF2-40B4-BE49-F238E27FC236}">
                <a16:creationId xmlns:a16="http://schemas.microsoft.com/office/drawing/2014/main" id="{522B1F94-CE4D-44B2-B71D-4D5F6E47D0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8030" y="1504497"/>
            <a:ext cx="5558804" cy="4479294"/>
          </a:xfrm>
          <a:prstGeom prst="rect">
            <a:avLst/>
          </a:prstGeom>
        </p:spPr>
      </p:pic>
      <p:pic>
        <p:nvPicPr>
          <p:cNvPr id="2" name="Recorded Sound">
            <a:hlinkClick r:id="" action="ppaction://media"/>
            <a:extLst>
              <a:ext uri="{FF2B5EF4-FFF2-40B4-BE49-F238E27FC236}">
                <a16:creationId xmlns:a16="http://schemas.microsoft.com/office/drawing/2014/main" id="{9204D8C5-ECCB-470C-2209-78B3888CD7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8987" y="847864"/>
            <a:ext cx="3242217" cy="3242217"/>
          </a:xfrm>
          <a:prstGeom prst="rect">
            <a:avLst/>
          </a:prstGeom>
        </p:spPr>
      </p:pic>
    </p:spTree>
    <p:extLst>
      <p:ext uri="{BB962C8B-B14F-4D97-AF65-F5344CB8AC3E}">
        <p14:creationId xmlns:p14="http://schemas.microsoft.com/office/powerpoint/2010/main" val="330789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BA435C-9BA8-4FAF-9EC6-D71577B3DA23}"/>
              </a:ext>
            </a:extLst>
          </p:cNvPr>
          <p:cNvGraphicFramePr>
            <a:graphicFrameLocks noGrp="1"/>
          </p:cNvGraphicFramePr>
          <p:nvPr>
            <p:extLst>
              <p:ext uri="{D42A27DB-BD31-4B8C-83A1-F6EECF244321}">
                <p14:modId xmlns:p14="http://schemas.microsoft.com/office/powerpoint/2010/main" val="530185722"/>
              </p:ext>
            </p:extLst>
          </p:nvPr>
        </p:nvGraphicFramePr>
        <p:xfrm>
          <a:off x="769435" y="174793"/>
          <a:ext cx="11226051" cy="5267001"/>
        </p:xfrm>
        <a:graphic>
          <a:graphicData uri="http://schemas.openxmlformats.org/drawingml/2006/table">
            <a:tbl>
              <a:tblPr firstRow="1" bandRow="1">
                <a:tableStyleId>{5940675A-B579-460E-94D1-54222C63F5DA}</a:tableStyleId>
              </a:tblPr>
              <a:tblGrid>
                <a:gridCol w="1454895">
                  <a:extLst>
                    <a:ext uri="{9D8B030D-6E8A-4147-A177-3AD203B41FA5}">
                      <a16:colId xmlns:a16="http://schemas.microsoft.com/office/drawing/2014/main" val="4045911127"/>
                    </a:ext>
                  </a:extLst>
                </a:gridCol>
                <a:gridCol w="2442789">
                  <a:extLst>
                    <a:ext uri="{9D8B030D-6E8A-4147-A177-3AD203B41FA5}">
                      <a16:colId xmlns:a16="http://schemas.microsoft.com/office/drawing/2014/main" val="1575817277"/>
                    </a:ext>
                  </a:extLst>
                </a:gridCol>
                <a:gridCol w="2442789">
                  <a:extLst>
                    <a:ext uri="{9D8B030D-6E8A-4147-A177-3AD203B41FA5}">
                      <a16:colId xmlns:a16="http://schemas.microsoft.com/office/drawing/2014/main" val="3933472103"/>
                    </a:ext>
                  </a:extLst>
                </a:gridCol>
                <a:gridCol w="2442789">
                  <a:extLst>
                    <a:ext uri="{9D8B030D-6E8A-4147-A177-3AD203B41FA5}">
                      <a16:colId xmlns:a16="http://schemas.microsoft.com/office/drawing/2014/main" val="2456447343"/>
                    </a:ext>
                  </a:extLst>
                </a:gridCol>
                <a:gridCol w="2442789">
                  <a:extLst>
                    <a:ext uri="{9D8B030D-6E8A-4147-A177-3AD203B41FA5}">
                      <a16:colId xmlns:a16="http://schemas.microsoft.com/office/drawing/2014/main" val="53811773"/>
                    </a:ext>
                  </a:extLst>
                </a:gridCol>
              </a:tblGrid>
              <a:tr h="461343">
                <a:tc rowSpan="2">
                  <a:txBody>
                    <a:bodyPr/>
                    <a:lstStyle/>
                    <a:p>
                      <a:endParaRPr lang="en-GB" sz="1600" dirty="0"/>
                    </a:p>
                  </a:txBody>
                  <a:tcPr>
                    <a:lnL w="12700" cmpd="sng">
                      <a:noFill/>
                    </a:lnL>
                    <a:lnR w="12700" cmpd="sng">
                      <a:noFill/>
                    </a:lnR>
                    <a:lnT w="12700" cmpd="sng">
                      <a:noFill/>
                    </a:lnT>
                  </a:tcPr>
                </a:tc>
                <a:tc gridSpan="4">
                  <a:txBody>
                    <a:bodyPr/>
                    <a:lstStyle/>
                    <a:p>
                      <a:pPr algn="ctr"/>
                      <a:r>
                        <a:rPr lang="en-GB" sz="1800" b="1" dirty="0"/>
                        <a:t>Stages of Attachment (Schaffer &amp; Emerson)</a:t>
                      </a:r>
                    </a:p>
                  </a:txBody>
                  <a:tcPr>
                    <a:lnL w="12700" cmpd="sng">
                      <a:noFill/>
                    </a:lnL>
                    <a:lnR w="12700" cmpd="sng">
                      <a:noFill/>
                    </a:lnR>
                    <a:lnT w="12700" cmpd="sng">
                      <a:noFill/>
                    </a:lnT>
                  </a:tcPr>
                </a:tc>
                <a:tc hMerge="1">
                  <a:txBody>
                    <a:bodyPr/>
                    <a:lstStyle/>
                    <a:p>
                      <a:pPr algn="ctr"/>
                      <a:endParaRPr lang="en-GB" sz="1600" b="1" dirty="0"/>
                    </a:p>
                  </a:txBody>
                  <a:tcPr/>
                </a:tc>
                <a:tc hMerge="1">
                  <a:txBody>
                    <a:bodyPr/>
                    <a:lstStyle/>
                    <a:p>
                      <a:pPr algn="ctr"/>
                      <a:endParaRPr lang="en-GB" sz="1600" b="1" dirty="0"/>
                    </a:p>
                  </a:txBody>
                  <a:tcPr/>
                </a:tc>
                <a:tc hMerge="1">
                  <a:txBody>
                    <a:bodyPr/>
                    <a:lstStyle/>
                    <a:p>
                      <a:pPr algn="ctr"/>
                      <a:endParaRPr lang="en-GB" sz="1600" b="1" dirty="0"/>
                    </a:p>
                  </a:txBody>
                  <a:tcPr/>
                </a:tc>
                <a:extLst>
                  <a:ext uri="{0D108BD9-81ED-4DB2-BD59-A6C34878D82A}">
                    <a16:rowId xmlns:a16="http://schemas.microsoft.com/office/drawing/2014/main" val="1473638344"/>
                  </a:ext>
                </a:extLst>
              </a:tr>
              <a:tr h="422898">
                <a:tc vMerge="1">
                  <a:txBody>
                    <a:bodyPr/>
                    <a:lstStyle/>
                    <a:p>
                      <a:endParaRPr lang="en-GB" sz="1600" dirty="0"/>
                    </a:p>
                  </a:txBody>
                  <a:tcPr>
                    <a:lnL w="12700" cmpd="sng">
                      <a:noFill/>
                    </a:lnL>
                  </a:tcPr>
                </a:tc>
                <a:tc>
                  <a:txBody>
                    <a:bodyPr/>
                    <a:lstStyle/>
                    <a:p>
                      <a:pPr algn="ctr"/>
                      <a:r>
                        <a:rPr lang="en-GB" sz="1600" b="1" dirty="0"/>
                        <a:t>Stage 1</a:t>
                      </a:r>
                    </a:p>
                  </a:txBody>
                  <a:tcPr anchor="ctr"/>
                </a:tc>
                <a:tc>
                  <a:txBody>
                    <a:bodyPr/>
                    <a:lstStyle/>
                    <a:p>
                      <a:pPr algn="ctr"/>
                      <a:r>
                        <a:rPr lang="en-GB" sz="1600" b="1" dirty="0"/>
                        <a:t>Stage 2</a:t>
                      </a:r>
                    </a:p>
                  </a:txBody>
                  <a:tcPr anchor="ctr"/>
                </a:tc>
                <a:tc>
                  <a:txBody>
                    <a:bodyPr/>
                    <a:lstStyle/>
                    <a:p>
                      <a:pPr algn="ctr"/>
                      <a:r>
                        <a:rPr lang="en-GB" sz="1600" b="1" dirty="0"/>
                        <a:t>Stage 3</a:t>
                      </a:r>
                    </a:p>
                  </a:txBody>
                  <a:tcPr anchor="ctr"/>
                </a:tc>
                <a:tc>
                  <a:txBody>
                    <a:bodyPr/>
                    <a:lstStyle/>
                    <a:p>
                      <a:pPr algn="ctr"/>
                      <a:r>
                        <a:rPr lang="en-GB" sz="1600" b="1" dirty="0"/>
                        <a:t>Stage 4</a:t>
                      </a:r>
                    </a:p>
                  </a:txBody>
                  <a:tcPr anchor="ctr"/>
                </a:tc>
                <a:extLst>
                  <a:ext uri="{0D108BD9-81ED-4DB2-BD59-A6C34878D82A}">
                    <a16:rowId xmlns:a16="http://schemas.microsoft.com/office/drawing/2014/main" val="434985762"/>
                  </a:ext>
                </a:extLst>
              </a:tr>
              <a:tr h="1191803">
                <a:tc>
                  <a:txBody>
                    <a:bodyPr/>
                    <a:lstStyle/>
                    <a:p>
                      <a:r>
                        <a:rPr lang="en-GB" sz="1400" dirty="0"/>
                        <a:t>What is this stage called?</a:t>
                      </a:r>
                    </a:p>
                  </a:txBody>
                  <a:tcPr anchor="ctr"/>
                </a:tc>
                <a:tc>
                  <a:txBody>
                    <a:bodyPr/>
                    <a:lstStyle/>
                    <a:p>
                      <a:endParaRPr lang="en-GB" sz="1600" dirty="0"/>
                    </a:p>
                  </a:txBody>
                  <a:tcPr/>
                </a:tc>
                <a:tc>
                  <a:txBody>
                    <a:bodyPr/>
                    <a:lstStyle/>
                    <a:p>
                      <a:endParaRPr lang="en-GB" sz="1600" dirty="0"/>
                    </a:p>
                  </a:txBody>
                  <a:tcPr/>
                </a:tc>
                <a:tc>
                  <a:txBody>
                    <a:bodyPr/>
                    <a:lstStyle/>
                    <a:p>
                      <a:endParaRPr lang="en-GB" sz="1600"/>
                    </a:p>
                  </a:txBody>
                  <a:tcPr/>
                </a:tc>
                <a:tc>
                  <a:txBody>
                    <a:bodyPr/>
                    <a:lstStyle/>
                    <a:p>
                      <a:endParaRPr lang="en-GB" sz="1600" dirty="0"/>
                    </a:p>
                  </a:txBody>
                  <a:tcPr/>
                </a:tc>
                <a:extLst>
                  <a:ext uri="{0D108BD9-81ED-4DB2-BD59-A6C34878D82A}">
                    <a16:rowId xmlns:a16="http://schemas.microsoft.com/office/drawing/2014/main" val="580144761"/>
                  </a:ext>
                </a:extLst>
              </a:tr>
              <a:tr h="1460920">
                <a:tc>
                  <a:txBody>
                    <a:bodyPr/>
                    <a:lstStyle/>
                    <a:p>
                      <a:r>
                        <a:rPr lang="en-GB" sz="1400" dirty="0"/>
                        <a:t>When does this stage occur?</a:t>
                      </a:r>
                    </a:p>
                  </a:txBody>
                  <a:tcPr anchor="ctr"/>
                </a:tc>
                <a:tc>
                  <a:txBody>
                    <a:bodyPr/>
                    <a:lstStyle/>
                    <a:p>
                      <a:endParaRPr lang="en-GB" sz="1600" dirty="0"/>
                    </a:p>
                  </a:txBody>
                  <a:tcPr/>
                </a:tc>
                <a:tc>
                  <a:txBody>
                    <a:bodyPr/>
                    <a:lstStyle/>
                    <a:p>
                      <a:endParaRPr lang="en-GB" sz="1600" dirty="0"/>
                    </a:p>
                  </a:txBody>
                  <a:tcPr/>
                </a:tc>
                <a:tc>
                  <a:txBody>
                    <a:bodyPr/>
                    <a:lstStyle/>
                    <a:p>
                      <a:endParaRPr lang="en-GB" sz="1600"/>
                    </a:p>
                  </a:txBody>
                  <a:tcPr/>
                </a:tc>
                <a:tc>
                  <a:txBody>
                    <a:bodyPr/>
                    <a:lstStyle/>
                    <a:p>
                      <a:endParaRPr lang="en-GB" sz="1600" dirty="0"/>
                    </a:p>
                  </a:txBody>
                  <a:tcPr/>
                </a:tc>
                <a:extLst>
                  <a:ext uri="{0D108BD9-81ED-4DB2-BD59-A6C34878D82A}">
                    <a16:rowId xmlns:a16="http://schemas.microsoft.com/office/drawing/2014/main" val="755935789"/>
                  </a:ext>
                </a:extLst>
              </a:tr>
              <a:tr h="1730037">
                <a:tc>
                  <a:txBody>
                    <a:bodyPr/>
                    <a:lstStyle/>
                    <a:p>
                      <a:r>
                        <a:rPr lang="en-GB" sz="1400" dirty="0"/>
                        <a:t>What are the key features of this stage?</a:t>
                      </a:r>
                    </a:p>
                  </a:txBody>
                  <a:tcPr anchor="ctr"/>
                </a:tc>
                <a:tc>
                  <a:txBody>
                    <a:bodyPr/>
                    <a:lstStyle/>
                    <a:p>
                      <a:endParaRPr lang="en-GB" sz="1600" dirty="0"/>
                    </a:p>
                  </a:txBody>
                  <a:tcPr/>
                </a:tc>
                <a:tc>
                  <a:txBody>
                    <a:bodyPr/>
                    <a:lstStyle/>
                    <a:p>
                      <a:endParaRPr lang="en-GB" sz="1600" dirty="0"/>
                    </a:p>
                  </a:txBody>
                  <a:tcPr/>
                </a:tc>
                <a:tc>
                  <a:txBody>
                    <a:bodyPr/>
                    <a:lstStyle/>
                    <a:p>
                      <a:endParaRPr lang="en-GB" sz="1600"/>
                    </a:p>
                  </a:txBody>
                  <a:tcPr/>
                </a:tc>
                <a:tc>
                  <a:txBody>
                    <a:bodyPr/>
                    <a:lstStyle/>
                    <a:p>
                      <a:endParaRPr lang="en-GB" sz="1600" dirty="0"/>
                    </a:p>
                  </a:txBody>
                  <a:tcPr/>
                </a:tc>
                <a:extLst>
                  <a:ext uri="{0D108BD9-81ED-4DB2-BD59-A6C34878D82A}">
                    <a16:rowId xmlns:a16="http://schemas.microsoft.com/office/drawing/2014/main" val="1195256353"/>
                  </a:ext>
                </a:extLst>
              </a:tr>
            </a:tbl>
          </a:graphicData>
        </a:graphic>
      </p:graphicFrame>
      <p:sp>
        <p:nvSpPr>
          <p:cNvPr id="9" name="Rectangle 8">
            <a:extLst>
              <a:ext uri="{FF2B5EF4-FFF2-40B4-BE49-F238E27FC236}">
                <a16:creationId xmlns:a16="http://schemas.microsoft.com/office/drawing/2014/main" id="{5B1CC5D7-441C-48EB-8E75-3033976D3743}"/>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Recorded Sound">
            <a:hlinkClick r:id="" action="ppaction://media"/>
            <a:extLst>
              <a:ext uri="{FF2B5EF4-FFF2-40B4-BE49-F238E27FC236}">
                <a16:creationId xmlns:a16="http://schemas.microsoft.com/office/drawing/2014/main" id="{187DE15B-2BCF-7754-2527-9B8CC61649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51221" y="4830052"/>
            <a:ext cx="1916220" cy="1916220"/>
          </a:xfrm>
          <a:prstGeom prst="rect">
            <a:avLst/>
          </a:prstGeom>
        </p:spPr>
      </p:pic>
    </p:spTree>
    <p:extLst>
      <p:ext uri="{BB962C8B-B14F-4D97-AF65-F5344CB8AC3E}">
        <p14:creationId xmlns:p14="http://schemas.microsoft.com/office/powerpoint/2010/main" val="169092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0109D0-D6FE-45BC-9D96-D8BA500B247B}"/>
              </a:ext>
            </a:extLst>
          </p:cNvPr>
          <p:cNvSpPr>
            <a:spLocks noGrp="1"/>
          </p:cNvSpPr>
          <p:nvPr>
            <p:ph type="title"/>
          </p:nvPr>
        </p:nvSpPr>
        <p:spPr>
          <a:xfrm>
            <a:off x="304544" y="546038"/>
            <a:ext cx="11657556" cy="1156155"/>
          </a:xfrm>
          <a:solidFill>
            <a:srgbClr val="99FF99"/>
          </a:solidFill>
          <a:ln w="38100">
            <a:solidFill>
              <a:srgbClr val="003300"/>
            </a:solidFill>
          </a:ln>
        </p:spPr>
        <p:txBody>
          <a:bodyPr>
            <a:normAutofit/>
          </a:bodyPr>
          <a:lstStyle/>
          <a:p>
            <a:pPr algn="ctr"/>
            <a:r>
              <a:rPr lang="en-GB" sz="4000" b="1" dirty="0">
                <a:solidFill>
                  <a:sysClr val="windowText" lastClr="000000"/>
                </a:solidFill>
              </a:rPr>
              <a:t>Stages of Attachment</a:t>
            </a:r>
          </a:p>
        </p:txBody>
      </p:sp>
      <p:sp>
        <p:nvSpPr>
          <p:cNvPr id="4" name="TextBox 3">
            <a:extLst>
              <a:ext uri="{FF2B5EF4-FFF2-40B4-BE49-F238E27FC236}">
                <a16:creationId xmlns:a16="http://schemas.microsoft.com/office/drawing/2014/main" id="{679314D7-A264-48E2-A326-1CFFE8C6FA24}"/>
              </a:ext>
            </a:extLst>
          </p:cNvPr>
          <p:cNvSpPr txBox="1"/>
          <p:nvPr/>
        </p:nvSpPr>
        <p:spPr>
          <a:xfrm>
            <a:off x="279709" y="1882394"/>
            <a:ext cx="8174480" cy="3123932"/>
          </a:xfrm>
          <a:prstGeom prst="rect">
            <a:avLst/>
          </a:prstGeom>
          <a:noFill/>
          <a:ln w="38100">
            <a:noFill/>
          </a:ln>
        </p:spPr>
        <p:txBody>
          <a:bodyPr wrap="square" rtlCol="0">
            <a:spAutoFit/>
          </a:bodyPr>
          <a:lstStyle/>
          <a:p>
            <a:r>
              <a:rPr lang="en-GB" sz="2900" b="1" dirty="0">
                <a:solidFill>
                  <a:srgbClr val="C00000"/>
                </a:solidFill>
                <a:latin typeface="+mj-lt"/>
              </a:rPr>
              <a:t>Stage 1</a:t>
            </a:r>
            <a:r>
              <a:rPr lang="en-GB" sz="2900" dirty="0">
                <a:solidFill>
                  <a:srgbClr val="C00000"/>
                </a:solidFill>
                <a:latin typeface="+mj-lt"/>
              </a:rPr>
              <a:t>: </a:t>
            </a:r>
            <a:r>
              <a:rPr lang="en-GB" sz="2900" b="1" dirty="0">
                <a:solidFill>
                  <a:srgbClr val="C00000"/>
                </a:solidFill>
                <a:latin typeface="+mj-lt"/>
              </a:rPr>
              <a:t>The Asocial stage </a:t>
            </a:r>
            <a:r>
              <a:rPr lang="en-GB" sz="2900" dirty="0">
                <a:solidFill>
                  <a:srgbClr val="C00000"/>
                </a:solidFill>
                <a:latin typeface="+mj-lt"/>
              </a:rPr>
              <a:t>(first few weeks)</a:t>
            </a:r>
          </a:p>
          <a:p>
            <a:endParaRPr lang="en-GB" sz="2800" dirty="0"/>
          </a:p>
          <a:p>
            <a:r>
              <a:rPr lang="en-GB" sz="2800" dirty="0"/>
              <a:t>This stage is not really an ‘asocial’ stage (despite Schaffer and Emerson using that term) as the baby is recognising and forming bonds with its carers. </a:t>
            </a:r>
          </a:p>
          <a:p>
            <a:endParaRPr lang="en-GB" sz="2800" dirty="0"/>
          </a:p>
        </p:txBody>
      </p:sp>
      <p:pic>
        <p:nvPicPr>
          <p:cNvPr id="6" name="Picture 5">
            <a:extLst>
              <a:ext uri="{FF2B5EF4-FFF2-40B4-BE49-F238E27FC236}">
                <a16:creationId xmlns:a16="http://schemas.microsoft.com/office/drawing/2014/main" id="{1E591F83-3AFA-4C63-9B05-084FFAA8A024}"/>
              </a:ext>
            </a:extLst>
          </p:cNvPr>
          <p:cNvPicPr>
            <a:picLocks noChangeAspect="1"/>
          </p:cNvPicPr>
          <p:nvPr/>
        </p:nvPicPr>
        <p:blipFill>
          <a:blip r:embed="rId3"/>
          <a:stretch>
            <a:fillRect/>
          </a:stretch>
        </p:blipFill>
        <p:spPr>
          <a:xfrm>
            <a:off x="8322751" y="2761081"/>
            <a:ext cx="3407959" cy="1603387"/>
          </a:xfrm>
          <a:prstGeom prst="rect">
            <a:avLst/>
          </a:prstGeom>
        </p:spPr>
      </p:pic>
      <p:sp>
        <p:nvSpPr>
          <p:cNvPr id="10" name="Rectangle 9">
            <a:extLst>
              <a:ext uri="{FF2B5EF4-FFF2-40B4-BE49-F238E27FC236}">
                <a16:creationId xmlns:a16="http://schemas.microsoft.com/office/drawing/2014/main" id="{3C4CA114-9EEC-400C-B5B1-39132807B2EE}"/>
              </a:ext>
            </a:extLst>
          </p:cNvPr>
          <p:cNvSpPr/>
          <p:nvPr/>
        </p:nvSpPr>
        <p:spPr>
          <a:xfrm>
            <a:off x="304544" y="4722448"/>
            <a:ext cx="11657556" cy="1815882"/>
          </a:xfrm>
          <a:prstGeom prst="rect">
            <a:avLst/>
          </a:prstGeom>
        </p:spPr>
        <p:txBody>
          <a:bodyPr wrap="square">
            <a:spAutoFit/>
          </a:bodyPr>
          <a:lstStyle/>
          <a:p>
            <a:pPr lvl="0"/>
            <a:r>
              <a:rPr lang="en-GB" sz="2800" dirty="0">
                <a:solidFill>
                  <a:prstClr val="black"/>
                </a:solidFill>
              </a:rPr>
              <a:t>However, the baby’s behaviour towards non-human objects and humans is quite similar. Babies show some preference for familiar adults in that those individuals find it </a:t>
            </a:r>
            <a:r>
              <a:rPr lang="en-GB" sz="2800" b="1" dirty="0">
                <a:solidFill>
                  <a:prstClr val="black"/>
                </a:solidFill>
              </a:rPr>
              <a:t>easier to calm </a:t>
            </a:r>
            <a:r>
              <a:rPr lang="en-GB" sz="2800" dirty="0">
                <a:solidFill>
                  <a:prstClr val="black"/>
                </a:solidFill>
              </a:rPr>
              <a:t>them. Babies are also </a:t>
            </a:r>
            <a:r>
              <a:rPr lang="en-GB" sz="2800" b="1" dirty="0">
                <a:solidFill>
                  <a:prstClr val="black"/>
                </a:solidFill>
              </a:rPr>
              <a:t>happier</a:t>
            </a:r>
            <a:r>
              <a:rPr lang="en-GB" sz="2800" dirty="0">
                <a:solidFill>
                  <a:prstClr val="black"/>
                </a:solidFill>
              </a:rPr>
              <a:t> when in the presence of humans.</a:t>
            </a:r>
          </a:p>
        </p:txBody>
      </p:sp>
      <p:sp>
        <p:nvSpPr>
          <p:cNvPr id="8" name="Rectangle 7">
            <a:extLst>
              <a:ext uri="{FF2B5EF4-FFF2-40B4-BE49-F238E27FC236}">
                <a16:creationId xmlns:a16="http://schemas.microsoft.com/office/drawing/2014/main" id="{5A9F1134-6FA5-41E6-8795-FDABBDD3B90E}"/>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11" name="TextBox 10">
            <a:extLst>
              <a:ext uri="{FF2B5EF4-FFF2-40B4-BE49-F238E27FC236}">
                <a16:creationId xmlns:a16="http://schemas.microsoft.com/office/drawing/2014/main" id="{33074EFB-5777-4EDB-AA24-FE5B9DF41946}"/>
              </a:ext>
            </a:extLst>
          </p:cNvPr>
          <p:cNvSpPr txBox="1"/>
          <p:nvPr/>
        </p:nvSpPr>
        <p:spPr>
          <a:xfrm>
            <a:off x="136556" y="251179"/>
            <a:ext cx="4184721" cy="47705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Schaffer’s </a:t>
            </a:r>
            <a:r>
              <a:rPr kumimoji="0" lang="en-GB" sz="25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Stages</a:t>
            </a: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 of Attachment</a:t>
            </a:r>
          </a:p>
        </p:txBody>
      </p:sp>
    </p:spTree>
    <p:extLst>
      <p:ext uri="{BB962C8B-B14F-4D97-AF65-F5344CB8AC3E}">
        <p14:creationId xmlns:p14="http://schemas.microsoft.com/office/powerpoint/2010/main" val="32727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1000"/>
                                        <p:tgtEl>
                                          <p:spTgt spid="10">
                                            <p:txEl>
                                              <p:pRg st="0" end="0"/>
                                            </p:txEl>
                                          </p:spTgt>
                                        </p:tgtEl>
                                      </p:cBhvr>
                                    </p:animEffect>
                                    <p:anim calcmode="lin" valueType="num">
                                      <p:cBhvr>
                                        <p:cTn id="2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0109D0-D6FE-45BC-9D96-D8BA500B247B}"/>
              </a:ext>
            </a:extLst>
          </p:cNvPr>
          <p:cNvSpPr>
            <a:spLocks noGrp="1"/>
          </p:cNvSpPr>
          <p:nvPr>
            <p:ph type="title"/>
          </p:nvPr>
        </p:nvSpPr>
        <p:spPr>
          <a:xfrm>
            <a:off x="304544" y="546038"/>
            <a:ext cx="11657556" cy="1156155"/>
          </a:xfrm>
          <a:solidFill>
            <a:srgbClr val="99FF99"/>
          </a:solidFill>
          <a:ln w="38100">
            <a:solidFill>
              <a:srgbClr val="003300"/>
            </a:solidFill>
          </a:ln>
        </p:spPr>
        <p:txBody>
          <a:bodyPr>
            <a:normAutofit/>
          </a:bodyPr>
          <a:lstStyle/>
          <a:p>
            <a:pPr algn="ctr"/>
            <a:r>
              <a:rPr lang="en-GB" sz="4000" b="1" dirty="0">
                <a:solidFill>
                  <a:sysClr val="windowText" lastClr="000000"/>
                </a:solidFill>
              </a:rPr>
              <a:t>Stages of Attachment</a:t>
            </a:r>
          </a:p>
        </p:txBody>
      </p:sp>
      <p:sp>
        <p:nvSpPr>
          <p:cNvPr id="4" name="TextBox 3">
            <a:extLst>
              <a:ext uri="{FF2B5EF4-FFF2-40B4-BE49-F238E27FC236}">
                <a16:creationId xmlns:a16="http://schemas.microsoft.com/office/drawing/2014/main" id="{679314D7-A264-48E2-A326-1CFFE8C6FA24}"/>
              </a:ext>
            </a:extLst>
          </p:cNvPr>
          <p:cNvSpPr txBox="1"/>
          <p:nvPr/>
        </p:nvSpPr>
        <p:spPr>
          <a:xfrm>
            <a:off x="304544" y="1868348"/>
            <a:ext cx="8618230" cy="3170099"/>
          </a:xfrm>
          <a:prstGeom prst="rect">
            <a:avLst/>
          </a:prstGeom>
          <a:noFill/>
          <a:ln w="38100">
            <a:noFill/>
          </a:ln>
        </p:spPr>
        <p:txBody>
          <a:bodyPr wrap="square" rtlCol="0">
            <a:spAutoFit/>
          </a:bodyPr>
          <a:lstStyle/>
          <a:p>
            <a:r>
              <a:rPr lang="en-GB" sz="3000" b="1" dirty="0">
                <a:solidFill>
                  <a:srgbClr val="C00000"/>
                </a:solidFill>
                <a:latin typeface="+mj-lt"/>
              </a:rPr>
              <a:t>Stage 2</a:t>
            </a:r>
            <a:r>
              <a:rPr lang="en-GB" sz="3000" dirty="0">
                <a:solidFill>
                  <a:srgbClr val="C00000"/>
                </a:solidFill>
                <a:latin typeface="+mj-lt"/>
              </a:rPr>
              <a:t>: </a:t>
            </a:r>
            <a:r>
              <a:rPr lang="en-GB" sz="3000" b="1" dirty="0">
                <a:solidFill>
                  <a:srgbClr val="C00000"/>
                </a:solidFill>
                <a:latin typeface="+mj-lt"/>
              </a:rPr>
              <a:t>Indiscriminate attachment </a:t>
            </a:r>
          </a:p>
          <a:p>
            <a:endParaRPr lang="en-GB" sz="2800" dirty="0"/>
          </a:p>
          <a:p>
            <a:r>
              <a:rPr lang="en-GB" sz="2800" dirty="0"/>
              <a:t>From 2-7 months babies display more </a:t>
            </a:r>
            <a:r>
              <a:rPr lang="en-GB" sz="2800" b="1" dirty="0"/>
              <a:t>observable social behaviour</a:t>
            </a:r>
            <a:r>
              <a:rPr lang="en-GB" sz="2800" dirty="0"/>
              <a:t>. They show a preference for people rather than inanimate objects, and recognise and prefer familiar adults. </a:t>
            </a:r>
          </a:p>
          <a:p>
            <a:endParaRPr lang="en-GB" sz="2800" dirty="0"/>
          </a:p>
        </p:txBody>
      </p:sp>
      <p:pic>
        <p:nvPicPr>
          <p:cNvPr id="10" name="Picture 9">
            <a:extLst>
              <a:ext uri="{FF2B5EF4-FFF2-40B4-BE49-F238E27FC236}">
                <a16:creationId xmlns:a16="http://schemas.microsoft.com/office/drawing/2014/main" id="{E5ABD5A3-D458-4702-8EB5-E3303C404D88}"/>
              </a:ext>
            </a:extLst>
          </p:cNvPr>
          <p:cNvPicPr>
            <a:picLocks noChangeAspect="1"/>
          </p:cNvPicPr>
          <p:nvPr/>
        </p:nvPicPr>
        <p:blipFill rotWithShape="1">
          <a:blip r:embed="rId3"/>
          <a:srcRect l="61708" t="13548" r="14206" b="61075"/>
          <a:stretch/>
        </p:blipFill>
        <p:spPr>
          <a:xfrm>
            <a:off x="8760798" y="2248231"/>
            <a:ext cx="3126658" cy="2196105"/>
          </a:xfrm>
          <a:prstGeom prst="rect">
            <a:avLst/>
          </a:prstGeom>
        </p:spPr>
      </p:pic>
      <p:sp>
        <p:nvSpPr>
          <p:cNvPr id="8" name="Rectangle 7">
            <a:extLst>
              <a:ext uri="{FF2B5EF4-FFF2-40B4-BE49-F238E27FC236}">
                <a16:creationId xmlns:a16="http://schemas.microsoft.com/office/drawing/2014/main" id="{3F0D9E92-D4CD-4F52-ACA4-E155DBFF5228}"/>
              </a:ext>
            </a:extLst>
          </p:cNvPr>
          <p:cNvSpPr/>
          <p:nvPr/>
        </p:nvSpPr>
        <p:spPr>
          <a:xfrm>
            <a:off x="304544" y="4720966"/>
            <a:ext cx="11582912" cy="1815882"/>
          </a:xfrm>
          <a:prstGeom prst="rect">
            <a:avLst/>
          </a:prstGeom>
        </p:spPr>
        <p:txBody>
          <a:bodyPr wrap="square">
            <a:spAutoFit/>
          </a:bodyPr>
          <a:lstStyle/>
          <a:p>
            <a:pPr lvl="0"/>
            <a:r>
              <a:rPr lang="en-GB" sz="2800" dirty="0">
                <a:solidFill>
                  <a:prstClr val="black"/>
                </a:solidFill>
              </a:rPr>
              <a:t>At this stage babies usually accept cuddles and comfort from any adult, and they do not usually show separation anxiety or stranger anxiety. </a:t>
            </a:r>
            <a:r>
              <a:rPr lang="en-GB" sz="2800" b="1" dirty="0">
                <a:solidFill>
                  <a:prstClr val="black"/>
                </a:solidFill>
              </a:rPr>
              <a:t>Their attachment behaviour is there said to be indiscriminate because it is not different towards an one person</a:t>
            </a:r>
            <a:r>
              <a:rPr lang="en-GB" sz="2800" dirty="0">
                <a:solidFill>
                  <a:prstClr val="black"/>
                </a:solidFill>
              </a:rPr>
              <a:t>.</a:t>
            </a:r>
          </a:p>
        </p:txBody>
      </p:sp>
      <p:sp>
        <p:nvSpPr>
          <p:cNvPr id="11" name="Rectangle 10">
            <a:extLst>
              <a:ext uri="{FF2B5EF4-FFF2-40B4-BE49-F238E27FC236}">
                <a16:creationId xmlns:a16="http://schemas.microsoft.com/office/drawing/2014/main" id="{5FEA06C9-F2E7-4651-A261-B018DD4F4129}"/>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12" name="TextBox 11">
            <a:extLst>
              <a:ext uri="{FF2B5EF4-FFF2-40B4-BE49-F238E27FC236}">
                <a16:creationId xmlns:a16="http://schemas.microsoft.com/office/drawing/2014/main" id="{3778DF2D-869E-4B54-B13F-E7318948F75A}"/>
              </a:ext>
            </a:extLst>
          </p:cNvPr>
          <p:cNvSpPr txBox="1"/>
          <p:nvPr/>
        </p:nvSpPr>
        <p:spPr>
          <a:xfrm>
            <a:off x="136556" y="251179"/>
            <a:ext cx="4184721" cy="47705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Schaffer’s </a:t>
            </a:r>
            <a:r>
              <a:rPr kumimoji="0" lang="en-GB" sz="25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Stages</a:t>
            </a: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 of Attachment</a:t>
            </a:r>
          </a:p>
        </p:txBody>
      </p:sp>
    </p:spTree>
    <p:extLst>
      <p:ext uri="{BB962C8B-B14F-4D97-AF65-F5344CB8AC3E}">
        <p14:creationId xmlns:p14="http://schemas.microsoft.com/office/powerpoint/2010/main" val="100032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F75849-6E7B-4996-9C03-216A64013748}"/>
              </a:ext>
            </a:extLst>
          </p:cNvPr>
          <p:cNvPicPr>
            <a:picLocks noChangeAspect="1"/>
          </p:cNvPicPr>
          <p:nvPr/>
        </p:nvPicPr>
        <p:blipFill>
          <a:blip r:embed="rId3"/>
          <a:stretch>
            <a:fillRect/>
          </a:stretch>
        </p:blipFill>
        <p:spPr>
          <a:xfrm>
            <a:off x="8949813" y="1845040"/>
            <a:ext cx="2890684" cy="2316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itle 1">
            <a:extLst>
              <a:ext uri="{FF2B5EF4-FFF2-40B4-BE49-F238E27FC236}">
                <a16:creationId xmlns:a16="http://schemas.microsoft.com/office/drawing/2014/main" id="{7B0109D0-D6FE-45BC-9D96-D8BA500B247B}"/>
              </a:ext>
            </a:extLst>
          </p:cNvPr>
          <p:cNvSpPr>
            <a:spLocks noGrp="1"/>
          </p:cNvSpPr>
          <p:nvPr>
            <p:ph type="title"/>
          </p:nvPr>
        </p:nvSpPr>
        <p:spPr>
          <a:xfrm>
            <a:off x="304544" y="546038"/>
            <a:ext cx="11657556" cy="1156155"/>
          </a:xfrm>
          <a:solidFill>
            <a:srgbClr val="99FF99"/>
          </a:solidFill>
          <a:ln w="38100">
            <a:solidFill>
              <a:srgbClr val="003300"/>
            </a:solidFill>
          </a:ln>
        </p:spPr>
        <p:txBody>
          <a:bodyPr>
            <a:normAutofit/>
          </a:bodyPr>
          <a:lstStyle/>
          <a:p>
            <a:pPr algn="ctr"/>
            <a:r>
              <a:rPr lang="en-GB" sz="4000" b="1" dirty="0">
                <a:solidFill>
                  <a:sysClr val="windowText" lastClr="000000"/>
                </a:solidFill>
              </a:rPr>
              <a:t>Stages of Attachment</a:t>
            </a:r>
          </a:p>
        </p:txBody>
      </p:sp>
      <p:sp>
        <p:nvSpPr>
          <p:cNvPr id="4" name="TextBox 3">
            <a:extLst>
              <a:ext uri="{FF2B5EF4-FFF2-40B4-BE49-F238E27FC236}">
                <a16:creationId xmlns:a16="http://schemas.microsoft.com/office/drawing/2014/main" id="{679314D7-A264-48E2-A326-1CFFE8C6FA24}"/>
              </a:ext>
            </a:extLst>
          </p:cNvPr>
          <p:cNvSpPr txBox="1"/>
          <p:nvPr/>
        </p:nvSpPr>
        <p:spPr>
          <a:xfrm>
            <a:off x="304544" y="1845040"/>
            <a:ext cx="8293766" cy="1369606"/>
          </a:xfrm>
          <a:prstGeom prst="rect">
            <a:avLst/>
          </a:prstGeom>
          <a:noFill/>
          <a:ln w="38100">
            <a:noFill/>
          </a:ln>
        </p:spPr>
        <p:txBody>
          <a:bodyPr wrap="square" rtlCol="0">
            <a:spAutoFit/>
          </a:bodyPr>
          <a:lstStyle/>
          <a:p>
            <a:r>
              <a:rPr lang="en-GB" sz="2900" b="1" dirty="0">
                <a:solidFill>
                  <a:srgbClr val="C00000"/>
                </a:solidFill>
                <a:latin typeface="+mj-lt"/>
              </a:rPr>
              <a:t>Stage 3</a:t>
            </a:r>
            <a:r>
              <a:rPr lang="en-GB" sz="2900" dirty="0">
                <a:solidFill>
                  <a:srgbClr val="C00000"/>
                </a:solidFill>
                <a:latin typeface="+mj-lt"/>
              </a:rPr>
              <a:t>: </a:t>
            </a:r>
            <a:r>
              <a:rPr lang="en-GB" sz="2900" b="1" dirty="0">
                <a:solidFill>
                  <a:srgbClr val="C00000"/>
                </a:solidFill>
                <a:latin typeface="+mj-lt"/>
              </a:rPr>
              <a:t>Specific attachment</a:t>
            </a:r>
          </a:p>
          <a:p>
            <a:endParaRPr lang="en-GB" sz="2700" dirty="0"/>
          </a:p>
          <a:p>
            <a:endParaRPr lang="en-GB" sz="2700" dirty="0"/>
          </a:p>
        </p:txBody>
      </p:sp>
      <p:sp>
        <p:nvSpPr>
          <p:cNvPr id="8" name="Rectangle 7">
            <a:extLst>
              <a:ext uri="{FF2B5EF4-FFF2-40B4-BE49-F238E27FC236}">
                <a16:creationId xmlns:a16="http://schemas.microsoft.com/office/drawing/2014/main" id="{71E2CECF-35A7-4B19-AC29-1152B44A3C24}"/>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10" name="TextBox 9">
            <a:extLst>
              <a:ext uri="{FF2B5EF4-FFF2-40B4-BE49-F238E27FC236}">
                <a16:creationId xmlns:a16="http://schemas.microsoft.com/office/drawing/2014/main" id="{2C586DF7-1ACD-447B-B7F2-408455856DCB}"/>
              </a:ext>
            </a:extLst>
          </p:cNvPr>
          <p:cNvSpPr txBox="1"/>
          <p:nvPr/>
        </p:nvSpPr>
        <p:spPr>
          <a:xfrm>
            <a:off x="136556" y="251179"/>
            <a:ext cx="4184721" cy="47705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Schaffer’s </a:t>
            </a:r>
            <a:r>
              <a:rPr kumimoji="0" lang="en-GB" sz="25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Stages</a:t>
            </a: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 of Attachment</a:t>
            </a:r>
          </a:p>
        </p:txBody>
      </p:sp>
      <p:sp>
        <p:nvSpPr>
          <p:cNvPr id="11" name="TextBox 10">
            <a:extLst>
              <a:ext uri="{FF2B5EF4-FFF2-40B4-BE49-F238E27FC236}">
                <a16:creationId xmlns:a16="http://schemas.microsoft.com/office/drawing/2014/main" id="{87C80C91-60B5-4F39-8724-47FC7B5F7A8A}"/>
              </a:ext>
            </a:extLst>
          </p:cNvPr>
          <p:cNvSpPr txBox="1"/>
          <p:nvPr/>
        </p:nvSpPr>
        <p:spPr>
          <a:xfrm>
            <a:off x="304544" y="2529843"/>
            <a:ext cx="8598310" cy="172970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60" b="0" i="0" u="none" strike="noStrike" kern="1200" cap="none" spc="0" normalizeH="0" baseline="0" noProof="0" dirty="0">
                <a:ln>
                  <a:noFill/>
                </a:ln>
                <a:solidFill>
                  <a:prstClr val="black"/>
                </a:solidFill>
                <a:effectLst/>
                <a:uLnTx/>
                <a:uFillTx/>
                <a:latin typeface="Comic Sans MS"/>
                <a:ea typeface="+mn-ea"/>
                <a:cs typeface="+mn-cs"/>
              </a:rPr>
              <a:t>From around 7 months the majority of babies start to display </a:t>
            </a:r>
            <a:r>
              <a:rPr kumimoji="0" lang="en-GB" sz="2660" b="1" i="0" u="none" strike="noStrike" kern="1200" cap="none" spc="0" normalizeH="0" baseline="0" noProof="0" dirty="0">
                <a:ln>
                  <a:noFill/>
                </a:ln>
                <a:solidFill>
                  <a:prstClr val="black"/>
                </a:solidFill>
                <a:effectLst/>
                <a:uLnTx/>
                <a:uFillTx/>
                <a:latin typeface="Comic Sans MS"/>
                <a:ea typeface="+mn-ea"/>
                <a:cs typeface="+mn-cs"/>
              </a:rPr>
              <a:t>anxiety</a:t>
            </a:r>
            <a:r>
              <a:rPr kumimoji="0" lang="en-GB" sz="2660" b="0" i="0" u="none" strike="noStrike" kern="1200" cap="none" spc="0" normalizeH="0" baseline="0" noProof="0" dirty="0">
                <a:ln>
                  <a:noFill/>
                </a:ln>
                <a:solidFill>
                  <a:prstClr val="black"/>
                </a:solidFill>
                <a:effectLst/>
                <a:uLnTx/>
                <a:uFillTx/>
                <a:latin typeface="Comic Sans MS"/>
                <a:ea typeface="+mn-ea"/>
                <a:cs typeface="+mn-cs"/>
              </a:rPr>
              <a:t> towards strangers and to become anxious when separated from one particular adult (the biological mother in 65% of cases).</a:t>
            </a:r>
          </a:p>
        </p:txBody>
      </p:sp>
      <p:sp>
        <p:nvSpPr>
          <p:cNvPr id="5" name="Rectangle 4">
            <a:extLst>
              <a:ext uri="{FF2B5EF4-FFF2-40B4-BE49-F238E27FC236}">
                <a16:creationId xmlns:a16="http://schemas.microsoft.com/office/drawing/2014/main" id="{9BFFDEC6-ABB0-43B9-AAE7-F97D514B983F}"/>
              </a:ext>
            </a:extLst>
          </p:cNvPr>
          <p:cNvSpPr/>
          <p:nvPr/>
        </p:nvSpPr>
        <p:spPr>
          <a:xfrm>
            <a:off x="304544" y="4456991"/>
            <a:ext cx="11657556" cy="2139047"/>
          </a:xfrm>
          <a:prstGeom prst="rect">
            <a:avLst/>
          </a:prstGeom>
        </p:spPr>
        <p:txBody>
          <a:bodyPr wrap="square">
            <a:spAutoFit/>
          </a:bodyPr>
          <a:lstStyle/>
          <a:p>
            <a:pPr lvl="0"/>
            <a:r>
              <a:rPr lang="en-GB" sz="2660" dirty="0">
                <a:solidFill>
                  <a:prstClr val="black"/>
                </a:solidFill>
              </a:rPr>
              <a:t>At this point the baby is said to have formed a </a:t>
            </a:r>
            <a:r>
              <a:rPr lang="en-GB" sz="2660" i="1" dirty="0">
                <a:solidFill>
                  <a:prstClr val="black"/>
                </a:solidFill>
              </a:rPr>
              <a:t>specific </a:t>
            </a:r>
            <a:r>
              <a:rPr lang="en-GB" sz="2660" dirty="0">
                <a:solidFill>
                  <a:prstClr val="black"/>
                </a:solidFill>
              </a:rPr>
              <a:t>attachment. This adult is termed the </a:t>
            </a:r>
            <a:r>
              <a:rPr lang="en-GB" sz="2660" b="1" dirty="0">
                <a:solidFill>
                  <a:srgbClr val="C00000"/>
                </a:solidFill>
              </a:rPr>
              <a:t>primary attachment figure</a:t>
            </a:r>
            <a:r>
              <a:rPr lang="en-GB" sz="2660" dirty="0">
                <a:solidFill>
                  <a:prstClr val="black"/>
                </a:solidFill>
              </a:rPr>
              <a:t>. This person is not necessarily the person the child spends most time with but the one who offers the most interaction and responds to the baby’s ‘signals’ with the most skill.</a:t>
            </a:r>
          </a:p>
        </p:txBody>
      </p:sp>
    </p:spTree>
    <p:extLst>
      <p:ext uri="{BB962C8B-B14F-4D97-AF65-F5344CB8AC3E}">
        <p14:creationId xmlns:p14="http://schemas.microsoft.com/office/powerpoint/2010/main" val="297790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0109D0-D6FE-45BC-9D96-D8BA500B247B}"/>
              </a:ext>
            </a:extLst>
          </p:cNvPr>
          <p:cNvSpPr>
            <a:spLocks noGrp="1"/>
          </p:cNvSpPr>
          <p:nvPr>
            <p:ph type="title"/>
          </p:nvPr>
        </p:nvSpPr>
        <p:spPr>
          <a:xfrm>
            <a:off x="304544" y="546038"/>
            <a:ext cx="11657556" cy="1156155"/>
          </a:xfrm>
          <a:solidFill>
            <a:srgbClr val="99FF99"/>
          </a:solidFill>
          <a:ln w="38100">
            <a:solidFill>
              <a:srgbClr val="003300"/>
            </a:solidFill>
          </a:ln>
        </p:spPr>
        <p:txBody>
          <a:bodyPr>
            <a:normAutofit/>
          </a:bodyPr>
          <a:lstStyle/>
          <a:p>
            <a:pPr algn="ctr"/>
            <a:r>
              <a:rPr lang="en-GB" sz="4000" b="1" dirty="0">
                <a:solidFill>
                  <a:sysClr val="windowText" lastClr="000000"/>
                </a:solidFill>
              </a:rPr>
              <a:t>Stages of Attachment</a:t>
            </a:r>
          </a:p>
        </p:txBody>
      </p:sp>
      <p:sp>
        <p:nvSpPr>
          <p:cNvPr id="4" name="TextBox 3">
            <a:extLst>
              <a:ext uri="{FF2B5EF4-FFF2-40B4-BE49-F238E27FC236}">
                <a16:creationId xmlns:a16="http://schemas.microsoft.com/office/drawing/2014/main" id="{679314D7-A264-48E2-A326-1CFFE8C6FA24}"/>
              </a:ext>
            </a:extLst>
          </p:cNvPr>
          <p:cNvSpPr txBox="1"/>
          <p:nvPr/>
        </p:nvSpPr>
        <p:spPr>
          <a:xfrm>
            <a:off x="304544" y="1845395"/>
            <a:ext cx="7716509" cy="3339376"/>
          </a:xfrm>
          <a:prstGeom prst="rect">
            <a:avLst/>
          </a:prstGeom>
          <a:noFill/>
          <a:ln w="38100">
            <a:noFill/>
          </a:ln>
        </p:spPr>
        <p:txBody>
          <a:bodyPr wrap="square" rtlCol="0">
            <a:spAutoFit/>
          </a:bodyPr>
          <a:lstStyle/>
          <a:p>
            <a:r>
              <a:rPr lang="en-GB" sz="2900" b="1" dirty="0">
                <a:solidFill>
                  <a:srgbClr val="C00000"/>
                </a:solidFill>
                <a:latin typeface="+mj-lt"/>
              </a:rPr>
              <a:t>Stage 4: Multiple attachments</a:t>
            </a:r>
          </a:p>
          <a:p>
            <a:endParaRPr lang="en-GB" sz="2600" dirty="0"/>
          </a:p>
          <a:p>
            <a:r>
              <a:rPr lang="en-GB" sz="2600" dirty="0"/>
              <a:t>Shortly after (at around 10 months) babies start to show attachment behaviour towards one adult, they usually extend this attachment behaviour to </a:t>
            </a:r>
            <a:r>
              <a:rPr lang="en-GB" sz="2600" b="1" dirty="0"/>
              <a:t>multiple attachments</a:t>
            </a:r>
            <a:r>
              <a:rPr lang="en-GB" sz="2600" dirty="0"/>
              <a:t>. These relationships are called </a:t>
            </a:r>
            <a:r>
              <a:rPr lang="en-GB" sz="2600" b="1" dirty="0">
                <a:solidFill>
                  <a:srgbClr val="C00000"/>
                </a:solidFill>
              </a:rPr>
              <a:t>secondary attachments</a:t>
            </a:r>
            <a:r>
              <a:rPr lang="en-GB" sz="2600" dirty="0"/>
              <a:t>.</a:t>
            </a:r>
          </a:p>
          <a:p>
            <a:endParaRPr lang="en-GB" sz="2600" dirty="0"/>
          </a:p>
        </p:txBody>
      </p:sp>
      <p:pic>
        <p:nvPicPr>
          <p:cNvPr id="6" name="Picture 5">
            <a:extLst>
              <a:ext uri="{FF2B5EF4-FFF2-40B4-BE49-F238E27FC236}">
                <a16:creationId xmlns:a16="http://schemas.microsoft.com/office/drawing/2014/main" id="{A07A71A3-D9A8-4AE2-811A-C9E183E67B1D}"/>
              </a:ext>
            </a:extLst>
          </p:cNvPr>
          <p:cNvPicPr>
            <a:picLocks noChangeAspect="1"/>
          </p:cNvPicPr>
          <p:nvPr/>
        </p:nvPicPr>
        <p:blipFill rotWithShape="1">
          <a:blip r:embed="rId3"/>
          <a:srcRect l="52629" t="54337" r="5364" b="14265"/>
          <a:stretch/>
        </p:blipFill>
        <p:spPr>
          <a:xfrm>
            <a:off x="8242301" y="1997052"/>
            <a:ext cx="3719799" cy="2380984"/>
          </a:xfrm>
          <a:prstGeom prst="rect">
            <a:avLst/>
          </a:prstGeom>
        </p:spPr>
      </p:pic>
      <p:sp>
        <p:nvSpPr>
          <p:cNvPr id="3" name="Rectangle 2">
            <a:extLst>
              <a:ext uri="{FF2B5EF4-FFF2-40B4-BE49-F238E27FC236}">
                <a16:creationId xmlns:a16="http://schemas.microsoft.com/office/drawing/2014/main" id="{DA6BA646-D566-43B4-95C7-EF7FEAF8282C}"/>
              </a:ext>
            </a:extLst>
          </p:cNvPr>
          <p:cNvSpPr/>
          <p:nvPr/>
        </p:nvSpPr>
        <p:spPr>
          <a:xfrm>
            <a:off x="304545" y="4926581"/>
            <a:ext cx="11582912" cy="1692771"/>
          </a:xfrm>
          <a:prstGeom prst="rect">
            <a:avLst/>
          </a:prstGeom>
        </p:spPr>
        <p:txBody>
          <a:bodyPr wrap="square">
            <a:spAutoFit/>
          </a:bodyPr>
          <a:lstStyle/>
          <a:p>
            <a:pPr lvl="0"/>
            <a:r>
              <a:rPr lang="en-GB" sz="2600" dirty="0">
                <a:solidFill>
                  <a:prstClr val="black"/>
                </a:solidFill>
              </a:rPr>
              <a:t>In Schaffer and Emerson’s study, </a:t>
            </a:r>
            <a:r>
              <a:rPr lang="en-GB" sz="2600" b="1" dirty="0">
                <a:solidFill>
                  <a:prstClr val="black"/>
                </a:solidFill>
              </a:rPr>
              <a:t>29% </a:t>
            </a:r>
            <a:r>
              <a:rPr lang="en-GB" sz="2600" dirty="0">
                <a:solidFill>
                  <a:prstClr val="black"/>
                </a:solidFill>
              </a:rPr>
              <a:t>of the child had secondary attachments within a month of forming a primary attachment. By the age of about one year, the majority of infants had developed </a:t>
            </a:r>
            <a:r>
              <a:rPr lang="en-GB" sz="2600" b="1" dirty="0">
                <a:solidFill>
                  <a:prstClr val="black"/>
                </a:solidFill>
              </a:rPr>
              <a:t>multiple attachments</a:t>
            </a:r>
            <a:r>
              <a:rPr lang="en-GB" sz="2600" dirty="0">
                <a:solidFill>
                  <a:prstClr val="black"/>
                </a:solidFill>
              </a:rPr>
              <a:t>.</a:t>
            </a:r>
          </a:p>
        </p:txBody>
      </p:sp>
      <p:sp>
        <p:nvSpPr>
          <p:cNvPr id="8" name="Rectangle 7">
            <a:extLst>
              <a:ext uri="{FF2B5EF4-FFF2-40B4-BE49-F238E27FC236}">
                <a16:creationId xmlns:a16="http://schemas.microsoft.com/office/drawing/2014/main" id="{0E36D76C-EE84-4F83-A1C9-791F07EF2606}"/>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10" name="TextBox 9">
            <a:extLst>
              <a:ext uri="{FF2B5EF4-FFF2-40B4-BE49-F238E27FC236}">
                <a16:creationId xmlns:a16="http://schemas.microsoft.com/office/drawing/2014/main" id="{3F537A16-F570-47E6-9A32-2D7E91B9A08A}"/>
              </a:ext>
            </a:extLst>
          </p:cNvPr>
          <p:cNvSpPr txBox="1"/>
          <p:nvPr/>
        </p:nvSpPr>
        <p:spPr>
          <a:xfrm>
            <a:off x="136556" y="251179"/>
            <a:ext cx="4184721" cy="47705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Schaffer’s </a:t>
            </a:r>
            <a:r>
              <a:rPr kumimoji="0" lang="en-GB" sz="25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Stages</a:t>
            </a: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 of Attachment</a:t>
            </a:r>
          </a:p>
        </p:txBody>
      </p:sp>
    </p:spTree>
    <p:extLst>
      <p:ext uri="{BB962C8B-B14F-4D97-AF65-F5344CB8AC3E}">
        <p14:creationId xmlns:p14="http://schemas.microsoft.com/office/powerpoint/2010/main" val="325445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05DAC-C4FE-D58E-F472-EC6BF5CD7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578F0F-D338-189F-176F-7DDDE03F29E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7EA4CCD-CA66-5A36-18E3-A42E91BEE36C}"/>
              </a:ext>
            </a:extLst>
          </p:cNvPr>
          <p:cNvSpPr>
            <a:spLocks noGrp="1"/>
          </p:cNvSpPr>
          <p:nvPr>
            <p:ph idx="1"/>
          </p:nvPr>
        </p:nvSpPr>
        <p:spPr/>
        <p:txBody>
          <a:bodyPr/>
          <a:lstStyle/>
          <a:p>
            <a:r>
              <a:rPr lang="en-GB" dirty="0"/>
              <a:t>Complete 3 exam questions on the next slides</a:t>
            </a:r>
          </a:p>
        </p:txBody>
      </p:sp>
      <p:sp>
        <p:nvSpPr>
          <p:cNvPr id="4" name="Title 1">
            <a:extLst>
              <a:ext uri="{FF2B5EF4-FFF2-40B4-BE49-F238E27FC236}">
                <a16:creationId xmlns:a16="http://schemas.microsoft.com/office/drawing/2014/main" id="{9AB859A9-27A7-7F53-EA90-DA11EAB63C37}"/>
              </a:ext>
            </a:extLst>
          </p:cNvPr>
          <p:cNvSpPr txBox="1">
            <a:spLocks/>
          </p:cNvSpPr>
          <p:nvPr/>
        </p:nvSpPr>
        <p:spPr>
          <a:xfrm>
            <a:off x="534444" y="299563"/>
            <a:ext cx="11657556" cy="1156155"/>
          </a:xfrm>
          <a:prstGeom prst="rect">
            <a:avLst/>
          </a:prstGeom>
          <a:solidFill>
            <a:srgbClr val="9999FF"/>
          </a:solidFill>
          <a:ln w="38100">
            <a:solidFill>
              <a:srgbClr val="0033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rPr>
              <a:t>Task 1</a:t>
            </a:r>
          </a:p>
        </p:txBody>
      </p:sp>
      <p:pic>
        <p:nvPicPr>
          <p:cNvPr id="6" name="Recorded Sound">
            <a:hlinkClick r:id="" action="ppaction://media"/>
            <a:extLst>
              <a:ext uri="{FF2B5EF4-FFF2-40B4-BE49-F238E27FC236}">
                <a16:creationId xmlns:a16="http://schemas.microsoft.com/office/drawing/2014/main" id="{5BD1E109-0CB9-C2E3-23BB-9231A90BD8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3600" y="3276600"/>
            <a:ext cx="2342098" cy="2342098"/>
          </a:xfrm>
          <a:prstGeom prst="rect">
            <a:avLst/>
          </a:prstGeom>
        </p:spPr>
      </p:pic>
    </p:spTree>
    <p:extLst>
      <p:ext uri="{BB962C8B-B14F-4D97-AF65-F5344CB8AC3E}">
        <p14:creationId xmlns:p14="http://schemas.microsoft.com/office/powerpoint/2010/main" val="276222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323C93-BD49-4FC7-943F-2934463135A7}"/>
              </a:ext>
            </a:extLst>
          </p:cNvPr>
          <p:cNvPicPr>
            <a:picLocks noChangeAspect="1"/>
          </p:cNvPicPr>
          <p:nvPr/>
        </p:nvPicPr>
        <p:blipFill rotWithShape="1">
          <a:blip r:embed="rId2"/>
          <a:srcRect l="11601" t="23529" r="15742" b="18735"/>
          <a:stretch/>
        </p:blipFill>
        <p:spPr>
          <a:xfrm>
            <a:off x="614304" y="1596697"/>
            <a:ext cx="10963392" cy="4898160"/>
          </a:xfrm>
          <a:prstGeom prst="rect">
            <a:avLst/>
          </a:prstGeom>
        </p:spPr>
      </p:pic>
      <p:sp>
        <p:nvSpPr>
          <p:cNvPr id="6" name="TextBox 5">
            <a:extLst>
              <a:ext uri="{FF2B5EF4-FFF2-40B4-BE49-F238E27FC236}">
                <a16:creationId xmlns:a16="http://schemas.microsoft.com/office/drawing/2014/main" id="{6CAB32F9-8D56-4373-ADDB-4E5D1525899A}"/>
              </a:ext>
            </a:extLst>
          </p:cNvPr>
          <p:cNvSpPr txBox="1"/>
          <p:nvPr/>
        </p:nvSpPr>
        <p:spPr>
          <a:xfrm>
            <a:off x="0" y="0"/>
            <a:ext cx="12192000" cy="523220"/>
          </a:xfrm>
          <a:prstGeom prst="rect">
            <a:avLst/>
          </a:prstGeom>
          <a:solidFill>
            <a:srgbClr val="FFFF00"/>
          </a:solidFill>
          <a:ln w="19050">
            <a:solidFill>
              <a:srgbClr val="00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Exam Practice: </a:t>
            </a:r>
            <a:r>
              <a:rPr kumimoji="0" lang="en-GB" sz="28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MCQ</a:t>
            </a:r>
          </a:p>
        </p:txBody>
      </p:sp>
      <p:sp>
        <p:nvSpPr>
          <p:cNvPr id="7" name="Rectangle 6">
            <a:extLst>
              <a:ext uri="{FF2B5EF4-FFF2-40B4-BE49-F238E27FC236}">
                <a16:creationId xmlns:a16="http://schemas.microsoft.com/office/drawing/2014/main" id="{1150E736-EC73-41FE-8C34-C6DE8E685D8D}"/>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a:t>
            </a: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sp>
        <p:nvSpPr>
          <p:cNvPr id="8" name="Rectangle 7">
            <a:extLst>
              <a:ext uri="{FF2B5EF4-FFF2-40B4-BE49-F238E27FC236}">
                <a16:creationId xmlns:a16="http://schemas.microsoft.com/office/drawing/2014/main" id="{6C2427E7-8225-4BB7-ADE4-146DC5755DC7}"/>
              </a:ext>
            </a:extLst>
          </p:cNvPr>
          <p:cNvSpPr/>
          <p:nvPr/>
        </p:nvSpPr>
        <p:spPr>
          <a:xfrm>
            <a:off x="802927" y="941166"/>
            <a:ext cx="1126766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002060"/>
                </a:solidFill>
                <a:effectLst/>
                <a:uLnTx/>
                <a:uFillTx/>
                <a:latin typeface="Bahnschrift" panose="020B0502040204020203" pitchFamily="34" charset="0"/>
                <a:ea typeface="+mn-ea"/>
                <a:cs typeface="+mn-cs"/>
              </a:rPr>
              <a:t>Question 1</a:t>
            </a:r>
            <a:r>
              <a:rPr kumimoji="0" lang="en-GB" sz="3200" b="0" i="0" u="none" strike="noStrike" kern="1200" cap="none" spc="0" normalizeH="0" baseline="0" noProof="0" dirty="0">
                <a:ln>
                  <a:noFill/>
                </a:ln>
                <a:solidFill>
                  <a:srgbClr val="002060"/>
                </a:solidFill>
                <a:effectLst/>
                <a:uLnTx/>
                <a:uFillTx/>
                <a:latin typeface="Bahnschrift" panose="020B0502040204020203" pitchFamily="34" charset="0"/>
                <a:ea typeface="+mn-ea"/>
                <a:cs typeface="+mn-cs"/>
              </a:rPr>
              <a:t>:</a:t>
            </a:r>
          </a:p>
        </p:txBody>
      </p:sp>
      <p:sp>
        <p:nvSpPr>
          <p:cNvPr id="9" name="TextBox 8">
            <a:extLst>
              <a:ext uri="{FF2B5EF4-FFF2-40B4-BE49-F238E27FC236}">
                <a16:creationId xmlns:a16="http://schemas.microsoft.com/office/drawing/2014/main" id="{E345741F-E2D0-42C1-8657-4844BC4A6F3B}"/>
              </a:ext>
            </a:extLst>
          </p:cNvPr>
          <p:cNvSpPr txBox="1"/>
          <p:nvPr/>
        </p:nvSpPr>
        <p:spPr>
          <a:xfrm>
            <a:off x="9681183" y="5664339"/>
            <a:ext cx="617849" cy="646331"/>
          </a:xfrm>
          <a:prstGeom prst="rect">
            <a:avLst/>
          </a:prstGeom>
          <a:noFill/>
        </p:spPr>
        <p:txBody>
          <a:bodyPr wrap="square">
            <a:spAutoFit/>
          </a:bodyPr>
          <a:lstStyle/>
          <a:p>
            <a:r>
              <a:rPr lang="en-GB" sz="3600" b="1" dirty="0">
                <a:solidFill>
                  <a:srgbClr val="067A00"/>
                </a:solidFill>
              </a:rPr>
              <a:t>✓</a:t>
            </a:r>
          </a:p>
        </p:txBody>
      </p:sp>
    </p:spTree>
    <p:extLst>
      <p:ext uri="{BB962C8B-B14F-4D97-AF65-F5344CB8AC3E}">
        <p14:creationId xmlns:p14="http://schemas.microsoft.com/office/powerpoint/2010/main" val="17155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AB32F9-8D56-4373-ADDB-4E5D1525899A}"/>
              </a:ext>
            </a:extLst>
          </p:cNvPr>
          <p:cNvSpPr txBox="1"/>
          <p:nvPr/>
        </p:nvSpPr>
        <p:spPr>
          <a:xfrm>
            <a:off x="0" y="0"/>
            <a:ext cx="12192000" cy="523220"/>
          </a:xfrm>
          <a:prstGeom prst="rect">
            <a:avLst/>
          </a:prstGeom>
          <a:solidFill>
            <a:srgbClr val="FFFF00"/>
          </a:solidFill>
          <a:ln w="19050">
            <a:solidFill>
              <a:srgbClr val="00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Exam Practice: </a:t>
            </a:r>
            <a:r>
              <a:rPr kumimoji="0" lang="en-GB" sz="280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MCQ</a:t>
            </a:r>
          </a:p>
        </p:txBody>
      </p:sp>
      <p:sp>
        <p:nvSpPr>
          <p:cNvPr id="7" name="Rectangle 6">
            <a:extLst>
              <a:ext uri="{FF2B5EF4-FFF2-40B4-BE49-F238E27FC236}">
                <a16:creationId xmlns:a16="http://schemas.microsoft.com/office/drawing/2014/main" id="{1150E736-EC73-41FE-8C34-C6DE8E685D8D}"/>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t>✓</a:t>
            </a:r>
            <a:endParaRPr kumimoji="0" lang="en-GB" sz="1800" b="0" i="0" u="none" strike="noStrike" kern="1200" cap="none" spc="0" normalizeH="0" baseline="0" noProof="0" dirty="0">
              <a:ln>
                <a:noFill/>
              </a:ln>
              <a:solidFill>
                <a:prstClr val="white"/>
              </a:solidFill>
              <a:effectLst/>
              <a:uLnTx/>
              <a:uFillTx/>
              <a:latin typeface="Comic Sans MS"/>
              <a:ea typeface="+mn-ea"/>
              <a:cs typeface="+mn-cs"/>
            </a:endParaRPr>
          </a:p>
        </p:txBody>
      </p:sp>
      <p:pic>
        <p:nvPicPr>
          <p:cNvPr id="3" name="Picture 2">
            <a:extLst>
              <a:ext uri="{FF2B5EF4-FFF2-40B4-BE49-F238E27FC236}">
                <a16:creationId xmlns:a16="http://schemas.microsoft.com/office/drawing/2014/main" id="{D59490F4-24D7-420F-B086-E3DCDBD5E552}"/>
              </a:ext>
            </a:extLst>
          </p:cNvPr>
          <p:cNvPicPr>
            <a:picLocks noChangeAspect="1"/>
          </p:cNvPicPr>
          <p:nvPr/>
        </p:nvPicPr>
        <p:blipFill rotWithShape="1">
          <a:blip r:embed="rId2"/>
          <a:srcRect l="12273" t="20188" r="15795" b="18773"/>
          <a:stretch/>
        </p:blipFill>
        <p:spPr>
          <a:xfrm>
            <a:off x="854371" y="1428859"/>
            <a:ext cx="10483258" cy="5001490"/>
          </a:xfrm>
          <a:prstGeom prst="rect">
            <a:avLst/>
          </a:prstGeom>
        </p:spPr>
      </p:pic>
      <p:sp>
        <p:nvSpPr>
          <p:cNvPr id="8" name="Rectangle 7">
            <a:extLst>
              <a:ext uri="{FF2B5EF4-FFF2-40B4-BE49-F238E27FC236}">
                <a16:creationId xmlns:a16="http://schemas.microsoft.com/office/drawing/2014/main" id="{9842E584-AF3D-4FF8-A021-792B019E6688}"/>
              </a:ext>
            </a:extLst>
          </p:cNvPr>
          <p:cNvSpPr/>
          <p:nvPr/>
        </p:nvSpPr>
        <p:spPr>
          <a:xfrm>
            <a:off x="924332" y="844084"/>
            <a:ext cx="1126766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002060"/>
                </a:solidFill>
                <a:effectLst/>
                <a:uLnTx/>
                <a:uFillTx/>
                <a:latin typeface="Bahnschrift" panose="020B0502040204020203" pitchFamily="34" charset="0"/>
                <a:ea typeface="+mn-ea"/>
                <a:cs typeface="+mn-cs"/>
              </a:rPr>
              <a:t>Question 2</a:t>
            </a:r>
            <a:r>
              <a:rPr kumimoji="0" lang="en-GB" sz="3200" b="0" i="0" u="none" strike="noStrike" kern="1200" cap="none" spc="0" normalizeH="0" baseline="0" noProof="0" dirty="0">
                <a:ln>
                  <a:noFill/>
                </a:ln>
                <a:solidFill>
                  <a:srgbClr val="002060"/>
                </a:solidFill>
                <a:effectLst/>
                <a:uLnTx/>
                <a:uFillTx/>
                <a:latin typeface="Bahnschrift" panose="020B0502040204020203" pitchFamily="34" charset="0"/>
                <a:ea typeface="+mn-ea"/>
                <a:cs typeface="+mn-cs"/>
              </a:rPr>
              <a:t>:</a:t>
            </a:r>
          </a:p>
        </p:txBody>
      </p:sp>
      <p:sp>
        <p:nvSpPr>
          <p:cNvPr id="9" name="TextBox 8">
            <a:extLst>
              <a:ext uri="{FF2B5EF4-FFF2-40B4-BE49-F238E27FC236}">
                <a16:creationId xmlns:a16="http://schemas.microsoft.com/office/drawing/2014/main" id="{4DC65D6B-F52A-40F4-96C2-871E5F3B2177}"/>
              </a:ext>
            </a:extLst>
          </p:cNvPr>
          <p:cNvSpPr txBox="1"/>
          <p:nvPr/>
        </p:nvSpPr>
        <p:spPr>
          <a:xfrm>
            <a:off x="9521844" y="3525674"/>
            <a:ext cx="565131" cy="646331"/>
          </a:xfrm>
          <a:prstGeom prst="rect">
            <a:avLst/>
          </a:prstGeom>
          <a:noFill/>
        </p:spPr>
        <p:txBody>
          <a:bodyPr wrap="square">
            <a:spAutoFit/>
          </a:bodyPr>
          <a:lstStyle/>
          <a:p>
            <a:r>
              <a:rPr lang="en-GB" sz="3600" b="1" dirty="0">
                <a:solidFill>
                  <a:srgbClr val="067A00"/>
                </a:solidFill>
              </a:rPr>
              <a:t>✓</a:t>
            </a:r>
          </a:p>
        </p:txBody>
      </p:sp>
    </p:spTree>
    <p:extLst>
      <p:ext uri="{BB962C8B-B14F-4D97-AF65-F5344CB8AC3E}">
        <p14:creationId xmlns:p14="http://schemas.microsoft.com/office/powerpoint/2010/main" val="23855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58C25F-F8DE-B1A6-7AD5-BC8F02E63886}"/>
              </a:ext>
            </a:extLst>
          </p:cNvPr>
          <p:cNvPicPr>
            <a:picLocks noChangeAspect="1"/>
          </p:cNvPicPr>
          <p:nvPr/>
        </p:nvPicPr>
        <p:blipFill>
          <a:blip r:embed="rId2"/>
          <a:stretch>
            <a:fillRect/>
          </a:stretch>
        </p:blipFill>
        <p:spPr>
          <a:xfrm>
            <a:off x="526157" y="375730"/>
            <a:ext cx="11029902" cy="4653470"/>
          </a:xfrm>
          <a:prstGeom prst="rect">
            <a:avLst/>
          </a:prstGeom>
        </p:spPr>
      </p:pic>
    </p:spTree>
    <p:extLst>
      <p:ext uri="{BB962C8B-B14F-4D97-AF65-F5344CB8AC3E}">
        <p14:creationId xmlns:p14="http://schemas.microsoft.com/office/powerpoint/2010/main" val="2387669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935AF-261B-360D-4BCE-92FD360545FB}"/>
              </a:ext>
            </a:extLst>
          </p:cNvPr>
          <p:cNvPicPr>
            <a:picLocks noChangeAspect="1"/>
          </p:cNvPicPr>
          <p:nvPr/>
        </p:nvPicPr>
        <p:blipFill>
          <a:blip r:embed="rId2"/>
          <a:stretch>
            <a:fillRect/>
          </a:stretch>
        </p:blipFill>
        <p:spPr>
          <a:xfrm>
            <a:off x="2688270" y="720577"/>
            <a:ext cx="8492758" cy="4081426"/>
          </a:xfrm>
          <a:prstGeom prst="rect">
            <a:avLst/>
          </a:prstGeom>
        </p:spPr>
      </p:pic>
    </p:spTree>
    <p:extLst>
      <p:ext uri="{BB962C8B-B14F-4D97-AF65-F5344CB8AC3E}">
        <p14:creationId xmlns:p14="http://schemas.microsoft.com/office/powerpoint/2010/main" val="313785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D848D1-1A2E-4ABE-B8CD-05C765D17AF6}"/>
              </a:ext>
            </a:extLst>
          </p:cNvPr>
          <p:cNvPicPr>
            <a:picLocks noChangeAspect="1"/>
          </p:cNvPicPr>
          <p:nvPr/>
        </p:nvPicPr>
        <p:blipFill rotWithShape="1">
          <a:blip r:embed="rId5"/>
          <a:srcRect l="37226" t="15498" r="10844" b="17560"/>
          <a:stretch/>
        </p:blipFill>
        <p:spPr>
          <a:xfrm>
            <a:off x="2819813" y="174795"/>
            <a:ext cx="9063060" cy="6568629"/>
          </a:xfrm>
          <a:prstGeom prst="rect">
            <a:avLst/>
          </a:prstGeom>
        </p:spPr>
      </p:pic>
      <p:sp>
        <p:nvSpPr>
          <p:cNvPr id="2" name="Title 1">
            <a:extLst>
              <a:ext uri="{FF2B5EF4-FFF2-40B4-BE49-F238E27FC236}">
                <a16:creationId xmlns:a16="http://schemas.microsoft.com/office/drawing/2014/main" id="{83883B85-C5F7-4195-BAEC-87FA81FA6B7C}"/>
              </a:ext>
            </a:extLst>
          </p:cNvPr>
          <p:cNvSpPr>
            <a:spLocks noGrp="1"/>
          </p:cNvSpPr>
          <p:nvPr>
            <p:ph type="title"/>
          </p:nvPr>
        </p:nvSpPr>
        <p:spPr>
          <a:xfrm rot="21185606">
            <a:off x="381233" y="443520"/>
            <a:ext cx="2093157" cy="1325563"/>
          </a:xfrm>
          <a:solidFill>
            <a:srgbClr val="CC99FF"/>
          </a:solidFill>
          <a:ln w="28575">
            <a:solidFill>
              <a:srgbClr val="660066"/>
            </a:solidFill>
          </a:ln>
        </p:spPr>
        <p:txBody>
          <a:bodyPr>
            <a:normAutofit/>
          </a:bodyPr>
          <a:lstStyle/>
          <a:p>
            <a:pPr algn="ctr"/>
            <a:r>
              <a:rPr lang="en-GB" sz="3600" b="1" dirty="0">
                <a:solidFill>
                  <a:sysClr val="windowText" lastClr="000000"/>
                </a:solidFill>
              </a:rPr>
              <a:t>SPEC CHECK:</a:t>
            </a:r>
          </a:p>
        </p:txBody>
      </p:sp>
      <p:sp>
        <p:nvSpPr>
          <p:cNvPr id="8" name="Rectangle 7">
            <a:extLst>
              <a:ext uri="{FF2B5EF4-FFF2-40B4-BE49-F238E27FC236}">
                <a16:creationId xmlns:a16="http://schemas.microsoft.com/office/drawing/2014/main" id="{833892F7-0202-4B28-A8EB-76846E2C4A67}"/>
              </a:ext>
            </a:extLst>
          </p:cNvPr>
          <p:cNvSpPr/>
          <p:nvPr/>
        </p:nvSpPr>
        <p:spPr>
          <a:xfrm>
            <a:off x="0" y="0"/>
            <a:ext cx="12192000" cy="6858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4" name="Rectangle 3">
            <a:extLst>
              <a:ext uri="{FF2B5EF4-FFF2-40B4-BE49-F238E27FC236}">
                <a16:creationId xmlns:a16="http://schemas.microsoft.com/office/drawing/2014/main" id="{D3DF40A4-6F43-4F94-B5DE-F02ED7D9F0DC}"/>
              </a:ext>
            </a:extLst>
          </p:cNvPr>
          <p:cNvSpPr/>
          <p:nvPr/>
        </p:nvSpPr>
        <p:spPr>
          <a:xfrm>
            <a:off x="3121572" y="1324303"/>
            <a:ext cx="8761301" cy="11695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pic>
        <p:nvPicPr>
          <p:cNvPr id="5" name="Recorded Sound">
            <a:hlinkClick r:id="" action="ppaction://media"/>
            <a:extLst>
              <a:ext uri="{FF2B5EF4-FFF2-40B4-BE49-F238E27FC236}">
                <a16:creationId xmlns:a16="http://schemas.microsoft.com/office/drawing/2014/main" id="{97BAD119-F4FF-3EAF-13D6-D3B24423ED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3055" y="2777326"/>
            <a:ext cx="2282728" cy="2282728"/>
          </a:xfrm>
          <a:prstGeom prst="rect">
            <a:avLst/>
          </a:prstGeom>
        </p:spPr>
      </p:pic>
    </p:spTree>
    <p:extLst>
      <p:ext uri="{BB962C8B-B14F-4D97-AF65-F5344CB8AC3E}">
        <p14:creationId xmlns:p14="http://schemas.microsoft.com/office/powerpoint/2010/main" val="17999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79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1589025-41BA-4ADD-840A-F1289C90F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843" y="3651280"/>
            <a:ext cx="2988604" cy="3125517"/>
          </a:xfrm>
          <a:prstGeom prst="rect">
            <a:avLst/>
          </a:prstGeom>
        </p:spPr>
      </p:pic>
      <p:sp>
        <p:nvSpPr>
          <p:cNvPr id="24" name="Speech Bubble: Oval 23">
            <a:extLst>
              <a:ext uri="{FF2B5EF4-FFF2-40B4-BE49-F238E27FC236}">
                <a16:creationId xmlns:a16="http://schemas.microsoft.com/office/drawing/2014/main" id="{7CF213BD-B795-4EBD-92FA-44BDB3F89A94}"/>
              </a:ext>
            </a:extLst>
          </p:cNvPr>
          <p:cNvSpPr/>
          <p:nvPr/>
        </p:nvSpPr>
        <p:spPr>
          <a:xfrm>
            <a:off x="7918434" y="1185239"/>
            <a:ext cx="3884982" cy="2449052"/>
          </a:xfrm>
          <a:prstGeom prst="wedgeEllipseCallout">
            <a:avLst>
              <a:gd name="adj1" fmla="val 15653"/>
              <a:gd name="adj2" fmla="val 69077"/>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Speech Bubble: Oval 22">
            <a:extLst>
              <a:ext uri="{FF2B5EF4-FFF2-40B4-BE49-F238E27FC236}">
                <a16:creationId xmlns:a16="http://schemas.microsoft.com/office/drawing/2014/main" id="{E45F5DEB-F93D-43E5-9826-070C87B26AF9}"/>
              </a:ext>
            </a:extLst>
          </p:cNvPr>
          <p:cNvSpPr/>
          <p:nvPr/>
        </p:nvSpPr>
        <p:spPr>
          <a:xfrm>
            <a:off x="3923219" y="1605980"/>
            <a:ext cx="3884982" cy="2330215"/>
          </a:xfrm>
          <a:prstGeom prst="wedgeEllipseCallout">
            <a:avLst>
              <a:gd name="adj1" fmla="val -1689"/>
              <a:gd name="adj2" fmla="val 93306"/>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Speech Bubble: Oval 21">
            <a:extLst>
              <a:ext uri="{FF2B5EF4-FFF2-40B4-BE49-F238E27FC236}">
                <a16:creationId xmlns:a16="http://schemas.microsoft.com/office/drawing/2014/main" id="{B45FADB6-8435-475D-B89E-1502B89E795E}"/>
              </a:ext>
            </a:extLst>
          </p:cNvPr>
          <p:cNvSpPr/>
          <p:nvPr/>
        </p:nvSpPr>
        <p:spPr>
          <a:xfrm>
            <a:off x="224589" y="1185238"/>
            <a:ext cx="3588397" cy="2330215"/>
          </a:xfrm>
          <a:prstGeom prst="wedgeEllipseCallout">
            <a:avLst>
              <a:gd name="adj1" fmla="val 12964"/>
              <a:gd name="adj2" fmla="val 99502"/>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Rectangle 2">
            <a:extLst>
              <a:ext uri="{FF2B5EF4-FFF2-40B4-BE49-F238E27FC236}">
                <a16:creationId xmlns:a16="http://schemas.microsoft.com/office/drawing/2014/main" id="{2F84BE88-CB76-4E2A-8376-3360F5C73878}"/>
              </a:ext>
            </a:extLst>
          </p:cNvPr>
          <p:cNvSpPr/>
          <p:nvPr/>
        </p:nvSpPr>
        <p:spPr>
          <a:xfrm>
            <a:off x="2454442" y="295853"/>
            <a:ext cx="9384632" cy="923330"/>
          </a:xfrm>
          <a:prstGeom prst="rect">
            <a:avLst/>
          </a:prstGeom>
        </p:spPr>
        <p:txBody>
          <a:bodyPr wrap="square">
            <a:spAutoFit/>
          </a:bodyPr>
          <a:lstStyle/>
          <a:p>
            <a:r>
              <a:rPr lang="en-GB" sz="2700" b="1" dirty="0">
                <a:latin typeface="+mj-lt"/>
              </a:rPr>
              <a:t>For each of the following children, decide which stage of attachment they are at. </a:t>
            </a:r>
            <a:r>
              <a:rPr lang="en-GB" sz="2700" b="1" dirty="0">
                <a:solidFill>
                  <a:srgbClr val="C00000"/>
                </a:solidFill>
                <a:latin typeface="+mj-lt"/>
              </a:rPr>
              <a:t>Justify your answer.</a:t>
            </a:r>
          </a:p>
        </p:txBody>
      </p:sp>
      <p:sp>
        <p:nvSpPr>
          <p:cNvPr id="4" name="Rectangle 3">
            <a:extLst>
              <a:ext uri="{FF2B5EF4-FFF2-40B4-BE49-F238E27FC236}">
                <a16:creationId xmlns:a16="http://schemas.microsoft.com/office/drawing/2014/main" id="{EE21F192-BB4D-4C9C-AD4C-EF0D3FFEEABA}"/>
              </a:ext>
            </a:extLst>
          </p:cNvPr>
          <p:cNvSpPr/>
          <p:nvPr/>
        </p:nvSpPr>
        <p:spPr>
          <a:xfrm>
            <a:off x="596553" y="1596852"/>
            <a:ext cx="3052903" cy="163121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I’m baby Michelle, and I’m only happy if my mum picks me up and plays with me. If it’s anyone else, I cry!</a:t>
            </a:r>
          </a:p>
        </p:txBody>
      </p:sp>
      <p:sp>
        <p:nvSpPr>
          <p:cNvPr id="5" name="Rectangle 4">
            <a:extLst>
              <a:ext uri="{FF2B5EF4-FFF2-40B4-BE49-F238E27FC236}">
                <a16:creationId xmlns:a16="http://schemas.microsoft.com/office/drawing/2014/main" id="{1450953A-B25B-4A31-B0A5-4494E02529CE}"/>
              </a:ext>
            </a:extLst>
          </p:cNvPr>
          <p:cNvSpPr/>
          <p:nvPr/>
        </p:nvSpPr>
        <p:spPr>
          <a:xfrm>
            <a:off x="4396908" y="1955479"/>
            <a:ext cx="3294035" cy="163121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I’m baby Ruth, and I’m happy around everyone. I’m comforted by my mum, dad, grandparents and even by big sister.</a:t>
            </a:r>
          </a:p>
        </p:txBody>
      </p:sp>
      <p:sp>
        <p:nvSpPr>
          <p:cNvPr id="7" name="Rectangle 6">
            <a:extLst>
              <a:ext uri="{FF2B5EF4-FFF2-40B4-BE49-F238E27FC236}">
                <a16:creationId xmlns:a16="http://schemas.microsoft.com/office/drawing/2014/main" id="{4A58657D-C571-498D-9812-1E30327F25A1}"/>
              </a:ext>
            </a:extLst>
          </p:cNvPr>
          <p:cNvSpPr/>
          <p:nvPr/>
        </p:nvSpPr>
        <p:spPr>
          <a:xfrm>
            <a:off x="8356626" y="1575505"/>
            <a:ext cx="3238821" cy="1631216"/>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I’m baby Graham, and I’m attached to my teddy bear, although I do find something fascinating about my mummy’s face.</a:t>
            </a:r>
          </a:p>
        </p:txBody>
      </p:sp>
      <p:pic>
        <p:nvPicPr>
          <p:cNvPr id="18" name="Picture 17">
            <a:extLst>
              <a:ext uri="{FF2B5EF4-FFF2-40B4-BE49-F238E27FC236}">
                <a16:creationId xmlns:a16="http://schemas.microsoft.com/office/drawing/2014/main" id="{ED03D121-D09B-4085-9D3B-7ECCFD4B8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893" y="3371626"/>
            <a:ext cx="2879824" cy="3429000"/>
          </a:xfrm>
          <a:prstGeom prst="rect">
            <a:avLst/>
          </a:prstGeom>
        </p:spPr>
      </p:pic>
      <p:pic>
        <p:nvPicPr>
          <p:cNvPr id="20" name="Picture 19">
            <a:extLst>
              <a:ext uri="{FF2B5EF4-FFF2-40B4-BE49-F238E27FC236}">
                <a16:creationId xmlns:a16="http://schemas.microsoft.com/office/drawing/2014/main" id="{0D887B3D-42BB-46C3-AC7C-FA60FF2E21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5728" y="3221504"/>
            <a:ext cx="3995215" cy="3614811"/>
          </a:xfrm>
          <a:prstGeom prst="rect">
            <a:avLst/>
          </a:prstGeom>
        </p:spPr>
      </p:pic>
      <p:sp>
        <p:nvSpPr>
          <p:cNvPr id="14" name="Rectangle 13">
            <a:extLst>
              <a:ext uri="{FF2B5EF4-FFF2-40B4-BE49-F238E27FC236}">
                <a16:creationId xmlns:a16="http://schemas.microsoft.com/office/drawing/2014/main" id="{0C0184C5-723C-41F1-B672-24C40018F8C5}"/>
              </a:ext>
            </a:extLst>
          </p:cNvPr>
          <p:cNvSpPr/>
          <p:nvPr/>
        </p:nvSpPr>
        <p:spPr>
          <a:xfrm>
            <a:off x="0" y="16042"/>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2" name="Rectangle 1">
            <a:extLst>
              <a:ext uri="{FF2B5EF4-FFF2-40B4-BE49-F238E27FC236}">
                <a16:creationId xmlns:a16="http://schemas.microsoft.com/office/drawing/2014/main" id="{99C559A0-9A39-220D-A93A-A6672BBCD4A2}"/>
              </a:ext>
            </a:extLst>
          </p:cNvPr>
          <p:cNvSpPr/>
          <p:nvPr/>
        </p:nvSpPr>
        <p:spPr>
          <a:xfrm>
            <a:off x="0" y="16042"/>
            <a:ext cx="2454442" cy="1025638"/>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6475EF5-CD9A-619C-3EEA-54B45F3F4F53}"/>
              </a:ext>
            </a:extLst>
          </p:cNvPr>
          <p:cNvSpPr/>
          <p:nvPr/>
        </p:nvSpPr>
        <p:spPr>
          <a:xfrm>
            <a:off x="30114" y="28375"/>
            <a:ext cx="2350323" cy="923330"/>
          </a:xfrm>
          <a:prstGeom prst="rect">
            <a:avLst/>
          </a:prstGeom>
          <a:noFill/>
        </p:spPr>
        <p:txBody>
          <a:bodyPr wrap="non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Task 2</a:t>
            </a:r>
          </a:p>
        </p:txBody>
      </p:sp>
      <p:pic>
        <p:nvPicPr>
          <p:cNvPr id="9" name="Recorded Sound">
            <a:hlinkClick r:id="" action="ppaction://media"/>
            <a:extLst>
              <a:ext uri="{FF2B5EF4-FFF2-40B4-BE49-F238E27FC236}">
                <a16:creationId xmlns:a16="http://schemas.microsoft.com/office/drawing/2014/main" id="{F9B803A8-DC12-6B0C-DD02-B5F448BEE1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30024" y="3857668"/>
            <a:ext cx="1356370" cy="1356370"/>
          </a:xfrm>
          <a:prstGeom prst="rect">
            <a:avLst/>
          </a:prstGeom>
        </p:spPr>
      </p:pic>
    </p:spTree>
    <p:extLst>
      <p:ext uri="{BB962C8B-B14F-4D97-AF65-F5344CB8AC3E}">
        <p14:creationId xmlns:p14="http://schemas.microsoft.com/office/powerpoint/2010/main" val="1280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91341-FA20-8C5A-00B4-B967E0DAB21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7229D17-EFC4-3BC6-E78D-9B06C7967E49}"/>
              </a:ext>
            </a:extLst>
          </p:cNvPr>
          <p:cNvSpPr>
            <a:spLocks noGrp="1"/>
          </p:cNvSpPr>
          <p:nvPr>
            <p:ph idx="1"/>
          </p:nvPr>
        </p:nvSpPr>
        <p:spPr/>
        <p:txBody>
          <a:bodyPr>
            <a:normAutofit/>
          </a:bodyPr>
          <a:lstStyle/>
          <a:p>
            <a:r>
              <a:rPr lang="en-GB" dirty="0"/>
              <a:t> Create your third “Egg baby” diary entry including:</a:t>
            </a:r>
          </a:p>
          <a:p>
            <a:pPr>
              <a:buFontTx/>
              <a:buChar char="-"/>
            </a:pPr>
            <a:r>
              <a:rPr lang="en-GB" dirty="0"/>
              <a:t>Description of Schaffer &amp; Emersons stages of attachment &amp; the behaviours seen at each stage.</a:t>
            </a:r>
          </a:p>
          <a:p>
            <a:pPr>
              <a:buFontTx/>
              <a:buChar char="-"/>
            </a:pPr>
            <a:r>
              <a:rPr lang="en-GB" dirty="0"/>
              <a:t>Give examples of how your egg baby could have shown attachment to people at each stage (</a:t>
            </a:r>
            <a:r>
              <a:rPr lang="en-GB" dirty="0" err="1"/>
              <a:t>e.g.when</a:t>
            </a:r>
            <a:r>
              <a:rPr lang="en-GB" dirty="0"/>
              <a:t> did they attach to you, are they attached to others – how do you know?)</a:t>
            </a:r>
          </a:p>
          <a:p>
            <a:pPr>
              <a:buFontTx/>
              <a:buChar char="-"/>
            </a:pPr>
            <a:r>
              <a:rPr lang="en-GB" dirty="0"/>
              <a:t>Remember you can be as creative as you like with photos etc </a:t>
            </a:r>
            <a:r>
              <a:rPr lang="en-GB" dirty="0">
                <a:sym typeface="Wingdings" panose="05000000000000000000" pitchFamily="2" charset="2"/>
              </a:rPr>
              <a:t></a:t>
            </a:r>
            <a:endParaRPr lang="en-GB" dirty="0"/>
          </a:p>
        </p:txBody>
      </p:sp>
      <p:sp>
        <p:nvSpPr>
          <p:cNvPr id="4" name="Title 1">
            <a:extLst>
              <a:ext uri="{FF2B5EF4-FFF2-40B4-BE49-F238E27FC236}">
                <a16:creationId xmlns:a16="http://schemas.microsoft.com/office/drawing/2014/main" id="{BBD8773A-DF66-E87B-074F-C4231C228EBA}"/>
              </a:ext>
            </a:extLst>
          </p:cNvPr>
          <p:cNvSpPr txBox="1">
            <a:spLocks/>
          </p:cNvSpPr>
          <p:nvPr/>
        </p:nvSpPr>
        <p:spPr>
          <a:xfrm>
            <a:off x="534444" y="299563"/>
            <a:ext cx="11657556" cy="1156155"/>
          </a:xfrm>
          <a:prstGeom prst="rect">
            <a:avLst/>
          </a:prstGeom>
          <a:solidFill>
            <a:srgbClr val="9999FF"/>
          </a:solidFill>
          <a:ln w="38100">
            <a:solidFill>
              <a:srgbClr val="0033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rPr>
              <a:t>Task 3</a:t>
            </a:r>
          </a:p>
        </p:txBody>
      </p:sp>
      <p:pic>
        <p:nvPicPr>
          <p:cNvPr id="6" name="Recorded Sound">
            <a:hlinkClick r:id="" action="ppaction://media"/>
            <a:extLst>
              <a:ext uri="{FF2B5EF4-FFF2-40B4-BE49-F238E27FC236}">
                <a16:creationId xmlns:a16="http://schemas.microsoft.com/office/drawing/2014/main" id="{DF8B3B30-25FD-35BD-0B5D-AAFA9DDC73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23639" y="5312962"/>
            <a:ext cx="1360380" cy="1360380"/>
          </a:xfrm>
          <a:prstGeom prst="rect">
            <a:avLst/>
          </a:prstGeom>
        </p:spPr>
      </p:pic>
    </p:spTree>
    <p:extLst>
      <p:ext uri="{BB962C8B-B14F-4D97-AF65-F5344CB8AC3E}">
        <p14:creationId xmlns:p14="http://schemas.microsoft.com/office/powerpoint/2010/main" val="70918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00CC">
            <a:alpha val="8000"/>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28F306-5A3E-4585-8F31-EAE0B435C431}"/>
              </a:ext>
            </a:extLst>
          </p:cNvPr>
          <p:cNvSpPr/>
          <p:nvPr/>
        </p:nvSpPr>
        <p:spPr>
          <a:xfrm>
            <a:off x="0" y="0"/>
            <a:ext cx="12192000" cy="6858000"/>
          </a:xfrm>
          <a:prstGeom prst="rect">
            <a:avLst/>
          </a:prstGeom>
          <a:solidFill>
            <a:srgbClr val="C8B4A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9" name="Text Placeholder 2">
            <a:extLst>
              <a:ext uri="{FF2B5EF4-FFF2-40B4-BE49-F238E27FC236}">
                <a16:creationId xmlns:a16="http://schemas.microsoft.com/office/drawing/2014/main" id="{99182BEB-DB83-419D-8F22-5EB169A49E26}"/>
              </a:ext>
            </a:extLst>
          </p:cNvPr>
          <p:cNvSpPr txBox="1">
            <a:spLocks/>
          </p:cNvSpPr>
          <p:nvPr/>
        </p:nvSpPr>
        <p:spPr>
          <a:xfrm>
            <a:off x="335081" y="2109020"/>
            <a:ext cx="11582100" cy="4591095"/>
          </a:xfrm>
          <a:prstGeom prst="rect">
            <a:avLst/>
          </a:prstGeom>
          <a:solidFill>
            <a:schemeClr val="bg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1" i="0" u="sng" strike="noStrike" kern="1200" cap="none" spc="0" normalizeH="0" baseline="0" noProof="0" dirty="0">
                <a:ln>
                  <a:noFill/>
                </a:ln>
                <a:solidFill>
                  <a:prstClr val="black"/>
                </a:solidFill>
                <a:effectLst/>
                <a:uLnTx/>
                <a:uFillTx/>
                <a:latin typeface="Comic Sans MS"/>
                <a:ea typeface="+mn-ea"/>
                <a:cs typeface="+mn-cs"/>
              </a:rPr>
              <a:t>KEY QUESTIONS: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GB" dirty="0">
                <a:solidFill>
                  <a:prstClr val="black"/>
                </a:solidFill>
                <a:latin typeface="Comic Sans MS"/>
              </a:rPr>
              <a:t>What were Schaffer and Emerson’s </a:t>
            </a:r>
            <a:r>
              <a:rPr lang="en-GB" b="1" dirty="0">
                <a:solidFill>
                  <a:srgbClr val="C00000"/>
                </a:solidFill>
                <a:latin typeface="Comic Sans MS"/>
              </a:rPr>
              <a:t>key findings</a:t>
            </a:r>
            <a:r>
              <a:rPr lang="en-GB" dirty="0">
                <a:solidFill>
                  <a:prstClr val="black"/>
                </a:solidFill>
                <a:latin typeface="Comic Sans M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i="0" strike="noStrike" kern="1200" cap="none" spc="0" normalizeH="0" baseline="0" noProof="0" dirty="0">
                <a:ln>
                  <a:noFill/>
                </a:ln>
                <a:solidFill>
                  <a:prstClr val="black"/>
                </a:solidFill>
                <a:effectLst/>
                <a:uLnTx/>
                <a:uFillTx/>
                <a:latin typeface="Comic Sans MS"/>
                <a:ea typeface="+mn-ea"/>
                <a:cs typeface="+mn-cs"/>
              </a:rPr>
              <a:t>What are the </a:t>
            </a:r>
            <a:r>
              <a:rPr kumimoji="0" lang="en-GB" b="1" i="0" strike="noStrike" kern="1200" cap="none" spc="0" normalizeH="0" baseline="0" noProof="0" dirty="0">
                <a:ln>
                  <a:noFill/>
                </a:ln>
                <a:solidFill>
                  <a:srgbClr val="C00000"/>
                </a:solidFill>
                <a:effectLst/>
                <a:uLnTx/>
                <a:uFillTx/>
                <a:latin typeface="Comic Sans MS"/>
                <a:ea typeface="+mn-ea"/>
                <a:cs typeface="+mn-cs"/>
              </a:rPr>
              <a:t>four stages of attachment </a:t>
            </a:r>
            <a:r>
              <a:rPr kumimoji="0" lang="en-GB" i="0" strike="noStrike" kern="1200" cap="none" spc="0" normalizeH="0" baseline="0" noProof="0" dirty="0">
                <a:ln>
                  <a:noFill/>
                </a:ln>
                <a:solidFill>
                  <a:prstClr val="black"/>
                </a:solidFill>
                <a:effectLst/>
                <a:uLnTx/>
                <a:uFillTx/>
                <a:latin typeface="Comic Sans MS"/>
                <a:ea typeface="+mn-ea"/>
                <a:cs typeface="+mn-cs"/>
              </a:rPr>
              <a:t>according to Schaffer and Emerson? </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i="0" strike="noStrike" kern="1200" cap="none" spc="0" normalizeH="0" baseline="0" noProof="0" dirty="0">
                <a:ln>
                  <a:noFill/>
                </a:ln>
                <a:effectLst/>
                <a:uLnTx/>
                <a:uFillTx/>
                <a:latin typeface="Comic Sans MS"/>
                <a:ea typeface="+mn-ea"/>
                <a:cs typeface="+mn-cs"/>
              </a:rPr>
              <a:t>When</a:t>
            </a:r>
            <a:r>
              <a:rPr kumimoji="0" lang="en-GB" i="0" strike="noStrike" kern="1200" cap="none" spc="0" normalizeH="0" baseline="0" noProof="0" dirty="0">
                <a:ln>
                  <a:noFill/>
                </a:ln>
                <a:solidFill>
                  <a:prstClr val="black"/>
                </a:solidFill>
                <a:effectLst/>
                <a:uLnTx/>
                <a:uFillTx/>
                <a:latin typeface="Comic Sans MS"/>
                <a:ea typeface="+mn-ea"/>
                <a:cs typeface="+mn-cs"/>
              </a:rPr>
              <a:t> </a:t>
            </a:r>
            <a:r>
              <a:rPr kumimoji="0" lang="en-GB" i="0" strike="noStrike" kern="1200" cap="none" spc="0" normalizeH="0" baseline="0" noProof="0" dirty="0">
                <a:ln>
                  <a:noFill/>
                </a:ln>
                <a:effectLst/>
                <a:uLnTx/>
                <a:uFillTx/>
                <a:latin typeface="Comic Sans MS"/>
                <a:ea typeface="+mn-ea"/>
                <a:cs typeface="+mn-cs"/>
              </a:rPr>
              <a:t>does each stage occur </a:t>
            </a:r>
            <a:r>
              <a:rPr kumimoji="0" lang="en-GB" i="0" strike="noStrike" kern="1200" cap="none" spc="0" normalizeH="0" baseline="0" noProof="0" dirty="0">
                <a:ln>
                  <a:noFill/>
                </a:ln>
                <a:solidFill>
                  <a:prstClr val="black"/>
                </a:solidFill>
                <a:effectLst/>
                <a:uLnTx/>
                <a:uFillTx/>
                <a:latin typeface="Comic Sans MS"/>
                <a:ea typeface="+mn-ea"/>
                <a:cs typeface="+mn-cs"/>
              </a:rPr>
              <a:t>and what are the </a:t>
            </a:r>
            <a:r>
              <a:rPr kumimoji="0" lang="en-GB" b="1" strike="noStrike" kern="1200" cap="none" spc="0" normalizeH="0" baseline="0" noProof="0" dirty="0">
                <a:ln>
                  <a:noFill/>
                </a:ln>
                <a:solidFill>
                  <a:srgbClr val="C00000"/>
                </a:solidFill>
                <a:effectLst/>
                <a:uLnTx/>
                <a:uFillTx/>
                <a:latin typeface="Comic Sans MS"/>
                <a:ea typeface="+mn-ea"/>
                <a:cs typeface="+mn-cs"/>
              </a:rPr>
              <a:t>key features </a:t>
            </a:r>
            <a:r>
              <a:rPr kumimoji="0" lang="en-GB" i="0" strike="noStrike" kern="1200" cap="none" spc="0" normalizeH="0" baseline="0" noProof="0" dirty="0">
                <a:ln>
                  <a:noFill/>
                </a:ln>
                <a:solidFill>
                  <a:prstClr val="black"/>
                </a:solidFill>
                <a:effectLst/>
                <a:uLnTx/>
                <a:uFillTx/>
                <a:latin typeface="Comic Sans MS"/>
                <a:ea typeface="+mn-ea"/>
                <a:cs typeface="+mn-cs"/>
              </a:rPr>
              <a:t>of each stage?</a:t>
            </a:r>
            <a:endParaRPr kumimoji="0" lang="en-GB" sz="2900" b="0" i="0" u="none" strike="noStrike" kern="1200" cap="none" spc="0" normalizeH="0" baseline="0" noProof="0" dirty="0">
              <a:ln>
                <a:noFill/>
              </a:ln>
              <a:solidFill>
                <a:prstClr val="black"/>
              </a:solidFill>
              <a:effectLst/>
              <a:uLnTx/>
              <a:uFillTx/>
              <a:latin typeface="Comic Sans MS"/>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900" b="1" i="0" u="sng" strike="noStrike" kern="1200" cap="none" spc="0" normalizeH="0" baseline="0" noProof="0" dirty="0">
              <a:ln>
                <a:noFill/>
              </a:ln>
              <a:solidFill>
                <a:prstClr val="black"/>
              </a:solidFill>
              <a:effectLst/>
              <a:uLnTx/>
              <a:uFillTx/>
              <a:latin typeface="Comic Sans MS"/>
              <a:ea typeface="+mn-ea"/>
              <a:cs typeface="+mn-cs"/>
            </a:endParaRPr>
          </a:p>
        </p:txBody>
      </p:sp>
      <p:sp>
        <p:nvSpPr>
          <p:cNvPr id="10" name="Date Placeholder 6">
            <a:extLst>
              <a:ext uri="{FF2B5EF4-FFF2-40B4-BE49-F238E27FC236}">
                <a16:creationId xmlns:a16="http://schemas.microsoft.com/office/drawing/2014/main" id="{9CE7873E-DFF4-4551-A092-CD3A86DE6FDC}"/>
              </a:ext>
            </a:extLst>
          </p:cNvPr>
          <p:cNvSpPr txBox="1">
            <a:spLocks/>
          </p:cNvSpPr>
          <p:nvPr/>
        </p:nvSpPr>
        <p:spPr>
          <a:xfrm>
            <a:off x="6752936" y="128389"/>
            <a:ext cx="5150620" cy="523220"/>
          </a:xfrm>
          <a:prstGeom prst="rect">
            <a:avLst/>
          </a:prstGeom>
          <a:no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76728D-41CC-4A3D-8F12-FB88783B48FB}" type="datetime2">
              <a:rPr kumimoji="0" lang="en-GB" sz="2800" b="1" i="0" u="none" strike="noStrike" kern="1200" cap="none" spc="0" normalizeH="0" baseline="0" noProof="0" smtClean="0">
                <a:ln>
                  <a:noFill/>
                </a:ln>
                <a:solidFill>
                  <a:prstClr val="black"/>
                </a:solidFill>
                <a:effectLst/>
                <a:uLnTx/>
                <a:uFillTx/>
                <a:latin typeface="Arial Narrow" panose="020B0606020202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Thursday, 09 January 2025</a:t>
            </a:fld>
            <a:endParaRPr kumimoji="0" lang="en-GB"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98AF8B0D-C7F8-4987-93D0-46EE1C071C2C}"/>
              </a:ext>
            </a:extLst>
          </p:cNvPr>
          <p:cNvSpPr txBox="1">
            <a:spLocks/>
          </p:cNvSpPr>
          <p:nvPr/>
        </p:nvSpPr>
        <p:spPr>
          <a:xfrm>
            <a:off x="355626" y="706444"/>
            <a:ext cx="11506317" cy="1251283"/>
          </a:xfrm>
          <a:prstGeom prst="rect">
            <a:avLst/>
          </a:prstGeom>
          <a:solidFill>
            <a:srgbClr val="CC99FF"/>
          </a:solidFill>
          <a:ln w="28575">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800" b="1" dirty="0">
                <a:solidFill>
                  <a:prstClr val="black"/>
                </a:solidFill>
                <a:latin typeface="Arial Narrow" panose="020B0606020202030204" pitchFamily="34" charset="0"/>
              </a:rPr>
              <a:t>SCHAFFER &amp; EMERSON’S STAGES OF ATTACHMENT</a:t>
            </a:r>
            <a:endParaRPr kumimoji="0" lang="en-GB" sz="38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endParaRPr>
          </a:p>
        </p:txBody>
      </p:sp>
      <p:sp>
        <p:nvSpPr>
          <p:cNvPr id="15" name="TextBox 14">
            <a:extLst>
              <a:ext uri="{FF2B5EF4-FFF2-40B4-BE49-F238E27FC236}">
                <a16:creationId xmlns:a16="http://schemas.microsoft.com/office/drawing/2014/main" id="{1CE6BCFE-5B06-4629-9529-33AB4A7F0F47}"/>
              </a:ext>
            </a:extLst>
          </p:cNvPr>
          <p:cNvSpPr txBox="1"/>
          <p:nvPr/>
        </p:nvSpPr>
        <p:spPr>
          <a:xfrm>
            <a:off x="190411" y="342638"/>
            <a:ext cx="2777377" cy="523220"/>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ysClr val="windowText" lastClr="000000"/>
                </a:solidFill>
                <a:effectLst/>
                <a:uLnTx/>
                <a:uFillTx/>
                <a:latin typeface="Arial Narrow" panose="020B0606020202030204" pitchFamily="34" charset="0"/>
                <a:ea typeface="+mn-ea"/>
                <a:cs typeface="+mn-cs"/>
              </a:rPr>
              <a:t>Attachment Topic</a:t>
            </a:r>
          </a:p>
        </p:txBody>
      </p:sp>
      <p:pic>
        <p:nvPicPr>
          <p:cNvPr id="3" name="Recorded Sound">
            <a:hlinkClick r:id="" action="ppaction://media"/>
            <a:extLst>
              <a:ext uri="{FF2B5EF4-FFF2-40B4-BE49-F238E27FC236}">
                <a16:creationId xmlns:a16="http://schemas.microsoft.com/office/drawing/2014/main" id="{B403B7AA-859A-1631-6A28-423A36F31E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7922" y="4605406"/>
            <a:ext cx="1987533" cy="1987533"/>
          </a:xfrm>
          <a:prstGeom prst="rect">
            <a:avLst/>
          </a:prstGeom>
        </p:spPr>
      </p:pic>
    </p:spTree>
    <p:extLst>
      <p:ext uri="{BB962C8B-B14F-4D97-AF65-F5344CB8AC3E}">
        <p14:creationId xmlns:p14="http://schemas.microsoft.com/office/powerpoint/2010/main" val="47927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anim calcmode="lin" valueType="num">
                                      <p:cBhvr>
                                        <p:cTn id="1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anim calcmode="lin" valueType="num">
                                      <p:cBhvr>
                                        <p:cTn id="2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1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D233257-DF76-4339-A40C-E87BCB1DE60A}"/>
              </a:ext>
            </a:extLst>
          </p:cNvPr>
          <p:cNvCxnSpPr/>
          <p:nvPr/>
        </p:nvCxnSpPr>
        <p:spPr>
          <a:xfrm>
            <a:off x="6096000" y="0"/>
            <a:ext cx="0" cy="685800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A2045DC-033A-4B40-9ADA-A4CEC992999C}"/>
              </a:ext>
            </a:extLst>
          </p:cNvPr>
          <p:cNvSpPr/>
          <p:nvPr/>
        </p:nvSpPr>
        <p:spPr>
          <a:xfrm>
            <a:off x="179328" y="167089"/>
            <a:ext cx="5698958" cy="6555641"/>
          </a:xfrm>
          <a:prstGeom prst="rect">
            <a:avLst/>
          </a:prstGeom>
          <a:ln>
            <a:solidFill>
              <a:schemeClr val="tx1"/>
            </a:solidFill>
          </a:ln>
        </p:spPr>
        <p:txBody>
          <a:bodyPr wrap="square">
            <a:spAutoFit/>
          </a:bodyPr>
          <a:lstStyle/>
          <a:p>
            <a:r>
              <a:rPr lang="en-GB" sz="1200" b="1" u="sng" dirty="0"/>
              <a:t>VIDEO QUESTIONS</a:t>
            </a:r>
            <a:r>
              <a:rPr lang="en-GB" sz="1200" dirty="0"/>
              <a:t>:</a:t>
            </a:r>
          </a:p>
          <a:p>
            <a:endParaRPr lang="en-GB" sz="1200" dirty="0"/>
          </a:p>
          <a:p>
            <a:pPr marL="228600" indent="-228600">
              <a:buFont typeface="+mj-lt"/>
              <a:buAutoNum type="arabicParenR"/>
            </a:pPr>
            <a:r>
              <a:rPr lang="en-GB" sz="1200" dirty="0"/>
              <a:t>What kind of study did Schaffer and Emerson conduct in 1964?</a:t>
            </a:r>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r>
              <a:rPr lang="en-GB" sz="1200" dirty="0"/>
              <a:t>Which attachment behaviours did they measure in this study?</a:t>
            </a:r>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r>
              <a:rPr lang="en-GB" sz="1200" dirty="0"/>
              <a:t>How did they measure these attachment behaviours?</a:t>
            </a:r>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r>
              <a:rPr lang="en-GB" sz="1200" dirty="0"/>
              <a:t>What did they find about infant attachments?</a:t>
            </a:r>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r>
              <a:rPr lang="en-GB" sz="1200" dirty="0"/>
              <a:t>Use the table below to briefly describe each of the four stages:</a:t>
            </a:r>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342900" indent="-342900">
              <a:buFont typeface="+mj-lt"/>
              <a:buAutoNum type="arabicParenR"/>
            </a:pPr>
            <a:r>
              <a:rPr lang="en-GB" sz="1200" dirty="0"/>
              <a:t>Do all babies go through the same attachment stages as described by Schaffer and Emerson (1964)</a:t>
            </a:r>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endParaRPr lang="en-GB" sz="1200" dirty="0"/>
          </a:p>
          <a:p>
            <a:pPr marL="228600" indent="-228600">
              <a:buFont typeface="+mj-lt"/>
              <a:buAutoNum type="arabicParenR"/>
            </a:pPr>
            <a:r>
              <a:rPr lang="en-GB" sz="1200" dirty="0"/>
              <a:t>How do we know Schaffer and Emerson’s findings are reliable?</a:t>
            </a:r>
          </a:p>
          <a:p>
            <a:pPr marL="228600" indent="-228600">
              <a:buAutoNum type="arabicParenR"/>
            </a:pPr>
            <a:endParaRPr lang="en-GB" sz="1200" dirty="0"/>
          </a:p>
          <a:p>
            <a:pPr marL="228600" indent="-228600">
              <a:buAutoNum type="arabicParenR"/>
            </a:pPr>
            <a:endParaRPr lang="en-GB" sz="1200" dirty="0"/>
          </a:p>
        </p:txBody>
      </p:sp>
      <p:graphicFrame>
        <p:nvGraphicFramePr>
          <p:cNvPr id="7" name="Table 7">
            <a:extLst>
              <a:ext uri="{FF2B5EF4-FFF2-40B4-BE49-F238E27FC236}">
                <a16:creationId xmlns:a16="http://schemas.microsoft.com/office/drawing/2014/main" id="{5B265FF1-CD37-46E9-B3EB-F63F1FC3DFCF}"/>
              </a:ext>
            </a:extLst>
          </p:cNvPr>
          <p:cNvGraphicFramePr>
            <a:graphicFrameLocks noGrp="1"/>
          </p:cNvGraphicFramePr>
          <p:nvPr>
            <p:extLst>
              <p:ext uri="{D42A27DB-BD31-4B8C-83A1-F6EECF244321}">
                <p14:modId xmlns:p14="http://schemas.microsoft.com/office/powerpoint/2010/main" val="1886329447"/>
              </p:ext>
            </p:extLst>
          </p:nvPr>
        </p:nvGraphicFramePr>
        <p:xfrm>
          <a:off x="383579" y="3804557"/>
          <a:ext cx="5290456" cy="1235276"/>
        </p:xfrm>
        <a:graphic>
          <a:graphicData uri="http://schemas.openxmlformats.org/drawingml/2006/table">
            <a:tbl>
              <a:tblPr firstRow="1" bandRow="1">
                <a:tableStyleId>{5940675A-B579-460E-94D1-54222C63F5DA}</a:tableStyleId>
              </a:tblPr>
              <a:tblGrid>
                <a:gridCol w="1322614">
                  <a:extLst>
                    <a:ext uri="{9D8B030D-6E8A-4147-A177-3AD203B41FA5}">
                      <a16:colId xmlns:a16="http://schemas.microsoft.com/office/drawing/2014/main" val="2412971011"/>
                    </a:ext>
                  </a:extLst>
                </a:gridCol>
                <a:gridCol w="1322614">
                  <a:extLst>
                    <a:ext uri="{9D8B030D-6E8A-4147-A177-3AD203B41FA5}">
                      <a16:colId xmlns:a16="http://schemas.microsoft.com/office/drawing/2014/main" val="1692060989"/>
                    </a:ext>
                  </a:extLst>
                </a:gridCol>
                <a:gridCol w="1322614">
                  <a:extLst>
                    <a:ext uri="{9D8B030D-6E8A-4147-A177-3AD203B41FA5}">
                      <a16:colId xmlns:a16="http://schemas.microsoft.com/office/drawing/2014/main" val="2580690760"/>
                    </a:ext>
                  </a:extLst>
                </a:gridCol>
                <a:gridCol w="1322614">
                  <a:extLst>
                    <a:ext uri="{9D8B030D-6E8A-4147-A177-3AD203B41FA5}">
                      <a16:colId xmlns:a16="http://schemas.microsoft.com/office/drawing/2014/main" val="1289926932"/>
                    </a:ext>
                  </a:extLst>
                </a:gridCol>
              </a:tblGrid>
              <a:tr h="277586">
                <a:tc>
                  <a:txBody>
                    <a:bodyPr/>
                    <a:lstStyle/>
                    <a:p>
                      <a:pPr algn="ctr"/>
                      <a:r>
                        <a:rPr lang="en-GB" sz="1050" b="1" i="1" dirty="0"/>
                        <a:t>Stage 1</a:t>
                      </a:r>
                    </a:p>
                  </a:txBody>
                  <a:tcPr>
                    <a:solidFill>
                      <a:schemeClr val="bg1">
                        <a:lumMod val="95000"/>
                      </a:schemeClr>
                    </a:solidFill>
                  </a:tcPr>
                </a:tc>
                <a:tc>
                  <a:txBody>
                    <a:bodyPr/>
                    <a:lstStyle/>
                    <a:p>
                      <a:pPr algn="ctr"/>
                      <a:r>
                        <a:rPr lang="en-GB" sz="1050" b="1" i="1" dirty="0"/>
                        <a:t>Stage 2</a:t>
                      </a:r>
                    </a:p>
                  </a:txBody>
                  <a:tcPr>
                    <a:solidFill>
                      <a:schemeClr val="bg1">
                        <a:lumMod val="95000"/>
                      </a:schemeClr>
                    </a:solidFill>
                  </a:tcPr>
                </a:tc>
                <a:tc>
                  <a:txBody>
                    <a:bodyPr/>
                    <a:lstStyle/>
                    <a:p>
                      <a:pPr algn="ctr"/>
                      <a:r>
                        <a:rPr lang="en-GB" sz="1050" b="1" i="1" dirty="0"/>
                        <a:t>Stage 3</a:t>
                      </a:r>
                    </a:p>
                  </a:txBody>
                  <a:tcPr>
                    <a:solidFill>
                      <a:schemeClr val="bg1">
                        <a:lumMod val="95000"/>
                      </a:schemeClr>
                    </a:solidFill>
                  </a:tcPr>
                </a:tc>
                <a:tc>
                  <a:txBody>
                    <a:bodyPr/>
                    <a:lstStyle/>
                    <a:p>
                      <a:pPr algn="ctr"/>
                      <a:r>
                        <a:rPr lang="en-GB" sz="1050" b="1" i="1" dirty="0"/>
                        <a:t>Stage 4</a:t>
                      </a:r>
                    </a:p>
                  </a:txBody>
                  <a:tcPr>
                    <a:solidFill>
                      <a:schemeClr val="bg1">
                        <a:lumMod val="95000"/>
                      </a:schemeClr>
                    </a:solidFill>
                  </a:tcPr>
                </a:tc>
                <a:extLst>
                  <a:ext uri="{0D108BD9-81ED-4DB2-BD59-A6C34878D82A}">
                    <a16:rowId xmlns:a16="http://schemas.microsoft.com/office/drawing/2014/main" val="2159914671"/>
                  </a:ext>
                </a:extLst>
              </a:tr>
              <a:tr h="957690">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029517570"/>
                  </a:ext>
                </a:extLst>
              </a:tr>
            </a:tbl>
          </a:graphicData>
        </a:graphic>
      </p:graphicFrame>
      <p:sp>
        <p:nvSpPr>
          <p:cNvPr id="6" name="TextBox 5">
            <a:extLst>
              <a:ext uri="{FF2B5EF4-FFF2-40B4-BE49-F238E27FC236}">
                <a16:creationId xmlns:a16="http://schemas.microsoft.com/office/drawing/2014/main" id="{D458E0DF-1A39-7794-1F26-0FDD7FC19D64}"/>
              </a:ext>
            </a:extLst>
          </p:cNvPr>
          <p:cNvSpPr txBox="1"/>
          <p:nvPr/>
        </p:nvSpPr>
        <p:spPr>
          <a:xfrm>
            <a:off x="6531229" y="2210725"/>
            <a:ext cx="6095064" cy="369332"/>
          </a:xfrm>
          <a:prstGeom prst="rect">
            <a:avLst/>
          </a:prstGeom>
          <a:noFill/>
        </p:spPr>
        <p:txBody>
          <a:bodyPr wrap="square">
            <a:spAutoFit/>
          </a:bodyPr>
          <a:lstStyle/>
          <a:p>
            <a:r>
              <a:rPr lang="en-GB" b="0" i="0" u="none" strike="noStrike" dirty="0">
                <a:solidFill>
                  <a:srgbClr val="FFFFFF"/>
                </a:solidFill>
                <a:effectLst/>
                <a:latin typeface="YouTube Noto"/>
                <a:hlinkClick r:id="rId4"/>
              </a:rPr>
              <a:t>https://youtu.be/WRQiCcH351E</a:t>
            </a:r>
            <a:endParaRPr lang="en-GB" dirty="0"/>
          </a:p>
        </p:txBody>
      </p:sp>
      <p:pic>
        <p:nvPicPr>
          <p:cNvPr id="8" name="Recorded Sound">
            <a:hlinkClick r:id="" action="ppaction://media"/>
            <a:extLst>
              <a:ext uri="{FF2B5EF4-FFF2-40B4-BE49-F238E27FC236}">
                <a16:creationId xmlns:a16="http://schemas.microsoft.com/office/drawing/2014/main" id="{0CC49C90-977E-FA8F-73C7-D40668F2AD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1669" y="3124200"/>
            <a:ext cx="3065764" cy="3065764"/>
          </a:xfrm>
          <a:prstGeom prst="rect">
            <a:avLst/>
          </a:prstGeom>
        </p:spPr>
      </p:pic>
    </p:spTree>
    <p:extLst>
      <p:ext uri="{BB962C8B-B14F-4D97-AF65-F5344CB8AC3E}">
        <p14:creationId xmlns:p14="http://schemas.microsoft.com/office/powerpoint/2010/main" val="10060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Babies Form Attachments | Four Stages | Schaffer &amp; Emerson">
            <a:hlinkClick r:id="" action="ppaction://media"/>
            <a:extLst>
              <a:ext uri="{FF2B5EF4-FFF2-40B4-BE49-F238E27FC236}">
                <a16:creationId xmlns:a16="http://schemas.microsoft.com/office/drawing/2014/main" id="{4C363F4A-1FF2-4039-96F4-DB2590891492}"/>
              </a:ext>
            </a:extLst>
          </p:cNvPr>
          <p:cNvPicPr>
            <a:picLocks noRot="1" noChangeAspect="1"/>
          </p:cNvPicPr>
          <p:nvPr>
            <a:videoFile r:link="rId1"/>
          </p:nvPr>
        </p:nvPicPr>
        <p:blipFill>
          <a:blip r:embed="rId4"/>
          <a:stretch>
            <a:fillRect/>
          </a:stretch>
        </p:blipFill>
        <p:spPr>
          <a:xfrm>
            <a:off x="1001294" y="883920"/>
            <a:ext cx="10189411" cy="5757017"/>
          </a:xfrm>
          <a:prstGeom prst="rect">
            <a:avLst/>
          </a:prstGeom>
        </p:spPr>
      </p:pic>
      <p:sp>
        <p:nvSpPr>
          <p:cNvPr id="3" name="TextBox 2">
            <a:extLst>
              <a:ext uri="{FF2B5EF4-FFF2-40B4-BE49-F238E27FC236}">
                <a16:creationId xmlns:a16="http://schemas.microsoft.com/office/drawing/2014/main" id="{11BC33A1-B95D-4450-B76E-5D1158A75F10}"/>
              </a:ext>
            </a:extLst>
          </p:cNvPr>
          <p:cNvSpPr txBox="1"/>
          <p:nvPr/>
        </p:nvSpPr>
        <p:spPr>
          <a:xfrm>
            <a:off x="220365" y="217063"/>
            <a:ext cx="11739024" cy="461665"/>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mj-lt"/>
              </a:rPr>
              <a:t>ACTIVITY: </a:t>
            </a:r>
            <a:r>
              <a:rPr lang="en-GB" sz="2400" noProof="0" dirty="0">
                <a:solidFill>
                  <a:srgbClr val="002060"/>
                </a:solidFill>
                <a:latin typeface="+mj-lt"/>
              </a:rPr>
              <a:t>Watch the video below and complete the video question sheet given.</a:t>
            </a:r>
            <a:endParaRPr kumimoji="0" lang="en-GB" sz="2400" i="0" u="none" strike="noStrike" kern="1200" cap="none" spc="0" normalizeH="0" baseline="0" noProof="0" dirty="0">
              <a:ln>
                <a:noFill/>
              </a:ln>
              <a:solidFill>
                <a:srgbClr val="002060"/>
              </a:solidFill>
              <a:effectLst/>
              <a:uLnTx/>
              <a:uFillTx/>
              <a:latin typeface="+mj-lt"/>
            </a:endParaRPr>
          </a:p>
        </p:txBody>
      </p:sp>
      <p:sp>
        <p:nvSpPr>
          <p:cNvPr id="4" name="Rectangle 3">
            <a:extLst>
              <a:ext uri="{FF2B5EF4-FFF2-40B4-BE49-F238E27FC236}">
                <a16:creationId xmlns:a16="http://schemas.microsoft.com/office/drawing/2014/main" id="{E347A108-4E78-48D1-B174-ACCCDB32378F}"/>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Tree>
    <p:extLst>
      <p:ext uri="{BB962C8B-B14F-4D97-AF65-F5344CB8AC3E}">
        <p14:creationId xmlns:p14="http://schemas.microsoft.com/office/powerpoint/2010/main" val="38368184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0109D0-D6FE-45BC-9D96-D8BA500B247B}"/>
              </a:ext>
            </a:extLst>
          </p:cNvPr>
          <p:cNvSpPr>
            <a:spLocks noGrp="1"/>
          </p:cNvSpPr>
          <p:nvPr>
            <p:ph type="title"/>
          </p:nvPr>
        </p:nvSpPr>
        <p:spPr>
          <a:xfrm>
            <a:off x="304544" y="546038"/>
            <a:ext cx="11566890" cy="1156155"/>
          </a:xfrm>
          <a:solidFill>
            <a:srgbClr val="99FF99"/>
          </a:solidFill>
          <a:ln w="38100">
            <a:solidFill>
              <a:schemeClr val="tx1"/>
            </a:solidFill>
          </a:ln>
        </p:spPr>
        <p:txBody>
          <a:bodyPr>
            <a:normAutofit/>
          </a:bodyPr>
          <a:lstStyle/>
          <a:p>
            <a:pPr algn="ctr"/>
            <a:r>
              <a:rPr lang="en-GB" sz="3600" b="1" dirty="0">
                <a:solidFill>
                  <a:sysClr val="windowText" lastClr="000000"/>
                </a:solidFill>
              </a:rPr>
              <a:t>Shaffer and Emerson’s Research (1964)</a:t>
            </a:r>
          </a:p>
        </p:txBody>
      </p:sp>
      <p:sp>
        <p:nvSpPr>
          <p:cNvPr id="5" name="Content Placeholder 4">
            <a:extLst>
              <a:ext uri="{FF2B5EF4-FFF2-40B4-BE49-F238E27FC236}">
                <a16:creationId xmlns:a16="http://schemas.microsoft.com/office/drawing/2014/main" id="{AD07E0F6-D397-4628-B8F2-D3CEC771FE3C}"/>
              </a:ext>
            </a:extLst>
          </p:cNvPr>
          <p:cNvSpPr>
            <a:spLocks noGrp="1"/>
          </p:cNvSpPr>
          <p:nvPr>
            <p:ph idx="1"/>
          </p:nvPr>
        </p:nvSpPr>
        <p:spPr>
          <a:xfrm>
            <a:off x="303863" y="1486641"/>
            <a:ext cx="7550396" cy="4712677"/>
          </a:xfrm>
        </p:spPr>
        <p:txBody>
          <a:bodyPr>
            <a:noAutofit/>
          </a:bodyPr>
          <a:lstStyle/>
          <a:p>
            <a:pPr marL="0" indent="0" algn="ctr">
              <a:buNone/>
            </a:pPr>
            <a:endParaRPr lang="en-GB" b="1" dirty="0">
              <a:solidFill>
                <a:srgbClr val="C00000"/>
              </a:solidFill>
            </a:endParaRPr>
          </a:p>
          <a:p>
            <a:pPr marL="0" indent="0">
              <a:buNone/>
            </a:pPr>
            <a:r>
              <a:rPr lang="en-GB" b="1" u="sng" dirty="0">
                <a:solidFill>
                  <a:srgbClr val="002060"/>
                </a:solidFill>
              </a:rPr>
              <a:t>AIM</a:t>
            </a:r>
            <a:r>
              <a:rPr lang="en-GB" dirty="0">
                <a:solidFill>
                  <a:srgbClr val="002060"/>
                </a:solidFill>
              </a:rPr>
              <a:t>: </a:t>
            </a:r>
          </a:p>
          <a:p>
            <a:pPr marL="0" indent="0">
              <a:buNone/>
            </a:pPr>
            <a:r>
              <a:rPr lang="en-GB" b="1" dirty="0"/>
              <a:t>Schaffer &amp; Emerson (1964) </a:t>
            </a:r>
            <a:r>
              <a:rPr lang="en-GB" dirty="0"/>
              <a:t>aimed to investigate how early attachments were formed, in particular at which age they developed, their emotional intensity and to whom they were directed to.</a:t>
            </a:r>
          </a:p>
          <a:p>
            <a:pPr algn="ctr"/>
            <a:endParaRPr lang="en-GB" dirty="0"/>
          </a:p>
        </p:txBody>
      </p:sp>
      <p:sp>
        <p:nvSpPr>
          <p:cNvPr id="7" name="TextBox 6">
            <a:extLst>
              <a:ext uri="{FF2B5EF4-FFF2-40B4-BE49-F238E27FC236}">
                <a16:creationId xmlns:a16="http://schemas.microsoft.com/office/drawing/2014/main" id="{71BF95A6-83A2-4039-A063-A52D7925F377}"/>
              </a:ext>
            </a:extLst>
          </p:cNvPr>
          <p:cNvSpPr txBox="1"/>
          <p:nvPr/>
        </p:nvSpPr>
        <p:spPr>
          <a:xfrm>
            <a:off x="136556" y="251179"/>
            <a:ext cx="4184721" cy="47705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Schaffer’s </a:t>
            </a:r>
            <a:r>
              <a:rPr kumimoji="0" lang="en-GB" sz="25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Stages</a:t>
            </a: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 of Attachment</a:t>
            </a:r>
          </a:p>
        </p:txBody>
      </p:sp>
      <p:pic>
        <p:nvPicPr>
          <p:cNvPr id="1026" name="Picture 2" descr="Page [1] of ">
            <a:extLst>
              <a:ext uri="{FF2B5EF4-FFF2-40B4-BE49-F238E27FC236}">
                <a16:creationId xmlns:a16="http://schemas.microsoft.com/office/drawing/2014/main" id="{643FB7D6-F7C1-43F8-B198-61159378E9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38" b="3444"/>
          <a:stretch/>
        </p:blipFill>
        <p:spPr bwMode="auto">
          <a:xfrm>
            <a:off x="8231085" y="1852864"/>
            <a:ext cx="3552695" cy="474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630BF7D-3755-414C-AF67-1CDAE4FAB1C2}"/>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pic>
        <p:nvPicPr>
          <p:cNvPr id="2" name="Recorded Sound">
            <a:hlinkClick r:id="" action="ppaction://media"/>
            <a:extLst>
              <a:ext uri="{FF2B5EF4-FFF2-40B4-BE49-F238E27FC236}">
                <a16:creationId xmlns:a16="http://schemas.microsoft.com/office/drawing/2014/main" id="{0D579FD8-3188-D27C-1588-A02701CAE1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72501" y="4424220"/>
            <a:ext cx="1868068" cy="1868068"/>
          </a:xfrm>
          <a:prstGeom prst="rect">
            <a:avLst/>
          </a:prstGeom>
        </p:spPr>
      </p:pic>
    </p:spTree>
    <p:extLst>
      <p:ext uri="{BB962C8B-B14F-4D97-AF65-F5344CB8AC3E}">
        <p14:creationId xmlns:p14="http://schemas.microsoft.com/office/powerpoint/2010/main" val="20306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9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B0109D0-D6FE-45BC-9D96-D8BA500B247B}"/>
              </a:ext>
            </a:extLst>
          </p:cNvPr>
          <p:cNvSpPr>
            <a:spLocks noGrp="1"/>
          </p:cNvSpPr>
          <p:nvPr>
            <p:ph type="title"/>
          </p:nvPr>
        </p:nvSpPr>
        <p:spPr>
          <a:xfrm>
            <a:off x="304544" y="462909"/>
            <a:ext cx="11657556" cy="1156155"/>
          </a:xfrm>
          <a:solidFill>
            <a:srgbClr val="99FF99"/>
          </a:solidFill>
          <a:ln w="38100">
            <a:solidFill>
              <a:srgbClr val="003300"/>
            </a:solidFill>
          </a:ln>
        </p:spPr>
        <p:txBody>
          <a:bodyPr>
            <a:normAutofit/>
          </a:bodyPr>
          <a:lstStyle/>
          <a:p>
            <a:pPr algn="ctr"/>
            <a:r>
              <a:rPr lang="en-GB" sz="3600" b="1" dirty="0">
                <a:solidFill>
                  <a:sysClr val="windowText" lastClr="000000"/>
                </a:solidFill>
              </a:rPr>
              <a:t>Shaffer and Emerson’s Research (1964)</a:t>
            </a:r>
          </a:p>
        </p:txBody>
      </p:sp>
      <p:sp>
        <p:nvSpPr>
          <p:cNvPr id="5" name="Content Placeholder 4">
            <a:extLst>
              <a:ext uri="{FF2B5EF4-FFF2-40B4-BE49-F238E27FC236}">
                <a16:creationId xmlns:a16="http://schemas.microsoft.com/office/drawing/2014/main" id="{AD07E0F6-D397-4628-B8F2-D3CEC771FE3C}"/>
              </a:ext>
            </a:extLst>
          </p:cNvPr>
          <p:cNvSpPr>
            <a:spLocks noGrp="1"/>
          </p:cNvSpPr>
          <p:nvPr>
            <p:ph idx="1"/>
          </p:nvPr>
        </p:nvSpPr>
        <p:spPr>
          <a:xfrm>
            <a:off x="336629" y="1759231"/>
            <a:ext cx="11593505" cy="4712677"/>
          </a:xfrm>
        </p:spPr>
        <p:txBody>
          <a:bodyPr>
            <a:noAutofit/>
          </a:bodyPr>
          <a:lstStyle/>
          <a:p>
            <a:pPr marL="0" indent="0">
              <a:buNone/>
            </a:pPr>
            <a:r>
              <a:rPr lang="en-GB" sz="2700" b="1" u="sng" dirty="0">
                <a:solidFill>
                  <a:srgbClr val="002060"/>
                </a:solidFill>
              </a:rPr>
              <a:t>METHOD</a:t>
            </a:r>
            <a:r>
              <a:rPr lang="en-GB" sz="2700" dirty="0">
                <a:solidFill>
                  <a:srgbClr val="002060"/>
                </a:solidFill>
              </a:rPr>
              <a:t>: </a:t>
            </a:r>
          </a:p>
          <a:p>
            <a:r>
              <a:rPr lang="en-GB" sz="2600" dirty="0"/>
              <a:t>The study involved </a:t>
            </a:r>
            <a:r>
              <a:rPr lang="en-GB" sz="2600" b="1" dirty="0"/>
              <a:t>60 babies </a:t>
            </a:r>
            <a:r>
              <a:rPr lang="en-GB" sz="2600" dirty="0"/>
              <a:t>(31 male and 29 females) from Glasgow with the majority from skilled working-class families.</a:t>
            </a:r>
          </a:p>
        </p:txBody>
      </p:sp>
      <p:sp>
        <p:nvSpPr>
          <p:cNvPr id="6" name="Rectangle 5">
            <a:extLst>
              <a:ext uri="{FF2B5EF4-FFF2-40B4-BE49-F238E27FC236}">
                <a16:creationId xmlns:a16="http://schemas.microsoft.com/office/drawing/2014/main" id="{00B563DC-A9BB-4133-9B38-959FC3F8272B}"/>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8" name="TextBox 7">
            <a:extLst>
              <a:ext uri="{FF2B5EF4-FFF2-40B4-BE49-F238E27FC236}">
                <a16:creationId xmlns:a16="http://schemas.microsoft.com/office/drawing/2014/main" id="{FEEB96E1-A3E5-4C14-A99A-14EA52C1562E}"/>
              </a:ext>
            </a:extLst>
          </p:cNvPr>
          <p:cNvSpPr txBox="1"/>
          <p:nvPr/>
        </p:nvSpPr>
        <p:spPr>
          <a:xfrm>
            <a:off x="136556" y="168050"/>
            <a:ext cx="4184721" cy="47705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Schaffer’s </a:t>
            </a:r>
            <a:r>
              <a:rPr kumimoji="0" lang="en-GB" sz="25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Stages</a:t>
            </a: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 of Attachment</a:t>
            </a:r>
          </a:p>
        </p:txBody>
      </p:sp>
      <p:sp>
        <p:nvSpPr>
          <p:cNvPr id="10" name="TextBox 9">
            <a:extLst>
              <a:ext uri="{FF2B5EF4-FFF2-40B4-BE49-F238E27FC236}">
                <a16:creationId xmlns:a16="http://schemas.microsoft.com/office/drawing/2014/main" id="{BEDE5ADA-8D7D-4E44-84A6-27AA732297DC}"/>
              </a:ext>
            </a:extLst>
          </p:cNvPr>
          <p:cNvSpPr txBox="1"/>
          <p:nvPr/>
        </p:nvSpPr>
        <p:spPr>
          <a:xfrm>
            <a:off x="336628" y="3132111"/>
            <a:ext cx="11625471" cy="84023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Comic Sans MS"/>
                <a:ea typeface="+mn-ea"/>
                <a:cs typeface="+mn-cs"/>
              </a:rPr>
              <a:t>The babies and their mothers were visited at home every month for the first year and again at 18 months. </a:t>
            </a:r>
          </a:p>
        </p:txBody>
      </p:sp>
      <p:sp>
        <p:nvSpPr>
          <p:cNvPr id="11" name="TextBox 10">
            <a:extLst>
              <a:ext uri="{FF2B5EF4-FFF2-40B4-BE49-F238E27FC236}">
                <a16:creationId xmlns:a16="http://schemas.microsoft.com/office/drawing/2014/main" id="{0BAF7DD8-D0B6-4DA7-AE9D-F4442E190E5D}"/>
              </a:ext>
            </a:extLst>
          </p:cNvPr>
          <p:cNvSpPr txBox="1"/>
          <p:nvPr/>
        </p:nvSpPr>
        <p:spPr>
          <a:xfrm>
            <a:off x="336570" y="4112508"/>
            <a:ext cx="11593504" cy="158812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Comic Sans MS"/>
                <a:ea typeface="+mn-ea"/>
                <a:cs typeface="+mn-cs"/>
              </a:rPr>
              <a:t>The researchers asked the mothers questions about the kind of protest the babies showed in seven everyday separations e.g. adult leaving the room: a measure of </a:t>
            </a:r>
            <a:r>
              <a:rPr kumimoji="0" lang="en-GB" sz="2600" b="1" i="0" u="none" strike="noStrike" kern="1200" cap="none" spc="0" normalizeH="0" baseline="0" noProof="0" dirty="0">
                <a:ln>
                  <a:noFill/>
                </a:ln>
                <a:solidFill>
                  <a:prstClr val="black"/>
                </a:solidFill>
                <a:effectLst/>
                <a:uLnTx/>
                <a:uFillTx/>
                <a:latin typeface="Comic Sans MS"/>
                <a:ea typeface="+mn-ea"/>
                <a:cs typeface="+mn-cs"/>
              </a:rPr>
              <a:t>separation anxiety</a:t>
            </a:r>
            <a:r>
              <a:rPr kumimoji="0" lang="en-GB" sz="2600" b="0" i="0" u="none" strike="noStrike" kern="1200" cap="none" spc="0" normalizeH="0" baseline="0" noProof="0" dirty="0">
                <a:ln>
                  <a:noFill/>
                </a:ln>
                <a:solidFill>
                  <a:prstClr val="black"/>
                </a:solidFill>
                <a:effectLst/>
                <a:uLnTx/>
                <a:uFillTx/>
                <a:latin typeface="Comic Sans MS"/>
                <a:ea typeface="+mn-ea"/>
                <a:cs typeface="+mn-cs"/>
              </a:rPr>
              <a:t>. This was designed to measure the infant’s attachment.</a:t>
            </a:r>
          </a:p>
        </p:txBody>
      </p:sp>
      <p:sp>
        <p:nvSpPr>
          <p:cNvPr id="12" name="TextBox 11">
            <a:extLst>
              <a:ext uri="{FF2B5EF4-FFF2-40B4-BE49-F238E27FC236}">
                <a16:creationId xmlns:a16="http://schemas.microsoft.com/office/drawing/2014/main" id="{00DEE0FE-0204-4C5B-ACC7-C9ABF2715DB2}"/>
              </a:ext>
            </a:extLst>
          </p:cNvPr>
          <p:cNvSpPr txBox="1"/>
          <p:nvPr/>
        </p:nvSpPr>
        <p:spPr>
          <a:xfrm>
            <a:off x="336570" y="5798901"/>
            <a:ext cx="11625470" cy="84023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Comic Sans MS"/>
                <a:ea typeface="+mn-ea"/>
                <a:cs typeface="+mn-cs"/>
              </a:rPr>
              <a:t>The researchers also assessed </a:t>
            </a:r>
            <a:r>
              <a:rPr kumimoji="0" lang="en-GB" sz="2600" b="1" i="0" u="none" strike="noStrike" kern="1200" cap="none" spc="0" normalizeH="0" baseline="0" noProof="0" dirty="0">
                <a:ln>
                  <a:noFill/>
                </a:ln>
                <a:solidFill>
                  <a:prstClr val="black"/>
                </a:solidFill>
                <a:effectLst/>
                <a:uLnTx/>
                <a:uFillTx/>
                <a:latin typeface="Comic Sans MS"/>
                <a:ea typeface="+mn-ea"/>
                <a:cs typeface="+mn-cs"/>
              </a:rPr>
              <a:t>stranger anxiety:</a:t>
            </a:r>
            <a:r>
              <a:rPr kumimoji="0" lang="en-GB" sz="2600" b="0" i="0" u="none" strike="noStrike" kern="1200" cap="none" spc="0" normalizeH="0" baseline="0" noProof="0" dirty="0">
                <a:ln>
                  <a:noFill/>
                </a:ln>
                <a:solidFill>
                  <a:prstClr val="black"/>
                </a:solidFill>
                <a:effectLst/>
                <a:uLnTx/>
                <a:uFillTx/>
                <a:latin typeface="Comic Sans MS"/>
                <a:ea typeface="+mn-ea"/>
                <a:cs typeface="+mn-cs"/>
              </a:rPr>
              <a:t> the infant’s anxiety response to unfamiliar adults.</a:t>
            </a:r>
          </a:p>
        </p:txBody>
      </p:sp>
      <p:pic>
        <p:nvPicPr>
          <p:cNvPr id="2" name="Recorded Sound">
            <a:hlinkClick r:id="" action="ppaction://media"/>
            <a:extLst>
              <a:ext uri="{FF2B5EF4-FFF2-40B4-BE49-F238E27FC236}">
                <a16:creationId xmlns:a16="http://schemas.microsoft.com/office/drawing/2014/main" id="{D69A8685-4F46-E6AC-33D2-3A306D8476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37963" y="484169"/>
            <a:ext cx="1892125" cy="1892125"/>
          </a:xfrm>
          <a:prstGeom prst="rect">
            <a:avLst/>
          </a:prstGeom>
        </p:spPr>
      </p:pic>
    </p:spTree>
    <p:extLst>
      <p:ext uri="{BB962C8B-B14F-4D97-AF65-F5344CB8AC3E}">
        <p14:creationId xmlns:p14="http://schemas.microsoft.com/office/powerpoint/2010/main" val="371811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9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bldLst>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D07E0F6-D397-4628-B8F2-D3CEC771FE3C}"/>
              </a:ext>
            </a:extLst>
          </p:cNvPr>
          <p:cNvSpPr>
            <a:spLocks noGrp="1"/>
          </p:cNvSpPr>
          <p:nvPr>
            <p:ph idx="1"/>
          </p:nvPr>
        </p:nvSpPr>
        <p:spPr>
          <a:xfrm>
            <a:off x="212174" y="1728090"/>
            <a:ext cx="11657556" cy="4415171"/>
          </a:xfrm>
        </p:spPr>
        <p:txBody>
          <a:bodyPr>
            <a:noAutofit/>
          </a:bodyPr>
          <a:lstStyle/>
          <a:p>
            <a:pPr marL="0" indent="0">
              <a:buNone/>
            </a:pPr>
            <a:r>
              <a:rPr lang="en-GB" sz="2700" b="1" u="sng" dirty="0">
                <a:solidFill>
                  <a:srgbClr val="002060"/>
                </a:solidFill>
              </a:rPr>
              <a:t>FINDINGS</a:t>
            </a:r>
            <a:r>
              <a:rPr lang="en-GB" sz="2700" b="1" dirty="0">
                <a:solidFill>
                  <a:srgbClr val="002060"/>
                </a:solidFill>
              </a:rPr>
              <a:t>: </a:t>
            </a:r>
          </a:p>
          <a:p>
            <a:r>
              <a:rPr lang="en-GB" sz="2700" dirty="0"/>
              <a:t>Between 25 – 32 weeks of age, about 50% of babies showed signs of </a:t>
            </a:r>
            <a:r>
              <a:rPr lang="en-GB" sz="2700" b="1" dirty="0"/>
              <a:t>separation anxiety </a:t>
            </a:r>
            <a:r>
              <a:rPr lang="en-GB" sz="2700" dirty="0"/>
              <a:t>towards a particular adult, usually the mother (this is called specific attachment).</a:t>
            </a:r>
          </a:p>
        </p:txBody>
      </p:sp>
      <p:sp>
        <p:nvSpPr>
          <p:cNvPr id="6" name="Rectangle 5">
            <a:extLst>
              <a:ext uri="{FF2B5EF4-FFF2-40B4-BE49-F238E27FC236}">
                <a16:creationId xmlns:a16="http://schemas.microsoft.com/office/drawing/2014/main" id="{069F3C3F-7DE0-4047-9BDA-6E9DE25E2EBD}"/>
              </a:ext>
            </a:extLst>
          </p:cNvPr>
          <p:cNvSpPr/>
          <p:nvPr/>
        </p:nvSpPr>
        <p:spPr>
          <a:xfrm>
            <a:off x="0" y="0"/>
            <a:ext cx="12192000" cy="68580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8" name="Title 1">
            <a:extLst>
              <a:ext uri="{FF2B5EF4-FFF2-40B4-BE49-F238E27FC236}">
                <a16:creationId xmlns:a16="http://schemas.microsoft.com/office/drawing/2014/main" id="{9DF40A7E-186A-4C4A-ACCA-BC3AF917ED53}"/>
              </a:ext>
            </a:extLst>
          </p:cNvPr>
          <p:cNvSpPr>
            <a:spLocks noGrp="1"/>
          </p:cNvSpPr>
          <p:nvPr>
            <p:ph type="title"/>
          </p:nvPr>
        </p:nvSpPr>
        <p:spPr>
          <a:xfrm>
            <a:off x="260300" y="501791"/>
            <a:ext cx="11657556" cy="1156155"/>
          </a:xfrm>
          <a:solidFill>
            <a:srgbClr val="99FF99"/>
          </a:solidFill>
          <a:ln w="38100">
            <a:solidFill>
              <a:srgbClr val="003300"/>
            </a:solidFill>
          </a:ln>
        </p:spPr>
        <p:txBody>
          <a:bodyPr>
            <a:normAutofit/>
          </a:bodyPr>
          <a:lstStyle/>
          <a:p>
            <a:pPr algn="ctr"/>
            <a:r>
              <a:rPr lang="en-GB" sz="3600" b="1" dirty="0">
                <a:solidFill>
                  <a:sysClr val="windowText" lastClr="000000"/>
                </a:solidFill>
              </a:rPr>
              <a:t>Shaffer and Emerson’s Research (1964)</a:t>
            </a:r>
          </a:p>
        </p:txBody>
      </p:sp>
      <p:sp>
        <p:nvSpPr>
          <p:cNvPr id="10" name="TextBox 9">
            <a:extLst>
              <a:ext uri="{FF2B5EF4-FFF2-40B4-BE49-F238E27FC236}">
                <a16:creationId xmlns:a16="http://schemas.microsoft.com/office/drawing/2014/main" id="{208EF8C6-6675-421F-8426-B54C5F3FB9FB}"/>
              </a:ext>
            </a:extLst>
          </p:cNvPr>
          <p:cNvSpPr txBox="1"/>
          <p:nvPr/>
        </p:nvSpPr>
        <p:spPr>
          <a:xfrm>
            <a:off x="132735" y="206932"/>
            <a:ext cx="4070555" cy="477054"/>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Schaffer’s </a:t>
            </a:r>
            <a:r>
              <a:rPr kumimoji="0" lang="en-GB" sz="25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Stages</a:t>
            </a:r>
            <a:r>
              <a:rPr kumimoji="0" lang="en-GB" sz="2400"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mn-cs"/>
              </a:rPr>
              <a:t> of Attachment</a:t>
            </a:r>
          </a:p>
        </p:txBody>
      </p:sp>
      <p:sp>
        <p:nvSpPr>
          <p:cNvPr id="11" name="TextBox 10">
            <a:extLst>
              <a:ext uri="{FF2B5EF4-FFF2-40B4-BE49-F238E27FC236}">
                <a16:creationId xmlns:a16="http://schemas.microsoft.com/office/drawing/2014/main" id="{E8DAFB0E-CC03-418E-8E7E-40191FAF5668}"/>
              </a:ext>
            </a:extLst>
          </p:cNvPr>
          <p:cNvSpPr txBox="1"/>
          <p:nvPr/>
        </p:nvSpPr>
        <p:spPr>
          <a:xfrm>
            <a:off x="212172" y="3550308"/>
            <a:ext cx="11582913" cy="158812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700" i="0" u="none" strike="noStrike" kern="1200" cap="none" spc="0" normalizeH="0" baseline="0" noProof="0" dirty="0">
                <a:ln>
                  <a:noFill/>
                </a:ln>
                <a:solidFill>
                  <a:prstClr val="black"/>
                </a:solidFill>
                <a:effectLst/>
                <a:uLnTx/>
                <a:uFillTx/>
                <a:latin typeface="Comic Sans MS"/>
                <a:ea typeface="+mn-ea"/>
                <a:cs typeface="+mn-cs"/>
              </a:rPr>
              <a:t>Attachment tended to be the caregiver who was most interactive and sensitive to infant signals and facial expressions (i.e. reciprocity) – this was not necessarily the person who spent the most time with the infant.</a:t>
            </a:r>
          </a:p>
        </p:txBody>
      </p:sp>
      <p:sp>
        <p:nvSpPr>
          <p:cNvPr id="13" name="TextBox 12">
            <a:extLst>
              <a:ext uri="{FF2B5EF4-FFF2-40B4-BE49-F238E27FC236}">
                <a16:creationId xmlns:a16="http://schemas.microsoft.com/office/drawing/2014/main" id="{A41B14F5-5AF9-4EAE-A399-0CE6EDA96C64}"/>
              </a:ext>
            </a:extLst>
          </p:cNvPr>
          <p:cNvSpPr txBox="1"/>
          <p:nvPr/>
        </p:nvSpPr>
        <p:spPr>
          <a:xfrm>
            <a:off x="212173" y="5261737"/>
            <a:ext cx="11582913" cy="840230"/>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700" i="0" u="none" strike="noStrike" kern="1200" cap="none" spc="0" normalizeH="0" baseline="0" noProof="0" dirty="0">
                <a:ln>
                  <a:noFill/>
                </a:ln>
                <a:solidFill>
                  <a:prstClr val="black"/>
                </a:solidFill>
                <a:effectLst/>
                <a:uLnTx/>
                <a:uFillTx/>
                <a:latin typeface="Comic Sans MS"/>
                <a:ea typeface="+mn-ea"/>
                <a:cs typeface="+mn-cs"/>
              </a:rPr>
              <a:t>By the age of 40 weeks, 80% of babies had a </a:t>
            </a:r>
            <a:r>
              <a:rPr kumimoji="0" lang="en-GB" sz="2700" b="1" i="0" u="none" strike="noStrike" kern="1200" cap="none" spc="0" normalizeH="0" baseline="0" noProof="0" dirty="0">
                <a:ln>
                  <a:noFill/>
                </a:ln>
                <a:solidFill>
                  <a:prstClr val="black"/>
                </a:solidFill>
                <a:effectLst/>
                <a:uLnTx/>
                <a:uFillTx/>
                <a:latin typeface="Comic Sans MS"/>
                <a:ea typeface="+mn-ea"/>
                <a:cs typeface="+mn-cs"/>
              </a:rPr>
              <a:t>specific attachment </a:t>
            </a:r>
            <a:r>
              <a:rPr kumimoji="0" lang="en-GB" sz="2700" i="0" u="none" strike="noStrike" kern="1200" cap="none" spc="0" normalizeH="0" baseline="0" noProof="0" dirty="0">
                <a:ln>
                  <a:noFill/>
                </a:ln>
                <a:solidFill>
                  <a:prstClr val="black"/>
                </a:solidFill>
                <a:effectLst/>
                <a:uLnTx/>
                <a:uFillTx/>
                <a:latin typeface="Comic Sans MS"/>
                <a:ea typeface="+mn-ea"/>
                <a:cs typeface="+mn-cs"/>
              </a:rPr>
              <a:t>and almost 30% displayed </a:t>
            </a:r>
            <a:r>
              <a:rPr kumimoji="0" lang="en-GB" sz="2700" b="1" i="0" u="none" strike="noStrike" kern="1200" cap="none" spc="0" normalizeH="0" baseline="0" noProof="0" dirty="0">
                <a:ln>
                  <a:noFill/>
                </a:ln>
                <a:solidFill>
                  <a:prstClr val="black"/>
                </a:solidFill>
                <a:effectLst/>
                <a:uLnTx/>
                <a:uFillTx/>
                <a:latin typeface="Comic Sans MS"/>
                <a:ea typeface="+mn-ea"/>
                <a:cs typeface="+mn-cs"/>
              </a:rPr>
              <a:t>multiple attachments.</a:t>
            </a:r>
          </a:p>
        </p:txBody>
      </p:sp>
      <p:sp>
        <p:nvSpPr>
          <p:cNvPr id="14" name="TextBox 13">
            <a:extLst>
              <a:ext uri="{FF2B5EF4-FFF2-40B4-BE49-F238E27FC236}">
                <a16:creationId xmlns:a16="http://schemas.microsoft.com/office/drawing/2014/main" id="{E8E70AE0-A388-4BDE-BE52-80203A5BFDBA}"/>
              </a:ext>
            </a:extLst>
          </p:cNvPr>
          <p:cNvSpPr txBox="1"/>
          <p:nvPr/>
        </p:nvSpPr>
        <p:spPr>
          <a:xfrm>
            <a:off x="0" y="6396335"/>
            <a:ext cx="12192000" cy="461665"/>
          </a:xfrm>
          <a:prstGeom prst="rect">
            <a:avLst/>
          </a:prstGeom>
          <a:solidFill>
            <a:srgbClr val="FFFF00"/>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mj-lt"/>
              </a:rPr>
              <a:t>THINK, PAIR, SHARE</a:t>
            </a:r>
            <a:r>
              <a:rPr lang="en-GB" sz="2400" dirty="0">
                <a:solidFill>
                  <a:srgbClr val="002060"/>
                </a:solidFill>
                <a:latin typeface="+mj-lt"/>
              </a:rPr>
              <a:t>: Evaluate Schaffer &amp; Emerson’s research (1964).</a:t>
            </a:r>
            <a:endParaRPr kumimoji="0" lang="en-GB" sz="2400" i="0" u="none" strike="noStrike" kern="1200" cap="none" spc="0" normalizeH="0" baseline="0" noProof="0" dirty="0">
              <a:ln>
                <a:noFill/>
              </a:ln>
              <a:solidFill>
                <a:srgbClr val="002060"/>
              </a:solidFill>
              <a:effectLst/>
              <a:uLnTx/>
              <a:uFillTx/>
              <a:latin typeface="+mj-lt"/>
            </a:endParaRPr>
          </a:p>
        </p:txBody>
      </p:sp>
      <p:pic>
        <p:nvPicPr>
          <p:cNvPr id="2" name="Recorded Sound">
            <a:hlinkClick r:id="" action="ppaction://media"/>
            <a:extLst>
              <a:ext uri="{FF2B5EF4-FFF2-40B4-BE49-F238E27FC236}">
                <a16:creationId xmlns:a16="http://schemas.microsoft.com/office/drawing/2014/main" id="{1034AE48-053C-EF32-F764-1D30DEC901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3672" y="671332"/>
            <a:ext cx="1156154" cy="1156154"/>
          </a:xfrm>
          <a:prstGeom prst="rect">
            <a:avLst/>
          </a:prstGeom>
        </p:spPr>
      </p:pic>
    </p:spTree>
    <p:extLst>
      <p:ext uri="{BB962C8B-B14F-4D97-AF65-F5344CB8AC3E}">
        <p14:creationId xmlns:p14="http://schemas.microsoft.com/office/powerpoint/2010/main" val="405275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07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1" grpId="0"/>
      <p:bldP spid="13"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C65ED6FF-64C1-44A1-AF3D-1F292D381E3E}"/>
              </a:ext>
            </a:extLst>
          </p:cNvPr>
          <p:cNvSpPr>
            <a:spLocks noGrp="1"/>
          </p:cNvSpPr>
          <p:nvPr>
            <p:ph type="title"/>
          </p:nvPr>
        </p:nvSpPr>
        <p:spPr>
          <a:xfrm>
            <a:off x="1966914" y="103189"/>
            <a:ext cx="8243887" cy="733425"/>
          </a:xfrm>
          <a:solidFill>
            <a:schemeClr val="accent3">
              <a:lumMod val="20000"/>
              <a:lumOff val="80000"/>
            </a:schemeClr>
          </a:solidFill>
          <a:ln>
            <a:solidFill>
              <a:schemeClr val="tx1"/>
            </a:solidFill>
          </a:ln>
        </p:spPr>
        <p:txBody>
          <a:bodyPr/>
          <a:lstStyle/>
          <a:p>
            <a:pPr>
              <a:defRPr/>
            </a:pPr>
            <a:r>
              <a:rPr lang="en-GB" altLang="en-US" dirty="0"/>
              <a:t>Development of Attachment</a:t>
            </a:r>
          </a:p>
        </p:txBody>
      </p:sp>
      <p:sp>
        <p:nvSpPr>
          <p:cNvPr id="3" name="Content Placeholder 2">
            <a:extLst>
              <a:ext uri="{FF2B5EF4-FFF2-40B4-BE49-F238E27FC236}">
                <a16:creationId xmlns:a16="http://schemas.microsoft.com/office/drawing/2014/main" id="{E8C6879A-6854-474E-AD3A-90E9E275FAE6}"/>
              </a:ext>
            </a:extLst>
          </p:cNvPr>
          <p:cNvSpPr>
            <a:spLocks noGrp="1"/>
          </p:cNvSpPr>
          <p:nvPr>
            <p:ph idx="1"/>
          </p:nvPr>
        </p:nvSpPr>
        <p:spPr>
          <a:xfrm>
            <a:off x="1981200" y="1125538"/>
            <a:ext cx="8229600" cy="5472112"/>
          </a:xfrm>
          <a:solidFill>
            <a:schemeClr val="accent3">
              <a:lumMod val="20000"/>
              <a:lumOff val="80000"/>
            </a:schemeClr>
          </a:solidFill>
          <a:ln>
            <a:solidFill>
              <a:schemeClr val="tx1"/>
            </a:solidFill>
          </a:ln>
        </p:spPr>
        <p:txBody>
          <a:bodyPr rtlCol="0">
            <a:normAutofit/>
          </a:bodyPr>
          <a:lstStyle/>
          <a:p>
            <a:pPr marL="0" indent="0" algn="ctr">
              <a:buNone/>
              <a:defRPr/>
            </a:pPr>
            <a:r>
              <a:rPr lang="en-GB" sz="2500" b="1" u="sng" dirty="0"/>
              <a:t>Stages of Attachment - Shaffer and Emerson (1964)</a:t>
            </a:r>
          </a:p>
          <a:p>
            <a:pPr marL="0" indent="0">
              <a:buNone/>
              <a:defRPr/>
            </a:pPr>
            <a:r>
              <a:rPr lang="en-GB" sz="2500" dirty="0"/>
              <a:t>	</a:t>
            </a:r>
          </a:p>
        </p:txBody>
      </p:sp>
      <p:graphicFrame>
        <p:nvGraphicFramePr>
          <p:cNvPr id="2" name="Table 1">
            <a:extLst>
              <a:ext uri="{FF2B5EF4-FFF2-40B4-BE49-F238E27FC236}">
                <a16:creationId xmlns:a16="http://schemas.microsoft.com/office/drawing/2014/main" id="{AA9BB8AE-BDDC-48DC-8E77-E84EBCD4E758}"/>
              </a:ext>
            </a:extLst>
          </p:cNvPr>
          <p:cNvGraphicFramePr>
            <a:graphicFrameLocks noGrp="1"/>
          </p:cNvGraphicFramePr>
          <p:nvPr/>
        </p:nvGraphicFramePr>
        <p:xfrm>
          <a:off x="2135189" y="2133601"/>
          <a:ext cx="7921625" cy="4576763"/>
        </p:xfrm>
        <a:graphic>
          <a:graphicData uri="http://schemas.openxmlformats.org/drawingml/2006/table">
            <a:tbl>
              <a:tblPr firstRow="1" bandRow="1">
                <a:tableStyleId>{5C22544A-7EE6-4342-B048-85BDC9FD1C3A}</a:tableStyleId>
              </a:tblPr>
              <a:tblGrid>
                <a:gridCol w="2592532">
                  <a:extLst>
                    <a:ext uri="{9D8B030D-6E8A-4147-A177-3AD203B41FA5}">
                      <a16:colId xmlns:a16="http://schemas.microsoft.com/office/drawing/2014/main" val="20000"/>
                    </a:ext>
                  </a:extLst>
                </a:gridCol>
                <a:gridCol w="1440296">
                  <a:extLst>
                    <a:ext uri="{9D8B030D-6E8A-4147-A177-3AD203B41FA5}">
                      <a16:colId xmlns:a16="http://schemas.microsoft.com/office/drawing/2014/main" val="20001"/>
                    </a:ext>
                  </a:extLst>
                </a:gridCol>
                <a:gridCol w="3888797">
                  <a:extLst>
                    <a:ext uri="{9D8B030D-6E8A-4147-A177-3AD203B41FA5}">
                      <a16:colId xmlns:a16="http://schemas.microsoft.com/office/drawing/2014/main" val="20002"/>
                    </a:ext>
                  </a:extLst>
                </a:gridCol>
              </a:tblGrid>
              <a:tr h="806258">
                <a:tc>
                  <a:txBody>
                    <a:bodyPr/>
                    <a:lstStyle/>
                    <a:p>
                      <a:pPr algn="ctr"/>
                      <a:r>
                        <a:rPr lang="en-GB" sz="1800" dirty="0">
                          <a:solidFill>
                            <a:schemeClr val="tx1"/>
                          </a:solidFill>
                        </a:rPr>
                        <a:t>Stage</a:t>
                      </a:r>
                    </a:p>
                  </a:txBody>
                  <a:tcPr marL="91449" marR="91449" marT="45707" marB="45707"/>
                </a:tc>
                <a:tc>
                  <a:txBody>
                    <a:bodyPr/>
                    <a:lstStyle/>
                    <a:p>
                      <a:pPr algn="ctr"/>
                      <a:r>
                        <a:rPr lang="en-GB" sz="1800" dirty="0">
                          <a:solidFill>
                            <a:schemeClr val="tx1"/>
                          </a:solidFill>
                        </a:rPr>
                        <a:t>Age</a:t>
                      </a:r>
                    </a:p>
                  </a:txBody>
                  <a:tcPr marL="91449" marR="91449" marT="45707" marB="45707"/>
                </a:tc>
                <a:tc>
                  <a:txBody>
                    <a:bodyPr/>
                    <a:lstStyle/>
                    <a:p>
                      <a:pPr algn="ctr"/>
                      <a:r>
                        <a:rPr lang="en-GB" sz="1800" dirty="0">
                          <a:solidFill>
                            <a:schemeClr val="tx1"/>
                          </a:solidFill>
                        </a:rPr>
                        <a:t>Response</a:t>
                      </a:r>
                    </a:p>
                  </a:txBody>
                  <a:tcPr marL="91449" marR="91449" marT="45707" marB="45707"/>
                </a:tc>
                <a:extLst>
                  <a:ext uri="{0D108BD9-81ED-4DB2-BD59-A6C34878D82A}">
                    <a16:rowId xmlns:a16="http://schemas.microsoft.com/office/drawing/2014/main" val="10000"/>
                  </a:ext>
                </a:extLst>
              </a:tr>
              <a:tr h="806258">
                <a:tc>
                  <a:txBody>
                    <a:bodyPr/>
                    <a:lstStyle/>
                    <a:p>
                      <a:pPr algn="ctr"/>
                      <a:r>
                        <a:rPr kumimoji="0" lang="en-GB" sz="1800" u="none" strike="noStrike" cap="none" normalizeH="0" baseline="0" dirty="0">
                          <a:ln>
                            <a:noFill/>
                          </a:ln>
                          <a:effectLst/>
                        </a:rPr>
                        <a:t>Asocial </a:t>
                      </a:r>
                      <a:endParaRPr lang="en-GB" sz="1800" dirty="0"/>
                    </a:p>
                  </a:txBody>
                  <a:tcPr marL="91449" marR="91449" marT="45707" marB="45707"/>
                </a:tc>
                <a:tc>
                  <a:txBody>
                    <a:bodyPr/>
                    <a:lstStyle/>
                    <a:p>
                      <a:pPr algn="ctr"/>
                      <a:r>
                        <a:rPr lang="en-GB" sz="1800" dirty="0"/>
                        <a:t>0-6 weeks</a:t>
                      </a:r>
                    </a:p>
                  </a:txBody>
                  <a:tcPr marL="91449" marR="91449" marT="45707" marB="45707"/>
                </a:tc>
                <a:tc>
                  <a:txBody>
                    <a:bodyPr/>
                    <a:lstStyle/>
                    <a:p>
                      <a:r>
                        <a:rPr lang="en-GB" sz="1800" dirty="0"/>
                        <a:t>Smiling and crying</a:t>
                      </a:r>
                      <a:r>
                        <a:rPr lang="en-GB" sz="1800" baseline="0" dirty="0"/>
                        <a:t> is not directed in any way.</a:t>
                      </a:r>
                      <a:endParaRPr lang="en-GB" sz="1800" dirty="0"/>
                    </a:p>
                  </a:txBody>
                  <a:tcPr marL="91449" marR="91449" marT="45707" marB="45707"/>
                </a:tc>
                <a:extLst>
                  <a:ext uri="{0D108BD9-81ED-4DB2-BD59-A6C34878D82A}">
                    <a16:rowId xmlns:a16="http://schemas.microsoft.com/office/drawing/2014/main" val="10001"/>
                  </a:ext>
                </a:extLst>
              </a:tr>
              <a:tr h="9143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cap="none" normalizeH="0" baseline="0" dirty="0">
                          <a:ln>
                            <a:noFill/>
                          </a:ln>
                          <a:effectLst/>
                        </a:rPr>
                        <a:t>Indiscriminate attachment</a:t>
                      </a:r>
                      <a:endParaRPr kumimoji="0" lang="en-US" sz="1800" b="0" i="0" u="none" strike="noStrike" cap="none" normalizeH="0" baseline="0" dirty="0">
                        <a:ln>
                          <a:noFill/>
                        </a:ln>
                        <a:solidFill>
                          <a:schemeClr val="tx1"/>
                        </a:solidFill>
                        <a:effectLst/>
                        <a:latin typeface="Arial" charset="0"/>
                        <a:cs typeface="Arial" charset="0"/>
                      </a:endParaRPr>
                    </a:p>
                    <a:p>
                      <a:pPr algn="ctr"/>
                      <a:endParaRPr lang="en-GB" sz="1800" i="0" u="none" dirty="0"/>
                    </a:p>
                  </a:txBody>
                  <a:tcPr marL="91449" marR="91449" marT="45707" marB="45707"/>
                </a:tc>
                <a:tc>
                  <a:txBody>
                    <a:bodyPr/>
                    <a:lstStyle/>
                    <a:p>
                      <a:pPr algn="ctr"/>
                      <a:r>
                        <a:rPr lang="en-GB" sz="1800" dirty="0"/>
                        <a:t>6 weeks - 7 months</a:t>
                      </a:r>
                    </a:p>
                  </a:txBody>
                  <a:tcPr marL="91449" marR="91449" marT="45707" marB="45707"/>
                </a:tc>
                <a:tc>
                  <a:txBody>
                    <a:bodyPr/>
                    <a:lstStyle/>
                    <a:p>
                      <a:r>
                        <a:rPr lang="en-GB" sz="1800" dirty="0"/>
                        <a:t>Attention is sought from different people.</a:t>
                      </a:r>
                    </a:p>
                  </a:txBody>
                  <a:tcPr marL="91449" marR="91449" marT="45707" marB="45707"/>
                </a:tc>
                <a:extLst>
                  <a:ext uri="{0D108BD9-81ED-4DB2-BD59-A6C34878D82A}">
                    <a16:rowId xmlns:a16="http://schemas.microsoft.com/office/drawing/2014/main" val="10002"/>
                  </a:ext>
                </a:extLst>
              </a:tr>
              <a:tr h="12435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i="0" u="none" strike="noStrike" cap="none" normalizeH="0" baseline="0" dirty="0">
                          <a:ln>
                            <a:noFill/>
                          </a:ln>
                          <a:effectLst/>
                        </a:rPr>
                        <a:t>Specific attachment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i="1" u="none" strike="noStrike" cap="none" normalizeH="0" baseline="0" dirty="0">
                          <a:ln>
                            <a:noFill/>
                          </a:ln>
                          <a:effectLst/>
                        </a:rPr>
                        <a:t>The first true attachment</a:t>
                      </a:r>
                      <a:endParaRPr kumimoji="0" lang="en-US" sz="1800" b="0" i="1" u="none" strike="noStrike" cap="none" normalizeH="0" baseline="0" dirty="0">
                        <a:ln>
                          <a:noFill/>
                        </a:ln>
                        <a:solidFill>
                          <a:schemeClr val="tx1"/>
                        </a:solidFill>
                        <a:effectLst/>
                        <a:latin typeface="Arial" charset="0"/>
                        <a:cs typeface="Arial" charset="0"/>
                      </a:endParaRPr>
                    </a:p>
                    <a:p>
                      <a:pPr algn="ctr"/>
                      <a:endParaRPr lang="en-GB" sz="1800" i="0" u="none" dirty="0"/>
                    </a:p>
                  </a:txBody>
                  <a:tcPr marL="91449" marR="91449" marT="45707" marB="45707"/>
                </a:tc>
                <a:tc>
                  <a:txBody>
                    <a:bodyPr/>
                    <a:lstStyle/>
                    <a:p>
                      <a:pPr algn="ctr"/>
                      <a:r>
                        <a:rPr lang="en-GB" sz="1800" dirty="0"/>
                        <a:t>7 - 9 months</a:t>
                      </a:r>
                    </a:p>
                  </a:txBody>
                  <a:tcPr marL="91449" marR="91449" marT="45707" marB="45707"/>
                </a:tc>
                <a:tc>
                  <a:txBody>
                    <a:bodyPr/>
                    <a:lstStyle/>
                    <a:p>
                      <a:r>
                        <a:rPr lang="en-GB" sz="1800" dirty="0"/>
                        <a:t>Strong attachment to </a:t>
                      </a:r>
                      <a:r>
                        <a:rPr lang="en-GB" sz="1800" b="1" dirty="0"/>
                        <a:t>one</a:t>
                      </a:r>
                      <a:r>
                        <a:rPr lang="en-GB" sz="1800" dirty="0"/>
                        <a:t> individual.</a:t>
                      </a:r>
                    </a:p>
                  </a:txBody>
                  <a:tcPr marL="91449" marR="91449" marT="45707" marB="45707"/>
                </a:tc>
                <a:extLst>
                  <a:ext uri="{0D108BD9-81ED-4DB2-BD59-A6C34878D82A}">
                    <a16:rowId xmlns:a16="http://schemas.microsoft.com/office/drawing/2014/main" val="10003"/>
                  </a:ext>
                </a:extLst>
              </a:tr>
              <a:tr h="8062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cap="none" normalizeH="0" baseline="0" dirty="0">
                          <a:ln>
                            <a:noFill/>
                          </a:ln>
                          <a:effectLst/>
                        </a:rPr>
                        <a:t>Multiple attachment</a:t>
                      </a:r>
                      <a:endParaRPr kumimoji="0" lang="en-US" sz="1800" b="0" i="0" u="none" strike="noStrike" cap="none" normalizeH="0" baseline="0" dirty="0">
                        <a:ln>
                          <a:noFill/>
                        </a:ln>
                        <a:solidFill>
                          <a:schemeClr val="tx1"/>
                        </a:solidFill>
                        <a:effectLst/>
                        <a:latin typeface="Arial" charset="0"/>
                        <a:cs typeface="Arial" charset="0"/>
                      </a:endParaRPr>
                    </a:p>
                    <a:p>
                      <a:pPr algn="ctr"/>
                      <a:endParaRPr lang="en-GB" sz="1800" i="0" u="none" dirty="0"/>
                    </a:p>
                  </a:txBody>
                  <a:tcPr marL="91449" marR="91449" marT="45707" marB="45707"/>
                </a:tc>
                <a:tc>
                  <a:txBody>
                    <a:bodyPr/>
                    <a:lstStyle/>
                    <a:p>
                      <a:pPr algn="ctr"/>
                      <a:r>
                        <a:rPr lang="en-GB" sz="1800" dirty="0"/>
                        <a:t>10 months +</a:t>
                      </a:r>
                    </a:p>
                  </a:txBody>
                  <a:tcPr marL="91449" marR="91449" marT="45707" marB="45707"/>
                </a:tc>
                <a:tc>
                  <a:txBody>
                    <a:bodyPr/>
                    <a:lstStyle/>
                    <a:p>
                      <a:r>
                        <a:rPr lang="en-GB" sz="1800" dirty="0"/>
                        <a:t>Strong attachments to </a:t>
                      </a:r>
                      <a:r>
                        <a:rPr lang="en-GB" sz="1800" b="1" dirty="0"/>
                        <a:t>two or more </a:t>
                      </a:r>
                      <a:r>
                        <a:rPr lang="en-GB" sz="1800" dirty="0"/>
                        <a:t>people.</a:t>
                      </a:r>
                    </a:p>
                  </a:txBody>
                  <a:tcPr marL="91449" marR="91449" marT="45707" marB="45707"/>
                </a:tc>
                <a:extLst>
                  <a:ext uri="{0D108BD9-81ED-4DB2-BD59-A6C34878D82A}">
                    <a16:rowId xmlns:a16="http://schemas.microsoft.com/office/drawing/2014/main" val="10004"/>
                  </a:ext>
                </a:extLst>
              </a:tr>
            </a:tbl>
          </a:graphicData>
        </a:graphic>
      </p:graphicFrame>
      <p:pic>
        <p:nvPicPr>
          <p:cNvPr id="4" name="Recorded Sound">
            <a:hlinkClick r:id="" action="ppaction://media"/>
            <a:extLst>
              <a:ext uri="{FF2B5EF4-FFF2-40B4-BE49-F238E27FC236}">
                <a16:creationId xmlns:a16="http://schemas.microsoft.com/office/drawing/2014/main" id="{6104161B-9E46-301E-75AE-464FE5A535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3873" y="1548777"/>
            <a:ext cx="1343550" cy="1343550"/>
          </a:xfrm>
          <a:prstGeom prst="rect">
            <a:avLst/>
          </a:prstGeom>
        </p:spPr>
      </p:pic>
    </p:spTree>
  </p:cSld>
  <p:clrMapOvr>
    <a:masterClrMapping/>
  </p:clrMapOvr>
  <p:transition spd="slow"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9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build="p"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1842</TotalTime>
  <Words>1304</Words>
  <Application>Microsoft Office PowerPoint</Application>
  <PresentationFormat>Widescreen</PresentationFormat>
  <Paragraphs>171</Paragraphs>
  <Slides>21</Slides>
  <Notes>12</Notes>
  <HiddenSlides>2</HiddenSlides>
  <MMClips>13</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1_Office Theme</vt:lpstr>
      <vt:lpstr>3_Office Theme</vt:lpstr>
      <vt:lpstr>4_Office Theme</vt:lpstr>
      <vt:lpstr>PowerPoint Presentation</vt:lpstr>
      <vt:lpstr>SPEC CHECK:</vt:lpstr>
      <vt:lpstr>PowerPoint Presentation</vt:lpstr>
      <vt:lpstr>PowerPoint Presentation</vt:lpstr>
      <vt:lpstr>PowerPoint Presentation</vt:lpstr>
      <vt:lpstr>Shaffer and Emerson’s Research (1964)</vt:lpstr>
      <vt:lpstr>Shaffer and Emerson’s Research (1964)</vt:lpstr>
      <vt:lpstr>Shaffer and Emerson’s Research (1964)</vt:lpstr>
      <vt:lpstr>Development of Attachment</vt:lpstr>
      <vt:lpstr>PowerPoint Presentation</vt:lpstr>
      <vt:lpstr>Stages of Attachment</vt:lpstr>
      <vt:lpstr>Stages of Attachment</vt:lpstr>
      <vt:lpstr>Stages of Attachment</vt:lpstr>
      <vt:lpstr>Stages of Attachment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Study: Shaffer and Emerson (1964)</dc:title>
  <dc:creator>jordana.lynn.bullock@gmail.com</dc:creator>
  <cp:lastModifiedBy>Zaina Porschke</cp:lastModifiedBy>
  <cp:revision>38</cp:revision>
  <dcterms:created xsi:type="dcterms:W3CDTF">2021-01-07T07:27:20Z</dcterms:created>
  <dcterms:modified xsi:type="dcterms:W3CDTF">2025-01-09T16:44:00Z</dcterms:modified>
</cp:coreProperties>
</file>