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72" r:id="rId5"/>
    <p:sldMasterId id="2147483697" r:id="rId6"/>
    <p:sldMasterId id="2147483659" r:id="rId7"/>
    <p:sldMasterId id="2147483708" r:id="rId8"/>
  </p:sldMasterIdLst>
  <p:notesMasterIdLst>
    <p:notesMasterId r:id="rId27"/>
  </p:notesMasterIdLst>
  <p:sldIdLst>
    <p:sldId id="324" r:id="rId9"/>
    <p:sldId id="341" r:id="rId10"/>
    <p:sldId id="326" r:id="rId11"/>
    <p:sldId id="339" r:id="rId12"/>
    <p:sldId id="338" r:id="rId13"/>
    <p:sldId id="337" r:id="rId14"/>
    <p:sldId id="336" r:id="rId15"/>
    <p:sldId id="335" r:id="rId16"/>
    <p:sldId id="334" r:id="rId17"/>
    <p:sldId id="333" r:id="rId18"/>
    <p:sldId id="332" r:id="rId19"/>
    <p:sldId id="331" r:id="rId20"/>
    <p:sldId id="330" r:id="rId21"/>
    <p:sldId id="329" r:id="rId22"/>
    <p:sldId id="328" r:id="rId23"/>
    <p:sldId id="342" r:id="rId24"/>
    <p:sldId id="343" r:id="rId25"/>
    <p:sldId id="34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53DA3-C934-4CF9-8C45-C7EAB2EF1FD0}" v="1" dt="2024-12-13T11:43:17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225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58A17-7B90-497E-8C67-014FCABA474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CF3E-C381-4A98-BB70-85BAFA86B2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97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1FE7-DBF8-4FD6-A5F1-58BE254D8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7090DD-1D7F-4ADB-A395-5B28E70CE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B2D54-D201-4857-9B3A-5A93BCCE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BB47-BD5B-4A3E-8B76-CAF72114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7062C-6C70-4A5D-9869-540EAFE1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6A0B-9F54-4181-B8B9-52EF4B21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D55BD-6F57-44A3-86E7-FC0FD7B20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3B00B-457F-4434-BEE0-3D8DB3A7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1440B-245F-4C95-B86F-6B3428A6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B8346-1DFC-4D1A-9559-65D5DBFF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5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78993-5491-4970-B3F7-EEF86D036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31363-95B4-48C0-9471-027AEACAD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3D2D-B948-48F1-955B-C05E0595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1876-0749-4828-A6A2-3ACD2199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D1577-8F16-4371-9FBF-DF49EE17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5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1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38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74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14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8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9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1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1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0F78-B87F-4C91-BF5F-FDBAAB91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20F77-2E66-40C1-A386-5AD78C4C0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CFEAD-D4F3-4A25-BCB5-EFD12D4D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490B-FB4E-4384-8B32-A487BE1C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7925-598A-4221-A716-3771EE89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98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31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77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686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9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63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72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3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09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1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1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587B-6CCE-4240-9CE0-AAF5DE66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13CF3-552E-4192-B0B0-9F9EDFB3E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7BF82-800A-43E7-8211-F9BB916D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8ED70-0DE4-42E7-82B5-D0FEF9EE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0E81A-E8EC-46AA-AEE5-7E813920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99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5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15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44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036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306D-B840-4788-9A76-A148B225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68A8B-C844-4B72-9152-06E00C78F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6F73A-757D-42B3-8523-081D95BF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5488C-2663-446C-8136-D538E706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25E61-4609-459B-8D59-05443D6C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C5C3F-B502-4683-B789-14F74B03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513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90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63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72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35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0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CF00-E281-4B95-AC4E-43A6356A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8E43A-F554-4459-BCCB-C466813D2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22CAD-73BB-4718-B26C-5ED36675E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1464B-CF96-495F-B7C0-92EE549CD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F3723-31F0-4D88-B903-9ED09D35F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D2BF8-5DBC-41CD-960A-71A2A9E3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32F27C-9C76-4D46-979F-1E127494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A27F5-BFB0-484B-92C1-DBC6B947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06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1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14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57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15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44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03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8C12-A204-43BC-B268-54F04590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5A7C8-4748-458F-A956-62979952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C113F-224D-4DFE-822F-17577F6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DCAC3-E662-4308-A4F5-3C3FEE21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4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4AFFE-77ED-44ED-8208-7C31143E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56063-3024-4433-8F63-59D1FCAC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4FD3F-DD0C-4F5A-92CF-9264ED13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9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CDF1-D40E-48E0-A711-0A2C5DE7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96AA-32F8-4ED7-A666-12E2FDE3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D43EE-5B38-4F22-A8AA-C89CC1AA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4454-2D1B-4F22-BA03-F7B12825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06393-6015-4FA8-A818-17ED47AC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F7E30-C33D-44C7-B1FB-F2C38181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32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9BA3-CD41-40AF-A53D-BE22A800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B71DC-8DE0-4957-86E7-8EA3C7C64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11B22-005A-4A02-AE19-DBA494E41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D3307-0992-485C-BF76-93E52C79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95940-DE7A-4928-BED1-3D9DBDA1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1F956-E769-4505-8A76-9EB3A4AE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8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B14DE-434D-4CA8-AE8E-FEAA55F8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8FB41-9850-46AD-BD6B-A6E1FBC8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1805-49BC-4502-AFB7-979D32E45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D453C-088D-4499-8410-2823C83183F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82339-0A64-4940-95FE-1C9AF5D59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ECDF6-EE8A-4645-AA33-1FBC272AA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9BB1-E99E-4352-BC8C-A502FC79C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7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7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8" y="69358"/>
            <a:ext cx="12068492" cy="625151"/>
          </a:xfrm>
        </p:spPr>
        <p:txBody>
          <a:bodyPr>
            <a:noAutofit/>
          </a:bodyPr>
          <a:lstStyle/>
          <a:p>
            <a:r>
              <a:rPr lang="en-GB" sz="3200" b="1" dirty="0"/>
              <a:t>Threshold – Entrance - </a:t>
            </a:r>
            <a:r>
              <a:rPr lang="en-GB" sz="3200" b="1" dirty="0">
                <a:solidFill>
                  <a:schemeClr val="accent2"/>
                </a:solidFill>
              </a:rPr>
              <a:t>Teacher to stand on door threshold </a:t>
            </a:r>
            <a:endParaRPr lang="en-GB" sz="32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4000" b="1" dirty="0"/>
              <a:t>At the start of the lesson:</a:t>
            </a:r>
            <a:r>
              <a:rPr lang="en-GB" sz="4000" dirty="0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Wear your uniform with pride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Enter the classroom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Books distributed calmly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Complete your do now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Place your equipment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>
              <a:buFont typeface="Arial" panose="020B0604020202020204" pitchFamily="34" charset="0"/>
              <a:buChar char="•"/>
            </a:pPr>
            <a:endParaRPr lang="en-GB" sz="4000" dirty="0"/>
          </a:p>
          <a:p>
            <a:endParaRPr lang="en-GB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4353348" y="1917196"/>
            <a:ext cx="7388368" cy="4327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GB" sz="3600" dirty="0"/>
              <a:t>Do Now:</a:t>
            </a:r>
            <a:endParaRPr lang="en-GB" sz="3600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742950" indent="-742950" defTabSz="457189">
              <a:buAutoNum type="arabicPeriod"/>
              <a:defRPr/>
            </a:pPr>
            <a:r>
              <a:rPr lang="en-US" sz="3600" dirty="0">
                <a:ea typeface="Calibri"/>
                <a:cs typeface="Calibri"/>
              </a:rPr>
              <a:t>What is an ecosystem?</a:t>
            </a:r>
          </a:p>
          <a:p>
            <a:pPr marL="742950" indent="-742950" defTabSz="457189">
              <a:buAutoNum type="arabicPeriod"/>
              <a:defRPr/>
            </a:pPr>
            <a:r>
              <a:rPr lang="en-US" sz="3600" dirty="0">
                <a:ea typeface="Calibri"/>
                <a:cs typeface="Calibri"/>
              </a:rPr>
              <a:t>Draw a food web</a:t>
            </a:r>
          </a:p>
          <a:p>
            <a:endParaRPr lang="en-US" sz="3600" dirty="0">
              <a:ea typeface="Calibri"/>
              <a:cs typeface="Calibri"/>
            </a:endParaRPr>
          </a:p>
          <a:p>
            <a:endParaRPr lang="en-GB" sz="14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90775" y="879195"/>
            <a:ext cx="1170652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/>
              <a:t>Title: Ecosystems</a:t>
            </a:r>
          </a:p>
          <a:p>
            <a:r>
              <a:rPr lang="en-GB" sz="2800" b="1" dirty="0"/>
              <a:t>Date: Friday 10</a:t>
            </a:r>
            <a:r>
              <a:rPr lang="en-GB" sz="2800" b="1" baseline="30000" dirty="0"/>
              <a:t>th</a:t>
            </a:r>
            <a:r>
              <a:rPr lang="en-GB" sz="2800" b="1" dirty="0"/>
              <a:t> January</a:t>
            </a:r>
            <a:endParaRPr lang="en-GB" sz="2800" u="sng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6094" y="775003"/>
            <a:ext cx="1220866" cy="10616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470E91-F3E1-3F47-8F9D-C51399C9E697}"/>
              </a:ext>
            </a:extLst>
          </p:cNvPr>
          <p:cNvCxnSpPr>
            <a:cxnSpLocks/>
          </p:cNvCxnSpPr>
          <p:nvPr/>
        </p:nvCxnSpPr>
        <p:spPr>
          <a:xfrm>
            <a:off x="1946607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75FE8A-ED8A-81DE-C9F3-7F7D02930BE3}"/>
              </a:ext>
            </a:extLst>
          </p:cNvPr>
          <p:cNvCxnSpPr>
            <a:cxnSpLocks/>
          </p:cNvCxnSpPr>
          <p:nvPr/>
        </p:nvCxnSpPr>
        <p:spPr>
          <a:xfrm>
            <a:off x="5184406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230938" y="624426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AF98A5-E812-50B2-8F91-BC4C5CAFF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6693" y="920537"/>
            <a:ext cx="797419" cy="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847529" y="-34844"/>
            <a:ext cx="8650445" cy="7007529"/>
            <a:chOff x="323528" y="-34844"/>
            <a:chExt cx="8650445" cy="7007529"/>
          </a:xfrm>
        </p:grpSpPr>
        <p:grpSp>
          <p:nvGrpSpPr>
            <p:cNvPr id="266" name="Google Shape;266;p24"/>
            <p:cNvGrpSpPr/>
            <p:nvPr/>
          </p:nvGrpSpPr>
          <p:grpSpPr>
            <a:xfrm>
              <a:off x="5303017" y="5013175"/>
              <a:ext cx="2938216" cy="1959510"/>
              <a:chOff x="5810249" y="5013175"/>
              <a:chExt cx="2938216" cy="1959510"/>
            </a:xfrm>
          </p:grpSpPr>
          <p:pic>
            <p:nvPicPr>
              <p:cNvPr id="267" name="Google Shape;267;p24" descr="Image result for pondwe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604007">
                <a:off x="6123560" y="5168050"/>
                <a:ext cx="1080593" cy="1649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8" name="Google Shape;268;p24"/>
              <p:cNvSpPr txBox="1"/>
              <p:nvPr/>
            </p:nvSpPr>
            <p:spPr>
              <a:xfrm>
                <a:off x="6663856" y="6237312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Pondweed</a:t>
                </a:r>
                <a:endParaRPr/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2104770" y="5409822"/>
              <a:ext cx="2084608" cy="1217495"/>
              <a:chOff x="2843808" y="5572079"/>
              <a:chExt cx="2084608" cy="1217495"/>
            </a:xfrm>
          </p:grpSpPr>
          <p:pic>
            <p:nvPicPr>
              <p:cNvPr id="270" name="Google Shape;270;p24" descr="Image result for microscopic plants"/>
              <p:cNvPicPr preferRelativeResize="0"/>
              <p:nvPr/>
            </p:nvPicPr>
            <p:blipFill rotWithShape="1">
              <a:blip r:embed="rId6">
                <a:alphaModFix/>
              </a:blip>
              <a:srcRect r="53324" b="50000"/>
              <a:stretch/>
            </p:blipFill>
            <p:spPr>
              <a:xfrm>
                <a:off x="2987824" y="5763162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1" name="Google Shape;271;p24"/>
              <p:cNvSpPr txBox="1"/>
              <p:nvPr/>
            </p:nvSpPr>
            <p:spPr>
              <a:xfrm>
                <a:off x="2843808" y="6037257"/>
                <a:ext cx="20846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Microscopic plants</a:t>
                </a:r>
                <a:endParaRPr/>
              </a:p>
            </p:txBody>
          </p:sp>
          <p:pic>
            <p:nvPicPr>
              <p:cNvPr id="272" name="Google Shape;272;p24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3572836" y="5572079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24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4157848" y="6407407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24"/>
            <p:cNvGrpSpPr/>
            <p:nvPr/>
          </p:nvGrpSpPr>
          <p:grpSpPr>
            <a:xfrm>
              <a:off x="6889365" y="3955804"/>
              <a:ext cx="2084608" cy="907979"/>
              <a:chOff x="7059392" y="3785227"/>
              <a:chExt cx="2084608" cy="907979"/>
            </a:xfrm>
          </p:grpSpPr>
          <p:pic>
            <p:nvPicPr>
              <p:cNvPr id="275" name="Google Shape;275;p24" descr="Image result for pond snail"/>
              <p:cNvPicPr preferRelativeResize="0"/>
              <p:nvPr/>
            </p:nvPicPr>
            <p:blipFill rotWithShape="1">
              <a:blip r:embed="rId8">
                <a:alphaModFix/>
              </a:blip>
              <a:srcRect l="6998" t="23557" r="10601" b="13314"/>
              <a:stretch/>
            </p:blipFill>
            <p:spPr>
              <a:xfrm>
                <a:off x="7510975" y="3785227"/>
                <a:ext cx="1383933" cy="707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6" name="Google Shape;276;p24"/>
              <p:cNvSpPr txBox="1"/>
              <p:nvPr/>
            </p:nvSpPr>
            <p:spPr>
              <a:xfrm>
                <a:off x="7059392" y="4293096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 snail</a:t>
                </a:r>
                <a:endParaRPr/>
              </a:p>
            </p:txBody>
          </p:sp>
        </p:grpSp>
        <p:grpSp>
          <p:nvGrpSpPr>
            <p:cNvPr id="277" name="Google Shape;277;p24"/>
            <p:cNvGrpSpPr/>
            <p:nvPr/>
          </p:nvGrpSpPr>
          <p:grpSpPr>
            <a:xfrm>
              <a:off x="2932620" y="3391561"/>
              <a:ext cx="3076877" cy="1924410"/>
              <a:chOff x="3475867" y="2823022"/>
              <a:chExt cx="3076877" cy="1924410"/>
            </a:xfrm>
          </p:grpSpPr>
          <p:pic>
            <p:nvPicPr>
              <p:cNvPr id="278" name="Google Shape;278;p24" descr="Image result for mayfly larva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877727">
                <a:off x="3593351" y="3275209"/>
                <a:ext cx="2026735" cy="10200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9" name="Google Shape;279;p24"/>
              <p:cNvSpPr txBox="1"/>
              <p:nvPr/>
            </p:nvSpPr>
            <p:spPr>
              <a:xfrm>
                <a:off x="4468136" y="378522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Mayfly larva</a:t>
                </a:r>
                <a:endParaRPr/>
              </a:p>
            </p:txBody>
          </p:sp>
        </p:grpSp>
        <p:grpSp>
          <p:nvGrpSpPr>
            <p:cNvPr id="280" name="Google Shape;280;p24"/>
            <p:cNvGrpSpPr/>
            <p:nvPr/>
          </p:nvGrpSpPr>
          <p:grpSpPr>
            <a:xfrm>
              <a:off x="380484" y="2456296"/>
              <a:ext cx="2084608" cy="1089427"/>
              <a:chOff x="748069" y="3288954"/>
              <a:chExt cx="2084608" cy="1089427"/>
            </a:xfrm>
          </p:grpSpPr>
          <p:pic>
            <p:nvPicPr>
              <p:cNvPr id="281" name="Google Shape;281;p24" descr="Image result for dragonfly larv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-4490239">
                <a:off x="1427490" y="3226947"/>
                <a:ext cx="725763" cy="11165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2" name="Google Shape;282;p24"/>
              <p:cNvSpPr txBox="1"/>
              <p:nvPr/>
            </p:nvSpPr>
            <p:spPr>
              <a:xfrm>
                <a:off x="748069" y="3978271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Dragonfly larva</a:t>
                </a:r>
                <a:endParaRPr/>
              </a:p>
            </p:txBody>
          </p:sp>
        </p:grpSp>
        <p:grpSp>
          <p:nvGrpSpPr>
            <p:cNvPr id="283" name="Google Shape;283;p24"/>
            <p:cNvGrpSpPr/>
            <p:nvPr/>
          </p:nvGrpSpPr>
          <p:grpSpPr>
            <a:xfrm>
              <a:off x="5895500" y="2369766"/>
              <a:ext cx="2084608" cy="1141175"/>
              <a:chOff x="7010934" y="2511779"/>
              <a:chExt cx="2084608" cy="1141175"/>
            </a:xfrm>
          </p:grpSpPr>
          <p:pic>
            <p:nvPicPr>
              <p:cNvPr id="284" name="Google Shape;284;p24" descr="Image result for stickleback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64288" y="2511779"/>
                <a:ext cx="1875396" cy="780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5" name="Google Shape;285;p24"/>
              <p:cNvSpPr txBox="1"/>
              <p:nvPr/>
            </p:nvSpPr>
            <p:spPr>
              <a:xfrm>
                <a:off x="7010934" y="3252844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Stickleback</a:t>
                </a:r>
                <a:endParaRPr/>
              </a:p>
            </p:txBody>
          </p:sp>
        </p:grpSp>
        <p:grpSp>
          <p:nvGrpSpPr>
            <p:cNvPr id="286" name="Google Shape;286;p24"/>
            <p:cNvGrpSpPr/>
            <p:nvPr/>
          </p:nvGrpSpPr>
          <p:grpSpPr>
            <a:xfrm>
              <a:off x="3050104" y="1692225"/>
              <a:ext cx="2908713" cy="937423"/>
              <a:chOff x="4060878" y="1772816"/>
              <a:chExt cx="2908713" cy="937423"/>
            </a:xfrm>
          </p:grpSpPr>
          <p:pic>
            <p:nvPicPr>
              <p:cNvPr id="287" name="Google Shape;287;p24" descr="Image result for common fro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060878" y="1772816"/>
                <a:ext cx="1154257" cy="9374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8" name="Google Shape;288;p24"/>
              <p:cNvSpPr txBox="1"/>
              <p:nvPr/>
            </p:nvSpPr>
            <p:spPr>
              <a:xfrm>
                <a:off x="4884983" y="191616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Common frog</a:t>
                </a:r>
                <a:endParaRPr/>
              </a:p>
            </p:txBody>
          </p:sp>
        </p:grpSp>
        <p:grpSp>
          <p:nvGrpSpPr>
            <p:cNvPr id="289" name="Google Shape;289;p24"/>
            <p:cNvGrpSpPr/>
            <p:nvPr/>
          </p:nvGrpSpPr>
          <p:grpSpPr>
            <a:xfrm>
              <a:off x="5194324" y="-34844"/>
              <a:ext cx="2838590" cy="1819036"/>
              <a:chOff x="2264592" y="873539"/>
              <a:chExt cx="2838590" cy="1819036"/>
            </a:xfrm>
          </p:grpSpPr>
          <p:pic>
            <p:nvPicPr>
              <p:cNvPr id="290" name="Google Shape;290;p24" descr="Image result for heron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264592" y="873539"/>
                <a:ext cx="1211274" cy="18190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1" name="Google Shape;291;p24"/>
              <p:cNvSpPr txBox="1"/>
              <p:nvPr/>
            </p:nvSpPr>
            <p:spPr>
              <a:xfrm>
                <a:off x="3018574" y="1551250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Heron</a:t>
                </a:r>
                <a:endParaRPr/>
              </a:p>
            </p:txBody>
          </p:sp>
        </p:grpSp>
        <p:cxnSp>
          <p:nvCxnSpPr>
            <p:cNvPr id="292" name="Google Shape;292;p24"/>
            <p:cNvCxnSpPr>
              <a:stCxn id="267" idx="1"/>
            </p:cNvCxnSpPr>
            <p:nvPr/>
          </p:nvCxnSpPr>
          <p:spPr>
            <a:xfrm rot="10800000">
              <a:off x="4875782" y="4863683"/>
              <a:ext cx="798300" cy="88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3" name="Google Shape;293;p24"/>
            <p:cNvCxnSpPr>
              <a:stCxn id="272" idx="3"/>
              <a:endCxn id="278" idx="2"/>
            </p:cNvCxnSpPr>
            <p:nvPr/>
          </p:nvCxnSpPr>
          <p:spPr>
            <a:xfrm rot="10800000" flipH="1">
              <a:off x="3266410" y="4789705"/>
              <a:ext cx="1062000" cy="81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4" name="Google Shape;294;p24"/>
            <p:cNvCxnSpPr>
              <a:endCxn id="276" idx="2"/>
            </p:cNvCxnSpPr>
            <p:nvPr/>
          </p:nvCxnSpPr>
          <p:spPr>
            <a:xfrm rot="10800000" flipH="1">
              <a:off x="6937769" y="4863783"/>
              <a:ext cx="993900" cy="51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5" name="Google Shape;295;p24"/>
            <p:cNvCxnSpPr/>
            <p:nvPr/>
          </p:nvCxnSpPr>
          <p:spPr>
            <a:xfrm rot="10800000">
              <a:off x="7652216" y="3145613"/>
              <a:ext cx="0" cy="8101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6" name="Google Shape;296;p24"/>
            <p:cNvCxnSpPr/>
            <p:nvPr/>
          </p:nvCxnSpPr>
          <p:spPr>
            <a:xfrm rot="10800000" flipH="1">
              <a:off x="4752046" y="2952570"/>
              <a:ext cx="1196260" cy="96538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7" name="Google Shape;297;p24"/>
            <p:cNvCxnSpPr/>
            <p:nvPr/>
          </p:nvCxnSpPr>
          <p:spPr>
            <a:xfrm rot="10800000" flipH="1">
              <a:off x="4009978" y="2629649"/>
              <a:ext cx="1" cy="13261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8" name="Google Shape;298;p24"/>
            <p:cNvCxnSpPr>
              <a:endCxn id="282" idx="3"/>
            </p:cNvCxnSpPr>
            <p:nvPr/>
          </p:nvCxnSpPr>
          <p:spPr>
            <a:xfrm rot="10800000">
              <a:off x="2465092" y="3345668"/>
              <a:ext cx="1162200" cy="8034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99" name="Google Shape;299;p24"/>
            <p:cNvCxnSpPr/>
            <p:nvPr/>
          </p:nvCxnSpPr>
          <p:spPr>
            <a:xfrm rot="10800000" flipH="1">
              <a:off x="1675552" y="2235687"/>
              <a:ext cx="1158247" cy="39396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0" name="Google Shape;300;p24"/>
            <p:cNvCxnSpPr/>
            <p:nvPr/>
          </p:nvCxnSpPr>
          <p:spPr>
            <a:xfrm rot="10800000">
              <a:off x="4483865" y="2235687"/>
              <a:ext cx="1474952" cy="3939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1" name="Google Shape;301;p24"/>
            <p:cNvCxnSpPr>
              <a:stCxn id="284" idx="0"/>
            </p:cNvCxnSpPr>
            <p:nvPr/>
          </p:nvCxnSpPr>
          <p:spPr>
            <a:xfrm rot="10800000">
              <a:off x="6156752" y="1196766"/>
              <a:ext cx="829800" cy="117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2" name="Google Shape;302;p24"/>
            <p:cNvCxnSpPr/>
            <p:nvPr/>
          </p:nvCxnSpPr>
          <p:spPr>
            <a:xfrm rot="10800000" flipH="1">
              <a:off x="4189378" y="842922"/>
              <a:ext cx="1113639" cy="76047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pic>
          <p:nvPicPr>
            <p:cNvPr id="303" name="Google Shape;303;p24"/>
            <p:cNvPicPr preferRelativeResize="0"/>
            <p:nvPr/>
          </p:nvPicPr>
          <p:blipFill rotWithShape="1">
            <a:blip r:embed="rId14">
              <a:alphaModFix/>
            </a:blip>
            <a:srcRect l="42518" t="61249" r="48345" b="23750"/>
            <a:stretch/>
          </p:blipFill>
          <p:spPr>
            <a:xfrm>
              <a:off x="595432" y="3872433"/>
              <a:ext cx="1225006" cy="11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4"/>
            <p:cNvSpPr txBox="1"/>
            <p:nvPr/>
          </p:nvSpPr>
          <p:spPr>
            <a:xfrm>
              <a:off x="323528" y="4962028"/>
              <a:ext cx="27226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Microscopic animals and protists</a:t>
              </a:r>
              <a:endParaRPr/>
            </a:p>
          </p:txBody>
        </p:sp>
        <p:cxnSp>
          <p:nvCxnSpPr>
            <p:cNvPr id="305" name="Google Shape;305;p24"/>
            <p:cNvCxnSpPr/>
            <p:nvPr/>
          </p:nvCxnSpPr>
          <p:spPr>
            <a:xfrm rot="10800000">
              <a:off x="1820438" y="5347641"/>
              <a:ext cx="434237" cy="25326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6" name="Google Shape;306;p24"/>
            <p:cNvCxnSpPr>
              <a:endCxn id="282" idx="2"/>
            </p:cNvCxnSpPr>
            <p:nvPr/>
          </p:nvCxnSpPr>
          <p:spPr>
            <a:xfrm rot="10800000" flipH="1">
              <a:off x="1207988" y="3545723"/>
              <a:ext cx="214800" cy="410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07" name="Google Shape;307;p24"/>
            <p:cNvCxnSpPr/>
            <p:nvPr/>
          </p:nvCxnSpPr>
          <p:spPr>
            <a:xfrm rot="10800000" flipH="1">
              <a:off x="1573774" y="4553821"/>
              <a:ext cx="1358845" cy="29237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308" name="Google Shape;308;p24"/>
          <p:cNvSpPr txBox="1"/>
          <p:nvPr/>
        </p:nvSpPr>
        <p:spPr>
          <a:xfrm>
            <a:off x="257040" y="137388"/>
            <a:ext cx="474856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What are the </a:t>
            </a:r>
            <a:r>
              <a:rPr lang="en-GB" sz="2800" b="1">
                <a:solidFill>
                  <a:srgbClr val="FF6600"/>
                </a:solidFill>
                <a:latin typeface="Trebuchet MS"/>
                <a:ea typeface="Comic Sans MS"/>
                <a:cs typeface="Comic Sans MS"/>
                <a:sym typeface="Comic Sans MS"/>
              </a:rPr>
              <a:t>secondary consumers / carnivores / predators</a:t>
            </a:r>
            <a:r>
              <a:rPr lang="en-GB" sz="2800" b="1">
                <a:solidFill>
                  <a:srgbClr val="FF0066"/>
                </a:solidFill>
                <a:latin typeface="Trebuchet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in this food chain?</a:t>
            </a:r>
            <a:endParaRPr>
              <a:latin typeface="Trebuchet MS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3380340" y="5383034"/>
            <a:ext cx="2333038" cy="1474966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6874176" y="5123409"/>
            <a:ext cx="2333038" cy="1658391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1886790" y="3887543"/>
            <a:ext cx="2471009" cy="1713362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4596249" y="3550709"/>
            <a:ext cx="2471009" cy="131307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8413366" y="3750764"/>
            <a:ext cx="1897731" cy="127348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1904484" y="2369766"/>
            <a:ext cx="1991432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7370798" y="2193137"/>
            <a:ext cx="2186116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26C7E-9464-27DA-C6EC-0AF372231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5"/>
          <p:cNvGrpSpPr/>
          <p:nvPr/>
        </p:nvGrpSpPr>
        <p:grpSpPr>
          <a:xfrm>
            <a:off x="1847529" y="-34844"/>
            <a:ext cx="8650445" cy="7007529"/>
            <a:chOff x="323528" y="-34844"/>
            <a:chExt cx="8650445" cy="7007529"/>
          </a:xfrm>
        </p:grpSpPr>
        <p:grpSp>
          <p:nvGrpSpPr>
            <p:cNvPr id="321" name="Google Shape;321;p25"/>
            <p:cNvGrpSpPr/>
            <p:nvPr/>
          </p:nvGrpSpPr>
          <p:grpSpPr>
            <a:xfrm>
              <a:off x="5303017" y="5013175"/>
              <a:ext cx="2938216" cy="1959510"/>
              <a:chOff x="5810249" y="5013175"/>
              <a:chExt cx="2938216" cy="1959510"/>
            </a:xfrm>
          </p:grpSpPr>
          <p:pic>
            <p:nvPicPr>
              <p:cNvPr id="322" name="Google Shape;322;p25" descr="Image result for pondwe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604007">
                <a:off x="6123560" y="5168050"/>
                <a:ext cx="1080593" cy="1649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3" name="Google Shape;323;p25"/>
              <p:cNvSpPr txBox="1"/>
              <p:nvPr/>
            </p:nvSpPr>
            <p:spPr>
              <a:xfrm>
                <a:off x="6663856" y="6237312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Pondweed</a:t>
                </a:r>
                <a:endParaRPr/>
              </a:p>
            </p:txBody>
          </p:sp>
        </p:grpSp>
        <p:grpSp>
          <p:nvGrpSpPr>
            <p:cNvPr id="324" name="Google Shape;324;p25"/>
            <p:cNvGrpSpPr/>
            <p:nvPr/>
          </p:nvGrpSpPr>
          <p:grpSpPr>
            <a:xfrm>
              <a:off x="2104770" y="5409822"/>
              <a:ext cx="2084608" cy="1217495"/>
              <a:chOff x="2843808" y="5572079"/>
              <a:chExt cx="2084608" cy="1217495"/>
            </a:xfrm>
          </p:grpSpPr>
          <p:pic>
            <p:nvPicPr>
              <p:cNvPr id="325" name="Google Shape;325;p25" descr="Image result for microscopic plants"/>
              <p:cNvPicPr preferRelativeResize="0"/>
              <p:nvPr/>
            </p:nvPicPr>
            <p:blipFill rotWithShape="1">
              <a:blip r:embed="rId6">
                <a:alphaModFix/>
              </a:blip>
              <a:srcRect r="53324" b="50000"/>
              <a:stretch/>
            </p:blipFill>
            <p:spPr>
              <a:xfrm>
                <a:off x="2987824" y="5763162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6" name="Google Shape;326;p25"/>
              <p:cNvSpPr txBox="1"/>
              <p:nvPr/>
            </p:nvSpPr>
            <p:spPr>
              <a:xfrm>
                <a:off x="2843808" y="6037257"/>
                <a:ext cx="20846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Microscopic plants</a:t>
                </a:r>
                <a:endParaRPr/>
              </a:p>
            </p:txBody>
          </p:sp>
          <p:pic>
            <p:nvPicPr>
              <p:cNvPr id="327" name="Google Shape;327;p25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3572836" y="5572079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" name="Google Shape;328;p25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4157848" y="6407407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9" name="Google Shape;329;p25"/>
            <p:cNvGrpSpPr/>
            <p:nvPr/>
          </p:nvGrpSpPr>
          <p:grpSpPr>
            <a:xfrm>
              <a:off x="6889365" y="3955804"/>
              <a:ext cx="2084608" cy="907979"/>
              <a:chOff x="7059392" y="3785227"/>
              <a:chExt cx="2084608" cy="907979"/>
            </a:xfrm>
          </p:grpSpPr>
          <p:pic>
            <p:nvPicPr>
              <p:cNvPr id="330" name="Google Shape;330;p25" descr="Image result for pond snail"/>
              <p:cNvPicPr preferRelativeResize="0"/>
              <p:nvPr/>
            </p:nvPicPr>
            <p:blipFill rotWithShape="1">
              <a:blip r:embed="rId8">
                <a:alphaModFix/>
              </a:blip>
              <a:srcRect l="6998" t="23557" r="10601" b="13314"/>
              <a:stretch/>
            </p:blipFill>
            <p:spPr>
              <a:xfrm>
                <a:off x="7510975" y="3785227"/>
                <a:ext cx="1383933" cy="707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1" name="Google Shape;331;p25"/>
              <p:cNvSpPr txBox="1"/>
              <p:nvPr/>
            </p:nvSpPr>
            <p:spPr>
              <a:xfrm>
                <a:off x="7059392" y="4293096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 snail</a:t>
                </a:r>
                <a:endParaRPr/>
              </a:p>
            </p:txBody>
          </p:sp>
        </p:grpSp>
        <p:grpSp>
          <p:nvGrpSpPr>
            <p:cNvPr id="332" name="Google Shape;332;p25"/>
            <p:cNvGrpSpPr/>
            <p:nvPr/>
          </p:nvGrpSpPr>
          <p:grpSpPr>
            <a:xfrm>
              <a:off x="2932620" y="3391561"/>
              <a:ext cx="3076877" cy="1924410"/>
              <a:chOff x="3475867" y="2823022"/>
              <a:chExt cx="3076877" cy="1924410"/>
            </a:xfrm>
          </p:grpSpPr>
          <p:pic>
            <p:nvPicPr>
              <p:cNvPr id="333" name="Google Shape;333;p25" descr="Image result for mayfly larva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877727">
                <a:off x="3593351" y="3275209"/>
                <a:ext cx="2026735" cy="10200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4" name="Google Shape;334;p25"/>
              <p:cNvSpPr txBox="1"/>
              <p:nvPr/>
            </p:nvSpPr>
            <p:spPr>
              <a:xfrm>
                <a:off x="4468136" y="378522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Mayfly larva</a:t>
                </a:r>
                <a:endParaRPr/>
              </a:p>
            </p:txBody>
          </p:sp>
        </p:grpSp>
        <p:grpSp>
          <p:nvGrpSpPr>
            <p:cNvPr id="335" name="Google Shape;335;p25"/>
            <p:cNvGrpSpPr/>
            <p:nvPr/>
          </p:nvGrpSpPr>
          <p:grpSpPr>
            <a:xfrm>
              <a:off x="380484" y="2456296"/>
              <a:ext cx="2084608" cy="1089427"/>
              <a:chOff x="748069" y="3288954"/>
              <a:chExt cx="2084608" cy="1089427"/>
            </a:xfrm>
          </p:grpSpPr>
          <p:pic>
            <p:nvPicPr>
              <p:cNvPr id="336" name="Google Shape;336;p25" descr="Image result for dragonfly larv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-4490239">
                <a:off x="1427490" y="3226947"/>
                <a:ext cx="725763" cy="11165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7" name="Google Shape;337;p25"/>
              <p:cNvSpPr txBox="1"/>
              <p:nvPr/>
            </p:nvSpPr>
            <p:spPr>
              <a:xfrm>
                <a:off x="748069" y="3978271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Dragonfly larva</a:t>
                </a:r>
                <a:endParaRPr/>
              </a:p>
            </p:txBody>
          </p:sp>
        </p:grpSp>
        <p:grpSp>
          <p:nvGrpSpPr>
            <p:cNvPr id="338" name="Google Shape;338;p25"/>
            <p:cNvGrpSpPr/>
            <p:nvPr/>
          </p:nvGrpSpPr>
          <p:grpSpPr>
            <a:xfrm>
              <a:off x="5895500" y="2369766"/>
              <a:ext cx="2084608" cy="1141175"/>
              <a:chOff x="7010934" y="2511779"/>
              <a:chExt cx="2084608" cy="1141175"/>
            </a:xfrm>
          </p:grpSpPr>
          <p:pic>
            <p:nvPicPr>
              <p:cNvPr id="339" name="Google Shape;339;p25" descr="Image result for stickleback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64288" y="2511779"/>
                <a:ext cx="1875396" cy="780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0" name="Google Shape;340;p25"/>
              <p:cNvSpPr txBox="1"/>
              <p:nvPr/>
            </p:nvSpPr>
            <p:spPr>
              <a:xfrm>
                <a:off x="7010934" y="3252844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Stickleback</a:t>
                </a:r>
                <a:endParaRPr/>
              </a:p>
            </p:txBody>
          </p:sp>
        </p:grpSp>
        <p:grpSp>
          <p:nvGrpSpPr>
            <p:cNvPr id="341" name="Google Shape;341;p25"/>
            <p:cNvGrpSpPr/>
            <p:nvPr/>
          </p:nvGrpSpPr>
          <p:grpSpPr>
            <a:xfrm>
              <a:off x="3050104" y="1692225"/>
              <a:ext cx="2908713" cy="937423"/>
              <a:chOff x="4060878" y="1772816"/>
              <a:chExt cx="2908713" cy="937423"/>
            </a:xfrm>
          </p:grpSpPr>
          <p:pic>
            <p:nvPicPr>
              <p:cNvPr id="342" name="Google Shape;342;p25" descr="Image result for common fro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060878" y="1772816"/>
                <a:ext cx="1154257" cy="9374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3" name="Google Shape;343;p25"/>
              <p:cNvSpPr txBox="1"/>
              <p:nvPr/>
            </p:nvSpPr>
            <p:spPr>
              <a:xfrm>
                <a:off x="4884983" y="191616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Common frog</a:t>
                </a:r>
                <a:endParaRPr/>
              </a:p>
            </p:txBody>
          </p:sp>
        </p:grpSp>
        <p:grpSp>
          <p:nvGrpSpPr>
            <p:cNvPr id="344" name="Google Shape;344;p25"/>
            <p:cNvGrpSpPr/>
            <p:nvPr/>
          </p:nvGrpSpPr>
          <p:grpSpPr>
            <a:xfrm>
              <a:off x="5194324" y="-34844"/>
              <a:ext cx="2838590" cy="1819036"/>
              <a:chOff x="2264592" y="873539"/>
              <a:chExt cx="2838590" cy="1819036"/>
            </a:xfrm>
          </p:grpSpPr>
          <p:pic>
            <p:nvPicPr>
              <p:cNvPr id="345" name="Google Shape;345;p25" descr="Image result for heron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264592" y="873539"/>
                <a:ext cx="1211274" cy="18190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6" name="Google Shape;346;p25"/>
              <p:cNvSpPr txBox="1"/>
              <p:nvPr/>
            </p:nvSpPr>
            <p:spPr>
              <a:xfrm>
                <a:off x="3018574" y="1551250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Heron</a:t>
                </a:r>
                <a:endParaRPr/>
              </a:p>
            </p:txBody>
          </p:sp>
        </p:grpSp>
        <p:cxnSp>
          <p:nvCxnSpPr>
            <p:cNvPr id="347" name="Google Shape;347;p25"/>
            <p:cNvCxnSpPr>
              <a:stCxn id="322" idx="1"/>
            </p:cNvCxnSpPr>
            <p:nvPr/>
          </p:nvCxnSpPr>
          <p:spPr>
            <a:xfrm rot="10800000">
              <a:off x="4875782" y="4863683"/>
              <a:ext cx="798300" cy="88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48" name="Google Shape;348;p25"/>
            <p:cNvCxnSpPr>
              <a:stCxn id="327" idx="3"/>
              <a:endCxn id="333" idx="2"/>
            </p:cNvCxnSpPr>
            <p:nvPr/>
          </p:nvCxnSpPr>
          <p:spPr>
            <a:xfrm rot="10800000" flipH="1">
              <a:off x="3266410" y="4789705"/>
              <a:ext cx="1062000" cy="81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49" name="Google Shape;349;p25"/>
            <p:cNvCxnSpPr>
              <a:endCxn id="331" idx="2"/>
            </p:cNvCxnSpPr>
            <p:nvPr/>
          </p:nvCxnSpPr>
          <p:spPr>
            <a:xfrm rot="10800000" flipH="1">
              <a:off x="6937769" y="4863783"/>
              <a:ext cx="993900" cy="51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0" name="Google Shape;350;p25"/>
            <p:cNvCxnSpPr/>
            <p:nvPr/>
          </p:nvCxnSpPr>
          <p:spPr>
            <a:xfrm rot="10800000">
              <a:off x="7652216" y="3145613"/>
              <a:ext cx="0" cy="8101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1" name="Google Shape;351;p25"/>
            <p:cNvCxnSpPr/>
            <p:nvPr/>
          </p:nvCxnSpPr>
          <p:spPr>
            <a:xfrm rot="10800000" flipH="1">
              <a:off x="4752046" y="2952570"/>
              <a:ext cx="1196260" cy="96538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2" name="Google Shape;352;p25"/>
            <p:cNvCxnSpPr/>
            <p:nvPr/>
          </p:nvCxnSpPr>
          <p:spPr>
            <a:xfrm rot="10800000" flipH="1">
              <a:off x="4009978" y="2629649"/>
              <a:ext cx="1" cy="13261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3" name="Google Shape;353;p25"/>
            <p:cNvCxnSpPr>
              <a:endCxn id="337" idx="3"/>
            </p:cNvCxnSpPr>
            <p:nvPr/>
          </p:nvCxnSpPr>
          <p:spPr>
            <a:xfrm rot="10800000">
              <a:off x="2465092" y="3345668"/>
              <a:ext cx="1162200" cy="8034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4" name="Google Shape;354;p25"/>
            <p:cNvCxnSpPr/>
            <p:nvPr/>
          </p:nvCxnSpPr>
          <p:spPr>
            <a:xfrm rot="10800000" flipH="1">
              <a:off x="1675552" y="2235687"/>
              <a:ext cx="1158247" cy="39396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5" name="Google Shape;355;p25"/>
            <p:cNvCxnSpPr/>
            <p:nvPr/>
          </p:nvCxnSpPr>
          <p:spPr>
            <a:xfrm rot="10800000">
              <a:off x="4483865" y="2235687"/>
              <a:ext cx="1474952" cy="3939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6" name="Google Shape;356;p25"/>
            <p:cNvCxnSpPr>
              <a:stCxn id="339" idx="0"/>
            </p:cNvCxnSpPr>
            <p:nvPr/>
          </p:nvCxnSpPr>
          <p:spPr>
            <a:xfrm rot="10800000">
              <a:off x="6156752" y="1196766"/>
              <a:ext cx="829800" cy="117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57" name="Google Shape;357;p25"/>
            <p:cNvCxnSpPr/>
            <p:nvPr/>
          </p:nvCxnSpPr>
          <p:spPr>
            <a:xfrm rot="10800000" flipH="1">
              <a:off x="4189378" y="842922"/>
              <a:ext cx="1113639" cy="76047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pic>
          <p:nvPicPr>
            <p:cNvPr id="358" name="Google Shape;358;p25"/>
            <p:cNvPicPr preferRelativeResize="0"/>
            <p:nvPr/>
          </p:nvPicPr>
          <p:blipFill rotWithShape="1">
            <a:blip r:embed="rId14">
              <a:alphaModFix/>
            </a:blip>
            <a:srcRect l="42518" t="61249" r="48345" b="23750"/>
            <a:stretch/>
          </p:blipFill>
          <p:spPr>
            <a:xfrm>
              <a:off x="595432" y="3872433"/>
              <a:ext cx="1225006" cy="11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25"/>
            <p:cNvSpPr txBox="1"/>
            <p:nvPr/>
          </p:nvSpPr>
          <p:spPr>
            <a:xfrm>
              <a:off x="323528" y="4962028"/>
              <a:ext cx="27226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Microscopic animals and protists</a:t>
              </a:r>
              <a:endParaRPr/>
            </a:p>
          </p:txBody>
        </p:sp>
        <p:cxnSp>
          <p:nvCxnSpPr>
            <p:cNvPr id="360" name="Google Shape;360;p25"/>
            <p:cNvCxnSpPr/>
            <p:nvPr/>
          </p:nvCxnSpPr>
          <p:spPr>
            <a:xfrm rot="10800000">
              <a:off x="1820438" y="5347641"/>
              <a:ext cx="434237" cy="25326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61" name="Google Shape;361;p25"/>
            <p:cNvCxnSpPr>
              <a:endCxn id="337" idx="2"/>
            </p:cNvCxnSpPr>
            <p:nvPr/>
          </p:nvCxnSpPr>
          <p:spPr>
            <a:xfrm rot="10800000" flipH="1">
              <a:off x="1207988" y="3545723"/>
              <a:ext cx="214800" cy="410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62" name="Google Shape;362;p25"/>
            <p:cNvCxnSpPr/>
            <p:nvPr/>
          </p:nvCxnSpPr>
          <p:spPr>
            <a:xfrm rot="10800000" flipH="1">
              <a:off x="1573774" y="4553821"/>
              <a:ext cx="1358845" cy="29237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363" name="Google Shape;363;p25"/>
          <p:cNvSpPr txBox="1"/>
          <p:nvPr/>
        </p:nvSpPr>
        <p:spPr>
          <a:xfrm>
            <a:off x="127338" y="129282"/>
            <a:ext cx="474856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What are the </a:t>
            </a:r>
            <a:r>
              <a:rPr lang="en-GB" sz="2800" b="1">
                <a:solidFill>
                  <a:srgbClr val="002060"/>
                </a:solidFill>
                <a:latin typeface="Trebuchet MS"/>
                <a:ea typeface="Comic Sans MS"/>
                <a:cs typeface="Comic Sans MS"/>
                <a:sym typeface="Comic Sans MS"/>
              </a:rPr>
              <a:t>tertiary consumers / carnivores / predators</a:t>
            </a:r>
            <a:r>
              <a:rPr lang="en-GB" sz="2800" b="1">
                <a:solidFill>
                  <a:srgbClr val="FF0066"/>
                </a:solidFill>
                <a:latin typeface="Trebuchet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in this food chain?</a:t>
            </a:r>
            <a:endParaRPr>
              <a:latin typeface="Trebuchet MS"/>
            </a:endParaRPr>
          </a:p>
        </p:txBody>
      </p:sp>
      <p:sp>
        <p:nvSpPr>
          <p:cNvPr id="364" name="Google Shape;364;p25"/>
          <p:cNvSpPr/>
          <p:nvPr/>
        </p:nvSpPr>
        <p:spPr>
          <a:xfrm>
            <a:off x="3380340" y="5383034"/>
            <a:ext cx="2333038" cy="1474966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5"/>
          <p:cNvSpPr/>
          <p:nvPr/>
        </p:nvSpPr>
        <p:spPr>
          <a:xfrm>
            <a:off x="6874176" y="5123409"/>
            <a:ext cx="2333038" cy="1658391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5"/>
          <p:cNvSpPr/>
          <p:nvPr/>
        </p:nvSpPr>
        <p:spPr>
          <a:xfrm>
            <a:off x="1886790" y="3887543"/>
            <a:ext cx="2471009" cy="1713362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5"/>
          <p:cNvSpPr/>
          <p:nvPr/>
        </p:nvSpPr>
        <p:spPr>
          <a:xfrm>
            <a:off x="4596249" y="3550709"/>
            <a:ext cx="2471009" cy="131307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5"/>
          <p:cNvSpPr/>
          <p:nvPr/>
        </p:nvSpPr>
        <p:spPr>
          <a:xfrm>
            <a:off x="8413366" y="3750764"/>
            <a:ext cx="1897731" cy="127348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5"/>
          <p:cNvSpPr/>
          <p:nvPr/>
        </p:nvSpPr>
        <p:spPr>
          <a:xfrm>
            <a:off x="1904484" y="2369766"/>
            <a:ext cx="1991432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5"/>
          <p:cNvSpPr/>
          <p:nvPr/>
        </p:nvSpPr>
        <p:spPr>
          <a:xfrm>
            <a:off x="7370798" y="2193137"/>
            <a:ext cx="2186116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5"/>
          <p:cNvSpPr/>
          <p:nvPr/>
        </p:nvSpPr>
        <p:spPr>
          <a:xfrm>
            <a:off x="4449081" y="1603396"/>
            <a:ext cx="2618176" cy="1156452"/>
          </a:xfrm>
          <a:prstGeom prst="rect">
            <a:avLst/>
          </a:prstGeom>
          <a:solidFill>
            <a:srgbClr val="00206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3FE514-CFE6-697F-805B-37FE70966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16178" y="129282"/>
            <a:ext cx="1095928" cy="10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6"/>
          <p:cNvGrpSpPr/>
          <p:nvPr/>
        </p:nvGrpSpPr>
        <p:grpSpPr>
          <a:xfrm>
            <a:off x="1847529" y="-34844"/>
            <a:ext cx="8650445" cy="7007529"/>
            <a:chOff x="323528" y="-34844"/>
            <a:chExt cx="8650445" cy="7007529"/>
          </a:xfrm>
        </p:grpSpPr>
        <p:grpSp>
          <p:nvGrpSpPr>
            <p:cNvPr id="377" name="Google Shape;377;p26"/>
            <p:cNvGrpSpPr/>
            <p:nvPr/>
          </p:nvGrpSpPr>
          <p:grpSpPr>
            <a:xfrm>
              <a:off x="5303017" y="5013175"/>
              <a:ext cx="2938216" cy="1959510"/>
              <a:chOff x="5810249" y="5013175"/>
              <a:chExt cx="2938216" cy="1959510"/>
            </a:xfrm>
          </p:grpSpPr>
          <p:pic>
            <p:nvPicPr>
              <p:cNvPr id="378" name="Google Shape;378;p26" descr="Image result for pondwe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604007">
                <a:off x="6123560" y="5168050"/>
                <a:ext cx="1080593" cy="1649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26"/>
              <p:cNvSpPr txBox="1"/>
              <p:nvPr/>
            </p:nvSpPr>
            <p:spPr>
              <a:xfrm>
                <a:off x="6663856" y="6237312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Pondweed</a:t>
                </a:r>
                <a:endParaRPr/>
              </a:p>
            </p:txBody>
          </p:sp>
        </p:grpSp>
        <p:grpSp>
          <p:nvGrpSpPr>
            <p:cNvPr id="380" name="Google Shape;380;p26"/>
            <p:cNvGrpSpPr/>
            <p:nvPr/>
          </p:nvGrpSpPr>
          <p:grpSpPr>
            <a:xfrm>
              <a:off x="2104770" y="5409822"/>
              <a:ext cx="2084608" cy="1217495"/>
              <a:chOff x="2843808" y="5572079"/>
              <a:chExt cx="2084608" cy="1217495"/>
            </a:xfrm>
          </p:grpSpPr>
          <p:pic>
            <p:nvPicPr>
              <p:cNvPr id="381" name="Google Shape;381;p26" descr="Image result for microscopic plants"/>
              <p:cNvPicPr preferRelativeResize="0"/>
              <p:nvPr/>
            </p:nvPicPr>
            <p:blipFill rotWithShape="1">
              <a:blip r:embed="rId6">
                <a:alphaModFix/>
              </a:blip>
              <a:srcRect r="53324" b="50000"/>
              <a:stretch/>
            </p:blipFill>
            <p:spPr>
              <a:xfrm>
                <a:off x="2987824" y="5763162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2" name="Google Shape;382;p26"/>
              <p:cNvSpPr txBox="1"/>
              <p:nvPr/>
            </p:nvSpPr>
            <p:spPr>
              <a:xfrm>
                <a:off x="2843808" y="6037257"/>
                <a:ext cx="20846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Microscopic plants</a:t>
                </a:r>
                <a:endParaRPr/>
              </a:p>
            </p:txBody>
          </p:sp>
          <p:pic>
            <p:nvPicPr>
              <p:cNvPr id="383" name="Google Shape;383;p26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3572836" y="5572079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" name="Google Shape;384;p26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4157848" y="6407407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5" name="Google Shape;385;p26"/>
            <p:cNvGrpSpPr/>
            <p:nvPr/>
          </p:nvGrpSpPr>
          <p:grpSpPr>
            <a:xfrm>
              <a:off x="6889365" y="3955804"/>
              <a:ext cx="2084608" cy="907979"/>
              <a:chOff x="7059392" y="3785227"/>
              <a:chExt cx="2084608" cy="907979"/>
            </a:xfrm>
          </p:grpSpPr>
          <p:pic>
            <p:nvPicPr>
              <p:cNvPr id="386" name="Google Shape;386;p26" descr="Image result for pond snail"/>
              <p:cNvPicPr preferRelativeResize="0"/>
              <p:nvPr/>
            </p:nvPicPr>
            <p:blipFill rotWithShape="1">
              <a:blip r:embed="rId8">
                <a:alphaModFix/>
              </a:blip>
              <a:srcRect l="6998" t="23557" r="10601" b="13314"/>
              <a:stretch/>
            </p:blipFill>
            <p:spPr>
              <a:xfrm>
                <a:off x="7510975" y="3785227"/>
                <a:ext cx="1383933" cy="707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7" name="Google Shape;387;p26"/>
              <p:cNvSpPr txBox="1"/>
              <p:nvPr/>
            </p:nvSpPr>
            <p:spPr>
              <a:xfrm>
                <a:off x="7059392" y="4293096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 snail</a:t>
                </a:r>
                <a:endParaRPr/>
              </a:p>
            </p:txBody>
          </p:sp>
        </p:grpSp>
        <p:grpSp>
          <p:nvGrpSpPr>
            <p:cNvPr id="388" name="Google Shape;388;p26"/>
            <p:cNvGrpSpPr/>
            <p:nvPr/>
          </p:nvGrpSpPr>
          <p:grpSpPr>
            <a:xfrm>
              <a:off x="2932620" y="3391561"/>
              <a:ext cx="3076877" cy="1924410"/>
              <a:chOff x="3475867" y="2823022"/>
              <a:chExt cx="3076877" cy="1924410"/>
            </a:xfrm>
          </p:grpSpPr>
          <p:pic>
            <p:nvPicPr>
              <p:cNvPr id="389" name="Google Shape;389;p26" descr="Image result for mayfly larva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877727">
                <a:off x="3593351" y="3275209"/>
                <a:ext cx="2026735" cy="10200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0" name="Google Shape;390;p26"/>
              <p:cNvSpPr txBox="1"/>
              <p:nvPr/>
            </p:nvSpPr>
            <p:spPr>
              <a:xfrm>
                <a:off x="4468136" y="378522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Mayfly larva</a:t>
                </a:r>
                <a:endParaRPr/>
              </a:p>
            </p:txBody>
          </p:sp>
        </p:grpSp>
        <p:grpSp>
          <p:nvGrpSpPr>
            <p:cNvPr id="391" name="Google Shape;391;p26"/>
            <p:cNvGrpSpPr/>
            <p:nvPr/>
          </p:nvGrpSpPr>
          <p:grpSpPr>
            <a:xfrm>
              <a:off x="380484" y="2456296"/>
              <a:ext cx="2084608" cy="1089427"/>
              <a:chOff x="748069" y="3288954"/>
              <a:chExt cx="2084608" cy="1089427"/>
            </a:xfrm>
          </p:grpSpPr>
          <p:pic>
            <p:nvPicPr>
              <p:cNvPr id="392" name="Google Shape;392;p26" descr="Image result for dragonfly larv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-4490239">
                <a:off x="1427490" y="3226947"/>
                <a:ext cx="725763" cy="11165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Google Shape;393;p26"/>
              <p:cNvSpPr txBox="1"/>
              <p:nvPr/>
            </p:nvSpPr>
            <p:spPr>
              <a:xfrm>
                <a:off x="748069" y="3978271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Dragonfly larva</a:t>
                </a:r>
                <a:endParaRPr/>
              </a:p>
            </p:txBody>
          </p:sp>
        </p:grpSp>
        <p:grpSp>
          <p:nvGrpSpPr>
            <p:cNvPr id="394" name="Google Shape;394;p26"/>
            <p:cNvGrpSpPr/>
            <p:nvPr/>
          </p:nvGrpSpPr>
          <p:grpSpPr>
            <a:xfrm>
              <a:off x="5895500" y="2369766"/>
              <a:ext cx="2084608" cy="1141175"/>
              <a:chOff x="7010934" y="2511779"/>
              <a:chExt cx="2084608" cy="1141175"/>
            </a:xfrm>
          </p:grpSpPr>
          <p:pic>
            <p:nvPicPr>
              <p:cNvPr id="395" name="Google Shape;395;p26" descr="Image result for stickleback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64288" y="2511779"/>
                <a:ext cx="1875396" cy="780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6" name="Google Shape;396;p26"/>
              <p:cNvSpPr txBox="1"/>
              <p:nvPr/>
            </p:nvSpPr>
            <p:spPr>
              <a:xfrm>
                <a:off x="7010934" y="3252844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Stickleback</a:t>
                </a:r>
                <a:endParaRPr/>
              </a:p>
            </p:txBody>
          </p:sp>
        </p:grpSp>
        <p:grpSp>
          <p:nvGrpSpPr>
            <p:cNvPr id="397" name="Google Shape;397;p26"/>
            <p:cNvGrpSpPr/>
            <p:nvPr/>
          </p:nvGrpSpPr>
          <p:grpSpPr>
            <a:xfrm>
              <a:off x="3050104" y="1692225"/>
              <a:ext cx="2908713" cy="937423"/>
              <a:chOff x="4060878" y="1772816"/>
              <a:chExt cx="2908713" cy="937423"/>
            </a:xfrm>
          </p:grpSpPr>
          <p:pic>
            <p:nvPicPr>
              <p:cNvPr id="398" name="Google Shape;398;p26" descr="Image result for common fro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060878" y="1772816"/>
                <a:ext cx="1154257" cy="9374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9" name="Google Shape;399;p26"/>
              <p:cNvSpPr txBox="1"/>
              <p:nvPr/>
            </p:nvSpPr>
            <p:spPr>
              <a:xfrm>
                <a:off x="4884983" y="191616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Common frog</a:t>
                </a:r>
                <a:endParaRPr/>
              </a:p>
            </p:txBody>
          </p:sp>
        </p:grpSp>
        <p:grpSp>
          <p:nvGrpSpPr>
            <p:cNvPr id="400" name="Google Shape;400;p26"/>
            <p:cNvGrpSpPr/>
            <p:nvPr/>
          </p:nvGrpSpPr>
          <p:grpSpPr>
            <a:xfrm>
              <a:off x="5194324" y="-34844"/>
              <a:ext cx="2838590" cy="1819036"/>
              <a:chOff x="2264592" y="873539"/>
              <a:chExt cx="2838590" cy="1819036"/>
            </a:xfrm>
          </p:grpSpPr>
          <p:pic>
            <p:nvPicPr>
              <p:cNvPr id="401" name="Google Shape;401;p26" descr="Image result for heron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264592" y="873539"/>
                <a:ext cx="1211274" cy="18190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2" name="Google Shape;402;p26"/>
              <p:cNvSpPr txBox="1"/>
              <p:nvPr/>
            </p:nvSpPr>
            <p:spPr>
              <a:xfrm>
                <a:off x="3018574" y="1551250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Heron</a:t>
                </a:r>
                <a:endParaRPr/>
              </a:p>
            </p:txBody>
          </p:sp>
        </p:grpSp>
        <p:cxnSp>
          <p:nvCxnSpPr>
            <p:cNvPr id="403" name="Google Shape;403;p26"/>
            <p:cNvCxnSpPr>
              <a:stCxn id="378" idx="1"/>
            </p:cNvCxnSpPr>
            <p:nvPr/>
          </p:nvCxnSpPr>
          <p:spPr>
            <a:xfrm rot="10800000">
              <a:off x="4875782" y="4863683"/>
              <a:ext cx="798300" cy="88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4" name="Google Shape;404;p26"/>
            <p:cNvCxnSpPr>
              <a:stCxn id="383" idx="3"/>
              <a:endCxn id="389" idx="2"/>
            </p:cNvCxnSpPr>
            <p:nvPr/>
          </p:nvCxnSpPr>
          <p:spPr>
            <a:xfrm rot="10800000" flipH="1">
              <a:off x="3266410" y="4789705"/>
              <a:ext cx="1062000" cy="81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5" name="Google Shape;405;p26"/>
            <p:cNvCxnSpPr>
              <a:endCxn id="387" idx="2"/>
            </p:cNvCxnSpPr>
            <p:nvPr/>
          </p:nvCxnSpPr>
          <p:spPr>
            <a:xfrm rot="10800000" flipH="1">
              <a:off x="6937769" y="4863783"/>
              <a:ext cx="993900" cy="51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6" name="Google Shape;406;p26"/>
            <p:cNvCxnSpPr/>
            <p:nvPr/>
          </p:nvCxnSpPr>
          <p:spPr>
            <a:xfrm rot="10800000">
              <a:off x="7652216" y="3145613"/>
              <a:ext cx="0" cy="8101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7" name="Google Shape;407;p26"/>
            <p:cNvCxnSpPr/>
            <p:nvPr/>
          </p:nvCxnSpPr>
          <p:spPr>
            <a:xfrm rot="10800000" flipH="1">
              <a:off x="4752046" y="2952570"/>
              <a:ext cx="1196260" cy="96538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8" name="Google Shape;408;p26"/>
            <p:cNvCxnSpPr/>
            <p:nvPr/>
          </p:nvCxnSpPr>
          <p:spPr>
            <a:xfrm rot="10800000" flipH="1">
              <a:off x="4009978" y="2629649"/>
              <a:ext cx="1" cy="13261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09" name="Google Shape;409;p26"/>
            <p:cNvCxnSpPr>
              <a:endCxn id="393" idx="3"/>
            </p:cNvCxnSpPr>
            <p:nvPr/>
          </p:nvCxnSpPr>
          <p:spPr>
            <a:xfrm rot="10800000">
              <a:off x="2465092" y="3345668"/>
              <a:ext cx="1162200" cy="8034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0" name="Google Shape;410;p26"/>
            <p:cNvCxnSpPr/>
            <p:nvPr/>
          </p:nvCxnSpPr>
          <p:spPr>
            <a:xfrm rot="10800000" flipH="1">
              <a:off x="1675552" y="2235687"/>
              <a:ext cx="1158247" cy="39396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1" name="Google Shape;411;p26"/>
            <p:cNvCxnSpPr/>
            <p:nvPr/>
          </p:nvCxnSpPr>
          <p:spPr>
            <a:xfrm rot="10800000">
              <a:off x="4483865" y="2235687"/>
              <a:ext cx="1474952" cy="3939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2" name="Google Shape;412;p26"/>
            <p:cNvCxnSpPr>
              <a:stCxn id="395" idx="0"/>
            </p:cNvCxnSpPr>
            <p:nvPr/>
          </p:nvCxnSpPr>
          <p:spPr>
            <a:xfrm rot="10800000">
              <a:off x="6156752" y="1196766"/>
              <a:ext cx="829800" cy="117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3" name="Google Shape;413;p26"/>
            <p:cNvCxnSpPr/>
            <p:nvPr/>
          </p:nvCxnSpPr>
          <p:spPr>
            <a:xfrm rot="10800000" flipH="1">
              <a:off x="4189378" y="842922"/>
              <a:ext cx="1113639" cy="76047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pic>
          <p:nvPicPr>
            <p:cNvPr id="414" name="Google Shape;414;p26"/>
            <p:cNvPicPr preferRelativeResize="0"/>
            <p:nvPr/>
          </p:nvPicPr>
          <p:blipFill rotWithShape="1">
            <a:blip r:embed="rId14">
              <a:alphaModFix/>
            </a:blip>
            <a:srcRect l="42518" t="61249" r="48345" b="23750"/>
            <a:stretch/>
          </p:blipFill>
          <p:spPr>
            <a:xfrm>
              <a:off x="595432" y="3872433"/>
              <a:ext cx="1225006" cy="11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26"/>
            <p:cNvSpPr txBox="1"/>
            <p:nvPr/>
          </p:nvSpPr>
          <p:spPr>
            <a:xfrm>
              <a:off x="323528" y="4962028"/>
              <a:ext cx="27226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Microscopic animals and protists</a:t>
              </a:r>
              <a:endParaRPr/>
            </a:p>
          </p:txBody>
        </p:sp>
        <p:cxnSp>
          <p:nvCxnSpPr>
            <p:cNvPr id="416" name="Google Shape;416;p26"/>
            <p:cNvCxnSpPr/>
            <p:nvPr/>
          </p:nvCxnSpPr>
          <p:spPr>
            <a:xfrm rot="10800000">
              <a:off x="1820438" y="5347641"/>
              <a:ext cx="434237" cy="25326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7" name="Google Shape;417;p26"/>
            <p:cNvCxnSpPr>
              <a:endCxn id="393" idx="2"/>
            </p:cNvCxnSpPr>
            <p:nvPr/>
          </p:nvCxnSpPr>
          <p:spPr>
            <a:xfrm rot="10800000" flipH="1">
              <a:off x="1207988" y="3545723"/>
              <a:ext cx="214800" cy="410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8" name="Google Shape;418;p26"/>
            <p:cNvCxnSpPr/>
            <p:nvPr/>
          </p:nvCxnSpPr>
          <p:spPr>
            <a:xfrm rot="10800000" flipH="1">
              <a:off x="1573774" y="4553821"/>
              <a:ext cx="1358845" cy="29237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419" name="Google Shape;419;p26"/>
          <p:cNvSpPr txBox="1"/>
          <p:nvPr/>
        </p:nvSpPr>
        <p:spPr>
          <a:xfrm>
            <a:off x="224615" y="210346"/>
            <a:ext cx="47485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What is the </a:t>
            </a:r>
            <a:r>
              <a:rPr lang="en-GB" sz="2800" b="1">
                <a:solidFill>
                  <a:srgbClr val="660066"/>
                </a:solidFill>
                <a:latin typeface="Trebuchet MS"/>
                <a:ea typeface="Comic Sans MS"/>
                <a:cs typeface="Comic Sans MS"/>
                <a:sym typeface="Comic Sans MS"/>
              </a:rPr>
              <a:t>top predator</a:t>
            </a:r>
            <a:r>
              <a:rPr lang="en-GB" sz="2800" b="1">
                <a:solidFill>
                  <a:srgbClr val="002060"/>
                </a:solidFill>
                <a:latin typeface="Trebuchet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in this food chain?</a:t>
            </a:r>
            <a:endParaRPr>
              <a:latin typeface="Trebuchet MS"/>
            </a:endParaRPr>
          </a:p>
        </p:txBody>
      </p:sp>
      <p:sp>
        <p:nvSpPr>
          <p:cNvPr id="420" name="Google Shape;420;p26"/>
          <p:cNvSpPr/>
          <p:nvPr/>
        </p:nvSpPr>
        <p:spPr>
          <a:xfrm>
            <a:off x="3380340" y="5383034"/>
            <a:ext cx="2333038" cy="1474966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6"/>
          <p:cNvSpPr/>
          <p:nvPr/>
        </p:nvSpPr>
        <p:spPr>
          <a:xfrm>
            <a:off x="6874176" y="5123409"/>
            <a:ext cx="2333038" cy="1658391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6"/>
          <p:cNvSpPr/>
          <p:nvPr/>
        </p:nvSpPr>
        <p:spPr>
          <a:xfrm>
            <a:off x="1886790" y="3887543"/>
            <a:ext cx="2471009" cy="1713362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6"/>
          <p:cNvSpPr/>
          <p:nvPr/>
        </p:nvSpPr>
        <p:spPr>
          <a:xfrm>
            <a:off x="4596249" y="3550709"/>
            <a:ext cx="2471009" cy="131307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6"/>
          <p:cNvSpPr/>
          <p:nvPr/>
        </p:nvSpPr>
        <p:spPr>
          <a:xfrm>
            <a:off x="8413366" y="3750764"/>
            <a:ext cx="1897731" cy="127348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6"/>
          <p:cNvSpPr/>
          <p:nvPr/>
        </p:nvSpPr>
        <p:spPr>
          <a:xfrm>
            <a:off x="1904484" y="2369766"/>
            <a:ext cx="1991432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6"/>
          <p:cNvSpPr/>
          <p:nvPr/>
        </p:nvSpPr>
        <p:spPr>
          <a:xfrm>
            <a:off x="7370798" y="2193137"/>
            <a:ext cx="2186116" cy="1352586"/>
          </a:xfrm>
          <a:prstGeom prst="rect">
            <a:avLst/>
          </a:prstGeom>
          <a:solidFill>
            <a:srgbClr val="FF66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6"/>
          <p:cNvSpPr/>
          <p:nvPr/>
        </p:nvSpPr>
        <p:spPr>
          <a:xfrm>
            <a:off x="4449081" y="1603396"/>
            <a:ext cx="2618176" cy="1156452"/>
          </a:xfrm>
          <a:prstGeom prst="rect">
            <a:avLst/>
          </a:prstGeom>
          <a:solidFill>
            <a:srgbClr val="00206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6"/>
          <p:cNvSpPr/>
          <p:nvPr/>
        </p:nvSpPr>
        <p:spPr>
          <a:xfrm>
            <a:off x="6598214" y="0"/>
            <a:ext cx="1865642" cy="1835576"/>
          </a:xfrm>
          <a:prstGeom prst="rect">
            <a:avLst/>
          </a:prstGeom>
          <a:solidFill>
            <a:srgbClr val="66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510681-0098-F62B-D2B1-7EE3A30CA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06297" y="226218"/>
            <a:ext cx="897492" cy="8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03A4-5686-4FE5-8D9D-9520426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882" y="276746"/>
            <a:ext cx="3058236" cy="808582"/>
          </a:xfrm>
        </p:spPr>
        <p:txBody>
          <a:bodyPr>
            <a:normAutofit/>
          </a:bodyPr>
          <a:lstStyle/>
          <a:p>
            <a:r>
              <a:rPr lang="en-GB" sz="3600" b="1" i="1" u="sng"/>
              <a:t>Hinge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62B9-E556-42CD-B5EB-FE6529B8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547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4400" b="1">
                <a:latin typeface="Calibri"/>
                <a:cs typeface="Calibri"/>
              </a:rPr>
              <a:t>Groups of the same species of animal form a what</a:t>
            </a:r>
            <a:r>
              <a:rPr lang="en-GB" sz="4400" b="1"/>
              <a:t>?</a:t>
            </a:r>
            <a:endParaRPr lang="en-GB" sz="4400" b="1">
              <a:ea typeface="Calibri"/>
              <a:cs typeface="Calibri"/>
            </a:endParaRPr>
          </a:p>
          <a:p>
            <a:pPr marL="0" indent="0">
              <a:buNone/>
            </a:pPr>
            <a:endParaRPr lang="en-GB" sz="4400" b="1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Ecosystem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Community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Species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ea typeface="Calibri"/>
                <a:cs typeface="Calibri"/>
              </a:rPr>
              <a:t>Population</a:t>
            </a:r>
          </a:p>
          <a:p>
            <a:pPr marL="0" indent="0">
              <a:buNone/>
            </a:pPr>
            <a:endParaRPr lang="en-GB" sz="4000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F62D8-3147-4DED-9785-1681EA98E0A5}"/>
              </a:ext>
            </a:extLst>
          </p:cNvPr>
          <p:cNvSpPr/>
          <p:nvPr/>
        </p:nvSpPr>
        <p:spPr>
          <a:xfrm>
            <a:off x="588214" y="5415227"/>
            <a:ext cx="7381647" cy="7594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6095BA-7BC2-975F-4A3B-B269FD68D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9623" y="276746"/>
            <a:ext cx="867692" cy="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03A4-5686-4FE5-8D9D-9520426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882" y="276746"/>
            <a:ext cx="3058236" cy="808582"/>
          </a:xfrm>
        </p:spPr>
        <p:txBody>
          <a:bodyPr>
            <a:normAutofit/>
          </a:bodyPr>
          <a:lstStyle/>
          <a:p>
            <a:r>
              <a:rPr lang="en-GB" sz="3600" b="1" i="1" u="sng"/>
              <a:t>Hinge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62B9-E556-42CD-B5EB-FE6529B8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547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4400" b="1">
                <a:latin typeface="Calibri"/>
                <a:cs typeface="Calibri"/>
              </a:rPr>
              <a:t>All the organisms and the environment in which they live form</a:t>
            </a:r>
            <a:r>
              <a:rPr lang="en-GB" sz="4400" b="1"/>
              <a:t> what?</a:t>
            </a:r>
            <a:endParaRPr lang="en-GB" sz="4400" b="1">
              <a:ea typeface="Calibri"/>
              <a:cs typeface="Calibri"/>
            </a:endParaRPr>
          </a:p>
          <a:p>
            <a:pPr marL="0" indent="0">
              <a:buNone/>
            </a:pPr>
            <a:endParaRPr lang="en-GB" sz="4400" b="1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Ecosystem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Community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Species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ea typeface="Calibri"/>
                <a:cs typeface="Calibri"/>
              </a:rPr>
              <a:t>Population</a:t>
            </a:r>
          </a:p>
          <a:p>
            <a:pPr marL="0" indent="0">
              <a:buNone/>
            </a:pPr>
            <a:endParaRPr lang="en-GB" sz="4000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F62D8-3147-4DED-9785-1681EA98E0A5}"/>
              </a:ext>
            </a:extLst>
          </p:cNvPr>
          <p:cNvSpPr/>
          <p:nvPr/>
        </p:nvSpPr>
        <p:spPr>
          <a:xfrm>
            <a:off x="539576" y="3429163"/>
            <a:ext cx="7381647" cy="7594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37F1F1-9C55-A038-5DC7-3BEF3DA03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3320" y="276745"/>
            <a:ext cx="1038045" cy="10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03A4-5686-4FE5-8D9D-9520426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882" y="276746"/>
            <a:ext cx="3058236" cy="808582"/>
          </a:xfrm>
        </p:spPr>
        <p:txBody>
          <a:bodyPr>
            <a:normAutofit/>
          </a:bodyPr>
          <a:lstStyle/>
          <a:p>
            <a:r>
              <a:rPr lang="en-GB" sz="3600" b="1" i="1" u="sng"/>
              <a:t>Hinge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62B9-E556-42CD-B5EB-FE6529B8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547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4400" b="1">
                <a:latin typeface="Calibri"/>
                <a:cs typeface="Calibri"/>
              </a:rPr>
              <a:t>All the populations of organisms that live and interact in an ecosystem form a</a:t>
            </a:r>
            <a:r>
              <a:rPr lang="en-GB" sz="4400" b="1"/>
              <a:t> what?</a:t>
            </a:r>
            <a:endParaRPr lang="en-GB" sz="4400" b="1">
              <a:ea typeface="Calibri"/>
              <a:cs typeface="Calibri"/>
            </a:endParaRPr>
          </a:p>
          <a:p>
            <a:pPr marL="0" indent="0">
              <a:buNone/>
            </a:pPr>
            <a:endParaRPr lang="en-GB" sz="4400" b="1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Ecosystem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Community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cs typeface="Calibri"/>
              </a:rPr>
              <a:t>Species</a:t>
            </a:r>
            <a:endParaRPr lang="en-GB" sz="4400">
              <a:ea typeface="Calibri"/>
              <a:cs typeface="Calibri"/>
            </a:endParaRPr>
          </a:p>
          <a:p>
            <a:pPr marL="514350" indent="-514350">
              <a:buAutoNum type="alphaLcParenR"/>
            </a:pPr>
            <a:r>
              <a:rPr lang="en-GB" sz="4400">
                <a:ea typeface="Calibri"/>
                <a:cs typeface="Calibri"/>
              </a:rPr>
              <a:t>Population</a:t>
            </a:r>
          </a:p>
          <a:p>
            <a:pPr marL="0" indent="0">
              <a:buNone/>
            </a:pPr>
            <a:endParaRPr lang="en-GB" sz="4000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F62D8-3147-4DED-9785-1681EA98E0A5}"/>
              </a:ext>
            </a:extLst>
          </p:cNvPr>
          <p:cNvSpPr/>
          <p:nvPr/>
        </p:nvSpPr>
        <p:spPr>
          <a:xfrm>
            <a:off x="377448" y="4101992"/>
            <a:ext cx="7381647" cy="7594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7E506-FDB5-BE1F-86EF-E07C4707D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4021" y="276746"/>
            <a:ext cx="956095" cy="9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E0B640E7-E330-4B73-536E-3003A5F8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29" y="273465"/>
            <a:ext cx="944305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What is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What are biotic factors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What are abiotic factors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What is a food chain?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5. What is a food web?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6. What is the role of producers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7. What is the role of consumers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 What is a decomposer?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9. What is the carbon cycle?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10. What is the nitrogen cycle?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11. What is biodiversity?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12. How do abiotic factors affect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 What is the energy flow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14. What is a trophic level?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15. What is the difference between a habitat and a niche?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16. How do invasive species affect ecosystems?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17. What is an example of a mutualistic relationship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18. What is the role of plants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19. What is an example of a carnivorous plant?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20. How does deforestation affect ecosystems?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944026-FC87-35E5-172D-4E03CEE77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7283" y="273465"/>
            <a:ext cx="1268084" cy="12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BE1C56A-F567-BA0C-0BB7-0B5B20429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71" y="151179"/>
            <a:ext cx="11618163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What is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ecosystem is a community of living organisms interacting with each other and their physical environment (such as air, water, and soil) in a specific area.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What are biotic factors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Biotic factors are the living components of an ecosystem, such as plants, animals, bacteria, and fungi.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What are abiotic factors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Abiotic factors are the non-living components of an ecosystem, such as temperature, sunlight, water, soil, and air.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What is a food chain?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food chain is a sequence of organisms, each of which is eaten by the next one in the chain. It shows the flow of energy through an ecosystem.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5. What is a food web?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food web is a network of interconnected food chains, showing the complex feeding relationships within an ecosystem.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6. What is the role of producers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Producers (mainly plants and algae) use sunlight to make their own food through photosynthesis, forming the base of the food chain.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7. What is the role of consumers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Consumers are organisms that eat other organisms for energy. They can be herbivores (eat plants), carnivores (eat animals), or omnivores (eat both).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 What is a decomposer?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decomposer, like bacteria and fungi, breaks down dead organisms and waste products, recycling nutrients back into the ecosystem.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9. What is the carbon cycle?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carbon cycle is the process by which carbon is exchanged between the atmosphere, oceans, soil, and living organisms. It involves processes like photosynthesis, respiration, and decomposition.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10. What is the nitrogen cycle?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nitrogen cycle describes how nitrogen is converted into various chemical forms, moving between the atmosphere, soil, plants, and animals, involving processes like nitrogen fixation and denitrification.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4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1ED1-C4A8-0327-6400-361280A0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46" y="474153"/>
            <a:ext cx="11422811" cy="6168187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11. What is biodiversity?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Biodiversity refers to the variety of living organisms in an ecosystem, including different species, genes, and ecosystems themselves.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12. How do abiotic factors affect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Abiotic factors such as temperature, light, and water availability influence the types of organisms that can live in an ecosystem and their distribution.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 What is the energy flow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Energy flows through an ecosystem in one direction, starting with producers (plants) and moving through consumers and decomposers. Energy is lost at each trophic level, mostly as heat.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14. What is a trophic level?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trophic level is a position in the food chain or food web, such as primary producer, primary consumer, secondary consumer, etc.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15. What is the difference between a habitat and a niche?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habitat is the physical place where an organism lives, while a niche is the role or function an organism performs in an ecosystem, including how it gets food and interacts with other organisms.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16. How do invasive species affect ecosystems?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Invasive species can disrupt ecosystems by outcompeting native species for resources, spreading diseases, or causing changes in the habitat, often leading to a decline in biodiversity.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17. What is an example of a mutualistic relationship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example of mutualism is the relationship between bees and flowers. Bees get nectar from flowers, while flowers get pollinated by bees.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18. What is the role of plants in an ecosystem?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Plants are producers that capture solar energy through photosynthesis, provide oxygen, and form the base of the food chain, supporting herbivores and other organisms.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19. What is an example of a carnivorous plant?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example of a carnivorous plant is the Venus flytrap, which captures and digests insects to obtain nutrients.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20. How does deforestation affect ecosystems?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Deforestation can destroy habitats, reduce biodiversity, increase carbon dioxide levels, and disrupt the balance of ecosystems by removing plants and animals that depend on forests.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questions cover a broad range of topics related to ecosystems, making them ideal for GCSE revision or assessment.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8753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BBC98-75B6-DD41-19D4-E7239A7A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407A-2A1D-33DC-754D-D4DA9A30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8" y="69358"/>
            <a:ext cx="12068492" cy="625151"/>
          </a:xfrm>
        </p:spPr>
        <p:txBody>
          <a:bodyPr>
            <a:noAutofit/>
          </a:bodyPr>
          <a:lstStyle/>
          <a:p>
            <a:r>
              <a:rPr lang="en-GB" sz="3200" b="1" dirty="0"/>
              <a:t>Threshold – Entrance - </a:t>
            </a:r>
            <a:r>
              <a:rPr lang="en-GB" sz="3200" b="1" dirty="0">
                <a:solidFill>
                  <a:schemeClr val="accent2"/>
                </a:solidFill>
              </a:rPr>
              <a:t>Teacher to stand on door threshold </a:t>
            </a:r>
            <a:endParaRPr lang="en-GB" sz="32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E8CF81-D83A-EE6A-7473-F047D92FBADA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4000" b="1" dirty="0"/>
              <a:t>At the start of the lesson:</a:t>
            </a:r>
            <a:r>
              <a:rPr lang="en-GB" sz="4000" dirty="0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Wear your uniform with pride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Enter the classroom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Books distributed calmly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Complete your do now in silence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 Place your equipment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>
              <a:buFont typeface="Arial" panose="020B0604020202020204" pitchFamily="34" charset="0"/>
              <a:buChar char="•"/>
            </a:pPr>
            <a:endParaRPr lang="en-GB" sz="4000" dirty="0"/>
          </a:p>
          <a:p>
            <a:endParaRPr lang="en-GB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62DAD6-CB6A-3144-82EA-889304366D30}"/>
              </a:ext>
            </a:extLst>
          </p:cNvPr>
          <p:cNvSpPr/>
          <p:nvPr/>
        </p:nvSpPr>
        <p:spPr>
          <a:xfrm>
            <a:off x="4353348" y="1917196"/>
            <a:ext cx="7388368" cy="4327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GB" sz="3600" dirty="0"/>
              <a:t>Do Now:</a:t>
            </a:r>
            <a:endParaRPr lang="en-GB" sz="3600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742950" indent="-742950" defTabSz="457189">
              <a:buAutoNum type="arabicPeriod"/>
              <a:defRPr/>
            </a:pPr>
            <a:r>
              <a:rPr lang="en-US" sz="3600" dirty="0">
                <a:ea typeface="Calibri"/>
                <a:cs typeface="Calibri"/>
              </a:rPr>
              <a:t>What is an ecosystem?</a:t>
            </a:r>
          </a:p>
          <a:p>
            <a:pPr marL="742950" indent="-742950" defTabSz="457189">
              <a:buAutoNum type="arabicPeriod"/>
              <a:defRPr/>
            </a:pPr>
            <a:r>
              <a:rPr lang="en-US" sz="3600" dirty="0">
                <a:ea typeface="Calibri"/>
                <a:cs typeface="Calibri"/>
              </a:rPr>
              <a:t>Draw a food web</a:t>
            </a:r>
          </a:p>
          <a:p>
            <a:endParaRPr lang="en-US" sz="3600" dirty="0">
              <a:ea typeface="Calibri"/>
              <a:cs typeface="Calibri"/>
            </a:endParaRPr>
          </a:p>
          <a:p>
            <a:endParaRPr lang="en-GB" sz="14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FF018-5877-8AEA-DD73-984AC83CAA6D}"/>
              </a:ext>
            </a:extLst>
          </p:cNvPr>
          <p:cNvSpPr txBox="1"/>
          <p:nvPr/>
        </p:nvSpPr>
        <p:spPr>
          <a:xfrm>
            <a:off x="290775" y="879195"/>
            <a:ext cx="1170652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/>
              <a:t>Title: Ecosystems</a:t>
            </a:r>
          </a:p>
          <a:p>
            <a:r>
              <a:rPr lang="en-GB" sz="2800" b="1" dirty="0"/>
              <a:t>Date: Friday 10</a:t>
            </a:r>
            <a:r>
              <a:rPr lang="en-GB" sz="2800" b="1" baseline="30000" dirty="0"/>
              <a:t>th</a:t>
            </a:r>
            <a:r>
              <a:rPr lang="en-GB" sz="2800" b="1" dirty="0"/>
              <a:t> January</a:t>
            </a:r>
            <a:endParaRPr lang="en-GB" sz="2800" u="sng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4D879-D42B-D4E2-06C1-E0DC3ABA2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6094" y="775003"/>
            <a:ext cx="1220866" cy="10616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E8A706-CC9D-DFC5-FCE4-3288D7D0ED22}"/>
              </a:ext>
            </a:extLst>
          </p:cNvPr>
          <p:cNvCxnSpPr>
            <a:cxnSpLocks/>
          </p:cNvCxnSpPr>
          <p:nvPr/>
        </p:nvCxnSpPr>
        <p:spPr>
          <a:xfrm>
            <a:off x="1946607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616788-03D6-35CB-22E8-17ABF38F0ED0}"/>
              </a:ext>
            </a:extLst>
          </p:cNvPr>
          <p:cNvCxnSpPr>
            <a:cxnSpLocks/>
          </p:cNvCxnSpPr>
          <p:nvPr/>
        </p:nvCxnSpPr>
        <p:spPr>
          <a:xfrm>
            <a:off x="5184406" y="6389580"/>
            <a:ext cx="0" cy="417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BF1F4E-8244-7B0A-79FD-293DA6B05448}"/>
              </a:ext>
            </a:extLst>
          </p:cNvPr>
          <p:cNvSpPr/>
          <p:nvPr/>
        </p:nvSpPr>
        <p:spPr>
          <a:xfrm>
            <a:off x="-230938" y="624426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3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2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Food Chains and Food Webs | Examples of Food Chains and Food Webs">
            <a:extLst>
              <a:ext uri="{FF2B5EF4-FFF2-40B4-BE49-F238E27FC236}">
                <a16:creationId xmlns:a16="http://schemas.microsoft.com/office/drawing/2014/main" id="{7D2BAD70-12D5-26AD-01F4-A673FF44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583" y="1178062"/>
            <a:ext cx="4567274" cy="516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FE8D75-59EF-24D3-83E8-52932FA36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9350" y="175294"/>
            <a:ext cx="666377" cy="6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75246-528D-4B13-BCF6-4AAB7ECFF4A5}"/>
              </a:ext>
            </a:extLst>
          </p:cNvPr>
          <p:cNvSpPr/>
          <p:nvPr/>
        </p:nvSpPr>
        <p:spPr>
          <a:xfrm>
            <a:off x="173312" y="544131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/>
              <a:t>Prior Learning: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A1D943-23E1-56D2-646A-2203C2BF3444}"/>
              </a:ext>
            </a:extLst>
          </p:cNvPr>
          <p:cNvSpPr/>
          <p:nvPr/>
        </p:nvSpPr>
        <p:spPr>
          <a:xfrm>
            <a:off x="4276927" y="544131"/>
            <a:ext cx="3638145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/>
              <a:t>This Topic covers: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C4D7D-0C43-8861-9F11-0280F9705597}"/>
              </a:ext>
            </a:extLst>
          </p:cNvPr>
          <p:cNvSpPr/>
          <p:nvPr/>
        </p:nvSpPr>
        <p:spPr>
          <a:xfrm>
            <a:off x="8380543" y="544130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/>
              <a:t>Future learning links: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E2B200-E1D3-DE05-C49B-FBA8EA96D3FD}"/>
              </a:ext>
            </a:extLst>
          </p:cNvPr>
          <p:cNvSpPr/>
          <p:nvPr/>
        </p:nvSpPr>
        <p:spPr>
          <a:xfrm>
            <a:off x="173313" y="5141085"/>
            <a:ext cx="11845374" cy="21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u="sng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639DA-E5B9-9D12-105E-E4367BB012C2}"/>
              </a:ext>
            </a:extLst>
          </p:cNvPr>
          <p:cNvSpPr/>
          <p:nvPr/>
        </p:nvSpPr>
        <p:spPr>
          <a:xfrm>
            <a:off x="173312" y="5686368"/>
            <a:ext cx="3638145" cy="89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u="sng"/>
              <a:t>Careers: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E5778D-5034-DB8E-3395-8CF55CE037C3}"/>
              </a:ext>
            </a:extLst>
          </p:cNvPr>
          <p:cNvSpPr/>
          <p:nvPr/>
        </p:nvSpPr>
        <p:spPr>
          <a:xfrm>
            <a:off x="3657600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310CAC-C9C7-924C-0D1C-9373D635B1DD}"/>
              </a:ext>
            </a:extLst>
          </p:cNvPr>
          <p:cNvSpPr/>
          <p:nvPr/>
        </p:nvSpPr>
        <p:spPr>
          <a:xfrm>
            <a:off x="7787782" y="3185719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669B6-95D4-2462-AC3F-E2F5A1454C8B}"/>
              </a:ext>
            </a:extLst>
          </p:cNvPr>
          <p:cNvSpPr txBox="1"/>
          <p:nvPr/>
        </p:nvSpPr>
        <p:spPr>
          <a:xfrm>
            <a:off x="643156" y="1342238"/>
            <a:ext cx="288581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cs typeface="Calibri"/>
              </a:rPr>
              <a:t>Year 7- introduction to adaptations and natural selection 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cs typeface="Calibri"/>
              </a:rPr>
              <a:t>Year 8- Introduction to sampling techniques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000000"/>
              </a:solidFill>
              <a:cs typeface="Calibri"/>
            </a:endParaRPr>
          </a:p>
          <a:p>
            <a:endParaRPr lang="en-GB">
              <a:solidFill>
                <a:srgbClr val="0000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20B1F-28AD-E141-46F9-EA10171FC52D}"/>
              </a:ext>
            </a:extLst>
          </p:cNvPr>
          <p:cNvSpPr txBox="1"/>
          <p:nvPr/>
        </p:nvSpPr>
        <p:spPr>
          <a:xfrm>
            <a:off x="4542536" y="1342238"/>
            <a:ext cx="324524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Ecosystems </a:t>
            </a:r>
            <a:endParaRPr lang="en-US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Energy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Abiotic Factors and communities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Sampling- core practical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Biotic Factors and communities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Assessing pollution (H tier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Parasites and mutualists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Biodiversity and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Preserving biodiversity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Food security</a:t>
            </a: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The water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The carbon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The nitrogen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Rates of decomposition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C646F-FA7B-99F7-66B4-71CE9D50312F}"/>
              </a:ext>
            </a:extLst>
          </p:cNvPr>
          <p:cNvSpPr txBox="1"/>
          <p:nvPr/>
        </p:nvSpPr>
        <p:spPr>
          <a:xfrm>
            <a:off x="8671952" y="1342238"/>
            <a:ext cx="3360266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indent="-213995"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GB">
                <a:solidFill>
                  <a:srgbClr val="000000"/>
                </a:solidFill>
                <a:latin typeface="Calibri"/>
                <a:cs typeface="Arial"/>
              </a:rPr>
              <a:t>KS5-  Recycling of materials in an ecosystem, sampling methods to determine population size, conservation of biological species</a:t>
            </a:r>
          </a:p>
          <a:p>
            <a:pPr marL="213995" indent="-213995"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endParaRPr lang="en-GB" sz="140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FF0000"/>
              </a:solidFill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C76030D-81DA-5175-5FBB-23916934FF61}"/>
              </a:ext>
            </a:extLst>
          </p:cNvPr>
          <p:cNvSpPr txBox="1"/>
          <p:nvPr/>
        </p:nvSpPr>
        <p:spPr>
          <a:xfrm>
            <a:off x="173312" y="105590"/>
            <a:ext cx="54612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Year 11- B9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03E636-122A-D766-7F4F-F695B6A82535}"/>
              </a:ext>
            </a:extLst>
          </p:cNvPr>
          <p:cNvSpPr txBox="1"/>
          <p:nvPr/>
        </p:nvSpPr>
        <p:spPr>
          <a:xfrm>
            <a:off x="4181279" y="5802781"/>
            <a:ext cx="342980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00000"/>
                </a:solidFill>
                <a:cs typeface="Calibri"/>
              </a:rPr>
              <a:t>Cellular biologist, microbiologist, doctor, nurse, vet, lab assistant, science teacher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D1DF8-D0C4-A3E4-A8D1-77F9BB519CBF}"/>
              </a:ext>
            </a:extLst>
          </p:cNvPr>
          <p:cNvSpPr/>
          <p:nvPr/>
        </p:nvSpPr>
        <p:spPr>
          <a:xfrm>
            <a:off x="4493004" y="1379476"/>
            <a:ext cx="2713680" cy="26361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3AC16-AE54-F771-CF94-CECE0D08E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4815" y="3672281"/>
            <a:ext cx="842196" cy="8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7569B-87B1-2A49-397C-F5EA621B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204349"/>
            <a:ext cx="10872280" cy="64427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dirty="0">
                <a:cs typeface="Calibri"/>
              </a:rPr>
              <a:t>Organisms needs resources to stay alive. </a:t>
            </a:r>
          </a:p>
          <a:p>
            <a:pPr marL="0" indent="0">
              <a:buNone/>
            </a:pPr>
            <a:r>
              <a:rPr lang="en-GB" sz="2400" b="1" dirty="0">
                <a:cs typeface="Calibri"/>
              </a:rPr>
              <a:t>Plants </a:t>
            </a:r>
            <a:r>
              <a:rPr lang="en-GB" sz="2400" dirty="0">
                <a:cs typeface="Calibri"/>
              </a:rPr>
              <a:t>need:</a:t>
            </a:r>
          </a:p>
          <a:p>
            <a:r>
              <a:rPr lang="en-GB" sz="2400" dirty="0">
                <a:cs typeface="Calibri"/>
              </a:rPr>
              <a:t>Light</a:t>
            </a:r>
          </a:p>
          <a:p>
            <a:r>
              <a:rPr lang="en-GB" sz="2400" dirty="0">
                <a:cs typeface="Calibri"/>
              </a:rPr>
              <a:t>Water </a:t>
            </a:r>
          </a:p>
          <a:p>
            <a:r>
              <a:rPr lang="en-GB" sz="2400" dirty="0">
                <a:cs typeface="Calibri"/>
              </a:rPr>
              <a:t>Carbon dioxide</a:t>
            </a:r>
          </a:p>
          <a:p>
            <a:r>
              <a:rPr lang="en-GB" sz="2400" dirty="0">
                <a:cs typeface="Calibri"/>
              </a:rPr>
              <a:t>Oxygen</a:t>
            </a:r>
          </a:p>
          <a:p>
            <a:r>
              <a:rPr lang="en-GB" sz="2400" dirty="0">
                <a:cs typeface="Calibri"/>
              </a:rPr>
              <a:t>Food</a:t>
            </a:r>
          </a:p>
          <a:p>
            <a:r>
              <a:rPr lang="en-GB" sz="2400" dirty="0">
                <a:cs typeface="Calibri"/>
              </a:rPr>
              <a:t>Water</a:t>
            </a:r>
          </a:p>
          <a:p>
            <a:endParaRPr lang="en-GB" sz="2400" dirty="0">
              <a:cs typeface="Calibri"/>
            </a:endParaRPr>
          </a:p>
          <a:p>
            <a:pPr marL="0" indent="0">
              <a:buNone/>
            </a:pPr>
            <a:r>
              <a:rPr lang="en-GB" sz="2400" b="1" dirty="0">
                <a:cs typeface="Calibri"/>
              </a:rPr>
              <a:t>Animals </a:t>
            </a:r>
            <a:r>
              <a:rPr lang="en-GB" sz="2400" dirty="0">
                <a:cs typeface="Calibri"/>
              </a:rPr>
              <a:t>need:</a:t>
            </a:r>
          </a:p>
          <a:p>
            <a:r>
              <a:rPr lang="en-GB" sz="2400" dirty="0">
                <a:cs typeface="Calibri"/>
              </a:rPr>
              <a:t>Oxygen</a:t>
            </a:r>
          </a:p>
          <a:p>
            <a:r>
              <a:rPr lang="en-GB" sz="2400" dirty="0">
                <a:cs typeface="Calibri"/>
              </a:rPr>
              <a:t>Food</a:t>
            </a:r>
          </a:p>
          <a:p>
            <a:r>
              <a:rPr lang="en-GB" sz="2400" dirty="0">
                <a:cs typeface="Calibri"/>
              </a:rPr>
              <a:t>Water</a:t>
            </a:r>
          </a:p>
          <a:p>
            <a:r>
              <a:rPr lang="en-GB" sz="2400" dirty="0">
                <a:cs typeface="Calibri"/>
              </a:rPr>
              <a:t>Shelter</a:t>
            </a:r>
          </a:p>
          <a:p>
            <a:pPr marL="0" indent="0">
              <a:buNone/>
            </a:pPr>
            <a:endParaRPr lang="en-GB" sz="1800" dirty="0">
              <a:cs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D6FAD3-01B7-29D6-650D-6D42BDE23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4727" y="418381"/>
            <a:ext cx="1141562" cy="11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30CF1-EC43-8424-8F7A-BDDB33B0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56" y="398902"/>
            <a:ext cx="11358663" cy="57780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>
                <a:latin typeface="Trebuchet MS"/>
                <a:cs typeface="Calibri" panose="020F0502020204030204"/>
              </a:rPr>
              <a:t>Groups of the same species of animal form </a:t>
            </a:r>
            <a:r>
              <a:rPr lang="en-GB" sz="3200" b="1">
                <a:latin typeface="Trebuchet MS"/>
                <a:cs typeface="Calibri" panose="020F0502020204030204"/>
              </a:rPr>
              <a:t>populations </a:t>
            </a:r>
            <a:r>
              <a:rPr lang="en-GB" sz="3200">
                <a:latin typeface="Trebuchet MS"/>
                <a:cs typeface="Calibri" panose="020F0502020204030204"/>
              </a:rPr>
              <a:t>within an ecosystem.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200">
              <a:latin typeface="Trebuchet MS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>
                <a:latin typeface="Trebuchet MS"/>
                <a:cs typeface="Calibri" panose="020F0502020204030204"/>
              </a:rPr>
              <a:t>All the organisms and the environment in which they live form an </a:t>
            </a:r>
            <a:r>
              <a:rPr lang="en-GB" sz="3200" b="1">
                <a:latin typeface="Trebuchet MS"/>
                <a:cs typeface="Calibri" panose="020F0502020204030204"/>
              </a:rPr>
              <a:t>ecosystem</a:t>
            </a:r>
            <a:r>
              <a:rPr lang="en-GB" sz="3200">
                <a:latin typeface="Trebuchet MS"/>
                <a:cs typeface="Calibri" panose="020F0502020204030204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200">
              <a:latin typeface="Trebuchet MS"/>
              <a:cs typeface="Calibri" panose="020F0502020204030204"/>
            </a:endParaRPr>
          </a:p>
          <a:p>
            <a:pPr>
              <a:buNone/>
            </a:pPr>
            <a:r>
              <a:rPr lang="en-GB" sz="3200">
                <a:latin typeface="Trebuchet MS"/>
                <a:cs typeface="Calibri" panose="020F0502020204030204"/>
              </a:rPr>
              <a:t>All the </a:t>
            </a:r>
            <a:r>
              <a:rPr lang="en-GB" sz="3200" b="1">
                <a:latin typeface="Trebuchet MS"/>
                <a:cs typeface="Calibri" panose="020F0502020204030204"/>
              </a:rPr>
              <a:t>populations</a:t>
            </a:r>
            <a:r>
              <a:rPr lang="en-GB" sz="3200">
                <a:latin typeface="Trebuchet MS"/>
                <a:cs typeface="Calibri" panose="020F0502020204030204"/>
              </a:rPr>
              <a:t> of organisms that live and interact in an </a:t>
            </a:r>
            <a:r>
              <a:rPr lang="en-GB" sz="3200" b="1">
                <a:latin typeface="Trebuchet MS"/>
                <a:cs typeface="Calibri" panose="020F0502020204030204"/>
              </a:rPr>
              <a:t>ecosystem</a:t>
            </a:r>
            <a:r>
              <a:rPr lang="en-GB" sz="3200">
                <a:latin typeface="Trebuchet MS"/>
                <a:cs typeface="Calibri" panose="020F0502020204030204"/>
              </a:rPr>
              <a:t> form a </a:t>
            </a:r>
            <a:r>
              <a:rPr lang="en-GB" sz="3200" b="1">
                <a:latin typeface="Trebuchet MS"/>
                <a:cs typeface="Calibri" panose="020F0502020204030204"/>
              </a:rPr>
              <a:t>community</a:t>
            </a:r>
            <a:r>
              <a:rPr lang="en-GB" sz="3200">
                <a:latin typeface="Trebuchet MS"/>
                <a:cs typeface="Calibri" panose="020F0502020204030204"/>
              </a:rPr>
              <a:t>.</a:t>
            </a:r>
          </a:p>
          <a:p>
            <a:pPr>
              <a:buNone/>
            </a:pPr>
            <a:endParaRPr lang="en-GB" sz="3200">
              <a:latin typeface="Trebuchet MS"/>
              <a:cs typeface="Calibri" panose="020F0502020204030204"/>
            </a:endParaRPr>
          </a:p>
          <a:p>
            <a:pPr>
              <a:buNone/>
            </a:pPr>
            <a:r>
              <a:rPr lang="en-GB" sz="3200">
                <a:latin typeface="Trebuchet MS"/>
                <a:cs typeface="Calibri" panose="020F0502020204030204"/>
              </a:rPr>
              <a:t>Each </a:t>
            </a:r>
            <a:r>
              <a:rPr lang="en-GB" sz="3200" b="1">
                <a:latin typeface="Trebuchet MS"/>
                <a:cs typeface="Calibri" panose="020F0502020204030204"/>
              </a:rPr>
              <a:t>population</a:t>
            </a:r>
            <a:r>
              <a:rPr lang="en-GB" sz="3200">
                <a:latin typeface="Trebuchet MS"/>
                <a:cs typeface="Calibri" panose="020F0502020204030204"/>
              </a:rPr>
              <a:t> lives in a particular </a:t>
            </a:r>
            <a:r>
              <a:rPr lang="en-GB" sz="3200" b="1">
                <a:latin typeface="Trebuchet MS"/>
                <a:cs typeface="Calibri" panose="020F0502020204030204"/>
              </a:rPr>
              <a:t>habitat</a:t>
            </a:r>
            <a:r>
              <a:rPr lang="en-GB" sz="3200">
                <a:latin typeface="Trebuchet MS"/>
                <a:cs typeface="Calibri" panose="020F0502020204030204"/>
              </a:rPr>
              <a:t> within the </a:t>
            </a:r>
            <a:r>
              <a:rPr lang="en-GB" sz="3200" b="1">
                <a:latin typeface="Trebuchet MS"/>
                <a:cs typeface="Calibri" panose="020F0502020204030204"/>
              </a:rPr>
              <a:t>ecosystem</a:t>
            </a:r>
            <a:r>
              <a:rPr lang="en-GB" sz="3200">
                <a:latin typeface="Trebuchet MS"/>
                <a:cs typeface="Calibri" panose="020F0502020204030204"/>
              </a:rPr>
              <a:t>.</a:t>
            </a:r>
          </a:p>
          <a:p>
            <a:pPr>
              <a:buNone/>
            </a:pPr>
            <a:endParaRPr lang="en-GB" sz="3200">
              <a:latin typeface="Trebuchet MS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200">
              <a:latin typeface="Trebuchet MS"/>
              <a:cs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1D8D02-7A4D-0640-3CC2-9EAC7CD7B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3110" y="901460"/>
            <a:ext cx="900022" cy="9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7FDC7-0E08-CAFA-5010-AB7F6A6D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69" y="522796"/>
            <a:ext cx="10515600" cy="3621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800" dirty="0">
                <a:solidFill>
                  <a:srgbClr val="000000"/>
                </a:solidFill>
                <a:latin typeface="Trebuchet MS"/>
              </a:rPr>
              <a:t>The </a:t>
            </a:r>
            <a:r>
              <a:rPr lang="en-GB" sz="4800" b="1" dirty="0">
                <a:solidFill>
                  <a:srgbClr val="000000"/>
                </a:solidFill>
                <a:latin typeface="Trebuchet MS"/>
              </a:rPr>
              <a:t>animals</a:t>
            </a:r>
            <a:r>
              <a:rPr lang="en-GB" sz="4800" dirty="0">
                <a:solidFill>
                  <a:srgbClr val="000000"/>
                </a:solidFill>
                <a:latin typeface="Trebuchet MS"/>
              </a:rPr>
              <a:t> and </a:t>
            </a:r>
            <a:r>
              <a:rPr lang="en-GB" sz="4800" b="1" dirty="0">
                <a:solidFill>
                  <a:srgbClr val="000000"/>
                </a:solidFill>
                <a:latin typeface="Trebuchet MS"/>
              </a:rPr>
              <a:t>plants</a:t>
            </a:r>
            <a:r>
              <a:rPr lang="en-GB" sz="4800" dirty="0">
                <a:solidFill>
                  <a:srgbClr val="000000"/>
                </a:solidFill>
                <a:latin typeface="Trebuchet MS"/>
              </a:rPr>
              <a:t> within an </a:t>
            </a:r>
            <a:r>
              <a:rPr lang="en-GB" sz="4800" b="1" dirty="0">
                <a:solidFill>
                  <a:srgbClr val="000000"/>
                </a:solidFill>
                <a:latin typeface="Trebuchet MS"/>
              </a:rPr>
              <a:t>ecosystem</a:t>
            </a:r>
            <a:r>
              <a:rPr lang="en-GB" sz="4800" dirty="0">
                <a:solidFill>
                  <a:srgbClr val="000000"/>
                </a:solidFill>
                <a:latin typeface="Trebuchet MS"/>
              </a:rPr>
              <a:t> all interact with each other and depend on each other for </a:t>
            </a:r>
            <a:r>
              <a:rPr lang="en-GB" sz="4800" b="1" dirty="0">
                <a:solidFill>
                  <a:srgbClr val="000000"/>
                </a:solidFill>
                <a:latin typeface="Trebuchet MS"/>
              </a:rPr>
              <a:t>resources -</a:t>
            </a:r>
            <a:r>
              <a:rPr lang="en-GB" sz="4800" dirty="0">
                <a:solidFill>
                  <a:srgbClr val="000000"/>
                </a:solidFill>
                <a:latin typeface="Trebuchet MS"/>
              </a:rPr>
              <a:t> they are </a:t>
            </a:r>
            <a:r>
              <a:rPr lang="en-GB" sz="4800" b="1" dirty="0">
                <a:solidFill>
                  <a:srgbClr val="000000"/>
                </a:solidFill>
                <a:latin typeface="Trebuchet MS"/>
              </a:rPr>
              <a:t>interdependent</a:t>
            </a:r>
            <a:r>
              <a:rPr lang="en-GB" sz="4800" dirty="0">
                <a:solidFill>
                  <a:srgbClr val="000000"/>
                </a:solidFill>
                <a:latin typeface="Trebuchet MS"/>
              </a:rPr>
              <a:t>.</a:t>
            </a:r>
            <a:endParaRPr lang="en-US" sz="4800" dirty="0">
              <a:solidFill>
                <a:srgbClr val="000000"/>
              </a:solidFill>
              <a:latin typeface="Trebuchet MS"/>
            </a:endParaRPr>
          </a:p>
          <a:p>
            <a:pPr marL="0" indent="0">
              <a:buNone/>
            </a:pPr>
            <a:endParaRPr lang="en-GB" sz="4800" dirty="0">
              <a:solidFill>
                <a:srgbClr val="000000"/>
              </a:solidFill>
              <a:latin typeface="Trebuchet MS"/>
              <a:cs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ABA3AC-F209-BA67-16B2-907260E94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1276" y="3338422"/>
            <a:ext cx="1245080" cy="12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21076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en-GB">
                <a:latin typeface="Trebuchet MS"/>
                <a:ea typeface="Comic Sans MS"/>
                <a:cs typeface="Comic Sans MS"/>
                <a:sym typeface="Comic Sans MS"/>
              </a:rPr>
              <a:t>Food Webs</a:t>
            </a:r>
            <a:endParaRPr>
              <a:latin typeface="Trebuchet MS"/>
            </a:endParaRPr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560053" y="1344240"/>
            <a:ext cx="11164110" cy="158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We can show the </a:t>
            </a:r>
            <a:r>
              <a:rPr lang="en-GB" b="1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feeding / interdependent relationships </a:t>
            </a:r>
            <a:r>
              <a:rPr lang="en-GB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within a </a:t>
            </a:r>
            <a:r>
              <a:rPr lang="en-GB" b="1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community</a:t>
            </a:r>
            <a:r>
              <a:rPr lang="en-GB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 using </a:t>
            </a:r>
            <a:r>
              <a:rPr lang="en-GB" b="1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food webs</a:t>
            </a:r>
            <a:r>
              <a:rPr lang="en-GB">
                <a:solidFill>
                  <a:srgbClr val="000000"/>
                </a:solidFill>
                <a:latin typeface="Trebuchet MS"/>
                <a:ea typeface="Comic Sans MS"/>
                <a:cs typeface="Comic Sans MS"/>
                <a:sym typeface="Comic Sans MS"/>
              </a:rPr>
              <a:t>.</a:t>
            </a:r>
            <a:endParaRPr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DEE30-6C0B-8DF9-B6B3-822700B8A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6257" y="3173083"/>
            <a:ext cx="1078302" cy="10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2"/>
          <p:cNvGrpSpPr/>
          <p:nvPr/>
        </p:nvGrpSpPr>
        <p:grpSpPr>
          <a:xfrm>
            <a:off x="3541555" y="5346"/>
            <a:ext cx="8650445" cy="7007529"/>
            <a:chOff x="323528" y="-34844"/>
            <a:chExt cx="8650445" cy="7007529"/>
          </a:xfrm>
        </p:grpSpPr>
        <p:grpSp>
          <p:nvGrpSpPr>
            <p:cNvPr id="162" name="Google Shape;162;p22"/>
            <p:cNvGrpSpPr/>
            <p:nvPr/>
          </p:nvGrpSpPr>
          <p:grpSpPr>
            <a:xfrm>
              <a:off x="5303017" y="5013175"/>
              <a:ext cx="2938216" cy="1959510"/>
              <a:chOff x="5810249" y="5013175"/>
              <a:chExt cx="2938216" cy="1959510"/>
            </a:xfrm>
          </p:grpSpPr>
          <p:pic>
            <p:nvPicPr>
              <p:cNvPr id="163" name="Google Shape;163;p22" descr="Image result for pondwe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604007">
                <a:off x="6123560" y="5168050"/>
                <a:ext cx="1080593" cy="1649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22"/>
              <p:cNvSpPr txBox="1"/>
              <p:nvPr/>
            </p:nvSpPr>
            <p:spPr>
              <a:xfrm>
                <a:off x="6663856" y="6237312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Pondweed</a:t>
                </a:r>
                <a:endParaRPr/>
              </a:p>
            </p:txBody>
          </p:sp>
        </p:grpSp>
        <p:grpSp>
          <p:nvGrpSpPr>
            <p:cNvPr id="165" name="Google Shape;165;p22"/>
            <p:cNvGrpSpPr/>
            <p:nvPr/>
          </p:nvGrpSpPr>
          <p:grpSpPr>
            <a:xfrm>
              <a:off x="2104770" y="5409822"/>
              <a:ext cx="2084608" cy="1217495"/>
              <a:chOff x="2843808" y="5572079"/>
              <a:chExt cx="2084608" cy="1217495"/>
            </a:xfrm>
          </p:grpSpPr>
          <p:pic>
            <p:nvPicPr>
              <p:cNvPr id="166" name="Google Shape;166;p22" descr="Image result for microscopic plants"/>
              <p:cNvPicPr preferRelativeResize="0"/>
              <p:nvPr/>
            </p:nvPicPr>
            <p:blipFill rotWithShape="1">
              <a:blip r:embed="rId6">
                <a:alphaModFix/>
              </a:blip>
              <a:srcRect r="53324" b="50000"/>
              <a:stretch/>
            </p:blipFill>
            <p:spPr>
              <a:xfrm>
                <a:off x="2987824" y="5763162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7" name="Google Shape;167;p22"/>
              <p:cNvSpPr txBox="1"/>
              <p:nvPr/>
            </p:nvSpPr>
            <p:spPr>
              <a:xfrm>
                <a:off x="2843808" y="6037257"/>
                <a:ext cx="20846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Microscopic plants</a:t>
                </a:r>
                <a:endParaRPr/>
              </a:p>
            </p:txBody>
          </p:sp>
          <p:pic>
            <p:nvPicPr>
              <p:cNvPr id="168" name="Google Shape;168;p22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3572836" y="5572079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Google Shape;169;p22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4157848" y="6407407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0" name="Google Shape;170;p22"/>
            <p:cNvGrpSpPr/>
            <p:nvPr/>
          </p:nvGrpSpPr>
          <p:grpSpPr>
            <a:xfrm>
              <a:off x="6889365" y="3955804"/>
              <a:ext cx="2084608" cy="907979"/>
              <a:chOff x="7059392" y="3785227"/>
              <a:chExt cx="2084608" cy="907979"/>
            </a:xfrm>
          </p:grpSpPr>
          <p:pic>
            <p:nvPicPr>
              <p:cNvPr id="171" name="Google Shape;171;p22" descr="Image result for pond snail"/>
              <p:cNvPicPr preferRelativeResize="0"/>
              <p:nvPr/>
            </p:nvPicPr>
            <p:blipFill rotWithShape="1">
              <a:blip r:embed="rId8">
                <a:alphaModFix/>
              </a:blip>
              <a:srcRect l="6998" t="23557" r="10601" b="13314"/>
              <a:stretch/>
            </p:blipFill>
            <p:spPr>
              <a:xfrm>
                <a:off x="7510975" y="3785227"/>
                <a:ext cx="1383933" cy="707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" name="Google Shape;172;p22"/>
              <p:cNvSpPr txBox="1"/>
              <p:nvPr/>
            </p:nvSpPr>
            <p:spPr>
              <a:xfrm>
                <a:off x="7059392" y="4293096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 snail</a:t>
                </a:r>
                <a:endParaRPr/>
              </a:p>
            </p:txBody>
          </p:sp>
        </p:grpSp>
        <p:grpSp>
          <p:nvGrpSpPr>
            <p:cNvPr id="173" name="Google Shape;173;p22"/>
            <p:cNvGrpSpPr/>
            <p:nvPr/>
          </p:nvGrpSpPr>
          <p:grpSpPr>
            <a:xfrm>
              <a:off x="2932620" y="3391561"/>
              <a:ext cx="3076877" cy="1924410"/>
              <a:chOff x="3475867" y="2823022"/>
              <a:chExt cx="3076877" cy="1924410"/>
            </a:xfrm>
          </p:grpSpPr>
          <p:pic>
            <p:nvPicPr>
              <p:cNvPr id="174" name="Google Shape;174;p22" descr="Image result for mayfly larva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877727">
                <a:off x="3593351" y="3275209"/>
                <a:ext cx="2026735" cy="10200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5" name="Google Shape;175;p22"/>
              <p:cNvSpPr txBox="1"/>
              <p:nvPr/>
            </p:nvSpPr>
            <p:spPr>
              <a:xfrm>
                <a:off x="4468136" y="378522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Mayfly larva</a:t>
                </a:r>
                <a:endParaRPr/>
              </a:p>
            </p:txBody>
          </p:sp>
        </p:grpSp>
        <p:grpSp>
          <p:nvGrpSpPr>
            <p:cNvPr id="176" name="Google Shape;176;p22"/>
            <p:cNvGrpSpPr/>
            <p:nvPr/>
          </p:nvGrpSpPr>
          <p:grpSpPr>
            <a:xfrm>
              <a:off x="380484" y="2456296"/>
              <a:ext cx="2084608" cy="1089427"/>
              <a:chOff x="748069" y="3288954"/>
              <a:chExt cx="2084608" cy="1089427"/>
            </a:xfrm>
          </p:grpSpPr>
          <p:pic>
            <p:nvPicPr>
              <p:cNvPr id="177" name="Google Shape;177;p22" descr="Image result for dragonfly larv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-4490239">
                <a:off x="1427490" y="3226947"/>
                <a:ext cx="725763" cy="11165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" name="Google Shape;178;p22"/>
              <p:cNvSpPr txBox="1"/>
              <p:nvPr/>
            </p:nvSpPr>
            <p:spPr>
              <a:xfrm>
                <a:off x="748069" y="3978271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Dragonfly larva</a:t>
                </a:r>
                <a:endParaRPr/>
              </a:p>
            </p:txBody>
          </p:sp>
        </p:grpSp>
        <p:grpSp>
          <p:nvGrpSpPr>
            <p:cNvPr id="179" name="Google Shape;179;p22"/>
            <p:cNvGrpSpPr/>
            <p:nvPr/>
          </p:nvGrpSpPr>
          <p:grpSpPr>
            <a:xfrm>
              <a:off x="5895500" y="2369766"/>
              <a:ext cx="2084608" cy="1141175"/>
              <a:chOff x="7010934" y="2511779"/>
              <a:chExt cx="2084608" cy="1141175"/>
            </a:xfrm>
          </p:grpSpPr>
          <p:pic>
            <p:nvPicPr>
              <p:cNvPr id="180" name="Google Shape;180;p22" descr="Image result for stickleback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64288" y="2511779"/>
                <a:ext cx="1875396" cy="780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22"/>
              <p:cNvSpPr txBox="1"/>
              <p:nvPr/>
            </p:nvSpPr>
            <p:spPr>
              <a:xfrm>
                <a:off x="7010934" y="3252844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Stickleback</a:t>
                </a:r>
                <a:endParaRPr/>
              </a:p>
            </p:txBody>
          </p:sp>
        </p:grpSp>
        <p:grpSp>
          <p:nvGrpSpPr>
            <p:cNvPr id="182" name="Google Shape;182;p22"/>
            <p:cNvGrpSpPr/>
            <p:nvPr/>
          </p:nvGrpSpPr>
          <p:grpSpPr>
            <a:xfrm>
              <a:off x="3050104" y="1692225"/>
              <a:ext cx="2908713" cy="937423"/>
              <a:chOff x="4060878" y="1772816"/>
              <a:chExt cx="2908713" cy="937423"/>
            </a:xfrm>
          </p:grpSpPr>
          <p:pic>
            <p:nvPicPr>
              <p:cNvPr id="183" name="Google Shape;183;p22" descr="Image result for common fro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060878" y="1772816"/>
                <a:ext cx="1154257" cy="9374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22"/>
              <p:cNvSpPr txBox="1"/>
              <p:nvPr/>
            </p:nvSpPr>
            <p:spPr>
              <a:xfrm>
                <a:off x="4884983" y="191616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Common frog</a:t>
                </a:r>
                <a:endParaRPr/>
              </a:p>
            </p:txBody>
          </p:sp>
        </p:grpSp>
        <p:grpSp>
          <p:nvGrpSpPr>
            <p:cNvPr id="185" name="Google Shape;185;p22"/>
            <p:cNvGrpSpPr/>
            <p:nvPr/>
          </p:nvGrpSpPr>
          <p:grpSpPr>
            <a:xfrm>
              <a:off x="5194324" y="-34844"/>
              <a:ext cx="2838590" cy="1819036"/>
              <a:chOff x="2264592" y="873539"/>
              <a:chExt cx="2838590" cy="1819036"/>
            </a:xfrm>
          </p:grpSpPr>
          <p:pic>
            <p:nvPicPr>
              <p:cNvPr id="186" name="Google Shape;186;p22" descr="Image result for heron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264592" y="873539"/>
                <a:ext cx="1211274" cy="18190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22"/>
              <p:cNvSpPr txBox="1"/>
              <p:nvPr/>
            </p:nvSpPr>
            <p:spPr>
              <a:xfrm>
                <a:off x="3018574" y="1551250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Heron</a:t>
                </a:r>
                <a:endParaRPr/>
              </a:p>
            </p:txBody>
          </p:sp>
        </p:grpSp>
        <p:cxnSp>
          <p:nvCxnSpPr>
            <p:cNvPr id="188" name="Google Shape;188;p22"/>
            <p:cNvCxnSpPr>
              <a:stCxn id="163" idx="1"/>
            </p:cNvCxnSpPr>
            <p:nvPr/>
          </p:nvCxnSpPr>
          <p:spPr>
            <a:xfrm rot="10800000">
              <a:off x="4875782" y="4863683"/>
              <a:ext cx="798300" cy="88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89" name="Google Shape;189;p22"/>
            <p:cNvCxnSpPr>
              <a:stCxn id="168" idx="3"/>
              <a:endCxn id="174" idx="2"/>
            </p:cNvCxnSpPr>
            <p:nvPr/>
          </p:nvCxnSpPr>
          <p:spPr>
            <a:xfrm rot="10800000" flipH="1">
              <a:off x="3266410" y="4789705"/>
              <a:ext cx="1062000" cy="81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0" name="Google Shape;190;p22"/>
            <p:cNvCxnSpPr>
              <a:endCxn id="172" idx="2"/>
            </p:cNvCxnSpPr>
            <p:nvPr/>
          </p:nvCxnSpPr>
          <p:spPr>
            <a:xfrm rot="10800000" flipH="1">
              <a:off x="6937769" y="4863783"/>
              <a:ext cx="993900" cy="51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1" name="Google Shape;191;p22"/>
            <p:cNvCxnSpPr/>
            <p:nvPr/>
          </p:nvCxnSpPr>
          <p:spPr>
            <a:xfrm rot="10800000">
              <a:off x="7652216" y="3145613"/>
              <a:ext cx="0" cy="8101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2" name="Google Shape;192;p22"/>
            <p:cNvCxnSpPr/>
            <p:nvPr/>
          </p:nvCxnSpPr>
          <p:spPr>
            <a:xfrm rot="10800000" flipH="1">
              <a:off x="4752046" y="2952570"/>
              <a:ext cx="1196260" cy="96538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3" name="Google Shape;193;p22"/>
            <p:cNvCxnSpPr/>
            <p:nvPr/>
          </p:nvCxnSpPr>
          <p:spPr>
            <a:xfrm rot="10800000" flipH="1">
              <a:off x="4009978" y="2629649"/>
              <a:ext cx="1" cy="13261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4" name="Google Shape;194;p22"/>
            <p:cNvCxnSpPr>
              <a:endCxn id="178" idx="3"/>
            </p:cNvCxnSpPr>
            <p:nvPr/>
          </p:nvCxnSpPr>
          <p:spPr>
            <a:xfrm rot="10800000">
              <a:off x="2465092" y="3345668"/>
              <a:ext cx="1162200" cy="8034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5" name="Google Shape;195;p22"/>
            <p:cNvCxnSpPr/>
            <p:nvPr/>
          </p:nvCxnSpPr>
          <p:spPr>
            <a:xfrm rot="10800000" flipH="1">
              <a:off x="1675552" y="2235687"/>
              <a:ext cx="1158247" cy="39396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6" name="Google Shape;196;p22"/>
            <p:cNvCxnSpPr/>
            <p:nvPr/>
          </p:nvCxnSpPr>
          <p:spPr>
            <a:xfrm rot="10800000">
              <a:off x="4483865" y="2235687"/>
              <a:ext cx="1474952" cy="3939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7" name="Google Shape;197;p22"/>
            <p:cNvCxnSpPr>
              <a:stCxn id="180" idx="0"/>
            </p:cNvCxnSpPr>
            <p:nvPr/>
          </p:nvCxnSpPr>
          <p:spPr>
            <a:xfrm rot="10800000">
              <a:off x="6156752" y="1196766"/>
              <a:ext cx="829800" cy="117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198" name="Google Shape;198;p22"/>
            <p:cNvCxnSpPr/>
            <p:nvPr/>
          </p:nvCxnSpPr>
          <p:spPr>
            <a:xfrm rot="10800000" flipH="1">
              <a:off x="4189378" y="842922"/>
              <a:ext cx="1113639" cy="76047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pic>
          <p:nvPicPr>
            <p:cNvPr id="199" name="Google Shape;199;p22"/>
            <p:cNvPicPr preferRelativeResize="0"/>
            <p:nvPr/>
          </p:nvPicPr>
          <p:blipFill rotWithShape="1">
            <a:blip r:embed="rId14">
              <a:alphaModFix/>
            </a:blip>
            <a:srcRect l="42518" t="61249" r="48345" b="23750"/>
            <a:stretch/>
          </p:blipFill>
          <p:spPr>
            <a:xfrm>
              <a:off x="595432" y="3872433"/>
              <a:ext cx="1225006" cy="11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22"/>
            <p:cNvSpPr txBox="1"/>
            <p:nvPr/>
          </p:nvSpPr>
          <p:spPr>
            <a:xfrm>
              <a:off x="323528" y="4962028"/>
              <a:ext cx="27226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Microscopic animals and protists</a:t>
              </a:r>
              <a:endParaRPr/>
            </a:p>
          </p:txBody>
        </p:sp>
        <p:cxnSp>
          <p:nvCxnSpPr>
            <p:cNvPr id="201" name="Google Shape;201;p22"/>
            <p:cNvCxnSpPr/>
            <p:nvPr/>
          </p:nvCxnSpPr>
          <p:spPr>
            <a:xfrm rot="10800000">
              <a:off x="1820438" y="5347641"/>
              <a:ext cx="434237" cy="25326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2" name="Google Shape;202;p22"/>
            <p:cNvCxnSpPr>
              <a:endCxn id="178" idx="2"/>
            </p:cNvCxnSpPr>
            <p:nvPr/>
          </p:nvCxnSpPr>
          <p:spPr>
            <a:xfrm rot="10800000" flipH="1">
              <a:off x="1207988" y="3545723"/>
              <a:ext cx="214800" cy="410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03" name="Google Shape;203;p22"/>
            <p:cNvCxnSpPr/>
            <p:nvPr/>
          </p:nvCxnSpPr>
          <p:spPr>
            <a:xfrm rot="10800000" flipH="1">
              <a:off x="1573774" y="4553821"/>
              <a:ext cx="1358845" cy="29237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204" name="Google Shape;204;p22"/>
          <p:cNvSpPr txBox="1"/>
          <p:nvPr/>
        </p:nvSpPr>
        <p:spPr>
          <a:xfrm>
            <a:off x="257040" y="275197"/>
            <a:ext cx="47485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What are the </a:t>
            </a:r>
            <a:r>
              <a:rPr lang="en-GB" sz="2800" b="1">
                <a:solidFill>
                  <a:srgbClr val="009900"/>
                </a:solidFill>
                <a:latin typeface="Trebuchet MS"/>
                <a:ea typeface="Comic Sans MS"/>
                <a:cs typeface="Comic Sans MS"/>
                <a:sym typeface="Comic Sans MS"/>
              </a:rPr>
              <a:t>producers</a:t>
            </a: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 in this food chain?</a:t>
            </a:r>
            <a:endParaRPr>
              <a:latin typeface="Trebuchet MS"/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5184855" y="5305800"/>
            <a:ext cx="2333038" cy="1474966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8412351" y="5113758"/>
            <a:ext cx="2333038" cy="1658391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D69779-99D5-B862-D378-B68E89A2B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2256" y="1902752"/>
            <a:ext cx="767085" cy="7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3"/>
          <p:cNvGrpSpPr/>
          <p:nvPr/>
        </p:nvGrpSpPr>
        <p:grpSpPr>
          <a:xfrm>
            <a:off x="1847529" y="-34844"/>
            <a:ext cx="8650445" cy="7007529"/>
            <a:chOff x="323528" y="-34844"/>
            <a:chExt cx="8650445" cy="7007529"/>
          </a:xfrm>
        </p:grpSpPr>
        <p:grpSp>
          <p:nvGrpSpPr>
            <p:cNvPr id="213" name="Google Shape;213;p23"/>
            <p:cNvGrpSpPr/>
            <p:nvPr/>
          </p:nvGrpSpPr>
          <p:grpSpPr>
            <a:xfrm>
              <a:off x="5303017" y="5013175"/>
              <a:ext cx="2938216" cy="1959510"/>
              <a:chOff x="5810249" y="5013175"/>
              <a:chExt cx="2938216" cy="1959510"/>
            </a:xfrm>
          </p:grpSpPr>
          <p:pic>
            <p:nvPicPr>
              <p:cNvPr id="214" name="Google Shape;214;p23" descr="Image result for pondwe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604007">
                <a:off x="6123560" y="5168050"/>
                <a:ext cx="1080593" cy="16497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5" name="Google Shape;215;p23"/>
              <p:cNvSpPr txBox="1"/>
              <p:nvPr/>
            </p:nvSpPr>
            <p:spPr>
              <a:xfrm>
                <a:off x="6663856" y="6237312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Pondweed</a:t>
                </a:r>
                <a:endParaRPr/>
              </a:p>
            </p:txBody>
          </p:sp>
        </p:grpSp>
        <p:grpSp>
          <p:nvGrpSpPr>
            <p:cNvPr id="216" name="Google Shape;216;p23"/>
            <p:cNvGrpSpPr/>
            <p:nvPr/>
          </p:nvGrpSpPr>
          <p:grpSpPr>
            <a:xfrm>
              <a:off x="2104770" y="5409822"/>
              <a:ext cx="2084608" cy="1217495"/>
              <a:chOff x="2843808" y="5572079"/>
              <a:chExt cx="2084608" cy="1217495"/>
            </a:xfrm>
          </p:grpSpPr>
          <p:pic>
            <p:nvPicPr>
              <p:cNvPr id="217" name="Google Shape;217;p23" descr="Image result for microscopic plants"/>
              <p:cNvPicPr preferRelativeResize="0"/>
              <p:nvPr/>
            </p:nvPicPr>
            <p:blipFill rotWithShape="1">
              <a:blip r:embed="rId6">
                <a:alphaModFix/>
              </a:blip>
              <a:srcRect r="53324" b="50000"/>
              <a:stretch/>
            </p:blipFill>
            <p:spPr>
              <a:xfrm>
                <a:off x="2987824" y="5763162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218;p23"/>
              <p:cNvSpPr txBox="1"/>
              <p:nvPr/>
            </p:nvSpPr>
            <p:spPr>
              <a:xfrm>
                <a:off x="2843808" y="6037257"/>
                <a:ext cx="20846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Microscopic plants</a:t>
                </a:r>
                <a:endParaRPr/>
              </a:p>
            </p:txBody>
          </p:sp>
          <p:pic>
            <p:nvPicPr>
              <p:cNvPr id="219" name="Google Shape;219;p23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3572836" y="5572079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23" descr="Image result for microscopic plants"/>
              <p:cNvPicPr preferRelativeResize="0"/>
              <p:nvPr/>
            </p:nvPicPr>
            <p:blipFill rotWithShape="1">
              <a:blip r:embed="rId7">
                <a:alphaModFix/>
              </a:blip>
              <a:srcRect r="53324" b="50000"/>
              <a:stretch/>
            </p:blipFill>
            <p:spPr>
              <a:xfrm>
                <a:off x="4157848" y="6407407"/>
                <a:ext cx="432612" cy="3821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23"/>
            <p:cNvGrpSpPr/>
            <p:nvPr/>
          </p:nvGrpSpPr>
          <p:grpSpPr>
            <a:xfrm>
              <a:off x="6889365" y="3955804"/>
              <a:ext cx="2084608" cy="907979"/>
              <a:chOff x="7059392" y="3785227"/>
              <a:chExt cx="2084608" cy="907979"/>
            </a:xfrm>
          </p:grpSpPr>
          <p:pic>
            <p:nvPicPr>
              <p:cNvPr id="222" name="Google Shape;222;p23" descr="Image result for pond snail"/>
              <p:cNvPicPr preferRelativeResize="0"/>
              <p:nvPr/>
            </p:nvPicPr>
            <p:blipFill rotWithShape="1">
              <a:blip r:embed="rId8">
                <a:alphaModFix/>
              </a:blip>
              <a:srcRect l="6998" t="23557" r="10601" b="13314"/>
              <a:stretch/>
            </p:blipFill>
            <p:spPr>
              <a:xfrm>
                <a:off x="7510975" y="3785227"/>
                <a:ext cx="1383933" cy="707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" name="Google Shape;223;p23"/>
              <p:cNvSpPr txBox="1"/>
              <p:nvPr/>
            </p:nvSpPr>
            <p:spPr>
              <a:xfrm>
                <a:off x="7059392" y="4293096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Pond snail</a:t>
                </a:r>
                <a:endParaRPr/>
              </a:p>
            </p:txBody>
          </p:sp>
        </p:grpSp>
        <p:grpSp>
          <p:nvGrpSpPr>
            <p:cNvPr id="224" name="Google Shape;224;p23"/>
            <p:cNvGrpSpPr/>
            <p:nvPr/>
          </p:nvGrpSpPr>
          <p:grpSpPr>
            <a:xfrm>
              <a:off x="2932620" y="3391561"/>
              <a:ext cx="3076877" cy="1924410"/>
              <a:chOff x="3475867" y="2823022"/>
              <a:chExt cx="3076877" cy="1924410"/>
            </a:xfrm>
          </p:grpSpPr>
          <p:pic>
            <p:nvPicPr>
              <p:cNvPr id="225" name="Google Shape;225;p23" descr="Image result for mayfly larva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877727">
                <a:off x="3593351" y="3275209"/>
                <a:ext cx="2026735" cy="10200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6" name="Google Shape;226;p23"/>
              <p:cNvSpPr txBox="1"/>
              <p:nvPr/>
            </p:nvSpPr>
            <p:spPr>
              <a:xfrm>
                <a:off x="4468136" y="378522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Mayfly larva</a:t>
                </a:r>
                <a:endParaRPr/>
              </a:p>
            </p:txBody>
          </p:sp>
        </p:grpSp>
        <p:grpSp>
          <p:nvGrpSpPr>
            <p:cNvPr id="227" name="Google Shape;227;p23"/>
            <p:cNvGrpSpPr/>
            <p:nvPr/>
          </p:nvGrpSpPr>
          <p:grpSpPr>
            <a:xfrm>
              <a:off x="380484" y="2456296"/>
              <a:ext cx="2084608" cy="1089427"/>
              <a:chOff x="748069" y="3288954"/>
              <a:chExt cx="2084608" cy="1089427"/>
            </a:xfrm>
          </p:grpSpPr>
          <p:pic>
            <p:nvPicPr>
              <p:cNvPr id="228" name="Google Shape;228;p23" descr="Image result for dragonfly larva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-4490239">
                <a:off x="1427490" y="3226947"/>
                <a:ext cx="725763" cy="11165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23"/>
              <p:cNvSpPr txBox="1"/>
              <p:nvPr/>
            </p:nvSpPr>
            <p:spPr>
              <a:xfrm>
                <a:off x="748069" y="3978271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Dragonfly larva</a:t>
                </a:r>
                <a:endParaRPr/>
              </a:p>
            </p:txBody>
          </p:sp>
        </p:grpSp>
        <p:grpSp>
          <p:nvGrpSpPr>
            <p:cNvPr id="230" name="Google Shape;230;p23"/>
            <p:cNvGrpSpPr/>
            <p:nvPr/>
          </p:nvGrpSpPr>
          <p:grpSpPr>
            <a:xfrm>
              <a:off x="5895500" y="2369766"/>
              <a:ext cx="2084608" cy="1141175"/>
              <a:chOff x="7010934" y="2511779"/>
              <a:chExt cx="2084608" cy="1141175"/>
            </a:xfrm>
          </p:grpSpPr>
          <p:pic>
            <p:nvPicPr>
              <p:cNvPr id="231" name="Google Shape;231;p23" descr="Image result for stickleback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64288" y="2511779"/>
                <a:ext cx="1875396" cy="780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2" name="Google Shape;232;p23"/>
              <p:cNvSpPr txBox="1"/>
              <p:nvPr/>
            </p:nvSpPr>
            <p:spPr>
              <a:xfrm>
                <a:off x="7010934" y="3252844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Stickleback</a:t>
                </a:r>
                <a:endParaRPr/>
              </a:p>
            </p:txBody>
          </p:sp>
        </p:grpSp>
        <p:grpSp>
          <p:nvGrpSpPr>
            <p:cNvPr id="233" name="Google Shape;233;p23"/>
            <p:cNvGrpSpPr/>
            <p:nvPr/>
          </p:nvGrpSpPr>
          <p:grpSpPr>
            <a:xfrm>
              <a:off x="3050104" y="1692225"/>
              <a:ext cx="2908713" cy="937423"/>
              <a:chOff x="4060878" y="1772816"/>
              <a:chExt cx="2908713" cy="937423"/>
            </a:xfrm>
          </p:grpSpPr>
          <p:pic>
            <p:nvPicPr>
              <p:cNvPr id="234" name="Google Shape;234;p23" descr="Image result for common frog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060878" y="1772816"/>
                <a:ext cx="1154257" cy="9374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5" name="Google Shape;235;p23"/>
              <p:cNvSpPr txBox="1"/>
              <p:nvPr/>
            </p:nvSpPr>
            <p:spPr>
              <a:xfrm>
                <a:off x="4884983" y="1916167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Common frog</a:t>
                </a:r>
                <a:endParaRPr/>
              </a:p>
            </p:txBody>
          </p:sp>
        </p:grpSp>
        <p:grpSp>
          <p:nvGrpSpPr>
            <p:cNvPr id="236" name="Google Shape;236;p23"/>
            <p:cNvGrpSpPr/>
            <p:nvPr/>
          </p:nvGrpSpPr>
          <p:grpSpPr>
            <a:xfrm>
              <a:off x="5194324" y="-34844"/>
              <a:ext cx="2838590" cy="1819036"/>
              <a:chOff x="2264592" y="873539"/>
              <a:chExt cx="2838590" cy="1819036"/>
            </a:xfrm>
          </p:grpSpPr>
          <p:pic>
            <p:nvPicPr>
              <p:cNvPr id="237" name="Google Shape;237;p23" descr="Image result for heron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264592" y="873539"/>
                <a:ext cx="1211274" cy="18190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8" name="Google Shape;238;p23"/>
              <p:cNvSpPr txBox="1"/>
              <p:nvPr/>
            </p:nvSpPr>
            <p:spPr>
              <a:xfrm>
                <a:off x="3018574" y="1551250"/>
                <a:ext cx="208460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>
                    <a:solidFill>
                      <a:schemeClr val="dk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Heron</a:t>
                </a:r>
                <a:endParaRPr/>
              </a:p>
            </p:txBody>
          </p:sp>
        </p:grpSp>
        <p:cxnSp>
          <p:nvCxnSpPr>
            <p:cNvPr id="239" name="Google Shape;239;p23"/>
            <p:cNvCxnSpPr>
              <a:stCxn id="214" idx="1"/>
            </p:cNvCxnSpPr>
            <p:nvPr/>
          </p:nvCxnSpPr>
          <p:spPr>
            <a:xfrm rot="10800000">
              <a:off x="4875782" y="4863683"/>
              <a:ext cx="798300" cy="886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0" name="Google Shape;240;p23"/>
            <p:cNvCxnSpPr>
              <a:stCxn id="219" idx="3"/>
              <a:endCxn id="225" idx="2"/>
            </p:cNvCxnSpPr>
            <p:nvPr/>
          </p:nvCxnSpPr>
          <p:spPr>
            <a:xfrm rot="10800000" flipH="1">
              <a:off x="3266410" y="4789705"/>
              <a:ext cx="1062000" cy="8112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1" name="Google Shape;241;p23"/>
            <p:cNvCxnSpPr>
              <a:endCxn id="223" idx="2"/>
            </p:cNvCxnSpPr>
            <p:nvPr/>
          </p:nvCxnSpPr>
          <p:spPr>
            <a:xfrm rot="10800000" flipH="1">
              <a:off x="6937769" y="4863783"/>
              <a:ext cx="993900" cy="5193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2" name="Google Shape;242;p23"/>
            <p:cNvCxnSpPr/>
            <p:nvPr/>
          </p:nvCxnSpPr>
          <p:spPr>
            <a:xfrm rot="10800000">
              <a:off x="7652216" y="3145613"/>
              <a:ext cx="0" cy="8101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3" name="Google Shape;243;p23"/>
            <p:cNvCxnSpPr/>
            <p:nvPr/>
          </p:nvCxnSpPr>
          <p:spPr>
            <a:xfrm rot="10800000" flipH="1">
              <a:off x="4752046" y="2952570"/>
              <a:ext cx="1196260" cy="96538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4" name="Google Shape;244;p23"/>
            <p:cNvCxnSpPr/>
            <p:nvPr/>
          </p:nvCxnSpPr>
          <p:spPr>
            <a:xfrm rot="10800000" flipH="1">
              <a:off x="4009978" y="2629649"/>
              <a:ext cx="1" cy="13261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5" name="Google Shape;245;p23"/>
            <p:cNvCxnSpPr>
              <a:endCxn id="229" idx="3"/>
            </p:cNvCxnSpPr>
            <p:nvPr/>
          </p:nvCxnSpPr>
          <p:spPr>
            <a:xfrm rot="10800000">
              <a:off x="2465092" y="3345668"/>
              <a:ext cx="1162200" cy="8034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6" name="Google Shape;246;p23"/>
            <p:cNvCxnSpPr/>
            <p:nvPr/>
          </p:nvCxnSpPr>
          <p:spPr>
            <a:xfrm rot="10800000" flipH="1">
              <a:off x="1675552" y="2235687"/>
              <a:ext cx="1158247" cy="39396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7" name="Google Shape;247;p23"/>
            <p:cNvCxnSpPr/>
            <p:nvPr/>
          </p:nvCxnSpPr>
          <p:spPr>
            <a:xfrm rot="10800000">
              <a:off x="4483865" y="2235687"/>
              <a:ext cx="1474952" cy="3939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8" name="Google Shape;248;p23"/>
            <p:cNvCxnSpPr>
              <a:stCxn id="231" idx="0"/>
            </p:cNvCxnSpPr>
            <p:nvPr/>
          </p:nvCxnSpPr>
          <p:spPr>
            <a:xfrm rot="10800000">
              <a:off x="6156752" y="1196766"/>
              <a:ext cx="829800" cy="117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9" name="Google Shape;249;p23"/>
            <p:cNvCxnSpPr/>
            <p:nvPr/>
          </p:nvCxnSpPr>
          <p:spPr>
            <a:xfrm rot="10800000" flipH="1">
              <a:off x="4189378" y="842922"/>
              <a:ext cx="1113639" cy="76047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pic>
          <p:nvPicPr>
            <p:cNvPr id="250" name="Google Shape;250;p23"/>
            <p:cNvPicPr preferRelativeResize="0"/>
            <p:nvPr/>
          </p:nvPicPr>
          <p:blipFill rotWithShape="1">
            <a:blip r:embed="rId14">
              <a:alphaModFix/>
            </a:blip>
            <a:srcRect l="42518" t="61249" r="48345" b="23750"/>
            <a:stretch/>
          </p:blipFill>
          <p:spPr>
            <a:xfrm>
              <a:off x="595432" y="3872433"/>
              <a:ext cx="1225006" cy="1130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3"/>
            <p:cNvSpPr txBox="1"/>
            <p:nvPr/>
          </p:nvSpPr>
          <p:spPr>
            <a:xfrm>
              <a:off x="323528" y="4962028"/>
              <a:ext cx="272263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Microscopic animals and protists</a:t>
              </a:r>
              <a:endParaRPr/>
            </a:p>
          </p:txBody>
        </p:sp>
        <p:cxnSp>
          <p:nvCxnSpPr>
            <p:cNvPr id="252" name="Google Shape;252;p23"/>
            <p:cNvCxnSpPr/>
            <p:nvPr/>
          </p:nvCxnSpPr>
          <p:spPr>
            <a:xfrm rot="10800000">
              <a:off x="1820438" y="5347641"/>
              <a:ext cx="434237" cy="25326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3" name="Google Shape;253;p23"/>
            <p:cNvCxnSpPr>
              <a:endCxn id="229" idx="2"/>
            </p:cNvCxnSpPr>
            <p:nvPr/>
          </p:nvCxnSpPr>
          <p:spPr>
            <a:xfrm rot="10800000" flipH="1">
              <a:off x="1207988" y="3545723"/>
              <a:ext cx="214800" cy="410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4" name="Google Shape;254;p23"/>
            <p:cNvCxnSpPr/>
            <p:nvPr/>
          </p:nvCxnSpPr>
          <p:spPr>
            <a:xfrm rot="10800000" flipH="1">
              <a:off x="1573774" y="4553821"/>
              <a:ext cx="1358845" cy="29237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255" name="Google Shape;255;p23"/>
          <p:cNvSpPr txBox="1"/>
          <p:nvPr/>
        </p:nvSpPr>
        <p:spPr>
          <a:xfrm>
            <a:off x="402955" y="194133"/>
            <a:ext cx="474856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What are the </a:t>
            </a:r>
            <a:r>
              <a:rPr lang="en-GB" sz="2800" b="1">
                <a:solidFill>
                  <a:srgbClr val="FF0066"/>
                </a:solidFill>
                <a:latin typeface="Trebuchet MS"/>
                <a:ea typeface="Comic Sans MS"/>
                <a:cs typeface="Comic Sans MS"/>
                <a:sym typeface="Comic Sans MS"/>
              </a:rPr>
              <a:t>primary consumers / herbivores </a:t>
            </a:r>
            <a:r>
              <a:rPr lang="en-GB" sz="2800" b="1">
                <a:solidFill>
                  <a:schemeClr val="dk1"/>
                </a:solidFill>
                <a:latin typeface="Trebuchet MS"/>
                <a:ea typeface="Comic Sans MS"/>
                <a:cs typeface="Comic Sans MS"/>
                <a:sym typeface="Comic Sans MS"/>
              </a:rPr>
              <a:t>in this food chain?</a:t>
            </a:r>
            <a:endParaRPr>
              <a:latin typeface="Trebuchet MS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3380340" y="5383034"/>
            <a:ext cx="2333038" cy="1474966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6874176" y="5123409"/>
            <a:ext cx="2333038" cy="1658391"/>
          </a:xfrm>
          <a:prstGeom prst="rect">
            <a:avLst/>
          </a:prstGeom>
          <a:solidFill>
            <a:srgbClr val="0099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1886790" y="3887543"/>
            <a:ext cx="2471009" cy="1713362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4596249" y="3550709"/>
            <a:ext cx="2471009" cy="131307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8413366" y="3750764"/>
            <a:ext cx="1897731" cy="1273484"/>
          </a:xfrm>
          <a:prstGeom prst="rect">
            <a:avLst/>
          </a:prstGeom>
          <a:solidFill>
            <a:srgbClr val="FF006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3A343-1138-FC8F-28C5-92C0DA03F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83413" y="376174"/>
            <a:ext cx="933493" cy="9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  <SharedWithUsers xmlns="cb1366b5-3db3-492d-af00-00269662eb53">
      <UserInfo>
        <DisplayName/>
        <AccountId xsi:nil="true"/>
        <AccountType/>
      </UserInfo>
    </SharedWithUsers>
    <MediaLengthInSeconds xmlns="14138881-c390-4fa1-965b-946daa76e2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7" ma:contentTypeDescription="Create a new document." ma:contentTypeScope="" ma:versionID="1def9ece324483bd6801d26e951b19ca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ec6b5d1b23b3a76556c80e3bfffde045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b580bab-c0f5-43a7-8b03-d978628e997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77E0D2-5892-4B30-AEBA-513A8B8C2197}">
  <ds:schemaRefs>
    <ds:schemaRef ds:uri="14138881-c390-4fa1-965b-946daa76e287"/>
    <ds:schemaRef ds:uri="cb1366b5-3db3-492d-af00-00269662eb5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A2C2C0-AF45-450C-9A44-96D0824479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64ED76-6F95-47E4-A19D-867EE4E1DA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1601</Words>
  <Application>Microsoft Office PowerPoint</Application>
  <PresentationFormat>Widescreen</PresentationFormat>
  <Paragraphs>217</Paragraphs>
  <Slides>18</Slides>
  <Notes>6</Notes>
  <HiddenSlides>0</HiddenSlides>
  <MMClips>16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Office Theme</vt:lpstr>
      <vt:lpstr>Office Theme</vt:lpstr>
      <vt:lpstr>Office Theme</vt:lpstr>
      <vt:lpstr>Office Theme</vt:lpstr>
      <vt:lpstr>Threshold – Entrance - Teacher to stand on door threshold </vt:lpstr>
      <vt:lpstr>Threshold – Entrance - Teacher to stand on door threshold </vt:lpstr>
      <vt:lpstr>PowerPoint Presentation</vt:lpstr>
      <vt:lpstr>PowerPoint Presentation</vt:lpstr>
      <vt:lpstr>PowerPoint Presentation</vt:lpstr>
      <vt:lpstr>PowerPoint Presentation</vt:lpstr>
      <vt:lpstr>Food Webs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Hinge Question</vt:lpstr>
      <vt:lpstr>Hinge Question</vt:lpstr>
      <vt:lpstr>Hinge Question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Ciaron McMullan</dc:creator>
  <cp:lastModifiedBy>Katie Wainwright</cp:lastModifiedBy>
  <cp:revision>25</cp:revision>
  <dcterms:created xsi:type="dcterms:W3CDTF">2018-11-12T19:38:21Z</dcterms:created>
  <dcterms:modified xsi:type="dcterms:W3CDTF">2025-01-09T16:42:05Z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Order">
    <vt:r8>378400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