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7" r:id="rId2"/>
    <p:sldId id="258" r:id="rId3"/>
    <p:sldId id="259" r:id="rId4"/>
    <p:sldId id="260" r:id="rId5"/>
    <p:sldId id="274" r:id="rId6"/>
    <p:sldId id="262" r:id="rId7"/>
    <p:sldId id="263" r:id="rId8"/>
    <p:sldId id="261" r:id="rId9"/>
    <p:sldId id="264" r:id="rId10"/>
    <p:sldId id="267" r:id="rId11"/>
    <p:sldId id="268" r:id="rId12"/>
    <p:sldId id="269" r:id="rId13"/>
    <p:sldId id="270" r:id="rId14"/>
    <p:sldId id="272" r:id="rId15"/>
    <p:sldId id="275" r:id="rId16"/>
    <p:sldId id="276" r:id="rId17"/>
    <p:sldId id="277" r:id="rId1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2" autoAdjust="0"/>
    <p:restoredTop sz="94660"/>
  </p:normalViewPr>
  <p:slideViewPr>
    <p:cSldViewPr snapToGrid="0">
      <p:cViewPr varScale="1">
        <p:scale>
          <a:sx n="59" d="100"/>
          <a:sy n="59" d="100"/>
        </p:scale>
        <p:origin x="151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DE1A06-8754-4870-9E44-E39BADAD98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527F020-BBC3-49BB-91C2-5B2CBD64B3C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7C0C22-EBDA-4130-87AE-CB28BC19B077}"/>
              </a:ext>
            </a:extLst>
          </p:cNvPr>
          <p:cNvSpPr>
            <a:spLocks noGrp="1"/>
          </p:cNvSpPr>
          <p:nvPr>
            <p:ph type="dt" sz="half" idx="10"/>
          </p:nvPr>
        </p:nvSpPr>
        <p:spPr/>
        <p:txBody>
          <a:bodyPr/>
          <a:lstStyle/>
          <a:p>
            <a:fld id="{82EDB8D0-98ED-4B86-9D5F-E61ADC70144D}" type="datetimeFigureOut">
              <a:rPr lang="en-US" smtClean="0"/>
              <a:t>1/9/2025</a:t>
            </a:fld>
            <a:endParaRPr lang="en-US" dirty="0"/>
          </a:p>
        </p:txBody>
      </p:sp>
      <p:sp>
        <p:nvSpPr>
          <p:cNvPr id="5" name="Footer Placeholder 4">
            <a:extLst>
              <a:ext uri="{FF2B5EF4-FFF2-40B4-BE49-F238E27FC236}">
                <a16:creationId xmlns:a16="http://schemas.microsoft.com/office/drawing/2014/main" id="{E2A419A8-07CA-4A4C-AEC2-C40D4D50A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FA7B86-E610-42EA-B4DC-C2F44778527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8A7BA06D-B3FF-4E91-8639-B4569AE3AA23}"/>
              </a:ext>
            </a:extLst>
          </p:cNvPr>
          <p:cNvSpPr/>
          <p:nvPr/>
        </p:nvSpPr>
        <p:spPr>
          <a:xfrm>
            <a:off x="10208695" y="3"/>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Arc 7">
            <a:extLst>
              <a:ext uri="{FF2B5EF4-FFF2-40B4-BE49-F238E27FC236}">
                <a16:creationId xmlns:a16="http://schemas.microsoft.com/office/drawing/2014/main" id="{2B30C86D-5A07-48BC-9C9D-6F9A2DB1E9E1}"/>
              </a:ext>
            </a:extLst>
          </p:cNvPr>
          <p:cNvSpPr/>
          <p:nvPr/>
        </p:nvSpPr>
        <p:spPr>
          <a:xfrm rot="10800000" flipV="1">
            <a:off x="555711" y="1064831"/>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17361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E5D1-6D19-4E7F-9B4E-42326B7716F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D2A06C-F91A-4ADC-9CD2-61F0A4D7EE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43AA9A-2280-4F63-8B3D-20742AE6901F}"/>
              </a:ext>
            </a:extLst>
          </p:cNvPr>
          <p:cNvSpPr>
            <a:spLocks noGrp="1"/>
          </p:cNvSpPr>
          <p:nvPr>
            <p:ph type="dt" sz="half" idx="10"/>
          </p:nvPr>
        </p:nvSpPr>
        <p:spPr/>
        <p:txBody>
          <a:bodyPr/>
          <a:lstStyle/>
          <a:p>
            <a:fld id="{82EDB8D0-98ED-4B86-9D5F-E61ADC70144D}" type="datetimeFigureOut">
              <a:rPr lang="en-US" smtClean="0"/>
              <a:t>1/9/2025</a:t>
            </a:fld>
            <a:endParaRPr lang="en-US"/>
          </a:p>
        </p:txBody>
      </p:sp>
      <p:sp>
        <p:nvSpPr>
          <p:cNvPr id="5" name="Footer Placeholder 4">
            <a:extLst>
              <a:ext uri="{FF2B5EF4-FFF2-40B4-BE49-F238E27FC236}">
                <a16:creationId xmlns:a16="http://schemas.microsoft.com/office/drawing/2014/main" id="{E40D986B-E58E-43B6-8A80-FFA9D8F748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140D36-2E71-4F27-967F-7A3E4C6EE19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C1609904-5327-4D2C-A445-B270A00F3B5F}"/>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30FC7BEC-08C5-4D95-9C84-B48BC8AD1C94}"/>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6324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81FEA3D-0C7F-45CD-B6A0-942F707B363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E8B8A12-BCE6-4D03-A637-1DEC8924BE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749755-9FF4-428A-AEB7-1A6477466741}"/>
              </a:ext>
            </a:extLst>
          </p:cNvPr>
          <p:cNvSpPr>
            <a:spLocks noGrp="1"/>
          </p:cNvSpPr>
          <p:nvPr>
            <p:ph type="dt" sz="half" idx="10"/>
          </p:nvPr>
        </p:nvSpPr>
        <p:spPr/>
        <p:txBody>
          <a:bodyPr/>
          <a:lstStyle/>
          <a:p>
            <a:fld id="{82EDB8D0-98ED-4B86-9D5F-E61ADC70144D}" type="datetimeFigureOut">
              <a:rPr lang="en-US" smtClean="0"/>
              <a:t>1/9/2025</a:t>
            </a:fld>
            <a:endParaRPr lang="en-US"/>
          </a:p>
        </p:txBody>
      </p:sp>
      <p:sp>
        <p:nvSpPr>
          <p:cNvPr id="5" name="Footer Placeholder 4">
            <a:extLst>
              <a:ext uri="{FF2B5EF4-FFF2-40B4-BE49-F238E27FC236}">
                <a16:creationId xmlns:a16="http://schemas.microsoft.com/office/drawing/2014/main" id="{A5141836-11E2-49FD-877D-53B74514A92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4D24C42-4B05-4EEF-BE14-29041EC9C0E5}"/>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5BADDEB1-F604-408B-B02A-A2814606E6AF}"/>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D8DF7987-332F-4D6C-81C3-990F39C76C96}"/>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88468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FF209-11EE-4A3F-9685-A155FECD0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47AF11-F208-4FDA-9E19-D6CA3472134E}"/>
              </a:ext>
            </a:extLst>
          </p:cNvPr>
          <p:cNvSpPr>
            <a:spLocks noGrp="1"/>
          </p:cNvSpPr>
          <p:nvPr>
            <p:ph idx="1"/>
          </p:nvPr>
        </p:nvSpPr>
        <p:spPr>
          <a:xfrm>
            <a:off x="838200" y="1825625"/>
            <a:ext cx="10515600" cy="385974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E82FA1-02B7-467E-9F16-D178149407C5}"/>
              </a:ext>
            </a:extLst>
          </p:cNvPr>
          <p:cNvSpPr>
            <a:spLocks noGrp="1"/>
          </p:cNvSpPr>
          <p:nvPr>
            <p:ph type="dt" sz="half" idx="10"/>
          </p:nvPr>
        </p:nvSpPr>
        <p:spPr/>
        <p:txBody>
          <a:bodyPr/>
          <a:lstStyle/>
          <a:p>
            <a:fld id="{82EDB8D0-98ED-4B86-9D5F-E61ADC70144D}" type="datetimeFigureOut">
              <a:rPr lang="en-US" smtClean="0"/>
              <a:t>1/9/2025</a:t>
            </a:fld>
            <a:endParaRPr lang="en-US" dirty="0"/>
          </a:p>
        </p:txBody>
      </p:sp>
      <p:sp>
        <p:nvSpPr>
          <p:cNvPr id="5" name="Footer Placeholder 4">
            <a:extLst>
              <a:ext uri="{FF2B5EF4-FFF2-40B4-BE49-F238E27FC236}">
                <a16:creationId xmlns:a16="http://schemas.microsoft.com/office/drawing/2014/main" id="{6D389247-FB8A-4494-859B-B3754B02A5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CA5B62-3338-46A5-B381-A63B88CB0DDA}"/>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7" name="Freeform: Shape 6">
            <a:extLst>
              <a:ext uri="{FF2B5EF4-FFF2-40B4-BE49-F238E27FC236}">
                <a16:creationId xmlns:a16="http://schemas.microsoft.com/office/drawing/2014/main" id="{23DA7759-3209-4FE2-96D1-4EEDD81E9EA0}"/>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Freeform: Shape 7">
            <a:extLst>
              <a:ext uri="{FF2B5EF4-FFF2-40B4-BE49-F238E27FC236}">
                <a16:creationId xmlns:a16="http://schemas.microsoft.com/office/drawing/2014/main" id="{41460DAD-8769-4C9F-9C8C-BB0443909D76}"/>
              </a:ext>
            </a:extLst>
          </p:cNvPr>
          <p:cNvSpPr/>
          <p:nvPr/>
        </p:nvSpPr>
        <p:spPr>
          <a:xfrm flipH="1">
            <a:off x="123537" y="5717907"/>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609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C0001-5D76-45A0-A9F4-7172BDDD5D28}"/>
              </a:ext>
            </a:extLst>
          </p:cNvPr>
          <p:cNvSpPr>
            <a:spLocks noGrp="1"/>
          </p:cNvSpPr>
          <p:nvPr>
            <p:ph type="title"/>
          </p:nvPr>
        </p:nvSpPr>
        <p:spPr>
          <a:xfrm>
            <a:off x="831850"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E1462C4-0E4B-4DB7-A8BF-FE55142760AF}"/>
              </a:ext>
            </a:extLst>
          </p:cNvPr>
          <p:cNvSpPr>
            <a:spLocks noGrp="1"/>
          </p:cNvSpPr>
          <p:nvPr>
            <p:ph type="body" idx="1"/>
          </p:nvPr>
        </p:nvSpPr>
        <p:spPr>
          <a:xfrm>
            <a:off x="831850"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AA5F313-1240-47AE-A026-7F349292B5CA}"/>
              </a:ext>
            </a:extLst>
          </p:cNvPr>
          <p:cNvSpPr>
            <a:spLocks noGrp="1"/>
          </p:cNvSpPr>
          <p:nvPr>
            <p:ph type="dt" sz="half" idx="10"/>
          </p:nvPr>
        </p:nvSpPr>
        <p:spPr/>
        <p:txBody>
          <a:bodyPr/>
          <a:lstStyle/>
          <a:p>
            <a:fld id="{82EDB8D0-98ED-4B86-9D5F-E61ADC70144D}" type="datetimeFigureOut">
              <a:rPr lang="en-US" smtClean="0"/>
              <a:t>1/9/2025</a:t>
            </a:fld>
            <a:endParaRPr lang="en-US"/>
          </a:p>
        </p:txBody>
      </p:sp>
      <p:sp>
        <p:nvSpPr>
          <p:cNvPr id="5" name="Footer Placeholder 4">
            <a:extLst>
              <a:ext uri="{FF2B5EF4-FFF2-40B4-BE49-F238E27FC236}">
                <a16:creationId xmlns:a16="http://schemas.microsoft.com/office/drawing/2014/main" id="{22448158-6132-4335-B8E1-F6A8963837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94C5B6-1598-48B4-9B3A-3078FDBE90B7}"/>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9" name="Freeform: Shape 8">
            <a:extLst>
              <a:ext uri="{FF2B5EF4-FFF2-40B4-BE49-F238E27FC236}">
                <a16:creationId xmlns:a16="http://schemas.microsoft.com/office/drawing/2014/main" id="{FEDBDD32-D3EE-4848-A112-BA814D4631CD}"/>
              </a:ext>
            </a:extLst>
          </p:cNvPr>
          <p:cNvSpPr/>
          <p:nvPr/>
        </p:nvSpPr>
        <p:spPr>
          <a:xfrm>
            <a:off x="10208695" y="3"/>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Arc 9">
            <a:extLst>
              <a:ext uri="{FF2B5EF4-FFF2-40B4-BE49-F238E27FC236}">
                <a16:creationId xmlns:a16="http://schemas.microsoft.com/office/drawing/2014/main" id="{61350361-843C-49D0-BD6A-ECDBA3842BA0}"/>
              </a:ext>
            </a:extLst>
          </p:cNvPr>
          <p:cNvSpPr/>
          <p:nvPr/>
        </p:nvSpPr>
        <p:spPr>
          <a:xfrm rot="10800000" flipV="1">
            <a:off x="555711" y="1064831"/>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72724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BFD05-2CB2-4A7E-89E7-57615BA82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9532B8-D460-476D-816F-725E8D96C0A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6F7120F-70AF-4ED5-B364-3AA55C6B44B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D8B65F-F709-469F-9961-4D01896CAA12}"/>
              </a:ext>
            </a:extLst>
          </p:cNvPr>
          <p:cNvSpPr>
            <a:spLocks noGrp="1"/>
          </p:cNvSpPr>
          <p:nvPr>
            <p:ph type="dt" sz="half" idx="10"/>
          </p:nvPr>
        </p:nvSpPr>
        <p:spPr/>
        <p:txBody>
          <a:bodyPr/>
          <a:lstStyle/>
          <a:p>
            <a:fld id="{82EDB8D0-98ED-4B86-9D5F-E61ADC70144D}" type="datetimeFigureOut">
              <a:rPr lang="en-US" smtClean="0"/>
              <a:t>1/9/2025</a:t>
            </a:fld>
            <a:endParaRPr lang="en-US"/>
          </a:p>
        </p:txBody>
      </p:sp>
      <p:sp>
        <p:nvSpPr>
          <p:cNvPr id="6" name="Footer Placeholder 5">
            <a:extLst>
              <a:ext uri="{FF2B5EF4-FFF2-40B4-BE49-F238E27FC236}">
                <a16:creationId xmlns:a16="http://schemas.microsoft.com/office/drawing/2014/main" id="{B781C6BC-B23D-48BC-AD44-654DDB8D0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100D60B-86A1-479D-BCE8-06D2C3DBC94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B4EC5136-99DA-40B5-8F79-5C3A56D38BA1}"/>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4F8FB775-26C4-41BA-837C-4478D48D2157}"/>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8024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92983E-E761-4429-9203-7FE8B2DB67E4}"/>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921E9B7-62BE-49BA-AC6B-55250D66277F}"/>
              </a:ext>
            </a:extLst>
          </p:cNvPr>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41A3FD-B90A-4C31-BD6B-581F9E2E0E5E}"/>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60D1D55-B722-4968-B171-AF3B462DDA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1085A8-02C2-4E7F-935E-5AEECBAD19B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A8A5018-8A77-40E8-B159-4894ECF228B1}"/>
              </a:ext>
            </a:extLst>
          </p:cNvPr>
          <p:cNvSpPr>
            <a:spLocks noGrp="1"/>
          </p:cNvSpPr>
          <p:nvPr>
            <p:ph type="dt" sz="half" idx="10"/>
          </p:nvPr>
        </p:nvSpPr>
        <p:spPr/>
        <p:txBody>
          <a:bodyPr/>
          <a:lstStyle/>
          <a:p>
            <a:fld id="{82EDB8D0-98ED-4B86-9D5F-E61ADC70144D}" type="datetimeFigureOut">
              <a:rPr lang="en-US" smtClean="0"/>
              <a:t>1/9/2025</a:t>
            </a:fld>
            <a:endParaRPr lang="en-US"/>
          </a:p>
        </p:txBody>
      </p:sp>
      <p:sp>
        <p:nvSpPr>
          <p:cNvPr id="8" name="Footer Placeholder 7">
            <a:extLst>
              <a:ext uri="{FF2B5EF4-FFF2-40B4-BE49-F238E27FC236}">
                <a16:creationId xmlns:a16="http://schemas.microsoft.com/office/drawing/2014/main" id="{8AD79441-8908-4461-9FDD-BCE6388370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8D29F7D-B101-4950-A2C0-F350FB26D45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10" name="Freeform: Shape 9">
            <a:extLst>
              <a:ext uri="{FF2B5EF4-FFF2-40B4-BE49-F238E27FC236}">
                <a16:creationId xmlns:a16="http://schemas.microsoft.com/office/drawing/2014/main" id="{862D7398-9A79-4B24-9C7D-F0DEED57C70B}"/>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Shape 10">
            <a:extLst>
              <a:ext uri="{FF2B5EF4-FFF2-40B4-BE49-F238E27FC236}">
                <a16:creationId xmlns:a16="http://schemas.microsoft.com/office/drawing/2014/main" id="{C07F28CD-1873-4E36-A064-2D25E0A85017}"/>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09362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11BF3-02E8-4EB7-818E-652B82CF2C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4D3190-B78C-42F1-9D62-F523886BBE51}"/>
              </a:ext>
            </a:extLst>
          </p:cNvPr>
          <p:cNvSpPr>
            <a:spLocks noGrp="1"/>
          </p:cNvSpPr>
          <p:nvPr>
            <p:ph type="dt" sz="half" idx="10"/>
          </p:nvPr>
        </p:nvSpPr>
        <p:spPr/>
        <p:txBody>
          <a:bodyPr/>
          <a:lstStyle/>
          <a:p>
            <a:fld id="{82EDB8D0-98ED-4B86-9D5F-E61ADC70144D}" type="datetimeFigureOut">
              <a:rPr lang="en-US" smtClean="0"/>
              <a:t>1/9/2025</a:t>
            </a:fld>
            <a:endParaRPr lang="en-US"/>
          </a:p>
        </p:txBody>
      </p:sp>
      <p:sp>
        <p:nvSpPr>
          <p:cNvPr id="4" name="Footer Placeholder 3">
            <a:extLst>
              <a:ext uri="{FF2B5EF4-FFF2-40B4-BE49-F238E27FC236}">
                <a16:creationId xmlns:a16="http://schemas.microsoft.com/office/drawing/2014/main" id="{EA381C40-F9FC-4D58-8508-F0632DF5A0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1CBCC-4CC2-49BD-B155-01E0F4D798BE}"/>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6" name="Freeform: Shape 5">
            <a:extLst>
              <a:ext uri="{FF2B5EF4-FFF2-40B4-BE49-F238E27FC236}">
                <a16:creationId xmlns:a16="http://schemas.microsoft.com/office/drawing/2014/main" id="{DC13EF9C-0B5A-4364-91AA-E5DD5B536E54}"/>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8F674475-6327-490A-BD7F-084F5C07F2E4}"/>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24362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024287-C9B9-48AC-8E4D-A282DE2F44F5}"/>
              </a:ext>
            </a:extLst>
          </p:cNvPr>
          <p:cNvSpPr>
            <a:spLocks noGrp="1"/>
          </p:cNvSpPr>
          <p:nvPr>
            <p:ph type="dt" sz="half" idx="10"/>
          </p:nvPr>
        </p:nvSpPr>
        <p:spPr/>
        <p:txBody>
          <a:bodyPr/>
          <a:lstStyle/>
          <a:p>
            <a:fld id="{82EDB8D0-98ED-4B86-9D5F-E61ADC70144D}" type="datetimeFigureOut">
              <a:rPr lang="en-US" smtClean="0"/>
              <a:t>1/9/2025</a:t>
            </a:fld>
            <a:endParaRPr lang="en-US"/>
          </a:p>
        </p:txBody>
      </p:sp>
      <p:sp>
        <p:nvSpPr>
          <p:cNvPr id="3" name="Footer Placeholder 2">
            <a:extLst>
              <a:ext uri="{FF2B5EF4-FFF2-40B4-BE49-F238E27FC236}">
                <a16:creationId xmlns:a16="http://schemas.microsoft.com/office/drawing/2014/main" id="{2D34C9A2-75A7-4164-B3B8-E6A9D60BA0B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BE73CE-2859-4D49-A9EC-26AF3FBDF6A3}"/>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5" name="Freeform: Shape 4">
            <a:extLst>
              <a:ext uri="{FF2B5EF4-FFF2-40B4-BE49-F238E27FC236}">
                <a16:creationId xmlns:a16="http://schemas.microsoft.com/office/drawing/2014/main" id="{AA5ED585-FEBB-4DAD-84C0-97BEE6C360C3}"/>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Freeform: Shape 5">
            <a:extLst>
              <a:ext uri="{FF2B5EF4-FFF2-40B4-BE49-F238E27FC236}">
                <a16:creationId xmlns:a16="http://schemas.microsoft.com/office/drawing/2014/main" id="{EF6AC352-A720-4DB3-87CA-A33B0607CA2F}"/>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6382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FC812-4DB6-4F98-9404-29C191D3BAD7}"/>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2F0855E-0CD6-47DD-B648-4C84C783D784}"/>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50082B-17D7-4D61-8AEB-81517D85D253}"/>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70783-FF31-4C4E-9196-EB169B209747}"/>
              </a:ext>
            </a:extLst>
          </p:cNvPr>
          <p:cNvSpPr>
            <a:spLocks noGrp="1"/>
          </p:cNvSpPr>
          <p:nvPr>
            <p:ph type="dt" sz="half" idx="10"/>
          </p:nvPr>
        </p:nvSpPr>
        <p:spPr/>
        <p:txBody>
          <a:bodyPr/>
          <a:lstStyle/>
          <a:p>
            <a:fld id="{82EDB8D0-98ED-4B86-9D5F-E61ADC70144D}" type="datetimeFigureOut">
              <a:rPr lang="en-US" smtClean="0"/>
              <a:t>1/9/2025</a:t>
            </a:fld>
            <a:endParaRPr lang="en-US"/>
          </a:p>
        </p:txBody>
      </p:sp>
      <p:sp>
        <p:nvSpPr>
          <p:cNvPr id="6" name="Footer Placeholder 5">
            <a:extLst>
              <a:ext uri="{FF2B5EF4-FFF2-40B4-BE49-F238E27FC236}">
                <a16:creationId xmlns:a16="http://schemas.microsoft.com/office/drawing/2014/main" id="{7D92E260-747D-40FD-A062-9DD5E6835AB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87E50A0-1E05-49C5-88C9-46267751201F}"/>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2C155C63-9F58-4422-B669-F97486280671}"/>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385DBA62-0EDB-47AA-86C7-90463BC9B308}"/>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8791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D7521-E43D-41D1-B458-26B20DC6DDD8}"/>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2472CF2-2653-4B98-A416-D7A0A860ECE0}"/>
              </a:ext>
            </a:extLst>
          </p:cNvPr>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6EF87F5-0B10-4AC7-9599-F088C5E796D7}"/>
              </a:ext>
            </a:extLst>
          </p:cNvPr>
          <p:cNvSpPr>
            <a:spLocks noGrp="1"/>
          </p:cNvSpPr>
          <p:nvPr>
            <p:ph type="body" sz="half" idx="2"/>
          </p:nvPr>
        </p:nvSpPr>
        <p:spPr>
          <a:xfrm>
            <a:off x="839789"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A07CB7-0520-4D64-B76C-C31AC557832D}"/>
              </a:ext>
            </a:extLst>
          </p:cNvPr>
          <p:cNvSpPr>
            <a:spLocks noGrp="1"/>
          </p:cNvSpPr>
          <p:nvPr>
            <p:ph type="dt" sz="half" idx="10"/>
          </p:nvPr>
        </p:nvSpPr>
        <p:spPr/>
        <p:txBody>
          <a:bodyPr/>
          <a:lstStyle/>
          <a:p>
            <a:fld id="{82EDB8D0-98ED-4B86-9D5F-E61ADC70144D}" type="datetimeFigureOut">
              <a:rPr lang="en-US" smtClean="0"/>
              <a:t>1/9/2025</a:t>
            </a:fld>
            <a:endParaRPr lang="en-US"/>
          </a:p>
        </p:txBody>
      </p:sp>
      <p:sp>
        <p:nvSpPr>
          <p:cNvPr id="6" name="Footer Placeholder 5">
            <a:extLst>
              <a:ext uri="{FF2B5EF4-FFF2-40B4-BE49-F238E27FC236}">
                <a16:creationId xmlns:a16="http://schemas.microsoft.com/office/drawing/2014/main" id="{92EEB226-AD45-45DF-AAB5-5513AE732AA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E96AEB-9481-4CCE-B110-FEDD334835B8}"/>
              </a:ext>
            </a:extLst>
          </p:cNvPr>
          <p:cNvSpPr>
            <a:spLocks noGrp="1"/>
          </p:cNvSpPr>
          <p:nvPr>
            <p:ph type="sldNum" sz="quarter" idx="12"/>
          </p:nvPr>
        </p:nvSpPr>
        <p:spPr/>
        <p:txBody>
          <a:bodyPr/>
          <a:lstStyle/>
          <a:p>
            <a:fld id="{4854181D-6920-4594-9A5D-6CE56DC9F8B2}" type="slidenum">
              <a:rPr lang="en-US" smtClean="0"/>
              <a:t>‹#›</a:t>
            </a:fld>
            <a:endParaRPr lang="en-US"/>
          </a:p>
        </p:txBody>
      </p:sp>
      <p:sp>
        <p:nvSpPr>
          <p:cNvPr id="8" name="Freeform: Shape 7">
            <a:extLst>
              <a:ext uri="{FF2B5EF4-FFF2-40B4-BE49-F238E27FC236}">
                <a16:creationId xmlns:a16="http://schemas.microsoft.com/office/drawing/2014/main" id="{6BA9707F-7BCE-464F-BF45-E216527084EE}"/>
              </a:ext>
            </a:extLst>
          </p:cNvPr>
          <p:cNvSpPr/>
          <p:nvPr/>
        </p:nvSpPr>
        <p:spPr>
          <a:xfrm rot="16200000">
            <a:off x="-388932" y="4841195"/>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Freeform: Shape 8">
            <a:extLst>
              <a:ext uri="{FF2B5EF4-FFF2-40B4-BE49-F238E27FC236}">
                <a16:creationId xmlns:a16="http://schemas.microsoft.com/office/drawing/2014/main" id="{BC589723-2CC8-49D1-B4E1-36FECED6A2D7}"/>
              </a:ext>
            </a:extLst>
          </p:cNvPr>
          <p:cNvSpPr/>
          <p:nvPr/>
        </p:nvSpPr>
        <p:spPr>
          <a:xfrm>
            <a:off x="10494434" y="2"/>
            <a:ext cx="849328" cy="357668"/>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7260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EC5685-19F1-49DA-ADE5-D5D32F1659B0}"/>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FC0A4D-22A1-4554-B5DE-887974F4DF9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9D5CDC-F2CE-410E-AD13-DDC235C71C6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cap="none" spc="0" baseline="0">
                <a:solidFill>
                  <a:schemeClr val="tx1">
                    <a:tint val="75000"/>
                  </a:schemeClr>
                </a:solidFill>
                <a:latin typeface="+mn-lt"/>
              </a:defRPr>
            </a:lvl1pPr>
          </a:lstStyle>
          <a:p>
            <a:fld id="{82EDB8D0-98ED-4B86-9D5F-E61ADC70144D}" type="datetimeFigureOut">
              <a:rPr lang="en-US" smtClean="0"/>
              <a:pPr/>
              <a:t>1/9/2025</a:t>
            </a:fld>
            <a:endParaRPr lang="en-US" dirty="0"/>
          </a:p>
        </p:txBody>
      </p:sp>
      <p:sp>
        <p:nvSpPr>
          <p:cNvPr id="5" name="Footer Placeholder 4">
            <a:extLst>
              <a:ext uri="{FF2B5EF4-FFF2-40B4-BE49-F238E27FC236}">
                <a16:creationId xmlns:a16="http://schemas.microsoft.com/office/drawing/2014/main" id="{9340CD45-794A-4BB0-A427-0CE61AEAF484}"/>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cap="none" spc="0" baseline="0">
                <a:solidFill>
                  <a:schemeClr val="tx1">
                    <a:tint val="75000"/>
                  </a:schemeClr>
                </a:solidFill>
                <a:latin typeface="+mn-lt"/>
              </a:defRPr>
            </a:lvl1pPr>
          </a:lstStyle>
          <a:p>
            <a:endParaRPr lang="en-US"/>
          </a:p>
        </p:txBody>
      </p:sp>
      <p:sp>
        <p:nvSpPr>
          <p:cNvPr id="6" name="Slide Number Placeholder 5">
            <a:extLst>
              <a:ext uri="{FF2B5EF4-FFF2-40B4-BE49-F238E27FC236}">
                <a16:creationId xmlns:a16="http://schemas.microsoft.com/office/drawing/2014/main" id="{FCB3AB91-9588-4071-92D2-364F4A6ED092}"/>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cap="none" spc="0" baseline="0">
                <a:solidFill>
                  <a:schemeClr val="tx1">
                    <a:tint val="75000"/>
                  </a:schemeClr>
                </a:solidFill>
                <a:latin typeface="+mn-lt"/>
              </a:defRPr>
            </a:lvl1pPr>
          </a:lstStyle>
          <a:p>
            <a:fld id="{4854181D-6920-4594-9A5D-6CE56DC9F8B2}" type="slidenum">
              <a:rPr lang="en-US" smtClean="0"/>
              <a:pPr/>
              <a:t>‹#›</a:t>
            </a:fld>
            <a:endParaRPr lang="en-US"/>
          </a:p>
        </p:txBody>
      </p:sp>
    </p:spTree>
    <p:extLst>
      <p:ext uri="{BB962C8B-B14F-4D97-AF65-F5344CB8AC3E}">
        <p14:creationId xmlns:p14="http://schemas.microsoft.com/office/powerpoint/2010/main" val="390124937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4906370-1564-49FA-A802-58546B3922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9144000" cy="686646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6" name="Picture 5" descr="Cloudy oil paint art">
            <a:extLst>
              <a:ext uri="{FF2B5EF4-FFF2-40B4-BE49-F238E27FC236}">
                <a16:creationId xmlns:a16="http://schemas.microsoft.com/office/drawing/2014/main" id="{0AFB2BB6-B516-EF01-C5F4-207DD4A03410}"/>
              </a:ext>
            </a:extLst>
          </p:cNvPr>
          <p:cNvPicPr>
            <a:picLocks noChangeAspect="1"/>
          </p:cNvPicPr>
          <p:nvPr/>
        </p:nvPicPr>
        <p:blipFill>
          <a:blip r:embed="rId2">
            <a:alphaModFix amt="55000"/>
          </a:blip>
          <a:srcRect r="10999" b="-1"/>
          <a:stretch/>
        </p:blipFill>
        <p:spPr>
          <a:xfrm>
            <a:off x="20" y="10"/>
            <a:ext cx="9143980" cy="6857990"/>
          </a:xfrm>
          <a:prstGeom prst="rect">
            <a:avLst/>
          </a:prstGeom>
        </p:spPr>
      </p:pic>
      <p:sp>
        <p:nvSpPr>
          <p:cNvPr id="7" name="Oval 6">
            <a:extLst>
              <a:ext uri="{FF2B5EF4-FFF2-40B4-BE49-F238E27FC236}">
                <a16:creationId xmlns:a16="http://schemas.microsoft.com/office/drawing/2014/main" id="{EF640709-BDFD-453B-B75D-6212E7A870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627" y="370600"/>
            <a:ext cx="4442881" cy="5923842"/>
          </a:xfrm>
          <a:prstGeom prst="ellipse">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7042962-37F5-155A-5FEF-82EA2A06AC66}"/>
              </a:ext>
            </a:extLst>
          </p:cNvPr>
          <p:cNvSpPr>
            <a:spLocks noGrp="1"/>
          </p:cNvSpPr>
          <p:nvPr>
            <p:ph type="ctrTitle"/>
          </p:nvPr>
        </p:nvSpPr>
        <p:spPr>
          <a:xfrm>
            <a:off x="2682894" y="1032482"/>
            <a:ext cx="3778212" cy="4568217"/>
          </a:xfrm>
        </p:spPr>
        <p:txBody>
          <a:bodyPr>
            <a:normAutofit/>
          </a:bodyPr>
          <a:lstStyle/>
          <a:p>
            <a:r>
              <a:rPr lang="en-GB" sz="4400" b="1" kern="100" dirty="0">
                <a:effectLst/>
                <a:latin typeface="Aptos" panose="020B0004020202020204" pitchFamily="34" charset="0"/>
                <a:ea typeface="Aptos" panose="020B0004020202020204" pitchFamily="34" charset="0"/>
                <a:cs typeface="Times New Roman" panose="02020603050405020304" pitchFamily="18" charset="0"/>
              </a:rPr>
              <a:t>Liability in Negligence for Psychiatric Injury &amp; Economic Loss</a:t>
            </a:r>
            <a:endParaRPr lang="en-GB" sz="13800" dirty="0"/>
          </a:p>
        </p:txBody>
      </p:sp>
      <p:sp>
        <p:nvSpPr>
          <p:cNvPr id="8" name="Arc 7">
            <a:extLst>
              <a:ext uri="{FF2B5EF4-FFF2-40B4-BE49-F238E27FC236}">
                <a16:creationId xmlns:a16="http://schemas.microsoft.com/office/drawing/2014/main" id="{B4019478-3FDC-438C-8848-1D7DA864AF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9366740" flipV="1">
            <a:off x="1955474" y="8363"/>
            <a:ext cx="5112196" cy="6816262"/>
          </a:xfrm>
          <a:prstGeom prst="arc">
            <a:avLst>
              <a:gd name="adj1" fmla="val 16200000"/>
              <a:gd name="adj2" fmla="val 20401595"/>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FE406479-1D57-4209-B128-3C81746247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050" y="4609863"/>
            <a:ext cx="654774" cy="8493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7189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701B048-0D46-94D0-4AB4-3FC32D6553B1}"/>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4B007B4-2A10-0149-E6C7-ACA23DFF61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D4CBF75E-D0DE-4815-39A6-F6FDBDB109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3A3DA0F-E9F2-D76C-7ADC-776EA4DE2233}"/>
              </a:ext>
            </a:extLst>
          </p:cNvPr>
          <p:cNvSpPr>
            <a:spLocks noGrp="1"/>
          </p:cNvSpPr>
          <p:nvPr>
            <p:ph type="title"/>
          </p:nvPr>
        </p:nvSpPr>
        <p:spPr>
          <a:xfrm>
            <a:off x="1041958" y="1233241"/>
            <a:ext cx="2430380" cy="4064628"/>
          </a:xfrm>
        </p:spPr>
        <p:txBody>
          <a:bodyPr>
            <a:normAutofit/>
          </a:bodyPr>
          <a:lstStyle/>
          <a:p>
            <a:pPr algn="ctr"/>
            <a:r>
              <a:rPr lang="en-GB" dirty="0">
                <a:solidFill>
                  <a:srgbClr val="FFFFFF"/>
                </a:solidFill>
              </a:rPr>
              <a:t>Hedley Byrne &amp; Co Ltd v Heller &amp; Partners Ltd (1964)</a:t>
            </a:r>
          </a:p>
        </p:txBody>
      </p:sp>
      <p:sp>
        <p:nvSpPr>
          <p:cNvPr id="12" name="Freeform: Shape 11">
            <a:extLst>
              <a:ext uri="{FF2B5EF4-FFF2-40B4-BE49-F238E27FC236}">
                <a16:creationId xmlns:a16="http://schemas.microsoft.com/office/drawing/2014/main" id="{A0CBC2E7-7BEF-C9C7-7090-F1F4BF38F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ADC91EA5-5A4C-EE41-F502-8AE8B0472E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FD181AFD-74B6-7B57-7097-57CF2D39A4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6131F26E-1CDB-C56A-A0F1-C0AD930506DF}"/>
              </a:ext>
            </a:extLst>
          </p:cNvPr>
          <p:cNvSpPr>
            <a:spLocks noGrp="1"/>
          </p:cNvSpPr>
          <p:nvPr>
            <p:ph idx="1"/>
          </p:nvPr>
        </p:nvSpPr>
        <p:spPr>
          <a:xfrm>
            <a:off x="4572000" y="820880"/>
            <a:ext cx="3943349" cy="4889350"/>
          </a:xfrm>
        </p:spPr>
        <p:txBody>
          <a:bodyPr anchor="t">
            <a:normAutofit/>
          </a:bodyPr>
          <a:lstStyle/>
          <a:p>
            <a:pPr marL="0" indent="0">
              <a:buNone/>
            </a:pPr>
            <a:r>
              <a:rPr lang="en-GB" sz="1800" b="1" dirty="0"/>
              <a:t>Key Facts:</a:t>
            </a:r>
          </a:p>
          <a:p>
            <a:r>
              <a:rPr lang="en-GB" sz="1800" dirty="0"/>
              <a:t> </a:t>
            </a:r>
          </a:p>
          <a:p>
            <a:endParaRPr lang="en-GB" sz="1800" dirty="0"/>
          </a:p>
          <a:p>
            <a:endParaRPr lang="en-GB" sz="1800" dirty="0"/>
          </a:p>
          <a:p>
            <a:endParaRPr lang="en-GB" sz="1800" dirty="0"/>
          </a:p>
          <a:p>
            <a:endParaRPr lang="en-GB" sz="1800" dirty="0"/>
          </a:p>
          <a:p>
            <a:pPr marL="0" indent="0">
              <a:buNone/>
            </a:pPr>
            <a:r>
              <a:rPr lang="en-GB" sz="1800" b="1" dirty="0"/>
              <a:t>Legal Principle:</a:t>
            </a:r>
            <a:endParaRPr lang="en-GB" sz="1800" dirty="0"/>
          </a:p>
          <a:p>
            <a:r>
              <a:rPr lang="en-GB" sz="1800" dirty="0"/>
              <a:t> </a:t>
            </a:r>
          </a:p>
        </p:txBody>
      </p:sp>
      <p:sp>
        <p:nvSpPr>
          <p:cNvPr id="18" name="Freeform: Shape 17">
            <a:extLst>
              <a:ext uri="{FF2B5EF4-FFF2-40B4-BE49-F238E27FC236}">
                <a16:creationId xmlns:a16="http://schemas.microsoft.com/office/drawing/2014/main" id="{91FD2FB8-E72B-5333-D8FB-F689160005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7E041E78-5785-E2F6-99BE-17F3C3BD37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9F8EEB60-F0F4-B54E-C728-7F2959F8A2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02700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189AD5-6B65-6FE5-97FB-9CB625B6B076}"/>
              </a:ext>
            </a:extLst>
          </p:cNvPr>
          <p:cNvSpPr>
            <a:spLocks noGrp="1"/>
          </p:cNvSpPr>
          <p:nvPr>
            <p:ph type="title"/>
          </p:nvPr>
        </p:nvSpPr>
        <p:spPr>
          <a:xfrm>
            <a:off x="0" y="545560"/>
            <a:ext cx="9141714" cy="1325563"/>
          </a:xfrm>
        </p:spPr>
        <p:txBody>
          <a:bodyPr>
            <a:noAutofit/>
          </a:bodyPr>
          <a:lstStyle/>
          <a:p>
            <a:pPr marL="0" indent="0" algn="ctr">
              <a:lnSpc>
                <a:spcPct val="160000"/>
              </a:lnSpc>
              <a:buNone/>
            </a:pPr>
            <a:r>
              <a:rPr lang="en-GB" sz="4000" dirty="0"/>
              <a:t>(b) Voluntary Assumption of Responsibility</a:t>
            </a:r>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AD3E6CB-4D87-0662-B011-98F1A4807E7B}"/>
              </a:ext>
            </a:extLst>
          </p:cNvPr>
          <p:cNvSpPr>
            <a:spLocks noGrp="1"/>
          </p:cNvSpPr>
          <p:nvPr>
            <p:ph idx="1"/>
          </p:nvPr>
        </p:nvSpPr>
        <p:spPr>
          <a:xfrm>
            <a:off x="840518" y="2389954"/>
            <a:ext cx="7886700" cy="3037114"/>
          </a:xfrm>
        </p:spPr>
        <p:txBody>
          <a:bodyPr>
            <a:normAutofit/>
          </a:bodyPr>
          <a:lstStyle/>
          <a:p>
            <a:pPr marL="0" indent="0">
              <a:lnSpc>
                <a:spcPct val="160000"/>
              </a:lnSpc>
              <a:buNone/>
            </a:pPr>
            <a:r>
              <a:rPr lang="en-GB" sz="1800" dirty="0"/>
              <a:t>The defendant must have voluntarily assumed responsibility for providing the advice or information. This means that the defendant has taken on a role in which they are expected to exercise care in giving advice, and the claimant relies on that assumption of responsibility.</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Recorded Sound">
            <a:hlinkClick r:id="" action="ppaction://media"/>
            <a:extLst>
              <a:ext uri="{FF2B5EF4-FFF2-40B4-BE49-F238E27FC236}">
                <a16:creationId xmlns:a16="http://schemas.microsoft.com/office/drawing/2014/main" id="{62D59EF4-6EAC-BB29-393E-12BA6F6D9C8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570857" y="4817468"/>
            <a:ext cx="609600" cy="609600"/>
          </a:xfrm>
          <a:prstGeom prst="rect">
            <a:avLst/>
          </a:prstGeom>
        </p:spPr>
      </p:pic>
    </p:spTree>
    <p:extLst>
      <p:ext uri="{BB962C8B-B14F-4D97-AF65-F5344CB8AC3E}">
        <p14:creationId xmlns:p14="http://schemas.microsoft.com/office/powerpoint/2010/main" val="3123993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7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6AB943D-ED6E-D86C-4DCF-308FA2461249}"/>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C8F14894-24B9-8947-35B1-115ADC84C7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A32F3B47-CA20-BE18-C07C-7E2BCF0B3F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D1CE95-132A-86F2-C3C0-9A1497587B3D}"/>
              </a:ext>
            </a:extLst>
          </p:cNvPr>
          <p:cNvSpPr>
            <a:spLocks noGrp="1"/>
          </p:cNvSpPr>
          <p:nvPr>
            <p:ph type="title"/>
          </p:nvPr>
        </p:nvSpPr>
        <p:spPr>
          <a:xfrm>
            <a:off x="792124" y="1327646"/>
            <a:ext cx="2941794" cy="4064628"/>
          </a:xfrm>
        </p:spPr>
        <p:txBody>
          <a:bodyPr>
            <a:normAutofit/>
          </a:bodyPr>
          <a:lstStyle/>
          <a:p>
            <a:pPr algn="ctr"/>
            <a:r>
              <a:rPr lang="en-GB" dirty="0">
                <a:solidFill>
                  <a:srgbClr val="FFFFFF"/>
                </a:solidFill>
              </a:rPr>
              <a:t>White v Jones (1995) </a:t>
            </a:r>
          </a:p>
        </p:txBody>
      </p:sp>
      <p:sp>
        <p:nvSpPr>
          <p:cNvPr id="12" name="Freeform: Shape 11">
            <a:extLst>
              <a:ext uri="{FF2B5EF4-FFF2-40B4-BE49-F238E27FC236}">
                <a16:creationId xmlns:a16="http://schemas.microsoft.com/office/drawing/2014/main" id="{E2DC907C-52D1-DECA-D32E-2CB0D4A5D1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6055E055-9C80-842C-CBE6-953ABDE2B1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EDCD200B-EEE0-9E46-2F4C-EA064C7DD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46A742C5-6CFA-67FD-825A-662C8DEA9857}"/>
              </a:ext>
            </a:extLst>
          </p:cNvPr>
          <p:cNvSpPr>
            <a:spLocks noGrp="1"/>
          </p:cNvSpPr>
          <p:nvPr>
            <p:ph idx="1"/>
          </p:nvPr>
        </p:nvSpPr>
        <p:spPr>
          <a:xfrm>
            <a:off x="4572000" y="820880"/>
            <a:ext cx="3943349" cy="4889350"/>
          </a:xfrm>
        </p:spPr>
        <p:txBody>
          <a:bodyPr anchor="t">
            <a:normAutofit/>
          </a:bodyPr>
          <a:lstStyle/>
          <a:p>
            <a:pPr marL="0" indent="0">
              <a:buNone/>
            </a:pPr>
            <a:r>
              <a:rPr lang="en-GB" sz="1800" b="1" dirty="0"/>
              <a:t>Key Facts:</a:t>
            </a:r>
          </a:p>
          <a:p>
            <a:r>
              <a:rPr lang="en-GB" sz="1800" dirty="0"/>
              <a:t> </a:t>
            </a:r>
          </a:p>
          <a:p>
            <a:endParaRPr lang="en-GB" sz="1800" dirty="0"/>
          </a:p>
          <a:p>
            <a:endParaRPr lang="en-GB" sz="1800" dirty="0"/>
          </a:p>
          <a:p>
            <a:endParaRPr lang="en-GB" sz="1800" dirty="0"/>
          </a:p>
          <a:p>
            <a:endParaRPr lang="en-GB" sz="1800" dirty="0"/>
          </a:p>
          <a:p>
            <a:pPr marL="0" indent="0">
              <a:buNone/>
            </a:pPr>
            <a:r>
              <a:rPr lang="en-GB" sz="1800" b="1" dirty="0"/>
              <a:t>Legal Principle:</a:t>
            </a:r>
            <a:endParaRPr lang="en-GB" sz="1800" dirty="0"/>
          </a:p>
          <a:p>
            <a:r>
              <a:rPr lang="en-GB" sz="1800" dirty="0"/>
              <a:t> </a:t>
            </a:r>
          </a:p>
        </p:txBody>
      </p:sp>
      <p:sp>
        <p:nvSpPr>
          <p:cNvPr id="18" name="Freeform: Shape 17">
            <a:extLst>
              <a:ext uri="{FF2B5EF4-FFF2-40B4-BE49-F238E27FC236}">
                <a16:creationId xmlns:a16="http://schemas.microsoft.com/office/drawing/2014/main" id="{AD13641B-739B-7133-7AA8-132010EFA8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8D245F61-4376-C54E-2BFF-8A2A4A5073A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1016161E-B917-C147-AC8D-4337FD20B2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3076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189AD5-6B65-6FE5-97FB-9CB625B6B076}"/>
              </a:ext>
            </a:extLst>
          </p:cNvPr>
          <p:cNvSpPr>
            <a:spLocks noGrp="1"/>
          </p:cNvSpPr>
          <p:nvPr>
            <p:ph type="title"/>
          </p:nvPr>
        </p:nvSpPr>
        <p:spPr>
          <a:xfrm>
            <a:off x="163286" y="70748"/>
            <a:ext cx="8344534" cy="1325563"/>
          </a:xfrm>
        </p:spPr>
        <p:txBody>
          <a:bodyPr>
            <a:normAutofit fontScale="90000"/>
          </a:bodyPr>
          <a:lstStyle/>
          <a:p>
            <a:pPr marL="0" indent="0" algn="ctr">
              <a:lnSpc>
                <a:spcPct val="160000"/>
              </a:lnSpc>
              <a:buNone/>
            </a:pPr>
            <a:r>
              <a:rPr lang="en-GB" sz="4000" dirty="0"/>
              <a:t>(c) Reasonable Reliance by the Claimant</a:t>
            </a:r>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AD3E6CB-4D87-0662-B011-98F1A4807E7B}"/>
              </a:ext>
            </a:extLst>
          </p:cNvPr>
          <p:cNvSpPr>
            <a:spLocks noGrp="1"/>
          </p:cNvSpPr>
          <p:nvPr>
            <p:ph idx="1"/>
          </p:nvPr>
        </p:nvSpPr>
        <p:spPr>
          <a:xfrm>
            <a:off x="840518" y="1959429"/>
            <a:ext cx="7886700" cy="4307227"/>
          </a:xfrm>
        </p:spPr>
        <p:txBody>
          <a:bodyPr>
            <a:normAutofit/>
          </a:bodyPr>
          <a:lstStyle/>
          <a:p>
            <a:pPr marL="0" indent="0">
              <a:lnSpc>
                <a:spcPct val="160000"/>
              </a:lnSpc>
              <a:buNone/>
            </a:pPr>
            <a:r>
              <a:rPr lang="en-GB" sz="1800" dirty="0"/>
              <a:t>The claimant must have reasonably relied on the defendant’s advice or information. The court will consider whether it was reasonable for the claimant to rely on the advice in the particular circumstances, taking into account factors such as the relationship between the parties and the context in which the advice was given.</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Recorded Sound">
            <a:hlinkClick r:id="" action="ppaction://media"/>
            <a:extLst>
              <a:ext uri="{FF2B5EF4-FFF2-40B4-BE49-F238E27FC236}">
                <a16:creationId xmlns:a16="http://schemas.microsoft.com/office/drawing/2014/main" id="{165F1696-7010-F436-9A4F-BD0B54423C6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96000" y="4822372"/>
            <a:ext cx="609600" cy="609600"/>
          </a:xfrm>
          <a:prstGeom prst="rect">
            <a:avLst/>
          </a:prstGeom>
        </p:spPr>
      </p:pic>
    </p:spTree>
    <p:extLst>
      <p:ext uri="{BB962C8B-B14F-4D97-AF65-F5344CB8AC3E}">
        <p14:creationId xmlns:p14="http://schemas.microsoft.com/office/powerpoint/2010/main" val="1731979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58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12B2D5A-359C-1CBE-1D61-EF9D577870AB}"/>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8656FE2-3CC3-FE3D-9EB6-9D75EAB8D3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6277F184-6C78-99DA-1127-6D9148737F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87E4BCB-F789-E185-308D-F0F0647002E1}"/>
              </a:ext>
            </a:extLst>
          </p:cNvPr>
          <p:cNvSpPr>
            <a:spLocks noGrp="1"/>
          </p:cNvSpPr>
          <p:nvPr>
            <p:ph type="title"/>
          </p:nvPr>
        </p:nvSpPr>
        <p:spPr>
          <a:xfrm>
            <a:off x="717834" y="1327646"/>
            <a:ext cx="3090374" cy="4064628"/>
          </a:xfrm>
        </p:spPr>
        <p:txBody>
          <a:bodyPr>
            <a:normAutofit/>
          </a:bodyPr>
          <a:lstStyle/>
          <a:p>
            <a:pPr algn="ctr"/>
            <a:r>
              <a:rPr lang="en-GB" dirty="0">
                <a:solidFill>
                  <a:srgbClr val="FFFFFF"/>
                </a:solidFill>
              </a:rPr>
              <a:t>Caparo Industries plc v Dickman (1990)</a:t>
            </a:r>
          </a:p>
        </p:txBody>
      </p:sp>
      <p:sp>
        <p:nvSpPr>
          <p:cNvPr id="12" name="Freeform: Shape 11">
            <a:extLst>
              <a:ext uri="{FF2B5EF4-FFF2-40B4-BE49-F238E27FC236}">
                <a16:creationId xmlns:a16="http://schemas.microsoft.com/office/drawing/2014/main" id="{D45EFBC6-E60D-3413-E7F2-D959571B0B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84ECEEDC-056C-AFF3-8877-5357942F7F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DC15263E-6EE8-8A0B-45B1-08C6197D84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99126C8-16C5-DD5D-5BBA-23662B176B20}"/>
              </a:ext>
            </a:extLst>
          </p:cNvPr>
          <p:cNvSpPr>
            <a:spLocks noGrp="1"/>
          </p:cNvSpPr>
          <p:nvPr>
            <p:ph idx="1"/>
          </p:nvPr>
        </p:nvSpPr>
        <p:spPr>
          <a:xfrm>
            <a:off x="4572000" y="820880"/>
            <a:ext cx="3943349" cy="4889350"/>
          </a:xfrm>
        </p:spPr>
        <p:txBody>
          <a:bodyPr anchor="t">
            <a:normAutofit/>
          </a:bodyPr>
          <a:lstStyle/>
          <a:p>
            <a:pPr marL="0" indent="0">
              <a:buNone/>
            </a:pPr>
            <a:r>
              <a:rPr lang="en-GB" sz="1800" b="1" dirty="0"/>
              <a:t>Key Facts:</a:t>
            </a:r>
          </a:p>
          <a:p>
            <a:r>
              <a:rPr lang="en-GB" sz="1800" dirty="0"/>
              <a:t> </a:t>
            </a:r>
          </a:p>
          <a:p>
            <a:endParaRPr lang="en-GB" sz="1800" dirty="0"/>
          </a:p>
          <a:p>
            <a:endParaRPr lang="en-GB" sz="1800" dirty="0"/>
          </a:p>
          <a:p>
            <a:endParaRPr lang="en-GB" sz="1800" dirty="0"/>
          </a:p>
          <a:p>
            <a:endParaRPr lang="en-GB" sz="1800" dirty="0"/>
          </a:p>
          <a:p>
            <a:pPr marL="0" indent="0">
              <a:buNone/>
            </a:pPr>
            <a:r>
              <a:rPr lang="en-GB" sz="1800" b="1" dirty="0"/>
              <a:t>Legal Principle:</a:t>
            </a:r>
            <a:endParaRPr lang="en-GB" sz="1800" dirty="0"/>
          </a:p>
          <a:p>
            <a:r>
              <a:rPr lang="en-GB" sz="1800" dirty="0"/>
              <a:t> </a:t>
            </a:r>
          </a:p>
        </p:txBody>
      </p:sp>
      <p:sp>
        <p:nvSpPr>
          <p:cNvPr id="18" name="Freeform: Shape 17">
            <a:extLst>
              <a:ext uri="{FF2B5EF4-FFF2-40B4-BE49-F238E27FC236}">
                <a16:creationId xmlns:a16="http://schemas.microsoft.com/office/drawing/2014/main" id="{624454C2-00F7-0B78-31AB-E04AB17DF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635752F5-589F-A43B-BD71-ACE050F19C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270EA01D-3DC0-C1CF-4F72-D3C4682A86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47497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88D0DDE-8A54-22F1-B874-DCAA5FD2F14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BE47B2B3-5428-FDB8-12C2-E6A66572C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5528A049-E6A5-6AD0-297F-A44B242F73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1CA057-142A-D029-2347-824E854D3EB8}"/>
              </a:ext>
            </a:extLst>
          </p:cNvPr>
          <p:cNvSpPr>
            <a:spLocks noGrp="1"/>
          </p:cNvSpPr>
          <p:nvPr>
            <p:ph type="title"/>
          </p:nvPr>
        </p:nvSpPr>
        <p:spPr>
          <a:xfrm>
            <a:off x="717834" y="1327646"/>
            <a:ext cx="3090374" cy="4064628"/>
          </a:xfrm>
        </p:spPr>
        <p:txBody>
          <a:bodyPr>
            <a:normAutofit/>
          </a:bodyPr>
          <a:lstStyle/>
          <a:p>
            <a:pPr algn="ctr"/>
            <a:r>
              <a:rPr lang="en-GB" dirty="0">
                <a:solidFill>
                  <a:srgbClr val="FFFFFF"/>
                </a:solidFill>
              </a:rPr>
              <a:t>Smith v Eric S Bush (1990)</a:t>
            </a:r>
          </a:p>
        </p:txBody>
      </p:sp>
      <p:sp>
        <p:nvSpPr>
          <p:cNvPr id="12" name="Freeform: Shape 11">
            <a:extLst>
              <a:ext uri="{FF2B5EF4-FFF2-40B4-BE49-F238E27FC236}">
                <a16:creationId xmlns:a16="http://schemas.microsoft.com/office/drawing/2014/main" id="{67860B42-0447-113F-C5E9-57F392EDD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6319ED3-49B1-F28B-627F-F615879F3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8A28BF3E-5C83-7A6D-6012-A4944B1DAE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01EFE0B-BD83-33ED-46EB-FA5B246D2462}"/>
              </a:ext>
            </a:extLst>
          </p:cNvPr>
          <p:cNvSpPr>
            <a:spLocks noGrp="1"/>
          </p:cNvSpPr>
          <p:nvPr>
            <p:ph idx="1"/>
          </p:nvPr>
        </p:nvSpPr>
        <p:spPr>
          <a:xfrm>
            <a:off x="4572000" y="820880"/>
            <a:ext cx="3943349" cy="4889350"/>
          </a:xfrm>
        </p:spPr>
        <p:txBody>
          <a:bodyPr anchor="t">
            <a:normAutofit/>
          </a:bodyPr>
          <a:lstStyle/>
          <a:p>
            <a:pPr marL="0" indent="0">
              <a:buNone/>
            </a:pPr>
            <a:r>
              <a:rPr lang="en-GB" sz="1800" b="1" dirty="0"/>
              <a:t>Key Facts:</a:t>
            </a:r>
          </a:p>
          <a:p>
            <a:r>
              <a:rPr lang="en-GB" sz="1800" dirty="0"/>
              <a:t> </a:t>
            </a:r>
          </a:p>
          <a:p>
            <a:endParaRPr lang="en-GB" sz="1800" dirty="0"/>
          </a:p>
          <a:p>
            <a:endParaRPr lang="en-GB" sz="1800" dirty="0"/>
          </a:p>
          <a:p>
            <a:endParaRPr lang="en-GB" sz="1800" dirty="0"/>
          </a:p>
          <a:p>
            <a:endParaRPr lang="en-GB" sz="1800" dirty="0"/>
          </a:p>
          <a:p>
            <a:pPr marL="0" indent="0">
              <a:buNone/>
            </a:pPr>
            <a:r>
              <a:rPr lang="en-GB" sz="1800" b="1" dirty="0"/>
              <a:t>Legal Principle:</a:t>
            </a:r>
            <a:endParaRPr lang="en-GB" sz="1800" dirty="0"/>
          </a:p>
          <a:p>
            <a:r>
              <a:rPr lang="en-GB" sz="1800" dirty="0"/>
              <a:t> </a:t>
            </a:r>
          </a:p>
        </p:txBody>
      </p:sp>
      <p:sp>
        <p:nvSpPr>
          <p:cNvPr id="18" name="Freeform: Shape 17">
            <a:extLst>
              <a:ext uri="{FF2B5EF4-FFF2-40B4-BE49-F238E27FC236}">
                <a16:creationId xmlns:a16="http://schemas.microsoft.com/office/drawing/2014/main" id="{76C2D1F9-F65C-80BE-7923-0035283A080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E4CF5BB-E970-2AA2-1B69-BC25861625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8997401D-4548-3A46-816C-15CA1E7E02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83281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189AD5-6B65-6FE5-97FB-9CB625B6B076}"/>
              </a:ext>
            </a:extLst>
          </p:cNvPr>
          <p:cNvSpPr>
            <a:spLocks noGrp="1"/>
          </p:cNvSpPr>
          <p:nvPr>
            <p:ph type="title"/>
          </p:nvPr>
        </p:nvSpPr>
        <p:spPr>
          <a:xfrm>
            <a:off x="163286" y="70748"/>
            <a:ext cx="8344534" cy="1325563"/>
          </a:xfrm>
        </p:spPr>
        <p:txBody>
          <a:bodyPr>
            <a:normAutofit fontScale="90000"/>
          </a:bodyPr>
          <a:lstStyle/>
          <a:p>
            <a:pPr marL="0" indent="0" algn="ctr">
              <a:lnSpc>
                <a:spcPct val="160000"/>
              </a:lnSpc>
              <a:buNone/>
            </a:pPr>
            <a:r>
              <a:rPr lang="en-GB" sz="4000" dirty="0"/>
              <a:t>(d) Loss Due to the Negligent Misstatement</a:t>
            </a:r>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AD3E6CB-4D87-0662-B011-98F1A4807E7B}"/>
              </a:ext>
            </a:extLst>
          </p:cNvPr>
          <p:cNvSpPr>
            <a:spLocks noGrp="1"/>
          </p:cNvSpPr>
          <p:nvPr>
            <p:ph idx="1"/>
          </p:nvPr>
        </p:nvSpPr>
        <p:spPr>
          <a:xfrm>
            <a:off x="840518" y="1959429"/>
            <a:ext cx="7886700" cy="4307227"/>
          </a:xfrm>
        </p:spPr>
        <p:txBody>
          <a:bodyPr>
            <a:normAutofit/>
          </a:bodyPr>
          <a:lstStyle/>
          <a:p>
            <a:pPr marL="0" indent="0">
              <a:lnSpc>
                <a:spcPct val="160000"/>
              </a:lnSpc>
              <a:buNone/>
            </a:pPr>
            <a:r>
              <a:rPr lang="en-GB" sz="1800" dirty="0"/>
              <a:t>Finally, the claimant must have suffered economic loss as a direct result of the negligent misstatement. If the claimant has not suffered any loss, there can be no claim for damages.</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Recorded Sound">
            <a:hlinkClick r:id="" action="ppaction://media"/>
            <a:extLst>
              <a:ext uri="{FF2B5EF4-FFF2-40B4-BE49-F238E27FC236}">
                <a16:creationId xmlns:a16="http://schemas.microsoft.com/office/drawing/2014/main" id="{AA99F25C-81EE-AC83-DF63-B6F95AEB56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267200" y="4113042"/>
            <a:ext cx="609600" cy="609600"/>
          </a:xfrm>
          <a:prstGeom prst="rect">
            <a:avLst/>
          </a:prstGeom>
        </p:spPr>
      </p:pic>
    </p:spTree>
    <p:extLst>
      <p:ext uri="{BB962C8B-B14F-4D97-AF65-F5344CB8AC3E}">
        <p14:creationId xmlns:p14="http://schemas.microsoft.com/office/powerpoint/2010/main" val="2706318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065EA-6D26-A956-14F9-C5B51FD8B8BA}"/>
              </a:ext>
            </a:extLst>
          </p:cNvPr>
          <p:cNvSpPr>
            <a:spLocks noGrp="1"/>
          </p:cNvSpPr>
          <p:nvPr>
            <p:ph type="title"/>
          </p:nvPr>
        </p:nvSpPr>
        <p:spPr>
          <a:xfrm>
            <a:off x="424543" y="130629"/>
            <a:ext cx="3935186" cy="1325563"/>
          </a:xfrm>
        </p:spPr>
        <p:txBody>
          <a:bodyPr/>
          <a:lstStyle/>
          <a:p>
            <a:r>
              <a:rPr lang="en-GB" dirty="0"/>
              <a:t>Research Task</a:t>
            </a:r>
          </a:p>
        </p:txBody>
      </p:sp>
      <p:sp>
        <p:nvSpPr>
          <p:cNvPr id="3" name="Content Placeholder 2">
            <a:extLst>
              <a:ext uri="{FF2B5EF4-FFF2-40B4-BE49-F238E27FC236}">
                <a16:creationId xmlns:a16="http://schemas.microsoft.com/office/drawing/2014/main" id="{34359863-B29C-D660-21B9-5010A5083D76}"/>
              </a:ext>
            </a:extLst>
          </p:cNvPr>
          <p:cNvSpPr>
            <a:spLocks noGrp="1"/>
          </p:cNvSpPr>
          <p:nvPr>
            <p:ph idx="1"/>
          </p:nvPr>
        </p:nvSpPr>
        <p:spPr>
          <a:xfrm>
            <a:off x="244928" y="1240971"/>
            <a:ext cx="8654143" cy="5143499"/>
          </a:xfrm>
        </p:spPr>
        <p:txBody>
          <a:bodyPr>
            <a:normAutofit fontScale="62500" lnSpcReduction="20000"/>
          </a:bodyPr>
          <a:lstStyle/>
          <a:p>
            <a:pPr marL="0" indent="0">
              <a:lnSpc>
                <a:spcPct val="120000"/>
              </a:lnSpc>
              <a:buNone/>
            </a:pPr>
            <a:r>
              <a:rPr lang="en-GB" b="1" dirty="0"/>
              <a:t>Psychiatric Injury</a:t>
            </a:r>
            <a:endParaRPr lang="en-GB" dirty="0"/>
          </a:p>
          <a:p>
            <a:pPr>
              <a:lnSpc>
                <a:spcPct val="120000"/>
              </a:lnSpc>
              <a:buFont typeface="Arial" panose="020B0604020202020204" pitchFamily="34" charset="0"/>
              <a:buChar char="•"/>
            </a:pPr>
            <a:r>
              <a:rPr lang="en-GB" dirty="0"/>
              <a:t>Define psychiatric injury in legal terms (distinguishing it from physical injury).</a:t>
            </a:r>
          </a:p>
          <a:p>
            <a:pPr>
              <a:lnSpc>
                <a:spcPct val="120000"/>
              </a:lnSpc>
              <a:buFont typeface="Arial" panose="020B0604020202020204" pitchFamily="34" charset="0"/>
              <a:buChar char="•"/>
            </a:pPr>
            <a:r>
              <a:rPr lang="en-GB" dirty="0"/>
              <a:t>Trace the historical development of legal recognition of psychiatric injury claims (e.g., the landmark case of </a:t>
            </a:r>
            <a:r>
              <a:rPr lang="en-GB" i="1" dirty="0"/>
              <a:t>McLoughlin v O’Brian</a:t>
            </a:r>
            <a:r>
              <a:rPr lang="en-GB" dirty="0"/>
              <a:t> [1983] or </a:t>
            </a:r>
            <a:r>
              <a:rPr lang="en-GB" i="1" dirty="0"/>
              <a:t>Alcock v Chief Constable of South Yorkshire Police</a:t>
            </a:r>
            <a:r>
              <a:rPr lang="en-GB" dirty="0"/>
              <a:t> [1991]).</a:t>
            </a:r>
          </a:p>
          <a:p>
            <a:pPr>
              <a:lnSpc>
                <a:spcPct val="120000"/>
              </a:lnSpc>
              <a:buFont typeface="Arial" panose="020B0604020202020204" pitchFamily="34" charset="0"/>
              <a:buChar char="•"/>
            </a:pPr>
            <a:r>
              <a:rPr lang="en-GB" dirty="0"/>
              <a:t>Identify the criteria for a successful claim, such as foreseeability, proximity, and the "primary vs secondary victim" distinction.</a:t>
            </a:r>
          </a:p>
          <a:p>
            <a:pPr marL="0" indent="0">
              <a:lnSpc>
                <a:spcPct val="120000"/>
              </a:lnSpc>
              <a:buNone/>
            </a:pPr>
            <a:endParaRPr lang="en-GB" b="1" dirty="0"/>
          </a:p>
          <a:p>
            <a:pPr marL="0" indent="0">
              <a:lnSpc>
                <a:spcPct val="120000"/>
              </a:lnSpc>
              <a:buNone/>
            </a:pPr>
            <a:r>
              <a:rPr lang="en-GB" b="1" dirty="0"/>
              <a:t>Economic Loss</a:t>
            </a:r>
            <a:endParaRPr lang="en-GB" dirty="0"/>
          </a:p>
          <a:p>
            <a:pPr>
              <a:lnSpc>
                <a:spcPct val="120000"/>
              </a:lnSpc>
              <a:buFont typeface="Arial" panose="020B0604020202020204" pitchFamily="34" charset="0"/>
              <a:buChar char="•"/>
            </a:pPr>
            <a:r>
              <a:rPr lang="en-GB" dirty="0"/>
              <a:t>Define pure economic loss and consequential economic loss.</a:t>
            </a:r>
          </a:p>
          <a:p>
            <a:pPr>
              <a:lnSpc>
                <a:spcPct val="120000"/>
              </a:lnSpc>
              <a:buFont typeface="Arial" panose="020B0604020202020204" pitchFamily="34" charset="0"/>
              <a:buChar char="•"/>
            </a:pPr>
            <a:r>
              <a:rPr lang="en-GB" dirty="0"/>
              <a:t>Outline the general rule of non-recovery for pure economic loss and its exceptions (e.g., negligent misstatements as in </a:t>
            </a:r>
            <a:r>
              <a:rPr lang="en-GB" i="1" dirty="0"/>
              <a:t>Hedley Byrne v Heller</a:t>
            </a:r>
            <a:r>
              <a:rPr lang="en-GB" dirty="0"/>
              <a:t> [1964]).</a:t>
            </a:r>
          </a:p>
        </p:txBody>
      </p:sp>
    </p:spTree>
    <p:extLst>
      <p:ext uri="{BB962C8B-B14F-4D97-AF65-F5344CB8AC3E}">
        <p14:creationId xmlns:p14="http://schemas.microsoft.com/office/powerpoint/2010/main" val="2588759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954107-99A8-8DBF-4AE1-47CBD59755FF}"/>
              </a:ext>
            </a:extLst>
          </p:cNvPr>
          <p:cNvSpPr>
            <a:spLocks noGrp="1"/>
          </p:cNvSpPr>
          <p:nvPr>
            <p:ph type="title"/>
          </p:nvPr>
        </p:nvSpPr>
        <p:spPr>
          <a:xfrm>
            <a:off x="0" y="1153572"/>
            <a:ext cx="2915425" cy="4461163"/>
          </a:xfrm>
        </p:spPr>
        <p:txBody>
          <a:bodyPr>
            <a:normAutofit/>
          </a:bodyPr>
          <a:lstStyle/>
          <a:p>
            <a:r>
              <a:rPr lang="en-GB" dirty="0">
                <a:solidFill>
                  <a:srgbClr val="FFFFFF"/>
                </a:solidFill>
              </a:rPr>
              <a:t>Liability in Negligence for Economic Loss</a:t>
            </a:r>
          </a:p>
        </p:txBody>
      </p:sp>
      <p:sp>
        <p:nvSpPr>
          <p:cNvPr id="3" name="Content Placeholder 2">
            <a:extLst>
              <a:ext uri="{FF2B5EF4-FFF2-40B4-BE49-F238E27FC236}">
                <a16:creationId xmlns:a16="http://schemas.microsoft.com/office/drawing/2014/main" id="{F47D4BA2-080A-18E6-4133-C6190698BF59}"/>
              </a:ext>
            </a:extLst>
          </p:cNvPr>
          <p:cNvSpPr>
            <a:spLocks noGrp="1"/>
          </p:cNvSpPr>
          <p:nvPr>
            <p:ph idx="1"/>
          </p:nvPr>
        </p:nvSpPr>
        <p:spPr>
          <a:xfrm>
            <a:off x="3231610" y="274241"/>
            <a:ext cx="5493766" cy="6219824"/>
          </a:xfrm>
        </p:spPr>
        <p:txBody>
          <a:bodyPr anchor="ctr">
            <a:normAutofit lnSpcReduction="10000"/>
          </a:bodyPr>
          <a:lstStyle/>
          <a:p>
            <a:pPr marL="0" indent="0">
              <a:lnSpc>
                <a:spcPct val="100000"/>
              </a:lnSpc>
              <a:buNone/>
            </a:pPr>
            <a:r>
              <a:rPr lang="en-GB" sz="2400" dirty="0"/>
              <a:t>In negligence cases, economic loss refers to financial damage suffered by a claimant. English law distinguishes between:</a:t>
            </a:r>
          </a:p>
          <a:p>
            <a:pPr marL="0" indent="0">
              <a:lnSpc>
                <a:spcPct val="100000"/>
              </a:lnSpc>
              <a:buNone/>
            </a:pPr>
            <a:endParaRPr lang="en-GB" sz="2400" dirty="0"/>
          </a:p>
          <a:p>
            <a:pPr marL="0" indent="0">
              <a:lnSpc>
                <a:spcPct val="100000"/>
              </a:lnSpc>
              <a:buNone/>
            </a:pPr>
            <a:r>
              <a:rPr lang="en-GB" sz="2400" dirty="0"/>
              <a:t>1. Consequential economic loss: Economic loss that arises as a consequence of physical damage to a person or property.</a:t>
            </a:r>
          </a:p>
          <a:p>
            <a:pPr marL="0" indent="0">
              <a:lnSpc>
                <a:spcPct val="100000"/>
              </a:lnSpc>
              <a:buNone/>
            </a:pPr>
            <a:r>
              <a:rPr lang="en-GB" sz="2400" dirty="0"/>
              <a:t>2. Pure economic loss: Financial loss that is not linked to any physical damage.</a:t>
            </a:r>
          </a:p>
          <a:p>
            <a:pPr marL="0" indent="0">
              <a:lnSpc>
                <a:spcPct val="100000"/>
              </a:lnSpc>
              <a:buNone/>
            </a:pPr>
            <a:endParaRPr lang="en-GB" sz="2400" dirty="0"/>
          </a:p>
          <a:p>
            <a:pPr marL="0" indent="0">
              <a:lnSpc>
                <a:spcPct val="100000"/>
              </a:lnSpc>
              <a:buNone/>
            </a:pPr>
            <a:r>
              <a:rPr lang="en-GB" sz="2400" dirty="0"/>
              <a:t>The law is generally more restrictive when it comes to recovering pure economic loss. </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Recorded Sound">
            <a:hlinkClick r:id="" action="ppaction://media"/>
            <a:extLst>
              <a:ext uri="{FF2B5EF4-FFF2-40B4-BE49-F238E27FC236}">
                <a16:creationId xmlns:a16="http://schemas.microsoft.com/office/drawing/2014/main" id="{60D70BD4-B74F-D159-3E24-9728FBE235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62727" y="5005135"/>
            <a:ext cx="609600" cy="609600"/>
          </a:xfrm>
          <a:prstGeom prst="rect">
            <a:avLst/>
          </a:prstGeom>
        </p:spPr>
      </p:pic>
    </p:spTree>
    <p:extLst>
      <p:ext uri="{BB962C8B-B14F-4D97-AF65-F5344CB8AC3E}">
        <p14:creationId xmlns:p14="http://schemas.microsoft.com/office/powerpoint/2010/main" val="2209758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94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1954107-99A8-8DBF-4AE1-47CBD59755FF}"/>
              </a:ext>
            </a:extLst>
          </p:cNvPr>
          <p:cNvSpPr>
            <a:spLocks noGrp="1"/>
          </p:cNvSpPr>
          <p:nvPr>
            <p:ph type="title"/>
          </p:nvPr>
        </p:nvSpPr>
        <p:spPr>
          <a:xfrm>
            <a:off x="0" y="1153572"/>
            <a:ext cx="3125454" cy="4461163"/>
          </a:xfrm>
        </p:spPr>
        <p:txBody>
          <a:bodyPr>
            <a:normAutofit/>
          </a:bodyPr>
          <a:lstStyle/>
          <a:p>
            <a:r>
              <a:rPr lang="en-GB" sz="3200" dirty="0">
                <a:solidFill>
                  <a:srgbClr val="FFFFFF"/>
                </a:solidFill>
              </a:rPr>
              <a:t>Consequential Economic Loss</a:t>
            </a:r>
          </a:p>
        </p:txBody>
      </p:sp>
      <p:sp>
        <p:nvSpPr>
          <p:cNvPr id="3" name="Content Placeholder 2">
            <a:extLst>
              <a:ext uri="{FF2B5EF4-FFF2-40B4-BE49-F238E27FC236}">
                <a16:creationId xmlns:a16="http://schemas.microsoft.com/office/drawing/2014/main" id="{F47D4BA2-080A-18E6-4133-C6190698BF59}"/>
              </a:ext>
            </a:extLst>
          </p:cNvPr>
          <p:cNvSpPr>
            <a:spLocks noGrp="1"/>
          </p:cNvSpPr>
          <p:nvPr>
            <p:ph idx="1"/>
          </p:nvPr>
        </p:nvSpPr>
        <p:spPr>
          <a:xfrm>
            <a:off x="3271665" y="433388"/>
            <a:ext cx="5493766" cy="5585619"/>
          </a:xfrm>
        </p:spPr>
        <p:txBody>
          <a:bodyPr anchor="ctr">
            <a:normAutofit/>
          </a:bodyPr>
          <a:lstStyle/>
          <a:p>
            <a:pPr marL="0" indent="0" algn="ctr">
              <a:lnSpc>
                <a:spcPct val="100000"/>
              </a:lnSpc>
              <a:buNone/>
            </a:pPr>
            <a:r>
              <a:rPr lang="en-GB" sz="2400" dirty="0"/>
              <a:t>Consequential economic loss is financial damage that arises as a direct consequence of physical injury or damage to property caused by the defendant’s negligence. In cases of consequential economic loss, the courts are more willing to find a duty of care, provided that the physical injury or damage is reasonably foreseeable.</a:t>
            </a: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Recorded Sound">
            <a:hlinkClick r:id="" action="ppaction://media"/>
            <a:extLst>
              <a:ext uri="{FF2B5EF4-FFF2-40B4-BE49-F238E27FC236}">
                <a16:creationId xmlns:a16="http://schemas.microsoft.com/office/drawing/2014/main" id="{CF2F5B90-69F0-7EBB-A90B-BAA96F44C7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98192" y="4838700"/>
            <a:ext cx="609600" cy="609600"/>
          </a:xfrm>
          <a:prstGeom prst="rect">
            <a:avLst/>
          </a:prstGeom>
        </p:spPr>
      </p:pic>
    </p:spTree>
    <p:extLst>
      <p:ext uri="{BB962C8B-B14F-4D97-AF65-F5344CB8AC3E}">
        <p14:creationId xmlns:p14="http://schemas.microsoft.com/office/powerpoint/2010/main" val="3946452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0E1C9E-D7CD-DF29-D490-A10FF781337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E39A4D-B3F2-80DB-5757-7FBFE5FB59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5B7E7B5-E02D-E18C-1B48-95E99C2C9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CFD6C3-0ABE-4352-6CB2-B479B6C7C16B}"/>
              </a:ext>
            </a:extLst>
          </p:cNvPr>
          <p:cNvSpPr>
            <a:spLocks noGrp="1"/>
          </p:cNvSpPr>
          <p:nvPr>
            <p:ph type="title"/>
          </p:nvPr>
        </p:nvSpPr>
        <p:spPr>
          <a:xfrm>
            <a:off x="0" y="1153572"/>
            <a:ext cx="2915425" cy="4461163"/>
          </a:xfrm>
        </p:spPr>
        <p:txBody>
          <a:bodyPr>
            <a:normAutofit/>
          </a:bodyPr>
          <a:lstStyle/>
          <a:p>
            <a:r>
              <a:rPr kumimoji="0" lang="en-GB" sz="3200" b="0" i="0" u="none" strike="noStrike" kern="1200" cap="none" spc="0" normalizeH="0" baseline="0" noProof="0" dirty="0">
                <a:ln>
                  <a:noFill/>
                </a:ln>
                <a:solidFill>
                  <a:srgbClr val="FFFFFF"/>
                </a:solidFill>
                <a:effectLst/>
                <a:uLnTx/>
                <a:uFillTx/>
                <a:latin typeface="Aharoni"/>
                <a:ea typeface="+mj-ea"/>
                <a:cs typeface="+mj-cs"/>
              </a:rPr>
              <a:t>Consequential Economic Loss</a:t>
            </a:r>
            <a:endParaRPr lang="en-GB" dirty="0">
              <a:solidFill>
                <a:srgbClr val="FFFFFF"/>
              </a:solidFill>
            </a:endParaRPr>
          </a:p>
        </p:txBody>
      </p:sp>
      <p:sp>
        <p:nvSpPr>
          <p:cNvPr id="3" name="Content Placeholder 2">
            <a:extLst>
              <a:ext uri="{FF2B5EF4-FFF2-40B4-BE49-F238E27FC236}">
                <a16:creationId xmlns:a16="http://schemas.microsoft.com/office/drawing/2014/main" id="{186DEF55-61BC-64A5-3DC3-66CDE1A43FEE}"/>
              </a:ext>
            </a:extLst>
          </p:cNvPr>
          <p:cNvSpPr>
            <a:spLocks noGrp="1"/>
          </p:cNvSpPr>
          <p:nvPr>
            <p:ph idx="1"/>
          </p:nvPr>
        </p:nvSpPr>
        <p:spPr>
          <a:xfrm>
            <a:off x="3271665" y="433388"/>
            <a:ext cx="5493766" cy="5585619"/>
          </a:xfrm>
        </p:spPr>
        <p:txBody>
          <a:bodyPr anchor="ctr">
            <a:normAutofit/>
          </a:bodyPr>
          <a:lstStyle/>
          <a:p>
            <a:pPr marL="0" indent="0">
              <a:lnSpc>
                <a:spcPct val="100000"/>
              </a:lnSpc>
              <a:buNone/>
            </a:pPr>
            <a:r>
              <a:rPr lang="en-GB" sz="2400" dirty="0"/>
              <a:t>A duty of care for consequential economic loss exists when the financial loss is caused by physical damage that the defendant’s negligence caused, and such physical damage was reasonably foreseeable.</a:t>
            </a:r>
          </a:p>
          <a:p>
            <a:pPr marL="0" indent="0">
              <a:lnSpc>
                <a:spcPct val="100000"/>
              </a:lnSpc>
              <a:buNone/>
            </a:pPr>
            <a:r>
              <a:rPr lang="en-GB" sz="2400" dirty="0"/>
              <a:t>Example: If a builder negligently damages a homeowner’s roof, the cost of repairing the roof (physical damage) is recoverable, and so are the economic losses resulting from water damage to the property (consequential economic loss).</a:t>
            </a:r>
          </a:p>
        </p:txBody>
      </p:sp>
      <p:sp>
        <p:nvSpPr>
          <p:cNvPr id="12" name="Arc 11">
            <a:extLst>
              <a:ext uri="{FF2B5EF4-FFF2-40B4-BE49-F238E27FC236}">
                <a16:creationId xmlns:a16="http://schemas.microsoft.com/office/drawing/2014/main" id="{98D9A623-37DE-0C3C-9245-A8A4EA7CE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Recorded Sound">
            <a:hlinkClick r:id="" action="ppaction://media"/>
            <a:extLst>
              <a:ext uri="{FF2B5EF4-FFF2-40B4-BE49-F238E27FC236}">
                <a16:creationId xmlns:a16="http://schemas.microsoft.com/office/drawing/2014/main" id="{94A5B552-77C5-4E61-41AE-DC87996A0B3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539355" y="5005135"/>
            <a:ext cx="609600" cy="609600"/>
          </a:xfrm>
          <a:prstGeom prst="rect">
            <a:avLst/>
          </a:prstGeom>
        </p:spPr>
      </p:pic>
    </p:spTree>
    <p:extLst>
      <p:ext uri="{BB962C8B-B14F-4D97-AF65-F5344CB8AC3E}">
        <p14:creationId xmlns:p14="http://schemas.microsoft.com/office/powerpoint/2010/main" val="1304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9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C0E1C9E-D7CD-DF29-D490-A10FF7813374}"/>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AE39A4D-B3F2-80DB-5757-7FBFE5FB59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Freeform: Shape 9">
            <a:extLst>
              <a:ext uri="{FF2B5EF4-FFF2-40B4-BE49-F238E27FC236}">
                <a16:creationId xmlns:a16="http://schemas.microsoft.com/office/drawing/2014/main" id="{65B7E7B5-E02D-E18C-1B48-95E99C2C9E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125454"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8CFD6C3-0ABE-4352-6CB2-B479B6C7C16B}"/>
              </a:ext>
            </a:extLst>
          </p:cNvPr>
          <p:cNvSpPr>
            <a:spLocks noGrp="1"/>
          </p:cNvSpPr>
          <p:nvPr>
            <p:ph type="title"/>
          </p:nvPr>
        </p:nvSpPr>
        <p:spPr>
          <a:xfrm>
            <a:off x="0" y="1153572"/>
            <a:ext cx="3125454" cy="4461163"/>
          </a:xfrm>
        </p:spPr>
        <p:txBody>
          <a:bodyPr>
            <a:normAutofit/>
          </a:bodyPr>
          <a:lstStyle/>
          <a:p>
            <a:r>
              <a:rPr kumimoji="0" lang="en-GB" sz="3200" b="0" i="0" u="none" strike="noStrike" kern="1200" cap="none" spc="0" normalizeH="0" baseline="0" noProof="0" dirty="0">
                <a:ln>
                  <a:noFill/>
                </a:ln>
                <a:solidFill>
                  <a:srgbClr val="FFFFFF"/>
                </a:solidFill>
                <a:effectLst/>
                <a:uLnTx/>
                <a:uFillTx/>
                <a:latin typeface="Aharoni"/>
                <a:ea typeface="+mj-ea"/>
                <a:cs typeface="+mj-cs"/>
              </a:rPr>
              <a:t>Pure Economic Loss</a:t>
            </a:r>
            <a:endParaRPr lang="en-GB" dirty="0">
              <a:solidFill>
                <a:srgbClr val="FFFFFF"/>
              </a:solidFill>
            </a:endParaRPr>
          </a:p>
        </p:txBody>
      </p:sp>
      <p:sp>
        <p:nvSpPr>
          <p:cNvPr id="3" name="Content Placeholder 2">
            <a:extLst>
              <a:ext uri="{FF2B5EF4-FFF2-40B4-BE49-F238E27FC236}">
                <a16:creationId xmlns:a16="http://schemas.microsoft.com/office/drawing/2014/main" id="{186DEF55-61BC-64A5-3DC3-66CDE1A43FEE}"/>
              </a:ext>
            </a:extLst>
          </p:cNvPr>
          <p:cNvSpPr>
            <a:spLocks noGrp="1"/>
          </p:cNvSpPr>
          <p:nvPr>
            <p:ph idx="1"/>
          </p:nvPr>
        </p:nvSpPr>
        <p:spPr>
          <a:xfrm>
            <a:off x="3199702" y="319088"/>
            <a:ext cx="5870049" cy="5585619"/>
          </a:xfrm>
        </p:spPr>
        <p:txBody>
          <a:bodyPr anchor="ctr">
            <a:normAutofit/>
          </a:bodyPr>
          <a:lstStyle/>
          <a:p>
            <a:pPr marL="0" indent="0">
              <a:lnSpc>
                <a:spcPct val="150000"/>
              </a:lnSpc>
              <a:buNone/>
            </a:pPr>
            <a:r>
              <a:rPr lang="en-GB" sz="2400" dirty="0"/>
              <a:t>Pure economic loss refers to financial loss that does not arise from any physical damage or personal injury. This could include situations where the defendant’s negligence results in loss of profits or business opportunities. English law will not impose a duty of care in cases of pure economic loss caused by a negligent act, as it could open the floodgates to unlimited claims.</a:t>
            </a:r>
          </a:p>
        </p:txBody>
      </p:sp>
      <p:sp>
        <p:nvSpPr>
          <p:cNvPr id="12" name="Arc 11">
            <a:extLst>
              <a:ext uri="{FF2B5EF4-FFF2-40B4-BE49-F238E27FC236}">
                <a16:creationId xmlns:a16="http://schemas.microsoft.com/office/drawing/2014/main" id="{98D9A623-37DE-0C3C-9245-A8A4EA7CE3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662801" y="2455479"/>
            <a:ext cx="3062575"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Recorded Sound">
            <a:hlinkClick r:id="" action="ppaction://media"/>
            <a:extLst>
              <a:ext uri="{FF2B5EF4-FFF2-40B4-BE49-F238E27FC236}">
                <a16:creationId xmlns:a16="http://schemas.microsoft.com/office/drawing/2014/main" id="{B701C7F1-EFE2-A0EE-C0A4-932241EE82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257927" y="4887685"/>
            <a:ext cx="609600" cy="609600"/>
          </a:xfrm>
          <a:prstGeom prst="rect">
            <a:avLst/>
          </a:prstGeom>
        </p:spPr>
      </p:pic>
    </p:spTree>
    <p:extLst>
      <p:ext uri="{BB962C8B-B14F-4D97-AF65-F5344CB8AC3E}">
        <p14:creationId xmlns:p14="http://schemas.microsoft.com/office/powerpoint/2010/main" val="3938897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4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2FEB64-6EEA-4759-B4A4-BD2C1E660B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10BB131-AC8E-4A8E-A5D1-36260F720C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84D76D0-0CA6-F2E0-B62C-AE9E0786EDFF}"/>
              </a:ext>
            </a:extLst>
          </p:cNvPr>
          <p:cNvSpPr>
            <a:spLocks noGrp="1"/>
          </p:cNvSpPr>
          <p:nvPr>
            <p:ph type="title"/>
          </p:nvPr>
        </p:nvSpPr>
        <p:spPr>
          <a:xfrm>
            <a:off x="1041958" y="1233241"/>
            <a:ext cx="2430380" cy="4064628"/>
          </a:xfrm>
        </p:spPr>
        <p:txBody>
          <a:bodyPr>
            <a:normAutofit fontScale="90000"/>
          </a:bodyPr>
          <a:lstStyle/>
          <a:p>
            <a:pPr algn="ctr"/>
            <a:r>
              <a:rPr lang="en-GB" dirty="0">
                <a:solidFill>
                  <a:srgbClr val="FFFFFF"/>
                </a:solidFill>
              </a:rPr>
              <a:t>Spartan Steel &amp; Alloys Ltd v Martin &amp; Co (Contractors) Ltd (1973) </a:t>
            </a: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CC8340CC-4299-30D4-A4EF-84C2C6BF1A7C}"/>
              </a:ext>
            </a:extLst>
          </p:cNvPr>
          <p:cNvSpPr>
            <a:spLocks noGrp="1"/>
          </p:cNvSpPr>
          <p:nvPr>
            <p:ph idx="1"/>
          </p:nvPr>
        </p:nvSpPr>
        <p:spPr>
          <a:xfrm>
            <a:off x="4572000" y="820880"/>
            <a:ext cx="3943349" cy="4889350"/>
          </a:xfrm>
        </p:spPr>
        <p:txBody>
          <a:bodyPr anchor="t">
            <a:normAutofit/>
          </a:bodyPr>
          <a:lstStyle/>
          <a:p>
            <a:pPr marL="0" indent="0">
              <a:buNone/>
            </a:pPr>
            <a:r>
              <a:rPr lang="en-GB" sz="1800" b="1" dirty="0"/>
              <a:t>Key Facts:</a:t>
            </a:r>
          </a:p>
          <a:p>
            <a:r>
              <a:rPr lang="en-GB" sz="1800" dirty="0"/>
              <a:t> </a:t>
            </a:r>
          </a:p>
          <a:p>
            <a:endParaRPr lang="en-GB" sz="1800" dirty="0"/>
          </a:p>
          <a:p>
            <a:endParaRPr lang="en-GB" sz="1800" dirty="0"/>
          </a:p>
          <a:p>
            <a:endParaRPr lang="en-GB" sz="1800" dirty="0"/>
          </a:p>
          <a:p>
            <a:endParaRPr lang="en-GB" sz="1800" dirty="0"/>
          </a:p>
          <a:p>
            <a:pPr marL="0" indent="0">
              <a:buNone/>
            </a:pPr>
            <a:r>
              <a:rPr lang="en-GB" sz="1800" b="1" dirty="0"/>
              <a:t>Legal Principle:</a:t>
            </a:r>
            <a:endParaRPr lang="en-GB" sz="1800" dirty="0"/>
          </a:p>
          <a:p>
            <a:r>
              <a:rPr lang="en-GB" sz="1800" dirty="0"/>
              <a:t> </a:t>
            </a:r>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7492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A34D24B-7790-9177-593D-BFAE4F85EEC6}"/>
            </a:ext>
          </a:extLst>
        </p:cNvPr>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6F2D573-C6F8-55A6-9BF0-914899D6D6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88DE69DB-379B-8E39-C5D6-03528D0C1C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0544" y="847600"/>
            <a:ext cx="3464954" cy="46199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8C31F47-790C-85AE-8285-E20F86CC2DE7}"/>
              </a:ext>
            </a:extLst>
          </p:cNvPr>
          <p:cNvSpPr>
            <a:spLocks noGrp="1"/>
          </p:cNvSpPr>
          <p:nvPr>
            <p:ph type="title"/>
          </p:nvPr>
        </p:nvSpPr>
        <p:spPr>
          <a:xfrm>
            <a:off x="1041958" y="1233241"/>
            <a:ext cx="2430380" cy="4064628"/>
          </a:xfrm>
        </p:spPr>
        <p:txBody>
          <a:bodyPr>
            <a:normAutofit fontScale="90000"/>
          </a:bodyPr>
          <a:lstStyle/>
          <a:p>
            <a:pPr algn="ctr"/>
            <a:r>
              <a:rPr lang="en-GB" dirty="0">
                <a:solidFill>
                  <a:srgbClr val="FFFFFF"/>
                </a:solidFill>
              </a:rPr>
              <a:t>Weller &amp; Co v Foot and Mouth Disease Research Institute (1966)</a:t>
            </a:r>
          </a:p>
        </p:txBody>
      </p:sp>
      <p:sp>
        <p:nvSpPr>
          <p:cNvPr id="12" name="Freeform: Shape 11">
            <a:extLst>
              <a:ext uri="{FF2B5EF4-FFF2-40B4-BE49-F238E27FC236}">
                <a16:creationId xmlns:a16="http://schemas.microsoft.com/office/drawing/2014/main" id="{A2B38B56-FE59-CF44-D6D9-867F060D21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7896" y="0"/>
            <a:ext cx="866357"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4A97B220-D1E7-9A15-D80B-4867F829B8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971133" y="-1"/>
            <a:ext cx="130305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BAC5DB49-26DE-1809-4F76-3D870A8D8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19805"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893F3776-100B-70BA-46AF-B517885A5149}"/>
              </a:ext>
            </a:extLst>
          </p:cNvPr>
          <p:cNvSpPr>
            <a:spLocks noGrp="1"/>
          </p:cNvSpPr>
          <p:nvPr>
            <p:ph idx="1"/>
          </p:nvPr>
        </p:nvSpPr>
        <p:spPr>
          <a:xfrm>
            <a:off x="4572000" y="820880"/>
            <a:ext cx="3943349" cy="4889350"/>
          </a:xfrm>
        </p:spPr>
        <p:txBody>
          <a:bodyPr anchor="t">
            <a:normAutofit/>
          </a:bodyPr>
          <a:lstStyle/>
          <a:p>
            <a:pPr marL="0" indent="0">
              <a:buNone/>
            </a:pPr>
            <a:r>
              <a:rPr lang="en-GB" sz="1800" b="1" dirty="0"/>
              <a:t>Key Facts:</a:t>
            </a:r>
          </a:p>
          <a:p>
            <a:r>
              <a:rPr lang="en-GB" sz="1800" dirty="0"/>
              <a:t> </a:t>
            </a:r>
          </a:p>
          <a:p>
            <a:endParaRPr lang="en-GB" sz="1800" dirty="0"/>
          </a:p>
          <a:p>
            <a:endParaRPr lang="en-GB" sz="1800" dirty="0"/>
          </a:p>
          <a:p>
            <a:endParaRPr lang="en-GB" sz="1800" dirty="0"/>
          </a:p>
          <a:p>
            <a:endParaRPr lang="en-GB" sz="1800" dirty="0"/>
          </a:p>
          <a:p>
            <a:pPr marL="0" indent="0">
              <a:buNone/>
            </a:pPr>
            <a:r>
              <a:rPr lang="en-GB" sz="1800" b="1" dirty="0"/>
              <a:t>Legal Principle:</a:t>
            </a:r>
            <a:endParaRPr lang="en-GB" sz="1800" dirty="0"/>
          </a:p>
          <a:p>
            <a:r>
              <a:rPr lang="en-GB" sz="1800" dirty="0"/>
              <a:t> </a:t>
            </a:r>
          </a:p>
        </p:txBody>
      </p:sp>
      <p:sp>
        <p:nvSpPr>
          <p:cNvPr id="18" name="Freeform: Shape 17">
            <a:extLst>
              <a:ext uri="{FF2B5EF4-FFF2-40B4-BE49-F238E27FC236}">
                <a16:creationId xmlns:a16="http://schemas.microsoft.com/office/drawing/2014/main" id="{541519BD-B849-461A-6EE0-7F77EB8CD5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161135"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E4FA7183-FDEA-6470-4278-4914459CE8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553792" y="5717905"/>
            <a:ext cx="1328706"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7F4849DC-46B6-5FBE-DD8F-571D7929362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099729" y="6258755"/>
            <a:ext cx="1174455"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16425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189AD5-6B65-6FE5-97FB-9CB625B6B076}"/>
              </a:ext>
            </a:extLst>
          </p:cNvPr>
          <p:cNvSpPr>
            <a:spLocks noGrp="1"/>
          </p:cNvSpPr>
          <p:nvPr>
            <p:ph type="title"/>
          </p:nvPr>
        </p:nvSpPr>
        <p:spPr>
          <a:xfrm>
            <a:off x="621120" y="70748"/>
            <a:ext cx="7886700" cy="1325563"/>
          </a:xfrm>
        </p:spPr>
        <p:txBody>
          <a:bodyPr>
            <a:normAutofit/>
          </a:bodyPr>
          <a:lstStyle/>
          <a:p>
            <a:pPr marL="0" indent="0">
              <a:lnSpc>
                <a:spcPct val="160000"/>
              </a:lnSpc>
              <a:buNone/>
            </a:pPr>
            <a:r>
              <a:rPr lang="en-GB" sz="4000" dirty="0"/>
              <a:t>3. Negligent Misstatement</a:t>
            </a:r>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AD3E6CB-4D87-0662-B011-98F1A4807E7B}"/>
              </a:ext>
            </a:extLst>
          </p:cNvPr>
          <p:cNvSpPr>
            <a:spLocks noGrp="1"/>
          </p:cNvSpPr>
          <p:nvPr>
            <p:ph idx="1"/>
          </p:nvPr>
        </p:nvSpPr>
        <p:spPr>
          <a:xfrm>
            <a:off x="668838" y="1253786"/>
            <a:ext cx="8091038" cy="5090999"/>
          </a:xfrm>
        </p:spPr>
        <p:txBody>
          <a:bodyPr>
            <a:normAutofit/>
          </a:bodyPr>
          <a:lstStyle/>
          <a:p>
            <a:pPr marL="0" indent="0">
              <a:lnSpc>
                <a:spcPct val="160000"/>
              </a:lnSpc>
              <a:buNone/>
            </a:pPr>
            <a:r>
              <a:rPr lang="en-GB" sz="2000" dirty="0"/>
              <a:t>The courts have created an exception to the general rule on pure economic loss in cases of negligent misstatement. A duty of care can arise where a person suffers pure economic loss due to relying on incorrect advice or information provided by another person who voluntarily assumes responsibility for giving that advice.</a:t>
            </a:r>
          </a:p>
          <a:p>
            <a:pPr marL="0" indent="0">
              <a:lnSpc>
                <a:spcPct val="160000"/>
              </a:lnSpc>
              <a:buNone/>
            </a:pPr>
            <a:r>
              <a:rPr lang="en-GB" sz="2000" dirty="0"/>
              <a:t>The leading case is </a:t>
            </a:r>
            <a:r>
              <a:rPr lang="en-GB" sz="2000" dirty="0">
                <a:highlight>
                  <a:srgbClr val="FFFF00"/>
                </a:highlight>
              </a:rPr>
              <a:t>Hedley Byrne &amp; Co Ltd v Heller &amp; Partners Ltd (1964)</a:t>
            </a:r>
            <a:r>
              <a:rPr lang="en-GB" sz="2000" dirty="0"/>
              <a:t>, where the House of Lords held that, in certain circumstances, a defendant who gives advice or information that leads to economic loss can be held liable for negligent misstatement.</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Recorded Sound">
            <a:hlinkClick r:id="" action="ppaction://media"/>
            <a:extLst>
              <a:ext uri="{FF2B5EF4-FFF2-40B4-BE49-F238E27FC236}">
                <a16:creationId xmlns:a16="http://schemas.microsoft.com/office/drawing/2014/main" id="{5B1BBE5A-43F2-7159-88AA-AB15E094C5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55778" y="5878287"/>
            <a:ext cx="609600" cy="609600"/>
          </a:xfrm>
          <a:prstGeom prst="rect">
            <a:avLst/>
          </a:prstGeom>
        </p:spPr>
      </p:pic>
    </p:spTree>
    <p:extLst>
      <p:ext uri="{BB962C8B-B14F-4D97-AF65-F5344CB8AC3E}">
        <p14:creationId xmlns:p14="http://schemas.microsoft.com/office/powerpoint/2010/main" val="36257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6" y="0"/>
            <a:ext cx="914171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0189AD5-6B65-6FE5-97FB-9CB625B6B076}"/>
              </a:ext>
            </a:extLst>
          </p:cNvPr>
          <p:cNvSpPr>
            <a:spLocks noGrp="1"/>
          </p:cNvSpPr>
          <p:nvPr>
            <p:ph type="title"/>
          </p:nvPr>
        </p:nvSpPr>
        <p:spPr>
          <a:xfrm>
            <a:off x="228600" y="353877"/>
            <a:ext cx="8279220" cy="1325563"/>
          </a:xfrm>
        </p:spPr>
        <p:txBody>
          <a:bodyPr>
            <a:normAutofit fontScale="90000"/>
          </a:bodyPr>
          <a:lstStyle/>
          <a:p>
            <a:pPr marL="0" indent="0" algn="ctr">
              <a:lnSpc>
                <a:spcPct val="160000"/>
              </a:lnSpc>
              <a:buNone/>
            </a:pPr>
            <a:r>
              <a:rPr lang="en-GB" sz="4000" dirty="0"/>
              <a:t>(a) The Defendant Has Relevant Skill or Expertise</a:t>
            </a:r>
          </a:p>
        </p:txBody>
      </p:sp>
      <p:sp>
        <p:nvSpPr>
          <p:cNvPr id="17" name="Freeform: Shape 16">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656521" y="1"/>
            <a:ext cx="851299"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AD3E6CB-4D87-0662-B011-98F1A4807E7B}"/>
              </a:ext>
            </a:extLst>
          </p:cNvPr>
          <p:cNvSpPr>
            <a:spLocks noGrp="1"/>
          </p:cNvSpPr>
          <p:nvPr>
            <p:ph idx="1"/>
          </p:nvPr>
        </p:nvSpPr>
        <p:spPr>
          <a:xfrm>
            <a:off x="840518" y="2033316"/>
            <a:ext cx="7886700" cy="4233340"/>
          </a:xfrm>
        </p:spPr>
        <p:txBody>
          <a:bodyPr>
            <a:normAutofit/>
          </a:bodyPr>
          <a:lstStyle/>
          <a:p>
            <a:pPr marL="0" indent="0">
              <a:lnSpc>
                <a:spcPct val="160000"/>
              </a:lnSpc>
              <a:buNone/>
            </a:pPr>
            <a:r>
              <a:rPr lang="en-GB" sz="1800" dirty="0"/>
              <a:t>The defendant must have a special skill or expertise relevant to the advice or information they are providing. This includes professionals such as accountants, solicitors, financial advisers, or even non-professionals who hold themselves out as having special knowledge in a particular area.</a:t>
            </a:r>
          </a:p>
        </p:txBody>
      </p:sp>
      <p:sp>
        <p:nvSpPr>
          <p:cNvPr id="18" name="Arc 17">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93647" y="2693652"/>
            <a:ext cx="4083433" cy="3062575"/>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Recorded Sound">
            <a:hlinkClick r:id="" action="ppaction://media"/>
            <a:extLst>
              <a:ext uri="{FF2B5EF4-FFF2-40B4-BE49-F238E27FC236}">
                <a16:creationId xmlns:a16="http://schemas.microsoft.com/office/drawing/2014/main" id="{51CDFFFB-29DA-C802-3D84-BE3BE034840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67539" y="4855029"/>
            <a:ext cx="609600" cy="609600"/>
          </a:xfrm>
          <a:prstGeom prst="rect">
            <a:avLst/>
          </a:prstGeom>
        </p:spPr>
      </p:pic>
    </p:spTree>
    <p:extLst>
      <p:ext uri="{BB962C8B-B14F-4D97-AF65-F5344CB8AC3E}">
        <p14:creationId xmlns:p14="http://schemas.microsoft.com/office/powerpoint/2010/main" val="918599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81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hapesVTI">
  <a:themeElements>
    <a:clrScheme name="Office Theme">
      <a:dk1>
        <a:srgbClr val="000000"/>
      </a:dk1>
      <a:lt1>
        <a:srgbClr val="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estival">
      <a:majorFont>
        <a:latin typeface="Aharoni"/>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hapesVTI" id="{C78D20FD-A872-4243-8597-B534C62538FF}" vid="{7CAFCCF9-7834-41D6-B6AB-7D225A18A4E9}"/>
    </a:ext>
  </a:extLst>
</a:theme>
</file>

<file path=docProps/app.xml><?xml version="1.0" encoding="utf-8"?>
<Properties xmlns="http://schemas.openxmlformats.org/officeDocument/2006/extended-properties" xmlns:vt="http://schemas.openxmlformats.org/officeDocument/2006/docPropsVTypes">
  <Template>Office Theme</Template>
  <TotalTime>230</TotalTime>
  <Words>849</Words>
  <Application>Microsoft Office PowerPoint</Application>
  <PresentationFormat>On-screen Show (4:3)</PresentationFormat>
  <Paragraphs>89</Paragraphs>
  <Slides>17</Slides>
  <Notes>0</Notes>
  <HiddenSlides>0</HiddenSlides>
  <MMClips>9</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ShapesVTI</vt:lpstr>
      <vt:lpstr>Liability in Negligence for Psychiatric Injury &amp; Economic Loss</vt:lpstr>
      <vt:lpstr>Liability in Negligence for Economic Loss</vt:lpstr>
      <vt:lpstr>Consequential Economic Loss</vt:lpstr>
      <vt:lpstr>Consequential Economic Loss</vt:lpstr>
      <vt:lpstr>Pure Economic Loss</vt:lpstr>
      <vt:lpstr>Spartan Steel &amp; Alloys Ltd v Martin &amp; Co (Contractors) Ltd (1973) </vt:lpstr>
      <vt:lpstr>Weller &amp; Co v Foot and Mouth Disease Research Institute (1966)</vt:lpstr>
      <vt:lpstr>3. Negligent Misstatement</vt:lpstr>
      <vt:lpstr>(a) The Defendant Has Relevant Skill or Expertise</vt:lpstr>
      <vt:lpstr>Hedley Byrne &amp; Co Ltd v Heller &amp; Partners Ltd (1964)</vt:lpstr>
      <vt:lpstr>(b) Voluntary Assumption of Responsibility</vt:lpstr>
      <vt:lpstr>White v Jones (1995) </vt:lpstr>
      <vt:lpstr>(c) Reasonable Reliance by the Claimant</vt:lpstr>
      <vt:lpstr>Caparo Industries plc v Dickman (1990)</vt:lpstr>
      <vt:lpstr>Smith v Eric S Bush (1990)</vt:lpstr>
      <vt:lpstr>(d) Loss Due to the Negligent Misstatement</vt:lpstr>
      <vt:lpstr>Research Task</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Hannah Higgins</dc:creator>
  <cp:lastModifiedBy>Hannah Higgins</cp:lastModifiedBy>
  <cp:revision>2</cp:revision>
  <dcterms:created xsi:type="dcterms:W3CDTF">2025-01-09T14:31:13Z</dcterms:created>
  <dcterms:modified xsi:type="dcterms:W3CDTF">2025-01-09T19:13:14Z</dcterms:modified>
</cp:coreProperties>
</file>