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323" r:id="rId3"/>
    <p:sldId id="326" r:id="rId4"/>
    <p:sldId id="259" r:id="rId5"/>
    <p:sldId id="258" r:id="rId6"/>
    <p:sldId id="325" r:id="rId7"/>
    <p:sldId id="260" r:id="rId8"/>
    <p:sldId id="256" r:id="rId9"/>
    <p:sldId id="324" r:id="rId10"/>
    <p:sldId id="262" r:id="rId11"/>
    <p:sldId id="265"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7"/>
  </p:normalViewPr>
  <p:slideViewPr>
    <p:cSldViewPr snapToGrid="0" showGuides="1">
      <p:cViewPr varScale="1">
        <p:scale>
          <a:sx n="76" d="100"/>
          <a:sy n="76" d="100"/>
        </p:scale>
        <p:origin x="216"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756A98-1BF0-46CD-8714-0CEDF5D4AC9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410246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56A98-1BF0-46CD-8714-0CEDF5D4AC9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1344929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56A98-1BF0-46CD-8714-0CEDF5D4AC9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380287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756A98-1BF0-46CD-8714-0CEDF5D4AC94}"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92839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756A98-1BF0-46CD-8714-0CEDF5D4AC94}"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14564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756A98-1BF0-46CD-8714-0CEDF5D4AC94}"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2280069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56A98-1BF0-46CD-8714-0CEDF5D4AC94}"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309798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756A98-1BF0-46CD-8714-0CEDF5D4AC94}"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187951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756A98-1BF0-46CD-8714-0CEDF5D4AC94}"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9381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56A98-1BF0-46CD-8714-0CEDF5D4AC9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10895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756A98-1BF0-46CD-8714-0CEDF5D4AC9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FB93CA-450A-4BFD-A0F4-64E9093A9C30}" type="slidenum">
              <a:rPr lang="en-GB" smtClean="0"/>
              <a:t>‹#›</a:t>
            </a:fld>
            <a:endParaRPr lang="en-GB"/>
          </a:p>
        </p:txBody>
      </p:sp>
    </p:spTree>
    <p:extLst>
      <p:ext uri="{BB962C8B-B14F-4D97-AF65-F5344CB8AC3E}">
        <p14:creationId xmlns:p14="http://schemas.microsoft.com/office/powerpoint/2010/main" val="241403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56A98-1BF0-46CD-8714-0CEDF5D4AC94}" type="datetimeFigureOut">
              <a:rPr lang="en-GB" smtClean="0"/>
              <a:t>09/01/2025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B93CA-450A-4BFD-A0F4-64E9093A9C30}" type="slidenum">
              <a:rPr lang="en-GB" smtClean="0"/>
              <a:t>‹#›</a:t>
            </a:fld>
            <a:endParaRPr lang="en-GB"/>
          </a:p>
        </p:txBody>
      </p:sp>
    </p:spTree>
    <p:extLst>
      <p:ext uri="{BB962C8B-B14F-4D97-AF65-F5344CB8AC3E}">
        <p14:creationId xmlns:p14="http://schemas.microsoft.com/office/powerpoint/2010/main" val="352562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63912-D190-86BF-EFD3-33F269071EF0}"/>
              </a:ext>
            </a:extLst>
          </p:cNvPr>
          <p:cNvSpPr>
            <a:spLocks noGrp="1"/>
          </p:cNvSpPr>
          <p:nvPr>
            <p:ph type="title"/>
          </p:nvPr>
        </p:nvSpPr>
        <p:spPr>
          <a:xfrm>
            <a:off x="290776" y="69358"/>
            <a:ext cx="11901224" cy="625151"/>
          </a:xfrm>
        </p:spPr>
        <p:txBody>
          <a:bodyPr>
            <a:noAutofit/>
          </a:bodyPr>
          <a:lstStyle/>
          <a:p>
            <a:r>
              <a:rPr lang="en-GB" sz="3600" b="1" dirty="0"/>
              <a:t>Threshold – Entrance - </a:t>
            </a:r>
            <a:r>
              <a:rPr lang="en-GB" sz="3600" b="1" dirty="0">
                <a:solidFill>
                  <a:schemeClr val="accent2"/>
                </a:solidFill>
              </a:rPr>
              <a:t>Teacher to stand on door threshold </a:t>
            </a:r>
            <a:endParaRPr lang="en-GB" sz="3600" b="1" dirty="0"/>
          </a:p>
        </p:txBody>
      </p:sp>
      <p:sp>
        <p:nvSpPr>
          <p:cNvPr id="5" name="Content Placeholder 2">
            <a:extLst>
              <a:ext uri="{FF2B5EF4-FFF2-40B4-BE49-F238E27FC236}">
                <a16:creationId xmlns:a16="http://schemas.microsoft.com/office/drawing/2014/main" id="{20CAC77E-569F-1F2B-5EE5-378F1E9BCEBC}"/>
              </a:ext>
            </a:extLst>
          </p:cNvPr>
          <p:cNvSpPr txBox="1">
            <a:spLocks/>
          </p:cNvSpPr>
          <p:nvPr/>
        </p:nvSpPr>
        <p:spPr>
          <a:xfrm>
            <a:off x="122480" y="2017988"/>
            <a:ext cx="4449302" cy="4259396"/>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buNone/>
            </a:pPr>
            <a:r>
              <a:rPr lang="en-GB" sz="4000" b="1"/>
              <a:t>At the start of the lesson:</a:t>
            </a:r>
            <a:r>
              <a:rPr lang="en-GB" sz="4000"/>
              <a:t> </a:t>
            </a:r>
          </a:p>
          <a:p>
            <a:pPr>
              <a:lnSpc>
                <a:spcPct val="110000"/>
              </a:lnSpc>
              <a:buFont typeface="Arial" panose="020B0604020202020204" pitchFamily="34" charset="0"/>
              <a:buChar char="•"/>
            </a:pPr>
            <a:r>
              <a:rPr lang="en-GB" sz="3600"/>
              <a:t> Greet at the classroom door</a:t>
            </a:r>
          </a:p>
          <a:p>
            <a:pPr>
              <a:lnSpc>
                <a:spcPct val="110000"/>
              </a:lnSpc>
              <a:buFont typeface="Arial" panose="020B0604020202020204" pitchFamily="34" charset="0"/>
              <a:buChar char="•"/>
            </a:pPr>
            <a:r>
              <a:rPr lang="en-GB" sz="3600"/>
              <a:t> Wear your uniform with pride</a:t>
            </a:r>
          </a:p>
          <a:p>
            <a:pPr>
              <a:lnSpc>
                <a:spcPct val="110000"/>
              </a:lnSpc>
              <a:buFont typeface="Arial" panose="020B0604020202020204" pitchFamily="34" charset="0"/>
              <a:buChar char="•"/>
            </a:pPr>
            <a:r>
              <a:rPr lang="en-GB" sz="3600"/>
              <a:t> Enter the classroom in silence</a:t>
            </a:r>
          </a:p>
          <a:p>
            <a:pPr>
              <a:lnSpc>
                <a:spcPct val="110000"/>
              </a:lnSpc>
              <a:buFont typeface="Arial" panose="020B0604020202020204" pitchFamily="34" charset="0"/>
              <a:buChar char="•"/>
            </a:pPr>
            <a:r>
              <a:rPr lang="en-GB" sz="3600"/>
              <a:t> Books distributed calmly</a:t>
            </a:r>
          </a:p>
          <a:p>
            <a:pPr>
              <a:lnSpc>
                <a:spcPct val="110000"/>
              </a:lnSpc>
              <a:buFont typeface="Arial" panose="020B0604020202020204" pitchFamily="34" charset="0"/>
              <a:buChar char="•"/>
            </a:pPr>
            <a:r>
              <a:rPr lang="en-GB" sz="3600"/>
              <a:t> Complete your do now in silence</a:t>
            </a:r>
          </a:p>
          <a:p>
            <a:pPr>
              <a:lnSpc>
                <a:spcPct val="110000"/>
              </a:lnSpc>
              <a:buFont typeface="Arial" panose="020B0604020202020204" pitchFamily="34" charset="0"/>
              <a:buChar char="•"/>
            </a:pPr>
            <a:r>
              <a:rPr lang="en-GB" sz="3600"/>
              <a:t> Place your equipment on the desk</a:t>
            </a:r>
          </a:p>
          <a:p>
            <a:pPr>
              <a:lnSpc>
                <a:spcPct val="110000"/>
              </a:lnSpc>
              <a:buFont typeface="Arial" panose="020B0604020202020204" pitchFamily="34" charset="0"/>
              <a:buChar char="•"/>
            </a:pPr>
            <a:endParaRPr lang="en-GB" sz="4000" b="1"/>
          </a:p>
          <a:p>
            <a:pPr>
              <a:buFont typeface="Arial" panose="020B0604020202020204" pitchFamily="34" charset="0"/>
              <a:buChar char="•"/>
            </a:pPr>
            <a:endParaRPr lang="en-GB" sz="4000"/>
          </a:p>
          <a:p>
            <a:endParaRPr lang="en-GB" sz="4000"/>
          </a:p>
        </p:txBody>
      </p:sp>
      <p:sp>
        <p:nvSpPr>
          <p:cNvPr id="8" name="Rectangle 7">
            <a:extLst>
              <a:ext uri="{FF2B5EF4-FFF2-40B4-BE49-F238E27FC236}">
                <a16:creationId xmlns:a16="http://schemas.microsoft.com/office/drawing/2014/main" id="{85836C43-60C6-9F2E-EF95-067612687BB1}"/>
              </a:ext>
            </a:extLst>
          </p:cNvPr>
          <p:cNvSpPr/>
          <p:nvPr/>
        </p:nvSpPr>
        <p:spPr>
          <a:xfrm>
            <a:off x="4224528" y="2016617"/>
            <a:ext cx="7842432" cy="4327066"/>
          </a:xfrm>
          <a:prstGeom prst="rect">
            <a:avLst/>
          </a:prstGeom>
          <a:solidFill>
            <a:schemeClr val="accent1">
              <a:lumMod val="40000"/>
              <a:lumOff val="60000"/>
            </a:schemeClr>
          </a:solidFill>
          <a:ln w="28575">
            <a:solidFill>
              <a:schemeClr val="accent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t"/>
          <a:lstStyle/>
          <a:p>
            <a:pPr marL="457200" indent="-457200">
              <a:buAutoNum type="arabicPeriod"/>
            </a:pPr>
            <a:r>
              <a:rPr lang="en-GB" sz="2400" dirty="0">
                <a:cs typeface="Calibri" panose="020F0502020204030204"/>
              </a:rPr>
              <a:t>The name of the speech made by Winston Churchill claiming the Soviet Union were dividing the word. </a:t>
            </a:r>
          </a:p>
          <a:p>
            <a:pPr marL="457200" indent="-457200">
              <a:buAutoNum type="arabicPeriod"/>
            </a:pPr>
            <a:r>
              <a:rPr lang="en-GB" sz="2400" dirty="0">
                <a:cs typeface="Calibri" panose="020F0502020204030204"/>
              </a:rPr>
              <a:t>The plan that offered small European countries money to not turn to communism. </a:t>
            </a:r>
            <a:endParaRPr lang="en-GB" sz="2400" dirty="0"/>
          </a:p>
          <a:p>
            <a:pPr marL="457200" indent="-457200">
              <a:buAutoNum type="arabicPeriod"/>
            </a:pPr>
            <a:r>
              <a:rPr lang="en-GB" sz="2400" dirty="0">
                <a:cs typeface="Calibri" panose="020F0502020204030204"/>
              </a:rPr>
              <a:t>The Soviet Union's version of financial aid which also offered money to countries to turn them to communism. </a:t>
            </a:r>
          </a:p>
          <a:p>
            <a:pPr marL="457200" indent="-457200">
              <a:buAutoNum type="arabicPeriod"/>
            </a:pPr>
            <a:r>
              <a:rPr lang="en-GB" sz="2400" dirty="0">
                <a:cs typeface="Calibri" panose="020F0502020204030204"/>
              </a:rPr>
              <a:t>The capitalist alliance created by USA in 1949</a:t>
            </a:r>
          </a:p>
          <a:p>
            <a:pPr marL="457200" indent="-457200">
              <a:buAutoNum type="arabicPeriod"/>
            </a:pPr>
            <a:r>
              <a:rPr lang="en-GB" sz="2400" dirty="0">
                <a:cs typeface="Calibri" panose="020F0502020204030204"/>
              </a:rPr>
              <a:t>The Communist alliance created by the Soviet Union in 1955</a:t>
            </a:r>
          </a:p>
          <a:p>
            <a:endParaRPr lang="en-GB" sz="2400" dirty="0"/>
          </a:p>
          <a:p>
            <a:pPr marL="742950" indent="-742950">
              <a:buAutoNum type="arabicPeriod"/>
            </a:pPr>
            <a:endParaRPr lang="en-GB" sz="1400" dirty="0">
              <a:solidFill>
                <a:srgbClr val="000000"/>
              </a:solidFill>
              <a:ea typeface="Calibri" panose="020F0502020204030204"/>
              <a:cs typeface="Calibri" panose="020F0502020204030204"/>
            </a:endParaRPr>
          </a:p>
        </p:txBody>
      </p:sp>
      <p:sp>
        <p:nvSpPr>
          <p:cNvPr id="6" name="TextBox 5">
            <a:extLst>
              <a:ext uri="{FF2B5EF4-FFF2-40B4-BE49-F238E27FC236}">
                <a16:creationId xmlns:a16="http://schemas.microsoft.com/office/drawing/2014/main" id="{6CA9A9D3-2958-023F-00D1-D67AED562C1F}"/>
              </a:ext>
            </a:extLst>
          </p:cNvPr>
          <p:cNvSpPr txBox="1"/>
          <p:nvPr/>
        </p:nvSpPr>
        <p:spPr>
          <a:xfrm>
            <a:off x="290775" y="879195"/>
            <a:ext cx="11706523" cy="954107"/>
          </a:xfrm>
          <a:prstGeom prst="rect">
            <a:avLst/>
          </a:prstGeom>
          <a:solidFill>
            <a:schemeClr val="accent1">
              <a:lumMod val="40000"/>
              <a:lumOff val="60000"/>
            </a:schemeClr>
          </a:solidFill>
          <a:ln w="28575">
            <a:solidFill>
              <a:schemeClr val="accent1"/>
            </a:solidFill>
          </a:ln>
        </p:spPr>
        <p:txBody>
          <a:bodyPr wrap="square" lIns="91440" tIns="45720" rIns="91440" bIns="45720" rtlCol="0" anchor="t">
            <a:spAutoFit/>
          </a:bodyPr>
          <a:lstStyle/>
          <a:p>
            <a:r>
              <a:rPr lang="en-GB" sz="2800" b="1" dirty="0"/>
              <a:t>Title: What was the Cuban Revolution?</a:t>
            </a:r>
          </a:p>
          <a:p>
            <a:r>
              <a:rPr lang="en-GB" sz="2800" b="1" dirty="0"/>
              <a:t>Date: </a:t>
            </a:r>
            <a:fld id="{611F2D9D-A18B-42AB-A9ED-8E62F9647B2D}" type="datetime3">
              <a:rPr lang="en-GB" sz="2800" u="sng" dirty="0"/>
              <a:t>9 January, 2025</a:t>
            </a:fld>
            <a:endParaRPr lang="en-GB" sz="2800" u="sng" dirty="0"/>
          </a:p>
        </p:txBody>
      </p:sp>
      <p:pic>
        <p:nvPicPr>
          <p:cNvPr id="4" name="Picture 3">
            <a:extLst>
              <a:ext uri="{FF2B5EF4-FFF2-40B4-BE49-F238E27FC236}">
                <a16:creationId xmlns:a16="http://schemas.microsoft.com/office/drawing/2014/main" id="{E2BE3455-1E69-AB17-60F4-B5995A9984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95" b="96623" l="3797" r="97708">
                        <a14:foregroundMark x1="39828" y1="15815" x2="58023" y2="36985"/>
                        <a14:foregroundMark x1="62607" y1="22900" x2="18553" y2="36656"/>
                        <a14:foregroundMark x1="18553" y1="36656" x2="17407" y2="55437"/>
                        <a14:foregroundMark x1="37822" y1="15898" x2="10172" y2="36656"/>
                        <a14:foregroundMark x1="11390" y1="27842" x2="43195" y2="7414"/>
                        <a14:foregroundMark x1="44699" y1="8155" x2="69341" y2="22076"/>
                        <a14:foregroundMark x1="50143" y1="7825" x2="33166" y2="7578"/>
                        <a14:foregroundMark x1="11533" y1="32702" x2="12249" y2="75371"/>
                        <a14:foregroundMark x1="12249" y1="75371" x2="43195" y2="90445"/>
                        <a14:foregroundMark x1="43195" y1="90445" x2="70559" y2="78089"/>
                        <a14:foregroundMark x1="70559" y1="78089" x2="79370" y2="57249"/>
                        <a14:foregroundMark x1="47135" y1="77018" x2="63825" y2="79407"/>
                        <a14:foregroundMark x1="22636" y1="82619" x2="66834" y2="82372"/>
                        <a14:foregroundMark x1="66834" y1="82372" x2="75716" y2="74959"/>
                        <a14:foregroundMark x1="95630" y1="43657" x2="92407" y2="58402"/>
                        <a14:foregroundMark x1="95559" y1="28171" x2="76504" y2="36656"/>
                        <a14:foregroundMark x1="10172" y1="32125" x2="7521" y2="64333"/>
                        <a14:foregroundMark x1="7521" y1="64333" x2="33668" y2="91763"/>
                        <a14:foregroundMark x1="33668" y1="91763" x2="35244" y2="92010"/>
                        <a14:foregroundMark x1="32020" y1="39951" x2="39470" y2="67216"/>
                        <a14:foregroundMark x1="9241" y1="69934" x2="30372" y2="92257"/>
                        <a14:foregroundMark x1="30372" y1="92257" x2="61891" y2="87562"/>
                        <a14:foregroundMark x1="61891" y1="87562" x2="81447" y2="61120"/>
                        <a14:foregroundMark x1="11605" y1="33278" x2="4656" y2="64498"/>
                        <a14:foregroundMark x1="4656" y1="64498" x2="24069" y2="89868"/>
                        <a14:foregroundMark x1="24069" y1="89868" x2="54513" y2="89951"/>
                        <a14:foregroundMark x1="54513" y1="89951" x2="77722" y2="72323"/>
                        <a14:foregroundMark x1="49212" y1="94152" x2="61676" y2="88797"/>
                        <a14:foregroundMark x1="35745" y1="93657" x2="39685" y2="94893"/>
                        <a14:foregroundMark x1="29728" y1="72570" x2="41261" y2="72735"/>
                        <a14:foregroundMark x1="7163" y1="42669" x2="4513" y2="56013"/>
                        <a14:foregroundMark x1="4871" y1="35997" x2="3868" y2="59885"/>
                        <a14:foregroundMark x1="4370" y1="64250" x2="14112" y2="83526"/>
                        <a14:foregroundMark x1="30874" y1="63097" x2="27507" y2="84514"/>
                        <a14:foregroundMark x1="50072" y1="61862" x2="44484" y2="84514"/>
                        <a14:foregroundMark x1="63037" y1="62850" x2="55946" y2="81384"/>
                        <a14:foregroundMark x1="79799" y1="64745" x2="67479" y2="79160"/>
                        <a14:foregroundMark x1="58453" y1="65898" x2="53295" y2="79489"/>
                        <a14:foregroundMark x1="71705" y1="67628" x2="69341" y2="77348"/>
                        <a14:foregroundMark x1="53868" y1="94069" x2="72350" y2="82125"/>
                        <a14:foregroundMark x1="52579" y1="95222" x2="79799" y2="72488"/>
                        <a14:foregroundMark x1="79799" y1="72488" x2="79799" y2="72488"/>
                        <a14:foregroundMark x1="13610" y1="78171" x2="40186" y2="93328"/>
                        <a14:foregroundMark x1="40186" y1="93328" x2="75645" y2="81137"/>
                        <a14:foregroundMark x1="75645" y1="81137" x2="77436" y2="78583"/>
                        <a14:foregroundMark x1="41117" y1="94893" x2="51934" y2="95222"/>
                        <a14:foregroundMark x1="25716" y1="88303" x2="32020" y2="95305"/>
                        <a14:foregroundMark x1="17192" y1="82455" x2="26576" y2="92257"/>
                        <a14:foregroundMark x1="9957" y1="78089" x2="15473" y2="86903"/>
                        <a14:foregroundMark x1="17335" y1="87150" x2="26934" y2="94481"/>
                        <a14:foregroundMark x1="35244" y1="94646" x2="67335" y2="87891"/>
                        <a14:foregroundMark x1="67335" y1="87891" x2="71060" y2="85420"/>
                        <a14:foregroundMark x1="74212" y1="36244" x2="42407" y2="46952"/>
                        <a14:foregroundMark x1="85458" y1="33443" x2="97708" y2="30560"/>
                        <a14:foregroundMark x1="29441" y1="49753" x2="69126" y2="41845"/>
                        <a14:foregroundMark x1="69126" y1="41845" x2="69556" y2="41845"/>
                        <a14:foregroundMark x1="53868" y1="44399" x2="68195" y2="48023"/>
                        <a14:foregroundMark x1="44771" y1="46952" x2="45989" y2="59885"/>
                        <a14:foregroundMark x1="45272" y1="4119" x2="45272" y2="4119"/>
                        <a14:foregroundMark x1="45272" y1="4119" x2="43768" y2="3295"/>
                        <a14:foregroundMark x1="61032" y1="90198" x2="61032" y2="90198"/>
                        <a14:foregroundMark x1="59097" y1="94399" x2="59097" y2="94399"/>
                        <a14:foregroundMark x1="44341" y1="96623" x2="44341" y2="96623"/>
                        <a14:foregroundMark x1="35172" y1="69028" x2="35172" y2="69028"/>
                        <a14:foregroundMark x1="5444" y1="80066" x2="5444" y2="80066"/>
                      </a14:backgroundRemoval>
                    </a14:imgEffect>
                  </a14:imgLayer>
                </a14:imgProps>
              </a:ext>
            </a:extLst>
          </a:blip>
          <a:stretch>
            <a:fillRect/>
          </a:stretch>
        </p:blipFill>
        <p:spPr>
          <a:xfrm>
            <a:off x="10846094" y="775003"/>
            <a:ext cx="1220866" cy="1061699"/>
          </a:xfrm>
          <a:prstGeom prst="rect">
            <a:avLst/>
          </a:prstGeom>
        </p:spPr>
      </p:pic>
      <p:sp>
        <p:nvSpPr>
          <p:cNvPr id="3" name="Rectangle 2">
            <a:extLst>
              <a:ext uri="{FF2B5EF4-FFF2-40B4-BE49-F238E27FC236}">
                <a16:creationId xmlns:a16="http://schemas.microsoft.com/office/drawing/2014/main" id="{97D967EF-40F5-326E-FCF1-4BE4A6C2D4C3}"/>
              </a:ext>
            </a:extLst>
          </p:cNvPr>
          <p:cNvSpPr/>
          <p:nvPr/>
        </p:nvSpPr>
        <p:spPr>
          <a:xfrm>
            <a:off x="-185034" y="6207540"/>
            <a:ext cx="12653875" cy="646331"/>
          </a:xfrm>
          <a:prstGeom prst="rect">
            <a:avLst/>
          </a:prstGeom>
          <a:noFill/>
        </p:spPr>
        <p:txBody>
          <a:bodyPr wrap="square" lIns="91440" tIns="45720" rIns="91440" bIns="45720">
            <a:spAutoFit/>
          </a:bodyPr>
          <a:lstStyle/>
          <a:p>
            <a:pPr algn="ctr"/>
            <a:r>
              <a:rPr lang="en-GB" sz="3600" b="1" cap="none" spc="0">
                <a:ln w="22225">
                  <a:solidFill>
                    <a:schemeClr val="accent2"/>
                  </a:solidFill>
                  <a:prstDash val="solid"/>
                </a:ln>
                <a:solidFill>
                  <a:srgbClr val="FFC000"/>
                </a:solidFill>
                <a:effectLst>
                  <a:glow rad="228600">
                    <a:schemeClr val="accent2">
                      <a:satMod val="175000"/>
                      <a:alpha val="40000"/>
                    </a:schemeClr>
                  </a:glow>
                </a:effectLst>
              </a:rPr>
              <a:t>S</a:t>
            </a:r>
            <a:r>
              <a:rPr lang="en-GB" sz="2400" b="1" cap="none" spc="0">
                <a:ln w="22225">
                  <a:solidFill>
                    <a:schemeClr val="accent2"/>
                  </a:solidFill>
                  <a:prstDash val="solid"/>
                </a:ln>
                <a:solidFill>
                  <a:srgbClr val="FFC000"/>
                </a:solidFill>
                <a:effectLst>
                  <a:glow rad="228600">
                    <a:schemeClr val="accent2">
                      <a:satMod val="175000"/>
                      <a:alpha val="40000"/>
                    </a:schemeClr>
                  </a:glow>
                </a:effectLst>
              </a:rPr>
              <a:t>it Up &amp; Focus</a:t>
            </a:r>
            <a:r>
              <a:rPr lang="en-GB" sz="3600" b="1">
                <a:ln w="22225">
                  <a:solidFill>
                    <a:schemeClr val="accent2"/>
                  </a:solidFill>
                  <a:prstDash val="solid"/>
                </a:ln>
                <a:solidFill>
                  <a:srgbClr val="FFC000"/>
                </a:solidFill>
                <a:effectLst>
                  <a:glow rad="228600">
                    <a:schemeClr val="accent2">
                      <a:satMod val="175000"/>
                      <a:alpha val="40000"/>
                    </a:schemeClr>
                  </a:glow>
                </a:effectLst>
              </a:rPr>
              <a:t> - </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H</a:t>
            </a:r>
            <a:r>
              <a:rPr lang="en-GB" sz="2400" b="1" cap="none" spc="0">
                <a:ln w="22225">
                  <a:solidFill>
                    <a:schemeClr val="accent2"/>
                  </a:solidFill>
                  <a:prstDash val="solid"/>
                </a:ln>
                <a:solidFill>
                  <a:srgbClr val="FFC000"/>
                </a:solidFill>
                <a:effectLst>
                  <a:glow rad="228600">
                    <a:schemeClr val="accent2">
                      <a:satMod val="175000"/>
                      <a:alpha val="40000"/>
                    </a:schemeClr>
                  </a:glow>
                </a:effectLst>
              </a:rPr>
              <a:t>ighest Quality Work</a:t>
            </a:r>
            <a:r>
              <a:rPr lang="en-GB" sz="3600" b="1">
                <a:ln w="22225">
                  <a:solidFill>
                    <a:schemeClr val="accent2"/>
                  </a:solidFill>
                  <a:prstDash val="solid"/>
                </a:ln>
                <a:solidFill>
                  <a:srgbClr val="FFC000"/>
                </a:solidFill>
                <a:effectLst>
                  <a:glow rad="228600">
                    <a:schemeClr val="accent2">
                      <a:satMod val="175000"/>
                      <a:alpha val="40000"/>
                    </a:schemeClr>
                  </a:glow>
                </a:effectLst>
              </a:rPr>
              <a:t> - </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I</a:t>
            </a:r>
            <a:r>
              <a:rPr lang="en-GB" sz="2400" b="1">
                <a:ln w="22225">
                  <a:solidFill>
                    <a:schemeClr val="accent2"/>
                  </a:solidFill>
                  <a:prstDash val="solid"/>
                </a:ln>
                <a:solidFill>
                  <a:srgbClr val="FFC000"/>
                </a:solidFill>
                <a:effectLst>
                  <a:glow rad="228600">
                    <a:schemeClr val="accent2">
                      <a:satMod val="175000"/>
                      <a:alpha val="40000"/>
                    </a:schemeClr>
                  </a:glow>
                </a:effectLst>
              </a:rPr>
              <a:t>nterruption Free -  </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N</a:t>
            </a:r>
            <a:r>
              <a:rPr lang="en-GB" sz="2400" b="1">
                <a:ln w="22225">
                  <a:solidFill>
                    <a:schemeClr val="accent2"/>
                  </a:solidFill>
                  <a:prstDash val="solid"/>
                </a:ln>
                <a:solidFill>
                  <a:srgbClr val="FFC000"/>
                </a:solidFill>
                <a:effectLst>
                  <a:glow rad="228600">
                    <a:schemeClr val="accent2">
                      <a:satMod val="175000"/>
                      <a:alpha val="40000"/>
                    </a:schemeClr>
                  </a:glow>
                </a:effectLst>
              </a:rPr>
              <a:t>eat Work</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 - E</a:t>
            </a:r>
            <a:r>
              <a:rPr lang="en-GB" sz="2400" b="1" cap="none" spc="0">
                <a:ln w="22225">
                  <a:solidFill>
                    <a:schemeClr val="accent2"/>
                  </a:solidFill>
                  <a:prstDash val="solid"/>
                </a:ln>
                <a:solidFill>
                  <a:srgbClr val="FFC000"/>
                </a:solidFill>
                <a:effectLst>
                  <a:glow rad="228600">
                    <a:schemeClr val="accent2">
                      <a:satMod val="175000"/>
                      <a:alpha val="40000"/>
                    </a:schemeClr>
                  </a:glow>
                </a:effectLst>
              </a:rPr>
              <a:t>quipment</a:t>
            </a:r>
            <a:endParaRPr lang="en-GB" sz="6000" b="1" cap="none" spc="0">
              <a:ln w="22225">
                <a:solidFill>
                  <a:schemeClr val="accent2"/>
                </a:solidFill>
                <a:prstDash val="solid"/>
              </a:ln>
              <a:solidFill>
                <a:srgbClr val="FFC000"/>
              </a:solidFill>
              <a:effectLst>
                <a:glow rad="228600">
                  <a:schemeClr val="accent2">
                    <a:satMod val="175000"/>
                    <a:alpha val="40000"/>
                  </a:schemeClr>
                </a:glow>
              </a:effectLst>
            </a:endParaRPr>
          </a:p>
        </p:txBody>
      </p:sp>
      <p:pic>
        <p:nvPicPr>
          <p:cNvPr id="7" name="Audio Recording 9 Jan 2025 at 16:11:31">
            <a:hlinkClick r:id="" action="ppaction://media"/>
            <a:extLst>
              <a:ext uri="{FF2B5EF4-FFF2-40B4-BE49-F238E27FC236}">
                <a16:creationId xmlns:a16="http://schemas.microsoft.com/office/drawing/2014/main" id="{4E2F17D1-58EF-165B-43B9-0280D4F379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85708" y="5224653"/>
            <a:ext cx="812800" cy="812800"/>
          </a:xfrm>
          <a:prstGeom prst="rect">
            <a:avLst/>
          </a:prstGeom>
        </p:spPr>
      </p:pic>
    </p:spTree>
    <p:extLst>
      <p:ext uri="{BB962C8B-B14F-4D97-AF65-F5344CB8AC3E}">
        <p14:creationId xmlns:p14="http://schemas.microsoft.com/office/powerpoint/2010/main" val="332429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6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F7859-1DC2-2563-EE06-027B5B9E8D87}"/>
              </a:ext>
            </a:extLst>
          </p:cNvPr>
          <p:cNvSpPr>
            <a:spLocks noGrp="1"/>
          </p:cNvSpPr>
          <p:nvPr>
            <p:ph type="title"/>
          </p:nvPr>
        </p:nvSpPr>
        <p:spPr>
          <a:xfrm>
            <a:off x="838200" y="294697"/>
            <a:ext cx="10515600" cy="1325563"/>
          </a:xfrm>
        </p:spPr>
        <p:txBody>
          <a:bodyPr>
            <a:normAutofit/>
          </a:bodyPr>
          <a:lstStyle/>
          <a:p>
            <a:pPr algn="ctr"/>
            <a:r>
              <a:rPr lang="en-GB" b="1" u="sng">
                <a:cs typeface="Calibri Light"/>
              </a:rPr>
              <a:t>Was the Cuban Revolution significant to the development of the Cold War?</a:t>
            </a:r>
          </a:p>
        </p:txBody>
      </p:sp>
      <p:sp>
        <p:nvSpPr>
          <p:cNvPr id="5" name="Content Placeholder 4">
            <a:extLst>
              <a:ext uri="{FF2B5EF4-FFF2-40B4-BE49-F238E27FC236}">
                <a16:creationId xmlns:a16="http://schemas.microsoft.com/office/drawing/2014/main" id="{0B5C1F11-76F3-8C9A-A209-ACF1B4B894DE}"/>
              </a:ext>
            </a:extLst>
          </p:cNvPr>
          <p:cNvSpPr>
            <a:spLocks noGrp="1"/>
          </p:cNvSpPr>
          <p:nvPr>
            <p:ph idx="1"/>
          </p:nvPr>
        </p:nvSpPr>
        <p:spPr>
          <a:xfrm>
            <a:off x="720144" y="2163948"/>
            <a:ext cx="2155065" cy="4351338"/>
          </a:xfrm>
        </p:spPr>
        <p:txBody>
          <a:bodyPr vert="horz" lIns="91440" tIns="45720" rIns="91440" bIns="45720" rtlCol="0" anchor="t">
            <a:normAutofit/>
          </a:bodyPr>
          <a:lstStyle/>
          <a:p>
            <a:pPr marL="0" indent="0">
              <a:buNone/>
            </a:pPr>
            <a:r>
              <a:rPr lang="en-US" b="1" u="sng">
                <a:cs typeface="Calibri" panose="020F0502020204030204"/>
              </a:rPr>
              <a:t>Insignificant </a:t>
            </a:r>
            <a:endParaRPr lang="en-US"/>
          </a:p>
        </p:txBody>
      </p:sp>
      <p:sp>
        <p:nvSpPr>
          <p:cNvPr id="6" name="Arrow: Left-Right 5">
            <a:extLst>
              <a:ext uri="{FF2B5EF4-FFF2-40B4-BE49-F238E27FC236}">
                <a16:creationId xmlns:a16="http://schemas.microsoft.com/office/drawing/2014/main" id="{103C0C92-1E37-44D5-294E-D797FA5BF0A0}"/>
              </a:ext>
            </a:extLst>
          </p:cNvPr>
          <p:cNvSpPr/>
          <p:nvPr/>
        </p:nvSpPr>
        <p:spPr>
          <a:xfrm>
            <a:off x="1632682" y="2741153"/>
            <a:ext cx="9025943" cy="83712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4">
            <a:extLst>
              <a:ext uri="{FF2B5EF4-FFF2-40B4-BE49-F238E27FC236}">
                <a16:creationId xmlns:a16="http://schemas.microsoft.com/office/drawing/2014/main" id="{994FE194-9A7C-489E-F206-39DA1EAD88C9}"/>
              </a:ext>
            </a:extLst>
          </p:cNvPr>
          <p:cNvSpPr txBox="1">
            <a:spLocks/>
          </p:cNvSpPr>
          <p:nvPr/>
        </p:nvSpPr>
        <p:spPr>
          <a:xfrm>
            <a:off x="9576515" y="1758263"/>
            <a:ext cx="2155065"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u="sng">
                <a:cs typeface="Calibri" panose="020F0502020204030204"/>
              </a:rPr>
              <a:t>Hugely Significant</a:t>
            </a:r>
            <a:endParaRPr lang="en-US"/>
          </a:p>
        </p:txBody>
      </p:sp>
      <p:sp>
        <p:nvSpPr>
          <p:cNvPr id="9" name="Rectangle: Rounded Corners 8">
            <a:extLst>
              <a:ext uri="{FF2B5EF4-FFF2-40B4-BE49-F238E27FC236}">
                <a16:creationId xmlns:a16="http://schemas.microsoft.com/office/drawing/2014/main" id="{4E725652-FBD5-2BBE-E759-D229E1D7AE76}"/>
              </a:ext>
            </a:extLst>
          </p:cNvPr>
          <p:cNvSpPr/>
          <p:nvPr/>
        </p:nvSpPr>
        <p:spPr>
          <a:xfrm>
            <a:off x="717314" y="4165050"/>
            <a:ext cx="10947042" cy="12020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B050"/>
                </a:solidFill>
                <a:cs typeface="Calibri"/>
              </a:rPr>
              <a:t>1  2   3</a:t>
            </a:r>
            <a:r>
              <a:rPr lang="en-US" sz="6600" b="1">
                <a:cs typeface="Calibri"/>
              </a:rPr>
              <a:t>   </a:t>
            </a:r>
            <a:r>
              <a:rPr lang="en-US" sz="6600" b="1">
                <a:solidFill>
                  <a:srgbClr val="FFC000"/>
                </a:solidFill>
                <a:cs typeface="Calibri"/>
              </a:rPr>
              <a:t>4   5   6</a:t>
            </a:r>
            <a:r>
              <a:rPr lang="en-US" sz="6600" b="1">
                <a:cs typeface="Calibri"/>
              </a:rPr>
              <a:t>   </a:t>
            </a:r>
            <a:r>
              <a:rPr lang="en-US" sz="6600" b="1">
                <a:solidFill>
                  <a:srgbClr val="FFC000"/>
                </a:solidFill>
                <a:cs typeface="Calibri"/>
              </a:rPr>
              <a:t>7  </a:t>
            </a:r>
            <a:r>
              <a:rPr lang="en-US" sz="6600" b="1">
                <a:solidFill>
                  <a:srgbClr val="FF0000"/>
                </a:solidFill>
                <a:cs typeface="Calibri"/>
              </a:rPr>
              <a:t> 8   9   10 </a:t>
            </a:r>
          </a:p>
        </p:txBody>
      </p:sp>
      <p:sp>
        <p:nvSpPr>
          <p:cNvPr id="3" name="Arrow: Pentagon 2">
            <a:extLst>
              <a:ext uri="{FF2B5EF4-FFF2-40B4-BE49-F238E27FC236}">
                <a16:creationId xmlns:a16="http://schemas.microsoft.com/office/drawing/2014/main" id="{6E564404-F13E-E023-27E9-A6508315EE17}"/>
              </a:ext>
            </a:extLst>
          </p:cNvPr>
          <p:cNvSpPr/>
          <p:nvPr/>
        </p:nvSpPr>
        <p:spPr>
          <a:xfrm>
            <a:off x="538180" y="5886457"/>
            <a:ext cx="3543300" cy="8763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b="1">
                <a:ea typeface="+mn-lt"/>
                <a:cs typeface="+mn-lt"/>
              </a:rPr>
              <a:t>Describe the events of the Cuban Revolution. </a:t>
            </a:r>
            <a:endParaRPr lang="en-GB">
              <a:ea typeface="+mn-lt"/>
              <a:cs typeface="+mn-lt"/>
            </a:endParaRPr>
          </a:p>
          <a:p>
            <a:endParaRPr lang="en-GB" b="1">
              <a:cs typeface="Calibri"/>
            </a:endParaRPr>
          </a:p>
        </p:txBody>
      </p:sp>
      <p:sp>
        <p:nvSpPr>
          <p:cNvPr id="4" name="Arrow: Pentagon 3">
            <a:extLst>
              <a:ext uri="{FF2B5EF4-FFF2-40B4-BE49-F238E27FC236}">
                <a16:creationId xmlns:a16="http://schemas.microsoft.com/office/drawing/2014/main" id="{B67CA974-F0DD-F691-35CB-1C857847B075}"/>
              </a:ext>
            </a:extLst>
          </p:cNvPr>
          <p:cNvSpPr/>
          <p:nvPr/>
        </p:nvSpPr>
        <p:spPr>
          <a:xfrm>
            <a:off x="4291030" y="5886457"/>
            <a:ext cx="3543300" cy="8763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500" b="1">
                <a:ea typeface="+mn-lt"/>
                <a:cs typeface="+mn-lt"/>
              </a:rPr>
              <a:t>Analyse how the USA retaliated to the revolution. </a:t>
            </a:r>
            <a:endParaRPr lang="en-GB" sz="1500">
              <a:ea typeface="+mn-lt"/>
              <a:cs typeface="+mn-lt"/>
            </a:endParaRPr>
          </a:p>
          <a:p>
            <a:endParaRPr lang="en-GB" sz="1500" b="1">
              <a:cs typeface="Calibri"/>
            </a:endParaRPr>
          </a:p>
        </p:txBody>
      </p:sp>
      <p:sp>
        <p:nvSpPr>
          <p:cNvPr id="7" name="Arrow: Pentagon 6">
            <a:extLst>
              <a:ext uri="{FF2B5EF4-FFF2-40B4-BE49-F238E27FC236}">
                <a16:creationId xmlns:a16="http://schemas.microsoft.com/office/drawing/2014/main" id="{A167A7E8-B769-5901-62EE-E501DF143BB9}"/>
              </a:ext>
            </a:extLst>
          </p:cNvPr>
          <p:cNvSpPr/>
          <p:nvPr/>
        </p:nvSpPr>
        <p:spPr>
          <a:xfrm>
            <a:off x="8043880" y="5886457"/>
            <a:ext cx="3543300" cy="876300"/>
          </a:xfrm>
          <a:prstGeom prst="homePlat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600" b="1">
                <a:ea typeface="+mn-lt"/>
                <a:cs typeface="+mn-lt"/>
              </a:rPr>
              <a:t>Evaluate how important the Cuban revolution and the Bay of Pigs was to development of the cold war. </a:t>
            </a:r>
            <a:endParaRPr lang="en-GB" sz="1600">
              <a:ea typeface="+mn-lt"/>
              <a:cs typeface="+mn-lt"/>
            </a:endParaRPr>
          </a:p>
          <a:p>
            <a:endParaRPr lang="en-GB" b="1">
              <a:cs typeface="Calibri"/>
            </a:endParaRPr>
          </a:p>
        </p:txBody>
      </p:sp>
      <p:pic>
        <p:nvPicPr>
          <p:cNvPr id="10" name="Audio Recording 9 Jan 2025 at 16:28:39">
            <a:hlinkClick r:id="" action="ppaction://media"/>
            <a:extLst>
              <a:ext uri="{FF2B5EF4-FFF2-40B4-BE49-F238E27FC236}">
                <a16:creationId xmlns:a16="http://schemas.microsoft.com/office/drawing/2014/main" id="{AC7EC8BC-A618-1490-CCE2-7DB52D77FB4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39253" y="1507246"/>
            <a:ext cx="812800" cy="812800"/>
          </a:xfrm>
          <a:prstGeom prst="rect">
            <a:avLst/>
          </a:prstGeom>
        </p:spPr>
      </p:pic>
    </p:spTree>
    <p:extLst>
      <p:ext uri="{BB962C8B-B14F-4D97-AF65-F5344CB8AC3E}">
        <p14:creationId xmlns:p14="http://schemas.microsoft.com/office/powerpoint/2010/main" val="380648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0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A11F-9F7B-1FBF-AAF4-7E696AEF7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FF1A0-9747-63CF-E703-12010F857F8B}"/>
              </a:ext>
            </a:extLst>
          </p:cNvPr>
          <p:cNvSpPr>
            <a:spLocks noGrp="1"/>
          </p:cNvSpPr>
          <p:nvPr>
            <p:ph type="title"/>
          </p:nvPr>
        </p:nvSpPr>
        <p:spPr>
          <a:xfrm>
            <a:off x="290776" y="69358"/>
            <a:ext cx="11901224" cy="625151"/>
          </a:xfrm>
        </p:spPr>
        <p:txBody>
          <a:bodyPr>
            <a:noAutofit/>
          </a:bodyPr>
          <a:lstStyle/>
          <a:p>
            <a:r>
              <a:rPr lang="en-GB" sz="3600" b="1" dirty="0"/>
              <a:t>Threshold – Entrance - </a:t>
            </a:r>
            <a:r>
              <a:rPr lang="en-GB" sz="3600" b="1" dirty="0">
                <a:solidFill>
                  <a:schemeClr val="accent2"/>
                </a:solidFill>
              </a:rPr>
              <a:t>Teacher to stand on door threshold </a:t>
            </a:r>
            <a:endParaRPr lang="en-GB" sz="3600" b="1" dirty="0"/>
          </a:p>
        </p:txBody>
      </p:sp>
      <p:sp>
        <p:nvSpPr>
          <p:cNvPr id="5" name="Content Placeholder 2">
            <a:extLst>
              <a:ext uri="{FF2B5EF4-FFF2-40B4-BE49-F238E27FC236}">
                <a16:creationId xmlns:a16="http://schemas.microsoft.com/office/drawing/2014/main" id="{5C810C55-7052-2759-1166-A9BEF10AE760}"/>
              </a:ext>
            </a:extLst>
          </p:cNvPr>
          <p:cNvSpPr txBox="1">
            <a:spLocks/>
          </p:cNvSpPr>
          <p:nvPr/>
        </p:nvSpPr>
        <p:spPr>
          <a:xfrm>
            <a:off x="122480" y="2017988"/>
            <a:ext cx="4449302" cy="4259396"/>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10000"/>
              </a:lnSpc>
              <a:buNone/>
            </a:pPr>
            <a:r>
              <a:rPr lang="en-GB" sz="4000" b="1"/>
              <a:t>At the start of the lesson:</a:t>
            </a:r>
            <a:r>
              <a:rPr lang="en-GB" sz="4000"/>
              <a:t> </a:t>
            </a:r>
          </a:p>
          <a:p>
            <a:pPr>
              <a:lnSpc>
                <a:spcPct val="110000"/>
              </a:lnSpc>
              <a:buFont typeface="Arial" panose="020B0604020202020204" pitchFamily="34" charset="0"/>
              <a:buChar char="•"/>
            </a:pPr>
            <a:r>
              <a:rPr lang="en-GB" sz="3600"/>
              <a:t> Greet at the classroom door</a:t>
            </a:r>
          </a:p>
          <a:p>
            <a:pPr>
              <a:lnSpc>
                <a:spcPct val="110000"/>
              </a:lnSpc>
              <a:buFont typeface="Arial" panose="020B0604020202020204" pitchFamily="34" charset="0"/>
              <a:buChar char="•"/>
            </a:pPr>
            <a:r>
              <a:rPr lang="en-GB" sz="3600"/>
              <a:t> Wear your uniform with pride</a:t>
            </a:r>
          </a:p>
          <a:p>
            <a:pPr>
              <a:lnSpc>
                <a:spcPct val="110000"/>
              </a:lnSpc>
              <a:buFont typeface="Arial" panose="020B0604020202020204" pitchFamily="34" charset="0"/>
              <a:buChar char="•"/>
            </a:pPr>
            <a:r>
              <a:rPr lang="en-GB" sz="3600"/>
              <a:t> Enter the classroom in silence</a:t>
            </a:r>
          </a:p>
          <a:p>
            <a:pPr>
              <a:lnSpc>
                <a:spcPct val="110000"/>
              </a:lnSpc>
              <a:buFont typeface="Arial" panose="020B0604020202020204" pitchFamily="34" charset="0"/>
              <a:buChar char="•"/>
            </a:pPr>
            <a:r>
              <a:rPr lang="en-GB" sz="3600"/>
              <a:t> Books distributed calmly</a:t>
            </a:r>
          </a:p>
          <a:p>
            <a:pPr>
              <a:lnSpc>
                <a:spcPct val="110000"/>
              </a:lnSpc>
              <a:buFont typeface="Arial" panose="020B0604020202020204" pitchFamily="34" charset="0"/>
              <a:buChar char="•"/>
            </a:pPr>
            <a:r>
              <a:rPr lang="en-GB" sz="3600"/>
              <a:t> Complete your do now in silence</a:t>
            </a:r>
          </a:p>
          <a:p>
            <a:pPr>
              <a:lnSpc>
                <a:spcPct val="110000"/>
              </a:lnSpc>
              <a:buFont typeface="Arial" panose="020B0604020202020204" pitchFamily="34" charset="0"/>
              <a:buChar char="•"/>
            </a:pPr>
            <a:r>
              <a:rPr lang="en-GB" sz="3600"/>
              <a:t> Place your equipment on the desk</a:t>
            </a:r>
          </a:p>
          <a:p>
            <a:pPr>
              <a:lnSpc>
                <a:spcPct val="110000"/>
              </a:lnSpc>
              <a:buFont typeface="Arial" panose="020B0604020202020204" pitchFamily="34" charset="0"/>
              <a:buChar char="•"/>
            </a:pPr>
            <a:endParaRPr lang="en-GB" sz="4000" b="1"/>
          </a:p>
          <a:p>
            <a:pPr>
              <a:buFont typeface="Arial" panose="020B0604020202020204" pitchFamily="34" charset="0"/>
              <a:buChar char="•"/>
            </a:pPr>
            <a:endParaRPr lang="en-GB" sz="4000"/>
          </a:p>
          <a:p>
            <a:endParaRPr lang="en-GB" sz="4000"/>
          </a:p>
        </p:txBody>
      </p:sp>
      <p:sp>
        <p:nvSpPr>
          <p:cNvPr id="8" name="Rectangle 7">
            <a:extLst>
              <a:ext uri="{FF2B5EF4-FFF2-40B4-BE49-F238E27FC236}">
                <a16:creationId xmlns:a16="http://schemas.microsoft.com/office/drawing/2014/main" id="{CA308DFB-67F9-9CCC-1CA7-7FBE25988EBF}"/>
              </a:ext>
            </a:extLst>
          </p:cNvPr>
          <p:cNvSpPr/>
          <p:nvPr/>
        </p:nvSpPr>
        <p:spPr>
          <a:xfrm>
            <a:off x="4224528" y="2016617"/>
            <a:ext cx="7842432" cy="4327066"/>
          </a:xfrm>
          <a:prstGeom prst="rect">
            <a:avLst/>
          </a:prstGeom>
          <a:solidFill>
            <a:schemeClr val="accent1">
              <a:lumMod val="40000"/>
              <a:lumOff val="60000"/>
            </a:schemeClr>
          </a:solidFill>
          <a:ln w="28575">
            <a:solidFill>
              <a:schemeClr val="accent1"/>
            </a:solidFill>
          </a:ln>
        </p:spPr>
        <p:style>
          <a:lnRef idx="1">
            <a:schemeClr val="accent1"/>
          </a:lnRef>
          <a:fillRef idx="2">
            <a:schemeClr val="accent1"/>
          </a:fillRef>
          <a:effectRef idx="1">
            <a:schemeClr val="accent1"/>
          </a:effectRef>
          <a:fontRef idx="minor">
            <a:schemeClr val="dk1"/>
          </a:fontRef>
        </p:style>
        <p:txBody>
          <a:bodyPr lIns="91440" tIns="45720" rIns="91440" bIns="45720" rtlCol="0" anchor="t"/>
          <a:lstStyle/>
          <a:p>
            <a:pPr marL="457200" indent="-457200">
              <a:buFont typeface="+mj-lt"/>
              <a:buAutoNum type="arabicPeriod"/>
            </a:pPr>
            <a:r>
              <a:rPr lang="en-GB" sz="2200" dirty="0"/>
              <a:t>The name of the speech made by Winston Churchill claiming the Soviet Union were dividing the world: </a:t>
            </a:r>
            <a:r>
              <a:rPr lang="en-GB" sz="2200" i="1" dirty="0"/>
              <a:t>Iron Curtain Speech</a:t>
            </a:r>
            <a:r>
              <a:rPr lang="en-GB" sz="2200" dirty="0"/>
              <a:t>.</a:t>
            </a:r>
          </a:p>
          <a:p>
            <a:pPr marL="457200" indent="-457200">
              <a:buFont typeface="+mj-lt"/>
              <a:buAutoNum type="arabicPeriod"/>
            </a:pPr>
            <a:r>
              <a:rPr lang="en-GB" sz="2200" dirty="0"/>
              <a:t>The plan that offered small European countries money to not turn to communism: </a:t>
            </a:r>
            <a:r>
              <a:rPr lang="en-GB" sz="2200" i="1" dirty="0"/>
              <a:t>Marshall Plan</a:t>
            </a:r>
            <a:r>
              <a:rPr lang="en-GB" sz="2200" dirty="0"/>
              <a:t>.</a:t>
            </a:r>
          </a:p>
          <a:p>
            <a:pPr marL="457200" indent="-457200">
              <a:buFont typeface="+mj-lt"/>
              <a:buAutoNum type="arabicPeriod"/>
            </a:pPr>
            <a:r>
              <a:rPr lang="en-GB" sz="2200" dirty="0"/>
              <a:t>The Soviet Union's version of financial aid which also offered money to countries to turn them to communism: </a:t>
            </a:r>
            <a:r>
              <a:rPr lang="en-GB" sz="2200" i="1" dirty="0"/>
              <a:t>Molotov Plan</a:t>
            </a:r>
            <a:r>
              <a:rPr lang="en-GB" sz="2200" dirty="0"/>
              <a:t>.</a:t>
            </a:r>
          </a:p>
          <a:p>
            <a:pPr marL="457200" indent="-457200">
              <a:buFont typeface="+mj-lt"/>
              <a:buAutoNum type="arabicPeriod"/>
            </a:pPr>
            <a:r>
              <a:rPr lang="en-GB" sz="2200" dirty="0"/>
              <a:t>The capitalist alliance created by the USA in 1949: </a:t>
            </a:r>
            <a:r>
              <a:rPr lang="en-GB" sz="2200" i="1" dirty="0"/>
              <a:t>NATO (North Atlantic Treaty Organization)</a:t>
            </a:r>
            <a:r>
              <a:rPr lang="en-GB" sz="2200" dirty="0"/>
              <a:t>.</a:t>
            </a:r>
          </a:p>
          <a:p>
            <a:pPr marL="457200" indent="-457200">
              <a:buFont typeface="+mj-lt"/>
              <a:buAutoNum type="arabicPeriod"/>
            </a:pPr>
            <a:r>
              <a:rPr lang="en-GB" sz="2200" dirty="0"/>
              <a:t>The Communist alliance created by the Soviet Union in 1955: </a:t>
            </a:r>
            <a:r>
              <a:rPr lang="en-GB" sz="2200" i="1" dirty="0"/>
              <a:t>Warsaw Pact</a:t>
            </a:r>
            <a:r>
              <a:rPr lang="en-GB" sz="2200" dirty="0"/>
              <a:t>.</a:t>
            </a:r>
            <a:endParaRPr lang="en-GB" sz="2200" dirty="0">
              <a:solidFill>
                <a:srgbClr val="000000"/>
              </a:solidFill>
              <a:ea typeface="Calibri" panose="020F0502020204030204"/>
              <a:cs typeface="Calibri" panose="020F0502020204030204"/>
            </a:endParaRPr>
          </a:p>
        </p:txBody>
      </p:sp>
      <p:sp>
        <p:nvSpPr>
          <p:cNvPr id="6" name="TextBox 5">
            <a:extLst>
              <a:ext uri="{FF2B5EF4-FFF2-40B4-BE49-F238E27FC236}">
                <a16:creationId xmlns:a16="http://schemas.microsoft.com/office/drawing/2014/main" id="{31EBA398-5D60-E9CD-2A52-9CC41C8E5BE7}"/>
              </a:ext>
            </a:extLst>
          </p:cNvPr>
          <p:cNvSpPr txBox="1"/>
          <p:nvPr/>
        </p:nvSpPr>
        <p:spPr>
          <a:xfrm>
            <a:off x="290775" y="879195"/>
            <a:ext cx="11706523" cy="954107"/>
          </a:xfrm>
          <a:prstGeom prst="rect">
            <a:avLst/>
          </a:prstGeom>
          <a:solidFill>
            <a:schemeClr val="accent1">
              <a:lumMod val="40000"/>
              <a:lumOff val="60000"/>
            </a:schemeClr>
          </a:solidFill>
          <a:ln w="28575">
            <a:solidFill>
              <a:schemeClr val="accent1"/>
            </a:solidFill>
          </a:ln>
        </p:spPr>
        <p:txBody>
          <a:bodyPr wrap="square" lIns="91440" tIns="45720" rIns="91440" bIns="45720" rtlCol="0" anchor="t">
            <a:spAutoFit/>
          </a:bodyPr>
          <a:lstStyle/>
          <a:p>
            <a:r>
              <a:rPr lang="en-GB" sz="2800" b="1" dirty="0"/>
              <a:t>Title: What was the Cuban Revolution?</a:t>
            </a:r>
          </a:p>
          <a:p>
            <a:r>
              <a:rPr lang="en-GB" sz="2800" b="1" dirty="0"/>
              <a:t>Date: </a:t>
            </a:r>
            <a:fld id="{611F2D9D-A18B-42AB-A9ED-8E62F9647B2D}" type="datetime3">
              <a:rPr lang="en-GB" sz="2800" u="sng" dirty="0"/>
              <a:t>9 January, 2025</a:t>
            </a:fld>
            <a:endParaRPr lang="en-GB" sz="2800" u="sng" dirty="0"/>
          </a:p>
        </p:txBody>
      </p:sp>
      <p:pic>
        <p:nvPicPr>
          <p:cNvPr id="4" name="Picture 3">
            <a:extLst>
              <a:ext uri="{FF2B5EF4-FFF2-40B4-BE49-F238E27FC236}">
                <a16:creationId xmlns:a16="http://schemas.microsoft.com/office/drawing/2014/main" id="{2EDCCC5D-1DE1-3CDB-3499-BE396C4893D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95" b="96623" l="3797" r="97708">
                        <a14:foregroundMark x1="39828" y1="15815" x2="58023" y2="36985"/>
                        <a14:foregroundMark x1="62607" y1="22900" x2="18553" y2="36656"/>
                        <a14:foregroundMark x1="18553" y1="36656" x2="17407" y2="55437"/>
                        <a14:foregroundMark x1="37822" y1="15898" x2="10172" y2="36656"/>
                        <a14:foregroundMark x1="11390" y1="27842" x2="43195" y2="7414"/>
                        <a14:foregroundMark x1="44699" y1="8155" x2="69341" y2="22076"/>
                        <a14:foregroundMark x1="50143" y1="7825" x2="33166" y2="7578"/>
                        <a14:foregroundMark x1="11533" y1="32702" x2="12249" y2="75371"/>
                        <a14:foregroundMark x1="12249" y1="75371" x2="43195" y2="90445"/>
                        <a14:foregroundMark x1="43195" y1="90445" x2="70559" y2="78089"/>
                        <a14:foregroundMark x1="70559" y1="78089" x2="79370" y2="57249"/>
                        <a14:foregroundMark x1="47135" y1="77018" x2="63825" y2="79407"/>
                        <a14:foregroundMark x1="22636" y1="82619" x2="66834" y2="82372"/>
                        <a14:foregroundMark x1="66834" y1="82372" x2="75716" y2="74959"/>
                        <a14:foregroundMark x1="95630" y1="43657" x2="92407" y2="58402"/>
                        <a14:foregroundMark x1="95559" y1="28171" x2="76504" y2="36656"/>
                        <a14:foregroundMark x1="10172" y1="32125" x2="7521" y2="64333"/>
                        <a14:foregroundMark x1="7521" y1="64333" x2="33668" y2="91763"/>
                        <a14:foregroundMark x1="33668" y1="91763" x2="35244" y2="92010"/>
                        <a14:foregroundMark x1="32020" y1="39951" x2="39470" y2="67216"/>
                        <a14:foregroundMark x1="9241" y1="69934" x2="30372" y2="92257"/>
                        <a14:foregroundMark x1="30372" y1="92257" x2="61891" y2="87562"/>
                        <a14:foregroundMark x1="61891" y1="87562" x2="81447" y2="61120"/>
                        <a14:foregroundMark x1="11605" y1="33278" x2="4656" y2="64498"/>
                        <a14:foregroundMark x1="4656" y1="64498" x2="24069" y2="89868"/>
                        <a14:foregroundMark x1="24069" y1="89868" x2="54513" y2="89951"/>
                        <a14:foregroundMark x1="54513" y1="89951" x2="77722" y2="72323"/>
                        <a14:foregroundMark x1="49212" y1="94152" x2="61676" y2="88797"/>
                        <a14:foregroundMark x1="35745" y1="93657" x2="39685" y2="94893"/>
                        <a14:foregroundMark x1="29728" y1="72570" x2="41261" y2="72735"/>
                        <a14:foregroundMark x1="7163" y1="42669" x2="4513" y2="56013"/>
                        <a14:foregroundMark x1="4871" y1="35997" x2="3868" y2="59885"/>
                        <a14:foregroundMark x1="4370" y1="64250" x2="14112" y2="83526"/>
                        <a14:foregroundMark x1="30874" y1="63097" x2="27507" y2="84514"/>
                        <a14:foregroundMark x1="50072" y1="61862" x2="44484" y2="84514"/>
                        <a14:foregroundMark x1="63037" y1="62850" x2="55946" y2="81384"/>
                        <a14:foregroundMark x1="79799" y1="64745" x2="67479" y2="79160"/>
                        <a14:foregroundMark x1="58453" y1="65898" x2="53295" y2="79489"/>
                        <a14:foregroundMark x1="71705" y1="67628" x2="69341" y2="77348"/>
                        <a14:foregroundMark x1="53868" y1="94069" x2="72350" y2="82125"/>
                        <a14:foregroundMark x1="52579" y1="95222" x2="79799" y2="72488"/>
                        <a14:foregroundMark x1="79799" y1="72488" x2="79799" y2="72488"/>
                        <a14:foregroundMark x1="13610" y1="78171" x2="40186" y2="93328"/>
                        <a14:foregroundMark x1="40186" y1="93328" x2="75645" y2="81137"/>
                        <a14:foregroundMark x1="75645" y1="81137" x2="77436" y2="78583"/>
                        <a14:foregroundMark x1="41117" y1="94893" x2="51934" y2="95222"/>
                        <a14:foregroundMark x1="25716" y1="88303" x2="32020" y2="95305"/>
                        <a14:foregroundMark x1="17192" y1="82455" x2="26576" y2="92257"/>
                        <a14:foregroundMark x1="9957" y1="78089" x2="15473" y2="86903"/>
                        <a14:foregroundMark x1="17335" y1="87150" x2="26934" y2="94481"/>
                        <a14:foregroundMark x1="35244" y1="94646" x2="67335" y2="87891"/>
                        <a14:foregroundMark x1="67335" y1="87891" x2="71060" y2="85420"/>
                        <a14:foregroundMark x1="74212" y1="36244" x2="42407" y2="46952"/>
                        <a14:foregroundMark x1="85458" y1="33443" x2="97708" y2="30560"/>
                        <a14:foregroundMark x1="29441" y1="49753" x2="69126" y2="41845"/>
                        <a14:foregroundMark x1="69126" y1="41845" x2="69556" y2="41845"/>
                        <a14:foregroundMark x1="53868" y1="44399" x2="68195" y2="48023"/>
                        <a14:foregroundMark x1="44771" y1="46952" x2="45989" y2="59885"/>
                        <a14:foregroundMark x1="45272" y1="4119" x2="45272" y2="4119"/>
                        <a14:foregroundMark x1="45272" y1="4119" x2="43768" y2="3295"/>
                        <a14:foregroundMark x1="61032" y1="90198" x2="61032" y2="90198"/>
                        <a14:foregroundMark x1="59097" y1="94399" x2="59097" y2="94399"/>
                        <a14:foregroundMark x1="44341" y1="96623" x2="44341" y2="96623"/>
                        <a14:foregroundMark x1="35172" y1="69028" x2="35172" y2="69028"/>
                        <a14:foregroundMark x1="5444" y1="80066" x2="5444" y2="80066"/>
                      </a14:backgroundRemoval>
                    </a14:imgEffect>
                  </a14:imgLayer>
                </a14:imgProps>
              </a:ext>
            </a:extLst>
          </a:blip>
          <a:stretch>
            <a:fillRect/>
          </a:stretch>
        </p:blipFill>
        <p:spPr>
          <a:xfrm>
            <a:off x="10846094" y="775003"/>
            <a:ext cx="1220866" cy="1061699"/>
          </a:xfrm>
          <a:prstGeom prst="rect">
            <a:avLst/>
          </a:prstGeom>
        </p:spPr>
      </p:pic>
      <p:sp>
        <p:nvSpPr>
          <p:cNvPr id="3" name="Rectangle 2">
            <a:extLst>
              <a:ext uri="{FF2B5EF4-FFF2-40B4-BE49-F238E27FC236}">
                <a16:creationId xmlns:a16="http://schemas.microsoft.com/office/drawing/2014/main" id="{42FD75C8-9F97-E908-6CD4-D6FFCF48B8B3}"/>
              </a:ext>
            </a:extLst>
          </p:cNvPr>
          <p:cNvSpPr/>
          <p:nvPr/>
        </p:nvSpPr>
        <p:spPr>
          <a:xfrm>
            <a:off x="-185034" y="6207540"/>
            <a:ext cx="12653875" cy="646331"/>
          </a:xfrm>
          <a:prstGeom prst="rect">
            <a:avLst/>
          </a:prstGeom>
          <a:noFill/>
        </p:spPr>
        <p:txBody>
          <a:bodyPr wrap="square" lIns="91440" tIns="45720" rIns="91440" bIns="45720">
            <a:spAutoFit/>
          </a:bodyPr>
          <a:lstStyle/>
          <a:p>
            <a:pPr algn="ctr"/>
            <a:r>
              <a:rPr lang="en-GB" sz="3600" b="1" cap="none" spc="0">
                <a:ln w="22225">
                  <a:solidFill>
                    <a:schemeClr val="accent2"/>
                  </a:solidFill>
                  <a:prstDash val="solid"/>
                </a:ln>
                <a:solidFill>
                  <a:srgbClr val="FFC000"/>
                </a:solidFill>
                <a:effectLst>
                  <a:glow rad="228600">
                    <a:schemeClr val="accent2">
                      <a:satMod val="175000"/>
                      <a:alpha val="40000"/>
                    </a:schemeClr>
                  </a:glow>
                </a:effectLst>
              </a:rPr>
              <a:t>S</a:t>
            </a:r>
            <a:r>
              <a:rPr lang="en-GB" sz="2400" b="1" cap="none" spc="0">
                <a:ln w="22225">
                  <a:solidFill>
                    <a:schemeClr val="accent2"/>
                  </a:solidFill>
                  <a:prstDash val="solid"/>
                </a:ln>
                <a:solidFill>
                  <a:srgbClr val="FFC000"/>
                </a:solidFill>
                <a:effectLst>
                  <a:glow rad="228600">
                    <a:schemeClr val="accent2">
                      <a:satMod val="175000"/>
                      <a:alpha val="40000"/>
                    </a:schemeClr>
                  </a:glow>
                </a:effectLst>
              </a:rPr>
              <a:t>it Up &amp; Focus</a:t>
            </a:r>
            <a:r>
              <a:rPr lang="en-GB" sz="3600" b="1">
                <a:ln w="22225">
                  <a:solidFill>
                    <a:schemeClr val="accent2"/>
                  </a:solidFill>
                  <a:prstDash val="solid"/>
                </a:ln>
                <a:solidFill>
                  <a:srgbClr val="FFC000"/>
                </a:solidFill>
                <a:effectLst>
                  <a:glow rad="228600">
                    <a:schemeClr val="accent2">
                      <a:satMod val="175000"/>
                      <a:alpha val="40000"/>
                    </a:schemeClr>
                  </a:glow>
                </a:effectLst>
              </a:rPr>
              <a:t> - </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H</a:t>
            </a:r>
            <a:r>
              <a:rPr lang="en-GB" sz="2400" b="1" cap="none" spc="0">
                <a:ln w="22225">
                  <a:solidFill>
                    <a:schemeClr val="accent2"/>
                  </a:solidFill>
                  <a:prstDash val="solid"/>
                </a:ln>
                <a:solidFill>
                  <a:srgbClr val="FFC000"/>
                </a:solidFill>
                <a:effectLst>
                  <a:glow rad="228600">
                    <a:schemeClr val="accent2">
                      <a:satMod val="175000"/>
                      <a:alpha val="40000"/>
                    </a:schemeClr>
                  </a:glow>
                </a:effectLst>
              </a:rPr>
              <a:t>ighest Quality Work</a:t>
            </a:r>
            <a:r>
              <a:rPr lang="en-GB" sz="3600" b="1">
                <a:ln w="22225">
                  <a:solidFill>
                    <a:schemeClr val="accent2"/>
                  </a:solidFill>
                  <a:prstDash val="solid"/>
                </a:ln>
                <a:solidFill>
                  <a:srgbClr val="FFC000"/>
                </a:solidFill>
                <a:effectLst>
                  <a:glow rad="228600">
                    <a:schemeClr val="accent2">
                      <a:satMod val="175000"/>
                      <a:alpha val="40000"/>
                    </a:schemeClr>
                  </a:glow>
                </a:effectLst>
              </a:rPr>
              <a:t> - </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I</a:t>
            </a:r>
            <a:r>
              <a:rPr lang="en-GB" sz="2400" b="1">
                <a:ln w="22225">
                  <a:solidFill>
                    <a:schemeClr val="accent2"/>
                  </a:solidFill>
                  <a:prstDash val="solid"/>
                </a:ln>
                <a:solidFill>
                  <a:srgbClr val="FFC000"/>
                </a:solidFill>
                <a:effectLst>
                  <a:glow rad="228600">
                    <a:schemeClr val="accent2">
                      <a:satMod val="175000"/>
                      <a:alpha val="40000"/>
                    </a:schemeClr>
                  </a:glow>
                </a:effectLst>
              </a:rPr>
              <a:t>nterruption Free -  </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N</a:t>
            </a:r>
            <a:r>
              <a:rPr lang="en-GB" sz="2400" b="1">
                <a:ln w="22225">
                  <a:solidFill>
                    <a:schemeClr val="accent2"/>
                  </a:solidFill>
                  <a:prstDash val="solid"/>
                </a:ln>
                <a:solidFill>
                  <a:srgbClr val="FFC000"/>
                </a:solidFill>
                <a:effectLst>
                  <a:glow rad="228600">
                    <a:schemeClr val="accent2">
                      <a:satMod val="175000"/>
                      <a:alpha val="40000"/>
                    </a:schemeClr>
                  </a:glow>
                </a:effectLst>
              </a:rPr>
              <a:t>eat Work</a:t>
            </a:r>
            <a:r>
              <a:rPr lang="en-GB" sz="3600" b="1" cap="none" spc="0">
                <a:ln w="22225">
                  <a:solidFill>
                    <a:schemeClr val="accent2"/>
                  </a:solidFill>
                  <a:prstDash val="solid"/>
                </a:ln>
                <a:solidFill>
                  <a:srgbClr val="FFC000"/>
                </a:solidFill>
                <a:effectLst>
                  <a:glow rad="228600">
                    <a:schemeClr val="accent2">
                      <a:satMod val="175000"/>
                      <a:alpha val="40000"/>
                    </a:schemeClr>
                  </a:glow>
                </a:effectLst>
              </a:rPr>
              <a:t> - E</a:t>
            </a:r>
            <a:r>
              <a:rPr lang="en-GB" sz="2400" b="1" cap="none" spc="0">
                <a:ln w="22225">
                  <a:solidFill>
                    <a:schemeClr val="accent2"/>
                  </a:solidFill>
                  <a:prstDash val="solid"/>
                </a:ln>
                <a:solidFill>
                  <a:srgbClr val="FFC000"/>
                </a:solidFill>
                <a:effectLst>
                  <a:glow rad="228600">
                    <a:schemeClr val="accent2">
                      <a:satMod val="175000"/>
                      <a:alpha val="40000"/>
                    </a:schemeClr>
                  </a:glow>
                </a:effectLst>
              </a:rPr>
              <a:t>quipment</a:t>
            </a:r>
            <a:endParaRPr lang="en-GB" sz="6000" b="1" cap="none" spc="0">
              <a:ln w="22225">
                <a:solidFill>
                  <a:schemeClr val="accent2"/>
                </a:solidFill>
                <a:prstDash val="solid"/>
              </a:ln>
              <a:solidFill>
                <a:srgbClr val="FFC000"/>
              </a:solidFill>
              <a:effectLst>
                <a:glow rad="228600">
                  <a:schemeClr val="accent2">
                    <a:satMod val="175000"/>
                    <a:alpha val="40000"/>
                  </a:schemeClr>
                </a:glow>
              </a:effectLst>
            </a:endParaRPr>
          </a:p>
        </p:txBody>
      </p:sp>
      <p:pic>
        <p:nvPicPr>
          <p:cNvPr id="7" name="Audio Recording 9 Jan 2025 at 16:13:00">
            <a:hlinkClick r:id="" action="ppaction://media"/>
            <a:extLst>
              <a:ext uri="{FF2B5EF4-FFF2-40B4-BE49-F238E27FC236}">
                <a16:creationId xmlns:a16="http://schemas.microsoft.com/office/drawing/2014/main" id="{B7D10DC9-26AA-AF8F-B42D-54FD3CD667E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553523" y="5523851"/>
            <a:ext cx="812800" cy="812800"/>
          </a:xfrm>
          <a:prstGeom prst="rect">
            <a:avLst/>
          </a:prstGeom>
        </p:spPr>
      </p:pic>
    </p:spTree>
    <p:extLst>
      <p:ext uri="{BB962C8B-B14F-4D97-AF65-F5344CB8AC3E}">
        <p14:creationId xmlns:p14="http://schemas.microsoft.com/office/powerpoint/2010/main" val="37752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2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Map&#10;&#10;Description automatically generated">
            <a:extLst>
              <a:ext uri="{FF2B5EF4-FFF2-40B4-BE49-F238E27FC236}">
                <a16:creationId xmlns:a16="http://schemas.microsoft.com/office/drawing/2014/main" id="{9568D1BC-3D8D-BA56-2464-1FEF554EC313}"/>
              </a:ext>
            </a:extLst>
          </p:cNvPr>
          <p:cNvPicPr>
            <a:picLocks noChangeAspect="1"/>
          </p:cNvPicPr>
          <p:nvPr/>
        </p:nvPicPr>
        <p:blipFill rotWithShape="1">
          <a:blip r:embed="rId4"/>
          <a:srcRect t="8201" b="17062"/>
          <a:stretch/>
        </p:blipFill>
        <p:spPr>
          <a:xfrm>
            <a:off x="20" y="1282"/>
            <a:ext cx="12191980" cy="6856718"/>
          </a:xfrm>
          <a:prstGeom prst="rect">
            <a:avLst/>
          </a:prstGeom>
        </p:spPr>
      </p:pic>
      <p:pic>
        <p:nvPicPr>
          <p:cNvPr id="2" name="Audio Recording 9 Jan 2025 at 16:13:49">
            <a:hlinkClick r:id="" action="ppaction://media"/>
            <a:extLst>
              <a:ext uri="{FF2B5EF4-FFF2-40B4-BE49-F238E27FC236}">
                <a16:creationId xmlns:a16="http://schemas.microsoft.com/office/drawing/2014/main" id="{8BC8A0AA-75DE-0EA0-3C7A-86142247C5A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4000" y="5883052"/>
            <a:ext cx="812800" cy="812800"/>
          </a:xfrm>
          <a:prstGeom prst="rect">
            <a:avLst/>
          </a:prstGeom>
        </p:spPr>
      </p:pic>
    </p:spTree>
    <p:extLst>
      <p:ext uri="{BB962C8B-B14F-4D97-AF65-F5344CB8AC3E}">
        <p14:creationId xmlns:p14="http://schemas.microsoft.com/office/powerpoint/2010/main" val="38134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3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180688-631F-3AB0-10CC-C5B32FA8EDB4}"/>
              </a:ext>
            </a:extLst>
          </p:cNvPr>
          <p:cNvPicPr>
            <a:picLocks noChangeAspect="1"/>
          </p:cNvPicPr>
          <p:nvPr/>
        </p:nvPicPr>
        <p:blipFill>
          <a:blip r:embed="rId4"/>
          <a:stretch>
            <a:fillRect/>
          </a:stretch>
        </p:blipFill>
        <p:spPr>
          <a:xfrm>
            <a:off x="224850" y="3096693"/>
            <a:ext cx="11185439" cy="3177778"/>
          </a:xfrm>
          <a:prstGeom prst="rect">
            <a:avLst/>
          </a:prstGeom>
        </p:spPr>
      </p:pic>
      <p:sp>
        <p:nvSpPr>
          <p:cNvPr id="5" name="Oval 4">
            <a:extLst>
              <a:ext uri="{FF2B5EF4-FFF2-40B4-BE49-F238E27FC236}">
                <a16:creationId xmlns:a16="http://schemas.microsoft.com/office/drawing/2014/main" id="{B0D292F0-B475-69B3-0634-A5C874D5E8E1}"/>
              </a:ext>
            </a:extLst>
          </p:cNvPr>
          <p:cNvSpPr/>
          <p:nvPr/>
        </p:nvSpPr>
        <p:spPr>
          <a:xfrm>
            <a:off x="1925554" y="5704542"/>
            <a:ext cx="839449" cy="5770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solidFill>
                <a:schemeClr val="bg1"/>
              </a:solidFill>
            </a:endParaRPr>
          </a:p>
        </p:txBody>
      </p:sp>
      <p:cxnSp>
        <p:nvCxnSpPr>
          <p:cNvPr id="8" name="Straight Arrow Connector 7">
            <a:extLst>
              <a:ext uri="{FF2B5EF4-FFF2-40B4-BE49-F238E27FC236}">
                <a16:creationId xmlns:a16="http://schemas.microsoft.com/office/drawing/2014/main" id="{C936FCDD-834B-42B0-8A45-C92E83A5DDDC}"/>
              </a:ext>
            </a:extLst>
          </p:cNvPr>
          <p:cNvCxnSpPr/>
          <p:nvPr/>
        </p:nvCxnSpPr>
        <p:spPr>
          <a:xfrm>
            <a:off x="4391359" y="2967623"/>
            <a:ext cx="2344820" cy="265229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5D57112-03B2-C0BA-BAD8-0551281891A9}"/>
              </a:ext>
            </a:extLst>
          </p:cNvPr>
          <p:cNvSpPr/>
          <p:nvPr/>
        </p:nvSpPr>
        <p:spPr>
          <a:xfrm>
            <a:off x="561473" y="972552"/>
            <a:ext cx="10614526" cy="1457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a:solidFill>
                  <a:schemeClr val="tx1"/>
                </a:solidFill>
                <a:cs typeface="Calibri"/>
              </a:rPr>
              <a:t>Why would USA and capitalism be concerned about Cuba?</a:t>
            </a:r>
          </a:p>
        </p:txBody>
      </p:sp>
      <p:pic>
        <p:nvPicPr>
          <p:cNvPr id="2" name="Audio Recording 9 Jan 2025 at 16:16:08">
            <a:hlinkClick r:id="" action="ppaction://media"/>
            <a:extLst>
              <a:ext uri="{FF2B5EF4-FFF2-40B4-BE49-F238E27FC236}">
                <a16:creationId xmlns:a16="http://schemas.microsoft.com/office/drawing/2014/main" id="{58C35A27-7C2D-AFE0-5004-985A180227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64133" y="28238"/>
            <a:ext cx="812800" cy="812800"/>
          </a:xfrm>
          <a:prstGeom prst="rect">
            <a:avLst/>
          </a:prstGeom>
        </p:spPr>
      </p:pic>
    </p:spTree>
    <p:extLst>
      <p:ext uri="{BB962C8B-B14F-4D97-AF65-F5344CB8AC3E}">
        <p14:creationId xmlns:p14="http://schemas.microsoft.com/office/powerpoint/2010/main" val="27207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B0DA-2601-F80C-8B7D-97DF3A4C13DF}"/>
              </a:ext>
            </a:extLst>
          </p:cNvPr>
          <p:cNvSpPr>
            <a:spLocks noGrp="1"/>
          </p:cNvSpPr>
          <p:nvPr>
            <p:ph type="title"/>
          </p:nvPr>
        </p:nvSpPr>
        <p:spPr/>
        <p:txBody>
          <a:bodyPr/>
          <a:lstStyle/>
          <a:p>
            <a:r>
              <a:rPr lang="en-GB" dirty="0"/>
              <a:t>What happened in the Cuban Revolution?</a:t>
            </a:r>
          </a:p>
        </p:txBody>
      </p:sp>
      <p:sp>
        <p:nvSpPr>
          <p:cNvPr id="3" name="Content Placeholder 2">
            <a:extLst>
              <a:ext uri="{FF2B5EF4-FFF2-40B4-BE49-F238E27FC236}">
                <a16:creationId xmlns:a16="http://schemas.microsoft.com/office/drawing/2014/main" id="{FB6E5824-8281-4276-A6BB-90E9C82C02DB}"/>
              </a:ext>
            </a:extLst>
          </p:cNvPr>
          <p:cNvSpPr>
            <a:spLocks noGrp="1"/>
          </p:cNvSpPr>
          <p:nvPr>
            <p:ph idx="1"/>
          </p:nvPr>
        </p:nvSpPr>
        <p:spPr>
          <a:xfrm>
            <a:off x="431801" y="1690688"/>
            <a:ext cx="6418942" cy="4351338"/>
          </a:xfrm>
        </p:spPr>
        <p:txBody>
          <a:bodyPr>
            <a:normAutofit fontScale="92500" lnSpcReduction="20000"/>
          </a:bodyPr>
          <a:lstStyle/>
          <a:p>
            <a:pPr marL="0" indent="0">
              <a:buNone/>
            </a:pPr>
            <a:r>
              <a:rPr lang="en-GB" dirty="0"/>
              <a:t>The Cuban Revolution, led by Fidel Castro, saw him and his followers overthrow the dictator Fulgencio Batista in 1959 after a long struggle. After taking power, Castro's government turned to communism, which created tension with the United States, especially since Cuba was only 145 </a:t>
            </a:r>
            <a:r>
              <a:rPr lang="en-GB" dirty="0" err="1"/>
              <a:t>kilometers</a:t>
            </a:r>
            <a:r>
              <a:rPr lang="en-GB" dirty="0"/>
              <a:t> away. In response, the U.S. refused to buy Cuban sugar, a key part of the country's economy, which pushed Castro to seek help from the Soviet Union. Russia stepped in and began buying Cuban sugar, helping to support the island’s economy. This further deepened the divide between Cuba and the U.S., leading to years of tension between the two nations.</a:t>
            </a:r>
          </a:p>
        </p:txBody>
      </p:sp>
      <p:pic>
        <p:nvPicPr>
          <p:cNvPr id="1026" name="Picture 2" descr="Fidel Castro | Biography, Cause of Death, Brother, &amp; Facts | Britannica">
            <a:extLst>
              <a:ext uri="{FF2B5EF4-FFF2-40B4-BE49-F238E27FC236}">
                <a16:creationId xmlns:a16="http://schemas.microsoft.com/office/drawing/2014/main" id="{984C8F2C-767B-9A77-47D5-6D581058D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0104" y="1690688"/>
            <a:ext cx="415009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9 Jan 2025 at 16:20:59">
            <a:hlinkClick r:id="" action="ppaction://media"/>
            <a:extLst>
              <a:ext uri="{FF2B5EF4-FFF2-40B4-BE49-F238E27FC236}">
                <a16:creationId xmlns:a16="http://schemas.microsoft.com/office/drawing/2014/main" id="{2B821A72-0AB3-646C-7482-8B113E3353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850743" y="6042026"/>
            <a:ext cx="812800" cy="812800"/>
          </a:xfrm>
          <a:prstGeom prst="rect">
            <a:avLst/>
          </a:prstGeom>
        </p:spPr>
      </p:pic>
    </p:spTree>
    <p:extLst>
      <p:ext uri="{BB962C8B-B14F-4D97-AF65-F5344CB8AC3E}">
        <p14:creationId xmlns:p14="http://schemas.microsoft.com/office/powerpoint/2010/main" val="306164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97077"/>
            <a:ext cx="11321142" cy="1013279"/>
          </a:xfrm>
        </p:spPr>
        <p:txBody>
          <a:bodyPr>
            <a:noAutofit/>
          </a:bodyPr>
          <a:lstStyle/>
          <a:p>
            <a:r>
              <a:rPr lang="en-GB" sz="3600" b="1" u="sng">
                <a:cs typeface="Calibri Light"/>
              </a:rPr>
              <a:t>Number each card in the correct order to show the events of the Cuban Revolution </a:t>
            </a:r>
          </a:p>
        </p:txBody>
      </p:sp>
      <p:pic>
        <p:nvPicPr>
          <p:cNvPr id="4" name="Picture 4" descr="Table&#10;&#10;Description automatically generated">
            <a:extLst>
              <a:ext uri="{FF2B5EF4-FFF2-40B4-BE49-F238E27FC236}">
                <a16:creationId xmlns:a16="http://schemas.microsoft.com/office/drawing/2014/main" id="{D9FAEA7A-7E29-31E0-109E-0187D0D60452}"/>
              </a:ext>
            </a:extLst>
          </p:cNvPr>
          <p:cNvPicPr>
            <a:picLocks noChangeAspect="1"/>
          </p:cNvPicPr>
          <p:nvPr/>
        </p:nvPicPr>
        <p:blipFill>
          <a:blip r:embed="rId4"/>
          <a:stretch>
            <a:fillRect/>
          </a:stretch>
        </p:blipFill>
        <p:spPr>
          <a:xfrm>
            <a:off x="424543" y="1363595"/>
            <a:ext cx="6049735" cy="5219383"/>
          </a:xfrm>
          <a:prstGeom prst="rect">
            <a:avLst/>
          </a:prstGeom>
        </p:spPr>
      </p:pic>
      <p:sp>
        <p:nvSpPr>
          <p:cNvPr id="5" name="Rectangle 4">
            <a:extLst>
              <a:ext uri="{FF2B5EF4-FFF2-40B4-BE49-F238E27FC236}">
                <a16:creationId xmlns:a16="http://schemas.microsoft.com/office/drawing/2014/main" id="{17897787-BFF0-9833-799A-735658C8AB82}"/>
              </a:ext>
            </a:extLst>
          </p:cNvPr>
          <p:cNvSpPr/>
          <p:nvPr/>
        </p:nvSpPr>
        <p:spPr>
          <a:xfrm>
            <a:off x="6888616" y="4116161"/>
            <a:ext cx="4762500" cy="24356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err="1">
                <a:solidFill>
                  <a:schemeClr val="tx1"/>
                </a:solidFill>
                <a:cs typeface="Calibri"/>
              </a:rPr>
              <a:t>Lucere</a:t>
            </a:r>
            <a:r>
              <a:rPr lang="en-GB" b="1" u="sng">
                <a:solidFill>
                  <a:schemeClr val="tx1"/>
                </a:solidFill>
                <a:cs typeface="Calibri"/>
              </a:rPr>
              <a:t> Aude</a:t>
            </a:r>
          </a:p>
          <a:p>
            <a:pPr algn="ctr"/>
            <a:endParaRPr lang="en-GB">
              <a:solidFill>
                <a:schemeClr val="tx1"/>
              </a:solidFill>
              <a:cs typeface="Calibri"/>
            </a:endParaRPr>
          </a:p>
          <a:p>
            <a:pPr marL="342900" indent="-342900">
              <a:buAutoNum type="arabicPeriod"/>
            </a:pPr>
            <a:r>
              <a:rPr lang="en-GB">
                <a:solidFill>
                  <a:schemeClr val="tx1"/>
                </a:solidFill>
                <a:cs typeface="Calibri"/>
              </a:rPr>
              <a:t>Turn to the back of your book. Can you create a timeline of events without the information sheet? </a:t>
            </a:r>
          </a:p>
          <a:p>
            <a:pPr marL="342900" indent="-342900">
              <a:buAutoNum type="arabicPeriod"/>
            </a:pPr>
            <a:r>
              <a:rPr lang="en-GB">
                <a:solidFill>
                  <a:schemeClr val="tx1"/>
                </a:solidFill>
                <a:cs typeface="Calibri"/>
              </a:rPr>
              <a:t>How would the world react to this event? </a:t>
            </a:r>
          </a:p>
          <a:p>
            <a:pPr marL="342900" indent="-342900">
              <a:buAutoNum type="arabicPeriod"/>
            </a:pPr>
            <a:r>
              <a:rPr lang="en-GB">
                <a:solidFill>
                  <a:schemeClr val="tx1"/>
                </a:solidFill>
                <a:cs typeface="Calibri"/>
              </a:rPr>
              <a:t>Compare this revolution to other events we have learned about. Is this the most significant moment? Explain why. </a:t>
            </a:r>
          </a:p>
        </p:txBody>
      </p:sp>
      <p:pic>
        <p:nvPicPr>
          <p:cNvPr id="6" name="Picture 6" descr="A picture containing text, person, outdoor, standing&#10;&#10;Description automatically generated">
            <a:extLst>
              <a:ext uri="{FF2B5EF4-FFF2-40B4-BE49-F238E27FC236}">
                <a16:creationId xmlns:a16="http://schemas.microsoft.com/office/drawing/2014/main" id="{4947D82B-5C73-F989-CC45-4BF1C09CCCA2}"/>
              </a:ext>
            </a:extLst>
          </p:cNvPr>
          <p:cNvPicPr>
            <a:picLocks noChangeAspect="1"/>
          </p:cNvPicPr>
          <p:nvPr/>
        </p:nvPicPr>
        <p:blipFill>
          <a:blip r:embed="rId5"/>
          <a:stretch>
            <a:fillRect/>
          </a:stretch>
        </p:blipFill>
        <p:spPr>
          <a:xfrm>
            <a:off x="7187292" y="1525274"/>
            <a:ext cx="3872592" cy="2269844"/>
          </a:xfrm>
          <a:prstGeom prst="rect">
            <a:avLst/>
          </a:prstGeom>
        </p:spPr>
      </p:pic>
      <p:sp>
        <p:nvSpPr>
          <p:cNvPr id="7" name="Rectangle: Rounded Corners 6">
            <a:extLst>
              <a:ext uri="{FF2B5EF4-FFF2-40B4-BE49-F238E27FC236}">
                <a16:creationId xmlns:a16="http://schemas.microsoft.com/office/drawing/2014/main" id="{F9E86BBC-3A51-9E67-125E-F510367B950E}"/>
              </a:ext>
            </a:extLst>
          </p:cNvPr>
          <p:cNvSpPr/>
          <p:nvPr/>
        </p:nvSpPr>
        <p:spPr>
          <a:xfrm>
            <a:off x="832184" y="1894973"/>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cs typeface="Calibri"/>
              </a:rPr>
              <a:t>1</a:t>
            </a:r>
          </a:p>
        </p:txBody>
      </p:sp>
      <p:sp>
        <p:nvSpPr>
          <p:cNvPr id="9" name="Rectangle: Rounded Corners 8">
            <a:extLst>
              <a:ext uri="{FF2B5EF4-FFF2-40B4-BE49-F238E27FC236}">
                <a16:creationId xmlns:a16="http://schemas.microsoft.com/office/drawing/2014/main" id="{E27C4D8B-3175-F123-0B8F-1659C6B81712}"/>
              </a:ext>
            </a:extLst>
          </p:cNvPr>
          <p:cNvSpPr/>
          <p:nvPr/>
        </p:nvSpPr>
        <p:spPr>
          <a:xfrm>
            <a:off x="3078075" y="3766548"/>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12</a:t>
            </a:r>
          </a:p>
        </p:txBody>
      </p:sp>
      <p:pic>
        <p:nvPicPr>
          <p:cNvPr id="3" name="Audio Recording 9 Jan 2025 at 16:23:10">
            <a:hlinkClick r:id="" action="ppaction://media"/>
            <a:extLst>
              <a:ext uri="{FF2B5EF4-FFF2-40B4-BE49-F238E27FC236}">
                <a16:creationId xmlns:a16="http://schemas.microsoft.com/office/drawing/2014/main" id="{09C940EB-F414-64BA-CFCA-24F245C11E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44716" y="559262"/>
            <a:ext cx="812800" cy="812800"/>
          </a:xfrm>
          <a:prstGeom prst="rect">
            <a:avLst/>
          </a:prstGeom>
        </p:spPr>
      </p:pic>
    </p:spTree>
    <p:extLst>
      <p:ext uri="{BB962C8B-B14F-4D97-AF65-F5344CB8AC3E}">
        <p14:creationId xmlns:p14="http://schemas.microsoft.com/office/powerpoint/2010/main" val="278915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97077"/>
            <a:ext cx="11321142" cy="1013279"/>
          </a:xfrm>
        </p:spPr>
        <p:txBody>
          <a:bodyPr>
            <a:noAutofit/>
          </a:bodyPr>
          <a:lstStyle/>
          <a:p>
            <a:r>
              <a:rPr lang="en-GB" sz="3600" b="1" u="sng">
                <a:cs typeface="Calibri Light"/>
              </a:rPr>
              <a:t>Number each card in the correct order to show the events of the Cuban Revolution </a:t>
            </a:r>
          </a:p>
        </p:txBody>
      </p:sp>
      <p:pic>
        <p:nvPicPr>
          <p:cNvPr id="4" name="Picture 4" descr="Table&#10;&#10;Description automatically generated">
            <a:extLst>
              <a:ext uri="{FF2B5EF4-FFF2-40B4-BE49-F238E27FC236}">
                <a16:creationId xmlns:a16="http://schemas.microsoft.com/office/drawing/2014/main" id="{D9FAEA7A-7E29-31E0-109E-0187D0D60452}"/>
              </a:ext>
            </a:extLst>
          </p:cNvPr>
          <p:cNvPicPr>
            <a:picLocks noChangeAspect="1"/>
          </p:cNvPicPr>
          <p:nvPr/>
        </p:nvPicPr>
        <p:blipFill>
          <a:blip r:embed="rId4"/>
          <a:stretch>
            <a:fillRect/>
          </a:stretch>
        </p:blipFill>
        <p:spPr>
          <a:xfrm>
            <a:off x="424543" y="1363595"/>
            <a:ext cx="6049735" cy="5219383"/>
          </a:xfrm>
          <a:prstGeom prst="rect">
            <a:avLst/>
          </a:prstGeom>
        </p:spPr>
      </p:pic>
      <p:sp>
        <p:nvSpPr>
          <p:cNvPr id="5" name="Rectangle 4">
            <a:extLst>
              <a:ext uri="{FF2B5EF4-FFF2-40B4-BE49-F238E27FC236}">
                <a16:creationId xmlns:a16="http://schemas.microsoft.com/office/drawing/2014/main" id="{17897787-BFF0-9833-799A-735658C8AB82}"/>
              </a:ext>
            </a:extLst>
          </p:cNvPr>
          <p:cNvSpPr/>
          <p:nvPr/>
        </p:nvSpPr>
        <p:spPr>
          <a:xfrm>
            <a:off x="6888616" y="4116161"/>
            <a:ext cx="4762500" cy="24356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err="1">
                <a:solidFill>
                  <a:schemeClr val="tx1"/>
                </a:solidFill>
                <a:cs typeface="Calibri"/>
              </a:rPr>
              <a:t>Lucere</a:t>
            </a:r>
            <a:r>
              <a:rPr lang="en-GB" b="1" u="sng">
                <a:solidFill>
                  <a:schemeClr val="tx1"/>
                </a:solidFill>
                <a:cs typeface="Calibri"/>
              </a:rPr>
              <a:t> Aude</a:t>
            </a:r>
          </a:p>
          <a:p>
            <a:pPr algn="ctr"/>
            <a:endParaRPr lang="en-GB">
              <a:solidFill>
                <a:schemeClr val="tx1"/>
              </a:solidFill>
              <a:cs typeface="Calibri"/>
            </a:endParaRPr>
          </a:p>
          <a:p>
            <a:pPr marL="342900" indent="-342900">
              <a:buAutoNum type="arabicPeriod"/>
            </a:pPr>
            <a:r>
              <a:rPr lang="en-GB">
                <a:solidFill>
                  <a:schemeClr val="tx1"/>
                </a:solidFill>
                <a:cs typeface="Calibri"/>
              </a:rPr>
              <a:t>Turn to the back of your book. Can you create a timeline of events without the information sheet? </a:t>
            </a:r>
          </a:p>
          <a:p>
            <a:pPr marL="342900" indent="-342900">
              <a:buAutoNum type="arabicPeriod"/>
            </a:pPr>
            <a:r>
              <a:rPr lang="en-GB">
                <a:solidFill>
                  <a:schemeClr val="tx1"/>
                </a:solidFill>
                <a:cs typeface="Calibri"/>
              </a:rPr>
              <a:t>How would the world react to this event? </a:t>
            </a:r>
          </a:p>
          <a:p>
            <a:pPr marL="342900" indent="-342900">
              <a:buAutoNum type="arabicPeriod"/>
            </a:pPr>
            <a:r>
              <a:rPr lang="en-GB">
                <a:solidFill>
                  <a:schemeClr val="tx1"/>
                </a:solidFill>
                <a:cs typeface="Calibri"/>
              </a:rPr>
              <a:t>Compare this revolution to other events we have learned about. Is this the most significant moment? Explain why. </a:t>
            </a:r>
          </a:p>
        </p:txBody>
      </p:sp>
      <p:pic>
        <p:nvPicPr>
          <p:cNvPr id="6" name="Picture 6" descr="A picture containing text, person, outdoor, standing&#10;&#10;Description automatically generated">
            <a:extLst>
              <a:ext uri="{FF2B5EF4-FFF2-40B4-BE49-F238E27FC236}">
                <a16:creationId xmlns:a16="http://schemas.microsoft.com/office/drawing/2014/main" id="{4947D82B-5C73-F989-CC45-4BF1C09CCCA2}"/>
              </a:ext>
            </a:extLst>
          </p:cNvPr>
          <p:cNvPicPr>
            <a:picLocks noChangeAspect="1"/>
          </p:cNvPicPr>
          <p:nvPr/>
        </p:nvPicPr>
        <p:blipFill>
          <a:blip r:embed="rId5"/>
          <a:stretch>
            <a:fillRect/>
          </a:stretch>
        </p:blipFill>
        <p:spPr>
          <a:xfrm>
            <a:off x="7187292" y="1525274"/>
            <a:ext cx="3872592" cy="2269844"/>
          </a:xfrm>
          <a:prstGeom prst="rect">
            <a:avLst/>
          </a:prstGeom>
        </p:spPr>
      </p:pic>
      <p:sp>
        <p:nvSpPr>
          <p:cNvPr id="7" name="Rectangle: Rounded Corners 6">
            <a:extLst>
              <a:ext uri="{FF2B5EF4-FFF2-40B4-BE49-F238E27FC236}">
                <a16:creationId xmlns:a16="http://schemas.microsoft.com/office/drawing/2014/main" id="{BB272149-825D-467B-B864-4DD50C9FAFE0}"/>
              </a:ext>
            </a:extLst>
          </p:cNvPr>
          <p:cNvSpPr/>
          <p:nvPr/>
        </p:nvSpPr>
        <p:spPr>
          <a:xfrm>
            <a:off x="832184" y="1894973"/>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cs typeface="Calibri"/>
              </a:rPr>
              <a:t>1</a:t>
            </a:r>
          </a:p>
        </p:txBody>
      </p:sp>
      <p:sp>
        <p:nvSpPr>
          <p:cNvPr id="9" name="Rectangle: Rounded Corners 8">
            <a:extLst>
              <a:ext uri="{FF2B5EF4-FFF2-40B4-BE49-F238E27FC236}">
                <a16:creationId xmlns:a16="http://schemas.microsoft.com/office/drawing/2014/main" id="{C5CD22E2-DAF5-F79E-DD00-92AFA96280CF}"/>
              </a:ext>
            </a:extLst>
          </p:cNvPr>
          <p:cNvSpPr/>
          <p:nvPr/>
        </p:nvSpPr>
        <p:spPr>
          <a:xfrm>
            <a:off x="5404183" y="3459078"/>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2</a:t>
            </a:r>
          </a:p>
        </p:txBody>
      </p:sp>
      <p:sp>
        <p:nvSpPr>
          <p:cNvPr id="10" name="Rectangle: Rounded Corners 9">
            <a:extLst>
              <a:ext uri="{FF2B5EF4-FFF2-40B4-BE49-F238E27FC236}">
                <a16:creationId xmlns:a16="http://schemas.microsoft.com/office/drawing/2014/main" id="{3AD04F52-4061-CD96-DE09-28E504E9ABA7}"/>
              </a:ext>
            </a:extLst>
          </p:cNvPr>
          <p:cNvSpPr/>
          <p:nvPr/>
        </p:nvSpPr>
        <p:spPr>
          <a:xfrm>
            <a:off x="2971131" y="4969710"/>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3</a:t>
            </a:r>
          </a:p>
        </p:txBody>
      </p:sp>
      <p:sp>
        <p:nvSpPr>
          <p:cNvPr id="11" name="Rectangle: Rounded Corners 10">
            <a:extLst>
              <a:ext uri="{FF2B5EF4-FFF2-40B4-BE49-F238E27FC236}">
                <a16:creationId xmlns:a16="http://schemas.microsoft.com/office/drawing/2014/main" id="{040BCDD8-E960-8FC1-7043-46AEC4B3A375}"/>
              </a:ext>
            </a:extLst>
          </p:cNvPr>
          <p:cNvSpPr/>
          <p:nvPr/>
        </p:nvSpPr>
        <p:spPr>
          <a:xfrm>
            <a:off x="4495131" y="6253077"/>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4</a:t>
            </a:r>
          </a:p>
        </p:txBody>
      </p:sp>
      <p:sp>
        <p:nvSpPr>
          <p:cNvPr id="12" name="Rectangle: Rounded Corners 11">
            <a:extLst>
              <a:ext uri="{FF2B5EF4-FFF2-40B4-BE49-F238E27FC236}">
                <a16:creationId xmlns:a16="http://schemas.microsoft.com/office/drawing/2014/main" id="{674AA4A2-A799-BD89-52AF-A9E2340379F5}"/>
              </a:ext>
            </a:extLst>
          </p:cNvPr>
          <p:cNvSpPr/>
          <p:nvPr/>
        </p:nvSpPr>
        <p:spPr>
          <a:xfrm>
            <a:off x="1928394" y="5009815"/>
            <a:ext cx="494631" cy="3609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5</a:t>
            </a:r>
          </a:p>
        </p:txBody>
      </p:sp>
      <p:sp>
        <p:nvSpPr>
          <p:cNvPr id="13" name="Rectangle: Rounded Corners 12">
            <a:extLst>
              <a:ext uri="{FF2B5EF4-FFF2-40B4-BE49-F238E27FC236}">
                <a16:creationId xmlns:a16="http://schemas.microsoft.com/office/drawing/2014/main" id="{4C82C4FD-5075-7EA3-5314-589596C4570F}"/>
              </a:ext>
            </a:extLst>
          </p:cNvPr>
          <p:cNvSpPr/>
          <p:nvPr/>
        </p:nvSpPr>
        <p:spPr>
          <a:xfrm>
            <a:off x="5029868" y="2255920"/>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6</a:t>
            </a:r>
          </a:p>
        </p:txBody>
      </p:sp>
      <p:sp>
        <p:nvSpPr>
          <p:cNvPr id="14" name="Rectangle: Rounded Corners 13">
            <a:extLst>
              <a:ext uri="{FF2B5EF4-FFF2-40B4-BE49-F238E27FC236}">
                <a16:creationId xmlns:a16="http://schemas.microsoft.com/office/drawing/2014/main" id="{13F1A0C7-3318-C9BC-C284-B5F02FA91867}"/>
              </a:ext>
            </a:extLst>
          </p:cNvPr>
          <p:cNvSpPr/>
          <p:nvPr/>
        </p:nvSpPr>
        <p:spPr>
          <a:xfrm>
            <a:off x="3238499" y="2336130"/>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7</a:t>
            </a:r>
          </a:p>
        </p:txBody>
      </p:sp>
      <p:sp>
        <p:nvSpPr>
          <p:cNvPr id="15" name="Rectangle: Rounded Corners 14">
            <a:extLst>
              <a:ext uri="{FF2B5EF4-FFF2-40B4-BE49-F238E27FC236}">
                <a16:creationId xmlns:a16="http://schemas.microsoft.com/office/drawing/2014/main" id="{68BE7FEF-CCA0-BB82-2696-B06BB802BDC7}"/>
              </a:ext>
            </a:extLst>
          </p:cNvPr>
          <p:cNvSpPr/>
          <p:nvPr/>
        </p:nvSpPr>
        <p:spPr>
          <a:xfrm>
            <a:off x="2783972" y="6172866"/>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8</a:t>
            </a:r>
          </a:p>
        </p:txBody>
      </p:sp>
      <p:sp>
        <p:nvSpPr>
          <p:cNvPr id="16" name="Rectangle: Rounded Corners 15">
            <a:extLst>
              <a:ext uri="{FF2B5EF4-FFF2-40B4-BE49-F238E27FC236}">
                <a16:creationId xmlns:a16="http://schemas.microsoft.com/office/drawing/2014/main" id="{23A148E8-BB88-DD61-8225-BC84522EEC12}"/>
              </a:ext>
            </a:extLst>
          </p:cNvPr>
          <p:cNvSpPr/>
          <p:nvPr/>
        </p:nvSpPr>
        <p:spPr>
          <a:xfrm>
            <a:off x="1393656" y="6146129"/>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9</a:t>
            </a:r>
          </a:p>
        </p:txBody>
      </p:sp>
      <p:sp>
        <p:nvSpPr>
          <p:cNvPr id="17" name="Rectangle: Rounded Corners 16">
            <a:extLst>
              <a:ext uri="{FF2B5EF4-FFF2-40B4-BE49-F238E27FC236}">
                <a16:creationId xmlns:a16="http://schemas.microsoft.com/office/drawing/2014/main" id="{44257575-5A1D-3094-B1C2-72FE8BC52882}"/>
              </a:ext>
            </a:extLst>
          </p:cNvPr>
          <p:cNvSpPr/>
          <p:nvPr/>
        </p:nvSpPr>
        <p:spPr>
          <a:xfrm>
            <a:off x="5203655" y="4889497"/>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10</a:t>
            </a:r>
          </a:p>
        </p:txBody>
      </p:sp>
      <p:sp>
        <p:nvSpPr>
          <p:cNvPr id="18" name="Rectangle: Rounded Corners 17">
            <a:extLst>
              <a:ext uri="{FF2B5EF4-FFF2-40B4-BE49-F238E27FC236}">
                <a16:creationId xmlns:a16="http://schemas.microsoft.com/office/drawing/2014/main" id="{A34F2AF9-5E0A-632B-5B96-1009D586E029}"/>
              </a:ext>
            </a:extLst>
          </p:cNvPr>
          <p:cNvSpPr/>
          <p:nvPr/>
        </p:nvSpPr>
        <p:spPr>
          <a:xfrm>
            <a:off x="1500602" y="3793286"/>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11</a:t>
            </a:r>
          </a:p>
        </p:txBody>
      </p:sp>
      <p:sp>
        <p:nvSpPr>
          <p:cNvPr id="19" name="Rectangle: Rounded Corners 18">
            <a:extLst>
              <a:ext uri="{FF2B5EF4-FFF2-40B4-BE49-F238E27FC236}">
                <a16:creationId xmlns:a16="http://schemas.microsoft.com/office/drawing/2014/main" id="{52CD7FF5-BFE1-B5C5-A0EF-E2962C5BCCFB}"/>
              </a:ext>
            </a:extLst>
          </p:cNvPr>
          <p:cNvSpPr/>
          <p:nvPr/>
        </p:nvSpPr>
        <p:spPr>
          <a:xfrm>
            <a:off x="3078075" y="3766548"/>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12</a:t>
            </a:r>
          </a:p>
        </p:txBody>
      </p:sp>
      <p:pic>
        <p:nvPicPr>
          <p:cNvPr id="3" name="Audio Recording 9 Jan 2025 at 16:25:20">
            <a:hlinkClick r:id="" action="ppaction://media"/>
            <a:extLst>
              <a:ext uri="{FF2B5EF4-FFF2-40B4-BE49-F238E27FC236}">
                <a16:creationId xmlns:a16="http://schemas.microsoft.com/office/drawing/2014/main" id="{BB0746B9-1B6F-ECFB-B350-4CDFACF954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59884" y="703716"/>
            <a:ext cx="812800" cy="81280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7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197077"/>
            <a:ext cx="11321142" cy="1013279"/>
          </a:xfrm>
        </p:spPr>
        <p:txBody>
          <a:bodyPr>
            <a:noAutofit/>
          </a:bodyPr>
          <a:lstStyle/>
          <a:p>
            <a:r>
              <a:rPr lang="en-GB" sz="3600" b="1" u="sng" dirty="0">
                <a:cs typeface="Calibri Light"/>
              </a:rPr>
              <a:t>In 3 sentences, describe the events of the Cuban Revolution. Try to use the words below. </a:t>
            </a:r>
          </a:p>
        </p:txBody>
      </p:sp>
      <p:pic>
        <p:nvPicPr>
          <p:cNvPr id="4" name="Picture 4" descr="Table&#10;&#10;Description automatically generated">
            <a:extLst>
              <a:ext uri="{FF2B5EF4-FFF2-40B4-BE49-F238E27FC236}">
                <a16:creationId xmlns:a16="http://schemas.microsoft.com/office/drawing/2014/main" id="{D9FAEA7A-7E29-31E0-109E-0187D0D60452}"/>
              </a:ext>
            </a:extLst>
          </p:cNvPr>
          <p:cNvPicPr>
            <a:picLocks noChangeAspect="1"/>
          </p:cNvPicPr>
          <p:nvPr/>
        </p:nvPicPr>
        <p:blipFill>
          <a:blip r:embed="rId4"/>
          <a:stretch>
            <a:fillRect/>
          </a:stretch>
        </p:blipFill>
        <p:spPr>
          <a:xfrm>
            <a:off x="424543" y="1363595"/>
            <a:ext cx="6049735" cy="5219383"/>
          </a:xfrm>
          <a:prstGeom prst="rect">
            <a:avLst/>
          </a:prstGeom>
        </p:spPr>
      </p:pic>
      <p:sp>
        <p:nvSpPr>
          <p:cNvPr id="5" name="Rectangle 4">
            <a:extLst>
              <a:ext uri="{FF2B5EF4-FFF2-40B4-BE49-F238E27FC236}">
                <a16:creationId xmlns:a16="http://schemas.microsoft.com/office/drawing/2014/main" id="{17897787-BFF0-9833-799A-735658C8AB82}"/>
              </a:ext>
            </a:extLst>
          </p:cNvPr>
          <p:cNvSpPr/>
          <p:nvPr/>
        </p:nvSpPr>
        <p:spPr>
          <a:xfrm>
            <a:off x="6888616" y="4116161"/>
            <a:ext cx="4762500" cy="24356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u="sng" dirty="0">
                <a:solidFill>
                  <a:schemeClr val="tx1"/>
                </a:solidFill>
                <a:cs typeface="Calibri"/>
              </a:rPr>
              <a:t>Batista </a:t>
            </a:r>
          </a:p>
          <a:p>
            <a:pPr algn="ctr"/>
            <a:r>
              <a:rPr lang="en-GB" b="1" u="sng" dirty="0">
                <a:solidFill>
                  <a:schemeClr val="tx1"/>
                </a:solidFill>
                <a:cs typeface="Calibri"/>
              </a:rPr>
              <a:t>Overthrow </a:t>
            </a:r>
          </a:p>
          <a:p>
            <a:pPr algn="ctr"/>
            <a:r>
              <a:rPr lang="en-GB" b="1" u="sng" dirty="0">
                <a:solidFill>
                  <a:schemeClr val="tx1"/>
                </a:solidFill>
                <a:cs typeface="Calibri"/>
              </a:rPr>
              <a:t>Castro </a:t>
            </a:r>
          </a:p>
          <a:p>
            <a:pPr algn="ctr"/>
            <a:r>
              <a:rPr lang="en-GB" b="1" u="sng" dirty="0">
                <a:solidFill>
                  <a:schemeClr val="tx1"/>
                </a:solidFill>
                <a:cs typeface="Calibri"/>
              </a:rPr>
              <a:t>145Km </a:t>
            </a:r>
          </a:p>
          <a:p>
            <a:pPr algn="ctr"/>
            <a:r>
              <a:rPr lang="en-GB" b="1" u="sng" dirty="0">
                <a:solidFill>
                  <a:schemeClr val="tx1"/>
                </a:solidFill>
                <a:cs typeface="Calibri"/>
              </a:rPr>
              <a:t>Kennedy</a:t>
            </a:r>
          </a:p>
          <a:p>
            <a:pPr algn="ctr"/>
            <a:r>
              <a:rPr lang="en-GB" b="1" u="sng" dirty="0">
                <a:solidFill>
                  <a:schemeClr val="tx1"/>
                </a:solidFill>
                <a:cs typeface="Calibri"/>
              </a:rPr>
              <a:t>Sugar </a:t>
            </a:r>
          </a:p>
          <a:p>
            <a:pPr algn="ctr"/>
            <a:r>
              <a:rPr lang="en-GB" b="1" u="sng" dirty="0">
                <a:solidFill>
                  <a:schemeClr val="tx1"/>
                </a:solidFill>
                <a:cs typeface="Calibri"/>
              </a:rPr>
              <a:t>Military assistance </a:t>
            </a:r>
          </a:p>
          <a:p>
            <a:pPr algn="ctr"/>
            <a:r>
              <a:rPr lang="en-GB" b="1" u="sng" dirty="0">
                <a:solidFill>
                  <a:schemeClr val="tx1"/>
                </a:solidFill>
                <a:cs typeface="Calibri"/>
              </a:rPr>
              <a:t>Capitalism </a:t>
            </a:r>
          </a:p>
          <a:p>
            <a:pPr algn="ctr"/>
            <a:r>
              <a:rPr lang="en-GB" b="1" u="sng" dirty="0">
                <a:solidFill>
                  <a:schemeClr val="tx1"/>
                </a:solidFill>
                <a:cs typeface="Calibri"/>
              </a:rPr>
              <a:t>Tension </a:t>
            </a:r>
            <a:endParaRPr lang="en-GB" dirty="0">
              <a:solidFill>
                <a:schemeClr val="tx1"/>
              </a:solidFill>
              <a:cs typeface="Calibri"/>
            </a:endParaRPr>
          </a:p>
        </p:txBody>
      </p:sp>
      <p:pic>
        <p:nvPicPr>
          <p:cNvPr id="6" name="Picture 6" descr="A picture containing text, person, outdoor, standing&#10;&#10;Description automatically generated">
            <a:extLst>
              <a:ext uri="{FF2B5EF4-FFF2-40B4-BE49-F238E27FC236}">
                <a16:creationId xmlns:a16="http://schemas.microsoft.com/office/drawing/2014/main" id="{4947D82B-5C73-F989-CC45-4BF1C09CCCA2}"/>
              </a:ext>
            </a:extLst>
          </p:cNvPr>
          <p:cNvPicPr>
            <a:picLocks noChangeAspect="1"/>
          </p:cNvPicPr>
          <p:nvPr/>
        </p:nvPicPr>
        <p:blipFill>
          <a:blip r:embed="rId5"/>
          <a:stretch>
            <a:fillRect/>
          </a:stretch>
        </p:blipFill>
        <p:spPr>
          <a:xfrm>
            <a:off x="7187292" y="1525274"/>
            <a:ext cx="3872592" cy="2269844"/>
          </a:xfrm>
          <a:prstGeom prst="rect">
            <a:avLst/>
          </a:prstGeom>
        </p:spPr>
      </p:pic>
      <p:sp>
        <p:nvSpPr>
          <p:cNvPr id="7" name="Rectangle: Rounded Corners 6">
            <a:extLst>
              <a:ext uri="{FF2B5EF4-FFF2-40B4-BE49-F238E27FC236}">
                <a16:creationId xmlns:a16="http://schemas.microsoft.com/office/drawing/2014/main" id="{BB272149-825D-467B-B864-4DD50C9FAFE0}"/>
              </a:ext>
            </a:extLst>
          </p:cNvPr>
          <p:cNvSpPr/>
          <p:nvPr/>
        </p:nvSpPr>
        <p:spPr>
          <a:xfrm>
            <a:off x="832184" y="1894973"/>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cs typeface="Calibri"/>
              </a:rPr>
              <a:t>1</a:t>
            </a:r>
          </a:p>
        </p:txBody>
      </p:sp>
      <p:sp>
        <p:nvSpPr>
          <p:cNvPr id="9" name="Rectangle: Rounded Corners 8">
            <a:extLst>
              <a:ext uri="{FF2B5EF4-FFF2-40B4-BE49-F238E27FC236}">
                <a16:creationId xmlns:a16="http://schemas.microsoft.com/office/drawing/2014/main" id="{C5CD22E2-DAF5-F79E-DD00-92AFA96280CF}"/>
              </a:ext>
            </a:extLst>
          </p:cNvPr>
          <p:cNvSpPr/>
          <p:nvPr/>
        </p:nvSpPr>
        <p:spPr>
          <a:xfrm>
            <a:off x="5404183" y="3459078"/>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2</a:t>
            </a:r>
          </a:p>
        </p:txBody>
      </p:sp>
      <p:sp>
        <p:nvSpPr>
          <p:cNvPr id="10" name="Rectangle: Rounded Corners 9">
            <a:extLst>
              <a:ext uri="{FF2B5EF4-FFF2-40B4-BE49-F238E27FC236}">
                <a16:creationId xmlns:a16="http://schemas.microsoft.com/office/drawing/2014/main" id="{3AD04F52-4061-CD96-DE09-28E504E9ABA7}"/>
              </a:ext>
            </a:extLst>
          </p:cNvPr>
          <p:cNvSpPr/>
          <p:nvPr/>
        </p:nvSpPr>
        <p:spPr>
          <a:xfrm>
            <a:off x="2971131" y="4969710"/>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3</a:t>
            </a:r>
          </a:p>
        </p:txBody>
      </p:sp>
      <p:sp>
        <p:nvSpPr>
          <p:cNvPr id="11" name="Rectangle: Rounded Corners 10">
            <a:extLst>
              <a:ext uri="{FF2B5EF4-FFF2-40B4-BE49-F238E27FC236}">
                <a16:creationId xmlns:a16="http://schemas.microsoft.com/office/drawing/2014/main" id="{040BCDD8-E960-8FC1-7043-46AEC4B3A375}"/>
              </a:ext>
            </a:extLst>
          </p:cNvPr>
          <p:cNvSpPr/>
          <p:nvPr/>
        </p:nvSpPr>
        <p:spPr>
          <a:xfrm>
            <a:off x="4495131" y="6253077"/>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4</a:t>
            </a:r>
          </a:p>
        </p:txBody>
      </p:sp>
      <p:sp>
        <p:nvSpPr>
          <p:cNvPr id="12" name="Rectangle: Rounded Corners 11">
            <a:extLst>
              <a:ext uri="{FF2B5EF4-FFF2-40B4-BE49-F238E27FC236}">
                <a16:creationId xmlns:a16="http://schemas.microsoft.com/office/drawing/2014/main" id="{674AA4A2-A799-BD89-52AF-A9E2340379F5}"/>
              </a:ext>
            </a:extLst>
          </p:cNvPr>
          <p:cNvSpPr/>
          <p:nvPr/>
        </p:nvSpPr>
        <p:spPr>
          <a:xfrm>
            <a:off x="1928394" y="5009815"/>
            <a:ext cx="494631" cy="36094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5</a:t>
            </a:r>
          </a:p>
        </p:txBody>
      </p:sp>
      <p:sp>
        <p:nvSpPr>
          <p:cNvPr id="13" name="Rectangle: Rounded Corners 12">
            <a:extLst>
              <a:ext uri="{FF2B5EF4-FFF2-40B4-BE49-F238E27FC236}">
                <a16:creationId xmlns:a16="http://schemas.microsoft.com/office/drawing/2014/main" id="{4C82C4FD-5075-7EA3-5314-589596C4570F}"/>
              </a:ext>
            </a:extLst>
          </p:cNvPr>
          <p:cNvSpPr/>
          <p:nvPr/>
        </p:nvSpPr>
        <p:spPr>
          <a:xfrm>
            <a:off x="5029868" y="2255920"/>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6</a:t>
            </a:r>
          </a:p>
        </p:txBody>
      </p:sp>
      <p:sp>
        <p:nvSpPr>
          <p:cNvPr id="14" name="Rectangle: Rounded Corners 13">
            <a:extLst>
              <a:ext uri="{FF2B5EF4-FFF2-40B4-BE49-F238E27FC236}">
                <a16:creationId xmlns:a16="http://schemas.microsoft.com/office/drawing/2014/main" id="{13F1A0C7-3318-C9BC-C284-B5F02FA91867}"/>
              </a:ext>
            </a:extLst>
          </p:cNvPr>
          <p:cNvSpPr/>
          <p:nvPr/>
        </p:nvSpPr>
        <p:spPr>
          <a:xfrm>
            <a:off x="3238499" y="2336130"/>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7</a:t>
            </a:r>
          </a:p>
        </p:txBody>
      </p:sp>
      <p:sp>
        <p:nvSpPr>
          <p:cNvPr id="15" name="Rectangle: Rounded Corners 14">
            <a:extLst>
              <a:ext uri="{FF2B5EF4-FFF2-40B4-BE49-F238E27FC236}">
                <a16:creationId xmlns:a16="http://schemas.microsoft.com/office/drawing/2014/main" id="{68BE7FEF-CCA0-BB82-2696-B06BB802BDC7}"/>
              </a:ext>
            </a:extLst>
          </p:cNvPr>
          <p:cNvSpPr/>
          <p:nvPr/>
        </p:nvSpPr>
        <p:spPr>
          <a:xfrm>
            <a:off x="2783972" y="6172866"/>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8</a:t>
            </a:r>
          </a:p>
        </p:txBody>
      </p:sp>
      <p:sp>
        <p:nvSpPr>
          <p:cNvPr id="16" name="Rectangle: Rounded Corners 15">
            <a:extLst>
              <a:ext uri="{FF2B5EF4-FFF2-40B4-BE49-F238E27FC236}">
                <a16:creationId xmlns:a16="http://schemas.microsoft.com/office/drawing/2014/main" id="{23A148E8-BB88-DD61-8225-BC84522EEC12}"/>
              </a:ext>
            </a:extLst>
          </p:cNvPr>
          <p:cNvSpPr/>
          <p:nvPr/>
        </p:nvSpPr>
        <p:spPr>
          <a:xfrm>
            <a:off x="1393656" y="6146129"/>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9</a:t>
            </a:r>
          </a:p>
        </p:txBody>
      </p:sp>
      <p:sp>
        <p:nvSpPr>
          <p:cNvPr id="17" name="Rectangle: Rounded Corners 16">
            <a:extLst>
              <a:ext uri="{FF2B5EF4-FFF2-40B4-BE49-F238E27FC236}">
                <a16:creationId xmlns:a16="http://schemas.microsoft.com/office/drawing/2014/main" id="{44257575-5A1D-3094-B1C2-72FE8BC52882}"/>
              </a:ext>
            </a:extLst>
          </p:cNvPr>
          <p:cNvSpPr/>
          <p:nvPr/>
        </p:nvSpPr>
        <p:spPr>
          <a:xfrm>
            <a:off x="5203655" y="4889497"/>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10</a:t>
            </a:r>
          </a:p>
        </p:txBody>
      </p:sp>
      <p:sp>
        <p:nvSpPr>
          <p:cNvPr id="18" name="Rectangle: Rounded Corners 17">
            <a:extLst>
              <a:ext uri="{FF2B5EF4-FFF2-40B4-BE49-F238E27FC236}">
                <a16:creationId xmlns:a16="http://schemas.microsoft.com/office/drawing/2014/main" id="{A34F2AF9-5E0A-632B-5B96-1009D586E029}"/>
              </a:ext>
            </a:extLst>
          </p:cNvPr>
          <p:cNvSpPr/>
          <p:nvPr/>
        </p:nvSpPr>
        <p:spPr>
          <a:xfrm>
            <a:off x="1500602" y="3793286"/>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11</a:t>
            </a:r>
          </a:p>
        </p:txBody>
      </p:sp>
      <p:sp>
        <p:nvSpPr>
          <p:cNvPr id="19" name="Rectangle: Rounded Corners 18">
            <a:extLst>
              <a:ext uri="{FF2B5EF4-FFF2-40B4-BE49-F238E27FC236}">
                <a16:creationId xmlns:a16="http://schemas.microsoft.com/office/drawing/2014/main" id="{52CD7FF5-BFE1-B5C5-A0EF-E2962C5BCCFB}"/>
              </a:ext>
            </a:extLst>
          </p:cNvPr>
          <p:cNvSpPr/>
          <p:nvPr/>
        </p:nvSpPr>
        <p:spPr>
          <a:xfrm>
            <a:off x="3078075" y="3766548"/>
            <a:ext cx="588209" cy="4010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cs typeface="Calibri"/>
              </a:rPr>
              <a:t>12</a:t>
            </a:r>
          </a:p>
        </p:txBody>
      </p:sp>
      <p:pic>
        <p:nvPicPr>
          <p:cNvPr id="3" name="Audio Recording 9 Jan 2025 at 16:25:48">
            <a:hlinkClick r:id="" action="ppaction://media"/>
            <a:extLst>
              <a:ext uri="{FF2B5EF4-FFF2-40B4-BE49-F238E27FC236}">
                <a16:creationId xmlns:a16="http://schemas.microsoft.com/office/drawing/2014/main" id="{A06C72D2-F03D-D5EA-FCDE-682D9A3425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7802" y="512677"/>
            <a:ext cx="812800" cy="812800"/>
          </a:xfrm>
          <a:prstGeom prst="rect">
            <a:avLst/>
          </a:prstGeom>
        </p:spPr>
      </p:pic>
    </p:spTree>
    <p:extLst>
      <p:ext uri="{BB962C8B-B14F-4D97-AF65-F5344CB8AC3E}">
        <p14:creationId xmlns:p14="http://schemas.microsoft.com/office/powerpoint/2010/main" val="256302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2861-83F0-7B55-35AF-B3E01F5D241D}"/>
              </a:ext>
            </a:extLst>
          </p:cNvPr>
          <p:cNvSpPr>
            <a:spLocks noGrp="1"/>
          </p:cNvSpPr>
          <p:nvPr>
            <p:ph type="title"/>
          </p:nvPr>
        </p:nvSpPr>
        <p:spPr>
          <a:xfrm>
            <a:off x="312313" y="365125"/>
            <a:ext cx="11567374" cy="1347027"/>
          </a:xfrm>
        </p:spPr>
        <p:txBody>
          <a:bodyPr/>
          <a:lstStyle/>
          <a:p>
            <a:pPr algn="ctr"/>
            <a:r>
              <a:rPr lang="en-GB" b="1" u="sng">
                <a:cs typeface="Calibri Light"/>
              </a:rPr>
              <a:t>Which of the statements below best describes the impact of the Cuban Revolution?</a:t>
            </a:r>
          </a:p>
        </p:txBody>
      </p:sp>
      <p:sp>
        <p:nvSpPr>
          <p:cNvPr id="3" name="Content Placeholder 2">
            <a:extLst>
              <a:ext uri="{FF2B5EF4-FFF2-40B4-BE49-F238E27FC236}">
                <a16:creationId xmlns:a16="http://schemas.microsoft.com/office/drawing/2014/main" id="{F348C1FB-BA33-1231-9137-4C7A00F4FF62}"/>
              </a:ext>
            </a:extLst>
          </p:cNvPr>
          <p:cNvSpPr>
            <a:spLocks noGrp="1"/>
          </p:cNvSpPr>
          <p:nvPr>
            <p:ph idx="1"/>
          </p:nvPr>
        </p:nvSpPr>
        <p:spPr>
          <a:xfrm>
            <a:off x="838200" y="1825625"/>
            <a:ext cx="9579810" cy="4351338"/>
          </a:xfrm>
        </p:spPr>
        <p:txBody>
          <a:bodyPr vert="horz" lIns="91440" tIns="45720" rIns="91440" bIns="45720" rtlCol="0" anchor="t">
            <a:normAutofit lnSpcReduction="10000"/>
          </a:bodyPr>
          <a:lstStyle/>
          <a:p>
            <a:pPr marL="514350" indent="-514350">
              <a:buAutoNum type="arabicPeriod"/>
            </a:pPr>
            <a:r>
              <a:rPr lang="en-GB" dirty="0">
                <a:cs typeface="Calibri"/>
              </a:rPr>
              <a:t>Batista had become ruler of Cuba after the revolution so USA felt threatened that a Communist leader was so close to its own country. USA feared the Soviet Union could use Cuba to invade USA and communism had successfully spread. </a:t>
            </a:r>
          </a:p>
          <a:p>
            <a:pPr marL="514350" indent="-514350">
              <a:buAutoNum type="arabicPeriod"/>
            </a:pPr>
            <a:r>
              <a:rPr lang="en-GB" dirty="0">
                <a:cs typeface="Calibri"/>
              </a:rPr>
              <a:t>The Cuban people supported a Communist revolution and would likely try to invade USA, USA would have to act immediately and potentially increase its arms. </a:t>
            </a:r>
          </a:p>
          <a:p>
            <a:pPr marL="514350" indent="-514350">
              <a:buAutoNum type="arabicPeriod"/>
            </a:pPr>
            <a:r>
              <a:rPr lang="en-GB" dirty="0">
                <a:cs typeface="Calibri"/>
              </a:rPr>
              <a:t>Fidel Castro could now act as a puppet for Khrushchev and the Soviet Union potentially giving them access to the USA for an invasion. USA felt highly threatened as Communism had spread further than Eastern Europe</a:t>
            </a:r>
          </a:p>
        </p:txBody>
      </p:sp>
      <p:sp>
        <p:nvSpPr>
          <p:cNvPr id="4" name="Arrow: Left 3">
            <a:extLst>
              <a:ext uri="{FF2B5EF4-FFF2-40B4-BE49-F238E27FC236}">
                <a16:creationId xmlns:a16="http://schemas.microsoft.com/office/drawing/2014/main" id="{D703F202-9FC1-0858-E26B-A6B41832B42A}"/>
              </a:ext>
            </a:extLst>
          </p:cNvPr>
          <p:cNvSpPr/>
          <p:nvPr/>
        </p:nvSpPr>
        <p:spPr>
          <a:xfrm>
            <a:off x="10016289" y="4973052"/>
            <a:ext cx="1577473" cy="521368"/>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Recording 9 Jan 2025 at 16:27:25">
            <a:hlinkClick r:id="" action="ppaction://media"/>
            <a:extLst>
              <a:ext uri="{FF2B5EF4-FFF2-40B4-BE49-F238E27FC236}">
                <a16:creationId xmlns:a16="http://schemas.microsoft.com/office/drawing/2014/main" id="{9317A671-4CB2-D3C0-5186-682306478E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99486" y="2650067"/>
            <a:ext cx="812800" cy="939800"/>
          </a:xfrm>
          <a:prstGeom prst="rect">
            <a:avLst/>
          </a:prstGeom>
        </p:spPr>
      </p:pic>
    </p:spTree>
    <p:extLst>
      <p:ext uri="{BB962C8B-B14F-4D97-AF65-F5344CB8AC3E}">
        <p14:creationId xmlns:p14="http://schemas.microsoft.com/office/powerpoint/2010/main" val="20780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81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436</TotalTime>
  <Words>834</Words>
  <Application>Microsoft Macintosh PowerPoint</Application>
  <PresentationFormat>Widescreen</PresentationFormat>
  <Paragraphs>96</Paragraphs>
  <Slides>10</Slides>
  <Notes>0</Notes>
  <HiddenSlides>0</HiddenSlides>
  <MMClips>10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office theme</vt:lpstr>
      <vt:lpstr>Office Theme</vt:lpstr>
      <vt:lpstr>Threshold – Entrance - Teacher to stand on door threshold </vt:lpstr>
      <vt:lpstr>Threshold – Entrance - Teacher to stand on door threshold </vt:lpstr>
      <vt:lpstr>PowerPoint Presentation</vt:lpstr>
      <vt:lpstr>PowerPoint Presentation</vt:lpstr>
      <vt:lpstr>What happened in the Cuban Revolution?</vt:lpstr>
      <vt:lpstr>Number each card in the correct order to show the events of the Cuban Revolution </vt:lpstr>
      <vt:lpstr>Number each card in the correct order to show the events of the Cuban Revolution </vt:lpstr>
      <vt:lpstr>In 3 sentences, describe the events of the Cuban Revolution. Try to use the words below. </vt:lpstr>
      <vt:lpstr>Which of the statements below best describes the impact of the Cuban Revolution?</vt:lpstr>
      <vt:lpstr>Was the Cuban Revolution significant to the development of the Cold War?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Taylor, Abbi</cp:lastModifiedBy>
  <cp:revision>3</cp:revision>
  <dcterms:created xsi:type="dcterms:W3CDTF">2023-01-08T21:16:57Z</dcterms:created>
  <dcterms:modified xsi:type="dcterms:W3CDTF">2025-01-09T16:28:48Z</dcterms:modified>
</cp:coreProperties>
</file>