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2" r:id="rId6"/>
    <p:sldId id="263" r:id="rId7"/>
    <p:sldId id="264" r:id="rId8"/>
    <p:sldId id="260"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Component 1:Devising </a:t>
            </a:r>
          </a:p>
        </p:txBody>
      </p:sp>
      <p:sp>
        <p:nvSpPr>
          <p:cNvPr id="3" name="Subtitle 2"/>
          <p:cNvSpPr>
            <a:spLocks noGrp="1"/>
          </p:cNvSpPr>
          <p:nvPr>
            <p:ph type="subTitle" idx="1"/>
          </p:nvPr>
        </p:nvSpPr>
        <p:spPr/>
        <p:txBody>
          <a:bodyPr vert="horz" lIns="91440" tIns="45720" rIns="91440" bIns="45720" rtlCol="0" anchor="t">
            <a:normAutofit/>
          </a:bodyPr>
          <a:lstStyle/>
          <a:p>
            <a:r>
              <a:rPr lang="en-GB" sz="4400"/>
              <a:t>  Question One </a:t>
            </a:r>
          </a:p>
        </p:txBody>
      </p:sp>
      <p:pic>
        <p:nvPicPr>
          <p:cNvPr id="5" name="Intro ">
            <a:hlinkClick r:id="" action="ppaction://media"/>
            <a:extLst>
              <a:ext uri="{FF2B5EF4-FFF2-40B4-BE49-F238E27FC236}">
                <a16:creationId xmlns:a16="http://schemas.microsoft.com/office/drawing/2014/main" id="{2E3367A5-A093-69FC-AF6E-6B0708BDB2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91432" y="4740275"/>
            <a:ext cx="1592826" cy="1483544"/>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4344-88D3-7441-E045-49FF40DB96A5}"/>
              </a:ext>
            </a:extLst>
          </p:cNvPr>
          <p:cNvSpPr>
            <a:spLocks noGrp="1"/>
          </p:cNvSpPr>
          <p:nvPr>
            <p:ph type="title"/>
          </p:nvPr>
        </p:nvSpPr>
        <p:spPr/>
        <p:txBody>
          <a:bodyPr/>
          <a:lstStyle/>
          <a:p>
            <a:r>
              <a:rPr lang="en-GB"/>
              <a:t>Component 1: Devising </a:t>
            </a:r>
          </a:p>
        </p:txBody>
      </p:sp>
      <p:sp>
        <p:nvSpPr>
          <p:cNvPr id="3" name="Content Placeholder 2">
            <a:extLst>
              <a:ext uri="{FF2B5EF4-FFF2-40B4-BE49-F238E27FC236}">
                <a16:creationId xmlns:a16="http://schemas.microsoft.com/office/drawing/2014/main" id="{AD57E0BA-9238-33A3-346B-1796E80AC73B}"/>
              </a:ext>
            </a:extLst>
          </p:cNvPr>
          <p:cNvSpPr>
            <a:spLocks noGrp="1"/>
          </p:cNvSpPr>
          <p:nvPr>
            <p:ph idx="1"/>
          </p:nvPr>
        </p:nvSpPr>
        <p:spPr/>
        <p:txBody>
          <a:bodyPr vert="horz" lIns="91440" tIns="45720" rIns="91440" bIns="45720" rtlCol="0" anchor="t">
            <a:normAutofit/>
          </a:bodyPr>
          <a:lstStyle/>
          <a:p>
            <a:r>
              <a:rPr lang="en-GB" dirty="0"/>
              <a:t>40% of qualification  - 60 marks for performance(15marks) and portfolio (45marks) </a:t>
            </a:r>
          </a:p>
          <a:p>
            <a:endParaRPr lang="en-GB" dirty="0"/>
          </a:p>
          <a:p>
            <a:r>
              <a:rPr lang="en-GB" dirty="0"/>
              <a:t>There are 6 portfolio questions in total and we are going to focus on Question 1 today </a:t>
            </a:r>
          </a:p>
          <a:p>
            <a:endParaRPr lang="en-GB" dirty="0"/>
          </a:p>
          <a:p>
            <a:r>
              <a:rPr lang="en-GB" dirty="0"/>
              <a:t>Q1: </a:t>
            </a:r>
            <a:r>
              <a:rPr lang="en-GB" sz="1100" b="1" dirty="0">
                <a:latin typeface="Calibri"/>
                <a:ea typeface="Calibri"/>
                <a:cs typeface="Calibri"/>
              </a:rPr>
              <a:t> </a:t>
            </a:r>
            <a:r>
              <a:rPr lang="en-GB" b="1" i="1" dirty="0">
                <a:latin typeface="Calibri"/>
                <a:ea typeface="Calibri"/>
                <a:cs typeface="Calibri"/>
              </a:rPr>
              <a:t>What was your initial response to the stimuli and what were the intentions of the piece?</a:t>
            </a:r>
            <a:endParaRPr lang="en-GB" i="1" dirty="0">
              <a:latin typeface="Calibri"/>
              <a:ea typeface="Calibri"/>
              <a:cs typeface="Calibri"/>
            </a:endParaRPr>
          </a:p>
          <a:p>
            <a:endParaRPr lang="en-GB" dirty="0"/>
          </a:p>
          <a:p>
            <a:endParaRPr lang="en-GB" dirty="0"/>
          </a:p>
          <a:p>
            <a:endParaRPr lang="en-GB" dirty="0"/>
          </a:p>
          <a:p>
            <a:endParaRPr lang="en-GB" dirty="0"/>
          </a:p>
          <a:p>
            <a:endParaRPr lang="en-GB" dirty="0"/>
          </a:p>
        </p:txBody>
      </p:sp>
      <p:pic>
        <p:nvPicPr>
          <p:cNvPr id="4" name="Comp 1 Criteria">
            <a:hlinkClick r:id="" action="ppaction://media"/>
            <a:extLst>
              <a:ext uri="{FF2B5EF4-FFF2-40B4-BE49-F238E27FC236}">
                <a16:creationId xmlns:a16="http://schemas.microsoft.com/office/drawing/2014/main" id="{4E062ACE-B0F1-C6CE-C891-59C347CCE0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4200" y="5567363"/>
            <a:ext cx="609600" cy="609600"/>
          </a:xfrm>
          <a:prstGeom prst="rect">
            <a:avLst/>
          </a:prstGeom>
        </p:spPr>
      </p:pic>
    </p:spTree>
    <p:extLst>
      <p:ext uri="{BB962C8B-B14F-4D97-AF65-F5344CB8AC3E}">
        <p14:creationId xmlns:p14="http://schemas.microsoft.com/office/powerpoint/2010/main" val="6601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F795-47A5-0A0B-C4E0-E51A3DDC9F58}"/>
              </a:ext>
            </a:extLst>
          </p:cNvPr>
          <p:cNvSpPr>
            <a:spLocks noGrp="1"/>
          </p:cNvSpPr>
          <p:nvPr>
            <p:ph type="title"/>
          </p:nvPr>
        </p:nvSpPr>
        <p:spPr/>
        <p:txBody>
          <a:bodyPr/>
          <a:lstStyle/>
          <a:p>
            <a:pPr marL="285750" indent="-285750">
              <a:spcBef>
                <a:spcPts val="1000"/>
              </a:spcBef>
              <a:buFont typeface="Arial"/>
              <a:buChar char="•"/>
            </a:pPr>
            <a:r>
              <a:rPr lang="en-GB" sz="2800">
                <a:latin typeface="Aptos"/>
              </a:rPr>
              <a:t>Q1: </a:t>
            </a:r>
            <a:r>
              <a:rPr lang="en-GB" sz="1100" b="1">
                <a:latin typeface="Calibri"/>
                <a:ea typeface="Calibri"/>
                <a:cs typeface="Calibri"/>
              </a:rPr>
              <a:t> </a:t>
            </a:r>
            <a:r>
              <a:rPr lang="en-GB" sz="2800" b="1" i="1">
                <a:latin typeface="Calibri"/>
                <a:ea typeface="Calibri"/>
                <a:cs typeface="Calibri"/>
              </a:rPr>
              <a:t>What was your initial response to the stimuli and what were the intentions of the piece?</a:t>
            </a:r>
            <a:endParaRPr lang="en-GB" sz="2800">
              <a:latin typeface="Calibri"/>
              <a:ea typeface="Calibri"/>
              <a:cs typeface="Calibri"/>
            </a:endParaRPr>
          </a:p>
          <a:p>
            <a:endParaRPr lang="en-GB"/>
          </a:p>
        </p:txBody>
      </p:sp>
      <p:sp>
        <p:nvSpPr>
          <p:cNvPr id="3" name="Content Placeholder 2">
            <a:extLst>
              <a:ext uri="{FF2B5EF4-FFF2-40B4-BE49-F238E27FC236}">
                <a16:creationId xmlns:a16="http://schemas.microsoft.com/office/drawing/2014/main" id="{8FF30D9B-2058-24ED-50C0-F74CD5ED64B5}"/>
              </a:ext>
            </a:extLst>
          </p:cNvPr>
          <p:cNvSpPr>
            <a:spLocks noGrp="1"/>
          </p:cNvSpPr>
          <p:nvPr>
            <p:ph idx="1"/>
          </p:nvPr>
        </p:nvSpPr>
        <p:spPr/>
        <p:txBody>
          <a:bodyPr vert="horz" lIns="91440" tIns="45720" rIns="91440" bIns="45720" rtlCol="0" anchor="t">
            <a:normAutofit fontScale="92500" lnSpcReduction="10000"/>
          </a:bodyPr>
          <a:lstStyle/>
          <a:p>
            <a:r>
              <a:rPr lang="en-GB"/>
              <a:t>Sentence starters below for each paragraph:</a:t>
            </a:r>
          </a:p>
          <a:p>
            <a:pPr marL="0" indent="0">
              <a:buNone/>
            </a:pPr>
            <a:r>
              <a:rPr lang="en-GB"/>
              <a:t>-The first stimulus I explored was...</a:t>
            </a:r>
          </a:p>
          <a:p>
            <a:pPr marL="0" indent="0">
              <a:buNone/>
            </a:pPr>
            <a:r>
              <a:rPr lang="en-GB"/>
              <a:t>-Stimulus one was...</a:t>
            </a:r>
          </a:p>
          <a:p>
            <a:pPr marL="0" indent="0">
              <a:buNone/>
            </a:pPr>
            <a:r>
              <a:rPr lang="en-GB"/>
              <a:t>-Initially I explored stimulus one which was...</a:t>
            </a:r>
          </a:p>
          <a:p>
            <a:pPr marL="0" indent="0">
              <a:buNone/>
            </a:pPr>
            <a:endParaRPr lang="en-GB"/>
          </a:p>
          <a:p>
            <a:pPr marL="0" indent="0">
              <a:buNone/>
            </a:pPr>
            <a:r>
              <a:rPr lang="en-GB"/>
              <a:t>You would use a different sentence starter then when discussing </a:t>
            </a:r>
            <a:r>
              <a:rPr lang="en-GB" err="1"/>
              <a:t>Stiumlus</a:t>
            </a:r>
            <a:r>
              <a:rPr lang="en-GB"/>
              <a:t> 2 &amp; 3. </a:t>
            </a:r>
          </a:p>
          <a:p>
            <a:pPr marL="0" indent="0">
              <a:buNone/>
            </a:pPr>
            <a:endParaRPr lang="en-GB"/>
          </a:p>
          <a:p>
            <a:pPr marL="0" indent="0">
              <a:buNone/>
            </a:pPr>
            <a:r>
              <a:rPr lang="en-GB" sz="2400"/>
              <a:t>Each paragraph should be detailed &amp; explore each stimulus in depth. Your thoughts, ideas, emotions/how it made you feel, what techniques you could use/ what impact it would have on the audience and how it links with your artistic intention. </a:t>
            </a:r>
            <a:endParaRPr lang="en-GB"/>
          </a:p>
        </p:txBody>
      </p:sp>
      <p:pic>
        <p:nvPicPr>
          <p:cNvPr id="4" name="How to answer Q1">
            <a:hlinkClick r:id="" action="ppaction://media"/>
            <a:extLst>
              <a:ext uri="{FF2B5EF4-FFF2-40B4-BE49-F238E27FC236}">
                <a16:creationId xmlns:a16="http://schemas.microsoft.com/office/drawing/2014/main" id="{30BB1F90-8F16-94D8-8BF9-B154091DAB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48800" y="2083721"/>
            <a:ext cx="609600" cy="609600"/>
          </a:xfrm>
          <a:prstGeom prst="rect">
            <a:avLst/>
          </a:prstGeom>
        </p:spPr>
      </p:pic>
    </p:spTree>
    <p:extLst>
      <p:ext uri="{BB962C8B-B14F-4D97-AF65-F5344CB8AC3E}">
        <p14:creationId xmlns:p14="http://schemas.microsoft.com/office/powerpoint/2010/main" val="26902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6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C454-4987-1104-76F9-F9D897771C14}"/>
              </a:ext>
            </a:extLst>
          </p:cNvPr>
          <p:cNvSpPr>
            <a:spLocks noGrp="1"/>
          </p:cNvSpPr>
          <p:nvPr>
            <p:ph type="title"/>
          </p:nvPr>
        </p:nvSpPr>
        <p:spPr/>
        <p:txBody>
          <a:bodyPr/>
          <a:lstStyle/>
          <a:p>
            <a:r>
              <a:rPr lang="en-GB"/>
              <a:t>Mrs Quinn's Example:</a:t>
            </a:r>
          </a:p>
        </p:txBody>
      </p:sp>
      <p:sp>
        <p:nvSpPr>
          <p:cNvPr id="3" name="Content Placeholder 2">
            <a:extLst>
              <a:ext uri="{FF2B5EF4-FFF2-40B4-BE49-F238E27FC236}">
                <a16:creationId xmlns:a16="http://schemas.microsoft.com/office/drawing/2014/main" id="{365FD10E-2503-B0F6-8274-614FC7519994}"/>
              </a:ext>
            </a:extLst>
          </p:cNvPr>
          <p:cNvSpPr>
            <a:spLocks noGrp="1"/>
          </p:cNvSpPr>
          <p:nvPr>
            <p:ph idx="1"/>
          </p:nvPr>
        </p:nvSpPr>
        <p:spPr/>
        <p:txBody>
          <a:bodyPr vert="horz" lIns="91440" tIns="45720" rIns="91440" bIns="45720" rtlCol="0" anchor="t">
            <a:normAutofit/>
          </a:bodyPr>
          <a:lstStyle/>
          <a:p>
            <a:r>
              <a:rPr lang="en-GB"/>
              <a:t>The first stimulus that I explored in lesson was a collage of 3 images that I believe, all somehow were referring to mental health and how many external factors can lead to poor mental health. One image was an umbrella with a neurodiversity tag written along the top which suggested to me that there are a multitude of needs every person could have which may lead to them needing specialist support with learning at school or actioning daily tasks in everyday life but that the umbrella is symbolic of the recognition of those neurodiverse needs and that everyone is not left out and is kept safe &amp; 'dry' with support that is out there through schools, local authorities and GPs.  </a:t>
            </a:r>
          </a:p>
        </p:txBody>
      </p:sp>
      <p:pic>
        <p:nvPicPr>
          <p:cNvPr id="4" name="Mrs Quinn Example">
            <a:hlinkClick r:id="" action="ppaction://media"/>
            <a:extLst>
              <a:ext uri="{FF2B5EF4-FFF2-40B4-BE49-F238E27FC236}">
                <a16:creationId xmlns:a16="http://schemas.microsoft.com/office/drawing/2014/main" id="{BC3D78DD-7F15-5514-ED08-4DEBEC3E31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02762" y="681037"/>
            <a:ext cx="609600" cy="609600"/>
          </a:xfrm>
          <a:prstGeom prst="rect">
            <a:avLst/>
          </a:prstGeom>
        </p:spPr>
      </p:pic>
    </p:spTree>
    <p:extLst>
      <p:ext uri="{BB962C8B-B14F-4D97-AF65-F5344CB8AC3E}">
        <p14:creationId xmlns:p14="http://schemas.microsoft.com/office/powerpoint/2010/main" val="2682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7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Stimuli 1: Images </a:t>
            </a:r>
          </a:p>
        </p:txBody>
      </p:sp>
      <p:pic>
        <p:nvPicPr>
          <p:cNvPr id="8" name="Content Placeholder 7" descr="A person with a mask on her mouth&#10;&#10;Description automatically generated">
            <a:extLst>
              <a:ext uri="{FF2B5EF4-FFF2-40B4-BE49-F238E27FC236}">
                <a16:creationId xmlns:a16="http://schemas.microsoft.com/office/drawing/2014/main" id="{B7B4F0F9-763A-A18A-0FA8-0926D2A2D89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t="25909" b="27239"/>
          <a:stretch/>
        </p:blipFill>
        <p:spPr>
          <a:xfrm>
            <a:off x="838200" y="1690688"/>
            <a:ext cx="2894351" cy="2230759"/>
          </a:xfrm>
        </p:spPr>
      </p:pic>
      <p:pic>
        <p:nvPicPr>
          <p:cNvPr id="9" name="Picture 8">
            <a:extLst>
              <a:ext uri="{FF2B5EF4-FFF2-40B4-BE49-F238E27FC236}">
                <a16:creationId xmlns:a16="http://schemas.microsoft.com/office/drawing/2014/main" id="{FE7505C8-7A76-329B-15EE-4C8E19014E48}"/>
              </a:ext>
            </a:extLst>
          </p:cNvPr>
          <p:cNvPicPr>
            <a:picLocks noChangeAspect="1"/>
          </p:cNvPicPr>
          <p:nvPr/>
        </p:nvPicPr>
        <p:blipFill>
          <a:blip r:embed="rId5"/>
          <a:stretch>
            <a:fillRect/>
          </a:stretch>
        </p:blipFill>
        <p:spPr>
          <a:xfrm>
            <a:off x="4915383" y="1432274"/>
            <a:ext cx="2669639" cy="2646951"/>
          </a:xfrm>
          <a:prstGeom prst="rect">
            <a:avLst/>
          </a:prstGeom>
        </p:spPr>
      </p:pic>
      <p:pic>
        <p:nvPicPr>
          <p:cNvPr id="1026" name="Picture 2">
            <a:extLst>
              <a:ext uri="{FF2B5EF4-FFF2-40B4-BE49-F238E27FC236}">
                <a16:creationId xmlns:a16="http://schemas.microsoft.com/office/drawing/2014/main" id="{0C424C35-BF2C-14F5-248F-A8716EE1CF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091" b="14973"/>
          <a:stretch/>
        </p:blipFill>
        <p:spPr bwMode="auto">
          <a:xfrm>
            <a:off x="8801100" y="1124263"/>
            <a:ext cx="2552700" cy="3222886"/>
          </a:xfrm>
          <a:prstGeom prst="rect">
            <a:avLst/>
          </a:prstGeom>
          <a:noFill/>
          <a:extLst>
            <a:ext uri="{909E8E84-426E-40DD-AFC4-6F175D3DCCD1}">
              <a14:hiddenFill xmlns:a14="http://schemas.microsoft.com/office/drawing/2010/main">
                <a:solidFill>
                  <a:srgbClr val="FFFFFF"/>
                </a:solidFill>
              </a14:hiddenFill>
            </a:ext>
          </a:extLst>
        </p:spPr>
      </p:pic>
      <p:pic>
        <p:nvPicPr>
          <p:cNvPr id="10" name="Stimulus 1 ">
            <a:hlinkClick r:id="" action="ppaction://media"/>
            <a:extLst>
              <a:ext uri="{FF2B5EF4-FFF2-40B4-BE49-F238E27FC236}">
                <a16:creationId xmlns:a16="http://schemas.microsoft.com/office/drawing/2014/main" id="{96ACC44A-07CB-48CE-3569-37873F5786C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45518" y="5359358"/>
            <a:ext cx="609600" cy="609600"/>
          </a:xfrm>
          <a:prstGeom prst="rect">
            <a:avLst/>
          </a:prstGeom>
        </p:spPr>
      </p:pic>
    </p:spTree>
    <p:extLst>
      <p:ext uri="{BB962C8B-B14F-4D97-AF65-F5344CB8AC3E}">
        <p14:creationId xmlns:p14="http://schemas.microsoft.com/office/powerpoint/2010/main" val="391023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7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505" y="614597"/>
            <a:ext cx="8229600" cy="1143000"/>
          </a:xfrm>
        </p:spPr>
        <p:txBody>
          <a:bodyPr/>
          <a:lstStyle/>
          <a:p>
            <a:r>
              <a:rPr lang="en-US" dirty="0"/>
              <a:t>Stimuli 2: Social Media   </a:t>
            </a:r>
          </a:p>
        </p:txBody>
      </p:sp>
      <p:pic>
        <p:nvPicPr>
          <p:cNvPr id="2050" name="Picture 2">
            <a:extLst>
              <a:ext uri="{FF2B5EF4-FFF2-40B4-BE49-F238E27FC236}">
                <a16:creationId xmlns:a16="http://schemas.microsoft.com/office/drawing/2014/main" id="{EFEE0A1C-6066-3064-AB56-77780E4E1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505" y="2581886"/>
            <a:ext cx="5577589" cy="29193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C8B802A-AD0B-E4C5-D9CA-397A535E7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964" y="2581886"/>
            <a:ext cx="3932418" cy="3940476"/>
          </a:xfrm>
          <a:prstGeom prst="rect">
            <a:avLst/>
          </a:prstGeom>
          <a:noFill/>
          <a:extLst>
            <a:ext uri="{909E8E84-426E-40DD-AFC4-6F175D3DCCD1}">
              <a14:hiddenFill xmlns:a14="http://schemas.microsoft.com/office/drawing/2010/main">
                <a:solidFill>
                  <a:srgbClr val="FFFFFF"/>
                </a:solidFill>
              </a14:hiddenFill>
            </a:ext>
          </a:extLst>
        </p:spPr>
      </p:pic>
      <p:pic>
        <p:nvPicPr>
          <p:cNvPr id="4" name="Social Media">
            <a:hlinkClick r:id="" action="ppaction://media"/>
            <a:extLst>
              <a:ext uri="{FF2B5EF4-FFF2-40B4-BE49-F238E27FC236}">
                <a16:creationId xmlns:a16="http://schemas.microsoft.com/office/drawing/2014/main" id="{3FCDFDC3-C387-5F8B-0220-C7C71C648D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52387" y="881297"/>
            <a:ext cx="609600" cy="609600"/>
          </a:xfrm>
          <a:prstGeom prst="rect">
            <a:avLst/>
          </a:prstGeom>
        </p:spPr>
      </p:pic>
    </p:spTree>
    <p:extLst>
      <p:ext uri="{BB962C8B-B14F-4D97-AF65-F5344CB8AC3E}">
        <p14:creationId xmlns:p14="http://schemas.microsoft.com/office/powerpoint/2010/main" val="20738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Stimuli 3: Poem   </a:t>
            </a:r>
          </a:p>
        </p:txBody>
      </p:sp>
      <p:pic>
        <p:nvPicPr>
          <p:cNvPr id="4" name="Picture 3">
            <a:extLst>
              <a:ext uri="{FF2B5EF4-FFF2-40B4-BE49-F238E27FC236}">
                <a16:creationId xmlns:a16="http://schemas.microsoft.com/office/drawing/2014/main" id="{E68AE5BF-37AC-32E0-D5C4-EB351953A2AE}"/>
              </a:ext>
            </a:extLst>
          </p:cNvPr>
          <p:cNvPicPr>
            <a:picLocks noChangeAspect="1"/>
          </p:cNvPicPr>
          <p:nvPr/>
        </p:nvPicPr>
        <p:blipFill>
          <a:blip r:embed="rId4"/>
          <a:stretch>
            <a:fillRect/>
          </a:stretch>
        </p:blipFill>
        <p:spPr>
          <a:xfrm>
            <a:off x="838200" y="1690688"/>
            <a:ext cx="4549281" cy="5167312"/>
          </a:xfrm>
          <a:prstGeom prst="rect">
            <a:avLst/>
          </a:prstGeom>
        </p:spPr>
      </p:pic>
      <p:pic>
        <p:nvPicPr>
          <p:cNvPr id="3074" name="Picture 2">
            <a:extLst>
              <a:ext uri="{FF2B5EF4-FFF2-40B4-BE49-F238E27FC236}">
                <a16:creationId xmlns:a16="http://schemas.microsoft.com/office/drawing/2014/main" id="{21E06D38-B8A6-40C9-65C2-23A6490E1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89883"/>
            <a:ext cx="4657725" cy="4657725"/>
          </a:xfrm>
          <a:prstGeom prst="rect">
            <a:avLst/>
          </a:prstGeom>
          <a:noFill/>
          <a:extLst>
            <a:ext uri="{909E8E84-426E-40DD-AFC4-6F175D3DCCD1}">
              <a14:hiddenFill xmlns:a14="http://schemas.microsoft.com/office/drawing/2010/main">
                <a:solidFill>
                  <a:srgbClr val="FFFFFF"/>
                </a:solidFill>
              </a14:hiddenFill>
            </a:ext>
          </a:extLst>
        </p:spPr>
      </p:pic>
      <p:pic>
        <p:nvPicPr>
          <p:cNvPr id="5" name="Poem ">
            <a:hlinkClick r:id="" action="ppaction://media"/>
            <a:extLst>
              <a:ext uri="{FF2B5EF4-FFF2-40B4-BE49-F238E27FC236}">
                <a16:creationId xmlns:a16="http://schemas.microsoft.com/office/drawing/2014/main" id="{38E453DA-405E-E1C5-79A1-2BA2748A86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87481" y="425680"/>
            <a:ext cx="609600" cy="609600"/>
          </a:xfrm>
          <a:prstGeom prst="rect">
            <a:avLst/>
          </a:prstGeom>
        </p:spPr>
      </p:pic>
    </p:spTree>
    <p:extLst>
      <p:ext uri="{BB962C8B-B14F-4D97-AF65-F5344CB8AC3E}">
        <p14:creationId xmlns:p14="http://schemas.microsoft.com/office/powerpoint/2010/main" val="394959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19B4-0506-AFAC-2BD1-AAC926BBA082}"/>
              </a:ext>
            </a:extLst>
          </p:cNvPr>
          <p:cNvSpPr>
            <a:spLocks noGrp="1"/>
          </p:cNvSpPr>
          <p:nvPr>
            <p:ph type="title"/>
          </p:nvPr>
        </p:nvSpPr>
        <p:spPr/>
        <p:txBody>
          <a:bodyPr/>
          <a:lstStyle/>
          <a:p>
            <a:r>
              <a:rPr lang="en-GB" dirty="0"/>
              <a:t>Task: To complete Question 1 for your devised piece </a:t>
            </a:r>
          </a:p>
        </p:txBody>
      </p:sp>
      <p:sp>
        <p:nvSpPr>
          <p:cNvPr id="3" name="Content Placeholder 2">
            <a:extLst>
              <a:ext uri="{FF2B5EF4-FFF2-40B4-BE49-F238E27FC236}">
                <a16:creationId xmlns:a16="http://schemas.microsoft.com/office/drawing/2014/main" id="{8D1AB600-240B-A178-D22A-1B02518A693B}"/>
              </a:ext>
            </a:extLst>
          </p:cNvPr>
          <p:cNvSpPr>
            <a:spLocks noGrp="1"/>
          </p:cNvSpPr>
          <p:nvPr>
            <p:ph idx="1"/>
          </p:nvPr>
        </p:nvSpPr>
        <p:spPr/>
        <p:txBody>
          <a:bodyPr vert="horz" lIns="91440" tIns="45720" rIns="91440" bIns="45720" rtlCol="0" anchor="t">
            <a:normAutofit/>
          </a:bodyPr>
          <a:lstStyle/>
          <a:p>
            <a:r>
              <a:rPr lang="en-GB" dirty="0"/>
              <a:t>Using Mrs Quinn's example please write up your answer for question one individual and speak in the first person when doing so (I, me) </a:t>
            </a:r>
          </a:p>
          <a:p>
            <a:endParaRPr lang="en-GB"/>
          </a:p>
          <a:p>
            <a:r>
              <a:rPr lang="en-GB" dirty="0"/>
              <a:t>Write about all 3 stimuli you explored and your response to it commenting on how you came to the final decision of your current piece.</a:t>
            </a:r>
          </a:p>
          <a:p>
            <a:endParaRPr lang="en-GB"/>
          </a:p>
          <a:p>
            <a:r>
              <a:rPr lang="en-GB"/>
              <a:t>If you have any questions, drop me or Mrs </a:t>
            </a:r>
            <a:r>
              <a:rPr lang="en-GB" err="1"/>
              <a:t>Foulder</a:t>
            </a:r>
            <a:r>
              <a:rPr lang="en-GB"/>
              <a:t> an email :) </a:t>
            </a:r>
          </a:p>
        </p:txBody>
      </p:sp>
      <p:pic>
        <p:nvPicPr>
          <p:cNvPr id="4" name="Task Recap ">
            <a:hlinkClick r:id="" action="ppaction://media"/>
            <a:extLst>
              <a:ext uri="{FF2B5EF4-FFF2-40B4-BE49-F238E27FC236}">
                <a16:creationId xmlns:a16="http://schemas.microsoft.com/office/drawing/2014/main" id="{3C75F5D2-3D28-F4CA-E51D-B23E32AE98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5247968"/>
            <a:ext cx="609600" cy="609600"/>
          </a:xfrm>
          <a:prstGeom prst="rect">
            <a:avLst/>
          </a:prstGeom>
        </p:spPr>
      </p:pic>
    </p:spTree>
    <p:extLst>
      <p:ext uri="{BB962C8B-B14F-4D97-AF65-F5344CB8AC3E}">
        <p14:creationId xmlns:p14="http://schemas.microsoft.com/office/powerpoint/2010/main" val="28964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394</Words>
  <Application>Microsoft Office PowerPoint</Application>
  <PresentationFormat>Widescreen</PresentationFormat>
  <Paragraphs>31</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Calibri</vt:lpstr>
      <vt:lpstr>office theme</vt:lpstr>
      <vt:lpstr>Component 1:Devising </vt:lpstr>
      <vt:lpstr>Component 1: Devising </vt:lpstr>
      <vt:lpstr>Q1:  What was your initial response to the stimuli and what were the intentions of the piece? </vt:lpstr>
      <vt:lpstr>Mrs Quinn's Example:</vt:lpstr>
      <vt:lpstr>Stimuli 1: Images </vt:lpstr>
      <vt:lpstr>Stimuli 2: Social Media   </vt:lpstr>
      <vt:lpstr>Stimuli 3: Poem   </vt:lpstr>
      <vt:lpstr>Task: To complete Question 1 for your devised piece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Grace Quinn</cp:lastModifiedBy>
  <cp:revision>6</cp:revision>
  <dcterms:created xsi:type="dcterms:W3CDTF">2025-01-08T14:13:59Z</dcterms:created>
  <dcterms:modified xsi:type="dcterms:W3CDTF">2025-01-08T16:52:02Z</dcterms:modified>
</cp:coreProperties>
</file>