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60" r:id="rId5"/>
  </p:sldMasterIdLst>
  <p:notesMasterIdLst>
    <p:notesMasterId r:id="rId53"/>
  </p:notesMasterIdLst>
  <p:sldIdLst>
    <p:sldId id="673" r:id="rId6"/>
    <p:sldId id="683" r:id="rId7"/>
    <p:sldId id="678" r:id="rId8"/>
    <p:sldId id="680" r:id="rId9"/>
    <p:sldId id="320" r:id="rId10"/>
    <p:sldId id="679" r:id="rId11"/>
    <p:sldId id="681" r:id="rId12"/>
    <p:sldId id="682" r:id="rId13"/>
    <p:sldId id="271" r:id="rId14"/>
    <p:sldId id="267" r:id="rId15"/>
    <p:sldId id="272" r:id="rId16"/>
    <p:sldId id="273" r:id="rId17"/>
    <p:sldId id="274" r:id="rId18"/>
    <p:sldId id="275" r:id="rId19"/>
    <p:sldId id="279" r:id="rId20"/>
    <p:sldId id="280" r:id="rId21"/>
    <p:sldId id="281" r:id="rId22"/>
    <p:sldId id="282" r:id="rId23"/>
    <p:sldId id="283" r:id="rId24"/>
    <p:sldId id="284" r:id="rId25"/>
    <p:sldId id="285" r:id="rId26"/>
    <p:sldId id="286" r:id="rId27"/>
    <p:sldId id="287" r:id="rId28"/>
    <p:sldId id="290" r:id="rId29"/>
    <p:sldId id="291" r:id="rId30"/>
    <p:sldId id="292" r:id="rId31"/>
    <p:sldId id="293" r:id="rId32"/>
    <p:sldId id="295" r:id="rId33"/>
    <p:sldId id="296" r:id="rId34"/>
    <p:sldId id="297" r:id="rId35"/>
    <p:sldId id="298" r:id="rId36"/>
    <p:sldId id="299" r:id="rId37"/>
    <p:sldId id="300" r:id="rId38"/>
    <p:sldId id="301" r:id="rId39"/>
    <p:sldId id="302" r:id="rId40"/>
    <p:sldId id="304" r:id="rId41"/>
    <p:sldId id="305" r:id="rId42"/>
    <p:sldId id="306" r:id="rId43"/>
    <p:sldId id="313" r:id="rId44"/>
    <p:sldId id="314" r:id="rId45"/>
    <p:sldId id="315" r:id="rId46"/>
    <p:sldId id="316" r:id="rId47"/>
    <p:sldId id="317" r:id="rId48"/>
    <p:sldId id="342" r:id="rId49"/>
    <p:sldId id="347" r:id="rId50"/>
    <p:sldId id="348" r:id="rId51"/>
    <p:sldId id="349" r:id="rId52"/>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B943B3-0EA6-48B5-AB5A-A3572F088D80}">
  <a:tblStyle styleId="{23B943B3-0EA6-48B5-AB5A-A3572F088D8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4FEC6C4-5CF2-4DE8-A035-DB884A75C6BC}"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DBBA4-01AA-DD0D-9229-74F9A6D50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0D416-C388-61D8-B9CA-4958D6962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7F6C4-D3D2-73F1-49F0-11304C651F1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247449-2088-D5CB-E322-D4A399DE7CBF}"/>
              </a:ext>
            </a:extLst>
          </p:cNvPr>
          <p:cNvSpPr>
            <a:spLocks noGrp="1"/>
          </p:cNvSpPr>
          <p:nvPr>
            <p:ph type="sldNum" sz="quarter" idx="10"/>
          </p:nvPr>
        </p:nvSpPr>
        <p:spPr/>
        <p:txBody>
          <a:bodyPr/>
          <a:lstStyle/>
          <a:p>
            <a:fld id="{66AA4AEF-93BC-4043-9220-B0A231459650}" type="slidenum">
              <a:rPr lang="en-GB" smtClean="0"/>
              <a:t>1</a:t>
            </a:fld>
            <a:endParaRPr lang="en-GB"/>
          </a:p>
        </p:txBody>
      </p:sp>
    </p:spTree>
    <p:extLst>
      <p:ext uri="{BB962C8B-B14F-4D97-AF65-F5344CB8AC3E}">
        <p14:creationId xmlns:p14="http://schemas.microsoft.com/office/powerpoint/2010/main" val="2332824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3" name="Google Shape;263;p1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2" name="Google Shape;272;p1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1" name="Google Shape;281;p2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2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856C9-06C6-B81B-D834-CCC9ADA47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CFB9B-FA4A-59DC-2FD8-3BBFDEE696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673BC-C83A-ADD8-EF37-E91C7F45C1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0296365-2532-C3B9-4369-0895C447BA22}"/>
              </a:ext>
            </a:extLst>
          </p:cNvPr>
          <p:cNvSpPr>
            <a:spLocks noGrp="1"/>
          </p:cNvSpPr>
          <p:nvPr>
            <p:ph type="sldNum" sz="quarter" idx="10"/>
          </p:nvPr>
        </p:nvSpPr>
        <p:spPr/>
        <p:txBody>
          <a:bodyPr/>
          <a:lstStyle/>
          <a:p>
            <a:fld id="{66AA4AEF-93BC-4043-9220-B0A231459650}" type="slidenum">
              <a:rPr lang="en-GB" smtClean="0"/>
              <a:t>2</a:t>
            </a:fld>
            <a:endParaRPr lang="en-GB"/>
          </a:p>
        </p:txBody>
      </p:sp>
    </p:spTree>
    <p:extLst>
      <p:ext uri="{BB962C8B-B14F-4D97-AF65-F5344CB8AC3E}">
        <p14:creationId xmlns:p14="http://schemas.microsoft.com/office/powerpoint/2010/main" val="1979416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3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3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3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3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3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3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3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3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3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3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3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4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4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4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B931-0BF2-2C42-FACF-5EF125A2A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BAEE0-C348-ECC0-69AE-109FB4704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F1371-7C5B-9589-1DD0-7F38568E6C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30C6CD-A53B-85CF-94DE-F39FB447118F}"/>
              </a:ext>
            </a:extLst>
          </p:cNvPr>
          <p:cNvSpPr>
            <a:spLocks noGrp="1"/>
          </p:cNvSpPr>
          <p:nvPr>
            <p:ph type="sldNum" sz="quarter" idx="10"/>
          </p:nvPr>
        </p:nvSpPr>
        <p:spPr/>
        <p:txBody>
          <a:bodyPr/>
          <a:lstStyle/>
          <a:p>
            <a:fld id="{66AA4AEF-93BC-4043-9220-B0A231459650}" type="slidenum">
              <a:rPr lang="en-GB" smtClean="0"/>
              <a:t>3</a:t>
            </a:fld>
            <a:endParaRPr lang="en-GB"/>
          </a:p>
        </p:txBody>
      </p:sp>
    </p:spTree>
    <p:extLst>
      <p:ext uri="{BB962C8B-B14F-4D97-AF65-F5344CB8AC3E}">
        <p14:creationId xmlns:p14="http://schemas.microsoft.com/office/powerpoint/2010/main" val="136729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4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4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4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4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4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4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4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4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4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4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4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4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4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4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5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5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5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5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5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5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5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5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20FB0-C090-4F45-AA20-96F4E8649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24739B-F548-97D9-4F7F-D0BC35EBD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E769E0-7029-8EB7-EB5F-1338E76A60F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43F63F-0FDD-E747-5C30-D3AC2C1B5DA4}"/>
              </a:ext>
            </a:extLst>
          </p:cNvPr>
          <p:cNvSpPr>
            <a:spLocks noGrp="1"/>
          </p:cNvSpPr>
          <p:nvPr>
            <p:ph type="sldNum" sz="quarter" idx="10"/>
          </p:nvPr>
        </p:nvSpPr>
        <p:spPr/>
        <p:txBody>
          <a:bodyPr/>
          <a:lstStyle/>
          <a:p>
            <a:fld id="{66AA4AEF-93BC-4043-9220-B0A231459650}" type="slidenum">
              <a:rPr lang="en-GB" smtClean="0"/>
              <a:t>4</a:t>
            </a:fld>
            <a:endParaRPr lang="en-GB"/>
          </a:p>
        </p:txBody>
      </p:sp>
    </p:spTree>
    <p:extLst>
      <p:ext uri="{BB962C8B-B14F-4D97-AF65-F5344CB8AC3E}">
        <p14:creationId xmlns:p14="http://schemas.microsoft.com/office/powerpoint/2010/main" val="21785660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5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5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5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6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6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p6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6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6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6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6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6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6" name="Google Shape;686;p6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8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4" name="Google Shape;924;p8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9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9" name="Google Shape;969;p9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0" name="Google Shape;970;p9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9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7" name="Google Shape;977;p9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9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3" name="Google Shape;983;p9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6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8" name="Google Shape;718;p6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D4EDE-0486-BB56-BF12-C17CA6B278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11362-8E2C-23A8-C768-1D4D27A86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938F3E-5BB3-5E42-6F01-6F763095071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CF7327D-C20B-1389-FCED-E78E4422AD03}"/>
              </a:ext>
            </a:extLst>
          </p:cNvPr>
          <p:cNvSpPr>
            <a:spLocks noGrp="1"/>
          </p:cNvSpPr>
          <p:nvPr>
            <p:ph type="sldNum" sz="quarter" idx="10"/>
          </p:nvPr>
        </p:nvSpPr>
        <p:spPr/>
        <p:txBody>
          <a:bodyPr/>
          <a:lstStyle/>
          <a:p>
            <a:fld id="{66AA4AEF-93BC-4043-9220-B0A231459650}" type="slidenum">
              <a:rPr lang="en-GB" smtClean="0"/>
              <a:t>6</a:t>
            </a:fld>
            <a:endParaRPr lang="en-GB"/>
          </a:p>
        </p:txBody>
      </p:sp>
    </p:spTree>
    <p:extLst>
      <p:ext uri="{BB962C8B-B14F-4D97-AF65-F5344CB8AC3E}">
        <p14:creationId xmlns:p14="http://schemas.microsoft.com/office/powerpoint/2010/main" val="2267076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55C89-6C49-DBEC-1D46-1A8F641C2A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25C151-845D-21F1-73F4-CABC4D1311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3705DB-6DB0-9941-CC17-37E752A45B1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C200B4-1499-3919-6012-28713257973C}"/>
              </a:ext>
            </a:extLst>
          </p:cNvPr>
          <p:cNvSpPr>
            <a:spLocks noGrp="1"/>
          </p:cNvSpPr>
          <p:nvPr>
            <p:ph type="sldNum" sz="quarter" idx="10"/>
          </p:nvPr>
        </p:nvSpPr>
        <p:spPr/>
        <p:txBody>
          <a:bodyPr/>
          <a:lstStyle/>
          <a:p>
            <a:fld id="{66AA4AEF-93BC-4043-9220-B0A231459650}" type="slidenum">
              <a:rPr lang="en-GB" smtClean="0"/>
              <a:t>7</a:t>
            </a:fld>
            <a:endParaRPr lang="en-GB"/>
          </a:p>
        </p:txBody>
      </p:sp>
    </p:spTree>
    <p:extLst>
      <p:ext uri="{BB962C8B-B14F-4D97-AF65-F5344CB8AC3E}">
        <p14:creationId xmlns:p14="http://schemas.microsoft.com/office/powerpoint/2010/main" val="2794663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1D4AD-8CB3-F1FE-89E2-323881A05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49152-FF87-00DF-3BDB-9BF250DD8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CB374-F6A1-EE6B-2493-FEDD4CA7E3D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604541B-6F05-1945-4349-C8EEB31E382F}"/>
              </a:ext>
            </a:extLst>
          </p:cNvPr>
          <p:cNvSpPr>
            <a:spLocks noGrp="1"/>
          </p:cNvSpPr>
          <p:nvPr>
            <p:ph type="sldNum" sz="quarter" idx="10"/>
          </p:nvPr>
        </p:nvSpPr>
        <p:spPr/>
        <p:txBody>
          <a:bodyPr/>
          <a:lstStyle/>
          <a:p>
            <a:fld id="{66AA4AEF-93BC-4043-9220-B0A231459650}" type="slidenum">
              <a:rPr lang="en-GB" smtClean="0"/>
              <a:t>8</a:t>
            </a:fld>
            <a:endParaRPr lang="en-GB"/>
          </a:p>
        </p:txBody>
      </p:sp>
    </p:spTree>
    <p:extLst>
      <p:ext uri="{BB962C8B-B14F-4D97-AF65-F5344CB8AC3E}">
        <p14:creationId xmlns:p14="http://schemas.microsoft.com/office/powerpoint/2010/main" val="488429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6" name="Google Shape;246;p1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630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0264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7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9134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6342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7514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1/9/2025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3377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1/9/2025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470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8718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1426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073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1/9/2025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433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oom.com/share/b28999eb486f4a11b624140b42bf0f73?sid=59355116-d886-495f-9e22-2a02f103b884"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49B9B-A298-6679-3A49-3F42E5CA8FFD}"/>
            </a:ext>
          </a:extLst>
        </p:cNvPr>
        <p:cNvGrpSpPr/>
        <p:nvPr/>
      </p:nvGrpSpPr>
      <p:grpSpPr>
        <a:xfrm>
          <a:off x="0" y="0"/>
          <a:ext cx="0" cy="0"/>
          <a:chOff x="0" y="0"/>
          <a:chExt cx="0" cy="0"/>
        </a:xfrm>
      </p:grpSpPr>
      <p:sp>
        <p:nvSpPr>
          <p:cNvPr id="8" name="Rounded Rectangle 13">
            <a:extLst>
              <a:ext uri="{FF2B5EF4-FFF2-40B4-BE49-F238E27FC236}">
                <a16:creationId xmlns:a16="http://schemas.microsoft.com/office/drawing/2014/main" id="{81139E58-B2D7-06E3-C73C-241D9286AA7B}"/>
              </a:ext>
            </a:extLst>
          </p:cNvPr>
          <p:cNvSpPr/>
          <p:nvPr/>
        </p:nvSpPr>
        <p:spPr>
          <a:xfrm>
            <a:off x="0" y="1001486"/>
            <a:ext cx="12293730" cy="5856514"/>
          </a:xfrm>
          <a:prstGeom prst="roundRect">
            <a:avLst/>
          </a:prstGeom>
          <a:solidFill>
            <a:schemeClr val="accent1">
              <a:lumMod val="20000"/>
              <a:lumOff val="8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2000" b="1" dirty="0">
              <a:solidFill>
                <a:schemeClr val="tx1"/>
              </a:solidFill>
            </a:endParaRPr>
          </a:p>
          <a:p>
            <a:pPr marL="457200" indent="-457200">
              <a:buAutoNum type="arabicPeriod"/>
              <a:defRPr/>
            </a:pPr>
            <a:endParaRPr lang="en-GB" sz="2400" b="1" dirty="0">
              <a:solidFill>
                <a:schemeClr val="tx1"/>
              </a:solidFill>
            </a:endParaRPr>
          </a:p>
          <a:p>
            <a:pPr>
              <a:defRPr/>
            </a:pPr>
            <a:endParaRPr lang="en-GB" sz="3200" b="1" u="sng" dirty="0">
              <a:solidFill>
                <a:schemeClr val="tx1"/>
              </a:solidFill>
            </a:endParaRPr>
          </a:p>
          <a:p>
            <a:pPr>
              <a:defRPr/>
            </a:pPr>
            <a:endParaRPr lang="en-GB" sz="2400" b="1" u="sng" dirty="0">
              <a:solidFill>
                <a:schemeClr val="tx1"/>
              </a:solidFill>
            </a:endParaRPr>
          </a:p>
          <a:p>
            <a:pPr>
              <a:defRPr/>
            </a:pPr>
            <a:endParaRPr lang="en-GB" sz="2400" b="1" u="sng" dirty="0">
              <a:solidFill>
                <a:schemeClr val="tx1"/>
              </a:solidFill>
            </a:endParaRPr>
          </a:p>
          <a:p>
            <a:pPr>
              <a:defRPr/>
            </a:pPr>
            <a:endParaRPr lang="en-GB" sz="2400" b="1" u="sng" dirty="0">
              <a:solidFill>
                <a:schemeClr val="tx1"/>
              </a:solidFill>
            </a:endParaRPr>
          </a:p>
          <a:p>
            <a:pPr>
              <a:defRPr/>
            </a:pPr>
            <a:r>
              <a:rPr lang="en-GB" sz="2400" b="1" u="sng" dirty="0">
                <a:solidFill>
                  <a:schemeClr val="tx1"/>
                </a:solidFill>
              </a:rPr>
              <a:t>Revision Task: Child Language Acquisition</a:t>
            </a: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2400" b="1" u="sng"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p:txBody>
      </p:sp>
      <p:sp>
        <p:nvSpPr>
          <p:cNvPr id="4" name="Rectangle: Rounded Corners 3">
            <a:extLst>
              <a:ext uri="{FF2B5EF4-FFF2-40B4-BE49-F238E27FC236}">
                <a16:creationId xmlns:a16="http://schemas.microsoft.com/office/drawing/2014/main" id="{115E8315-7956-483D-C234-F43A6C2536A0}"/>
              </a:ext>
            </a:extLst>
          </p:cNvPr>
          <p:cNvSpPr/>
          <p:nvPr/>
        </p:nvSpPr>
        <p:spPr>
          <a:xfrm>
            <a:off x="4996544" y="2966357"/>
            <a:ext cx="2198912" cy="9252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CLA</a:t>
            </a:r>
          </a:p>
        </p:txBody>
      </p:sp>
      <p:cxnSp>
        <p:nvCxnSpPr>
          <p:cNvPr id="7" name="Straight Arrow Connector 6">
            <a:extLst>
              <a:ext uri="{FF2B5EF4-FFF2-40B4-BE49-F238E27FC236}">
                <a16:creationId xmlns:a16="http://schemas.microsoft.com/office/drawing/2014/main" id="{E338AB7A-5C91-ADB3-783E-26A7991DFFDB}"/>
              </a:ext>
            </a:extLst>
          </p:cNvPr>
          <p:cNvCxnSpPr/>
          <p:nvPr/>
        </p:nvCxnSpPr>
        <p:spPr>
          <a:xfrm flipH="1" flipV="1">
            <a:off x="3951514" y="2220686"/>
            <a:ext cx="1045030" cy="745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8472CC3-6AAA-EBF4-0E26-7E0391461B0D}"/>
              </a:ext>
            </a:extLst>
          </p:cNvPr>
          <p:cNvCxnSpPr>
            <a:cxnSpLocks/>
          </p:cNvCxnSpPr>
          <p:nvPr/>
        </p:nvCxnSpPr>
        <p:spPr>
          <a:xfrm flipV="1">
            <a:off x="7081156" y="1989365"/>
            <a:ext cx="228599" cy="976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CEFC088-F4A8-5A7D-22C9-F5CDC3245E9B}"/>
              </a:ext>
            </a:extLst>
          </p:cNvPr>
          <p:cNvCxnSpPr>
            <a:cxnSpLocks/>
          </p:cNvCxnSpPr>
          <p:nvPr/>
        </p:nvCxnSpPr>
        <p:spPr>
          <a:xfrm flipH="1">
            <a:off x="3951514" y="3856263"/>
            <a:ext cx="1251858" cy="868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4422788-F3DA-6F95-A434-79FB0E1E58C5}"/>
              </a:ext>
            </a:extLst>
          </p:cNvPr>
          <p:cNvCxnSpPr>
            <a:cxnSpLocks/>
          </p:cNvCxnSpPr>
          <p:nvPr/>
        </p:nvCxnSpPr>
        <p:spPr>
          <a:xfrm>
            <a:off x="7195455" y="3712028"/>
            <a:ext cx="1066798" cy="791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696465C-593D-8D34-7BE5-CEA0D856265B}"/>
              </a:ext>
            </a:extLst>
          </p:cNvPr>
          <p:cNvCxnSpPr>
            <a:cxnSpLocks/>
          </p:cNvCxnSpPr>
          <p:nvPr/>
        </p:nvCxnSpPr>
        <p:spPr>
          <a:xfrm>
            <a:off x="6096000" y="3902528"/>
            <a:ext cx="152400" cy="1768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E8A3FC7-A41C-6234-A2A7-BAE9FDA3E4F4}"/>
              </a:ext>
            </a:extLst>
          </p:cNvPr>
          <p:cNvSpPr txBox="1"/>
          <p:nvPr/>
        </p:nvSpPr>
        <p:spPr>
          <a:xfrm>
            <a:off x="7919354" y="1448777"/>
            <a:ext cx="2993571" cy="461665"/>
          </a:xfrm>
          <a:prstGeom prst="rect">
            <a:avLst/>
          </a:prstGeom>
          <a:noFill/>
        </p:spPr>
        <p:txBody>
          <a:bodyPr wrap="square" rtlCol="0">
            <a:spAutoFit/>
          </a:bodyPr>
          <a:lstStyle/>
          <a:p>
            <a:r>
              <a:rPr lang="en-GB" sz="2400" b="1" dirty="0"/>
              <a:t>Stages of CLA</a:t>
            </a:r>
          </a:p>
        </p:txBody>
      </p:sp>
      <p:sp>
        <p:nvSpPr>
          <p:cNvPr id="20" name="TextBox 19">
            <a:extLst>
              <a:ext uri="{FF2B5EF4-FFF2-40B4-BE49-F238E27FC236}">
                <a16:creationId xmlns:a16="http://schemas.microsoft.com/office/drawing/2014/main" id="{BE5289B5-38D8-FA65-6A25-84D87DBD3147}"/>
              </a:ext>
            </a:extLst>
          </p:cNvPr>
          <p:cNvSpPr txBox="1"/>
          <p:nvPr/>
        </p:nvSpPr>
        <p:spPr>
          <a:xfrm>
            <a:off x="8539840" y="4485894"/>
            <a:ext cx="2993571" cy="461665"/>
          </a:xfrm>
          <a:prstGeom prst="rect">
            <a:avLst/>
          </a:prstGeom>
          <a:noFill/>
        </p:spPr>
        <p:txBody>
          <a:bodyPr wrap="square" rtlCol="0">
            <a:spAutoFit/>
          </a:bodyPr>
          <a:lstStyle/>
          <a:p>
            <a:r>
              <a:rPr lang="en-GB" sz="2400" b="1" dirty="0"/>
              <a:t>Phonology</a:t>
            </a:r>
          </a:p>
        </p:txBody>
      </p:sp>
      <p:sp>
        <p:nvSpPr>
          <p:cNvPr id="21" name="TextBox 20">
            <a:extLst>
              <a:ext uri="{FF2B5EF4-FFF2-40B4-BE49-F238E27FC236}">
                <a16:creationId xmlns:a16="http://schemas.microsoft.com/office/drawing/2014/main" id="{AB14CB40-EA02-EDC4-7450-28E37993D9AF}"/>
              </a:ext>
            </a:extLst>
          </p:cNvPr>
          <p:cNvSpPr txBox="1"/>
          <p:nvPr/>
        </p:nvSpPr>
        <p:spPr>
          <a:xfrm>
            <a:off x="5415641" y="5843885"/>
            <a:ext cx="2993571" cy="461665"/>
          </a:xfrm>
          <a:prstGeom prst="rect">
            <a:avLst/>
          </a:prstGeom>
          <a:noFill/>
        </p:spPr>
        <p:txBody>
          <a:bodyPr wrap="square" rtlCol="0">
            <a:spAutoFit/>
          </a:bodyPr>
          <a:lstStyle/>
          <a:p>
            <a:r>
              <a:rPr lang="en-GB" sz="2400" b="1" dirty="0"/>
              <a:t>Grammar</a:t>
            </a:r>
          </a:p>
        </p:txBody>
      </p:sp>
      <p:sp>
        <p:nvSpPr>
          <p:cNvPr id="22" name="TextBox 21">
            <a:extLst>
              <a:ext uri="{FF2B5EF4-FFF2-40B4-BE49-F238E27FC236}">
                <a16:creationId xmlns:a16="http://schemas.microsoft.com/office/drawing/2014/main" id="{D5277E6D-E200-6AAE-3C65-1F9AB91A3BBF}"/>
              </a:ext>
            </a:extLst>
          </p:cNvPr>
          <p:cNvSpPr txBox="1"/>
          <p:nvPr/>
        </p:nvSpPr>
        <p:spPr>
          <a:xfrm>
            <a:off x="741073" y="1799672"/>
            <a:ext cx="2993571" cy="2308324"/>
          </a:xfrm>
          <a:prstGeom prst="rect">
            <a:avLst/>
          </a:prstGeom>
          <a:noFill/>
        </p:spPr>
        <p:txBody>
          <a:bodyPr wrap="square" rtlCol="0">
            <a:spAutoFit/>
          </a:bodyPr>
          <a:lstStyle/>
          <a:p>
            <a:r>
              <a:rPr lang="en-GB" sz="2400" b="1" dirty="0"/>
              <a:t>Theories of CLA</a:t>
            </a:r>
          </a:p>
          <a:p>
            <a:endParaRPr lang="en-GB" sz="2400" b="1" dirty="0"/>
          </a:p>
          <a:p>
            <a:r>
              <a:rPr lang="en-GB" sz="2400" b="1" dirty="0"/>
              <a:t>-behaviourism</a:t>
            </a:r>
          </a:p>
          <a:p>
            <a:r>
              <a:rPr lang="en-GB" sz="2400" b="1" dirty="0"/>
              <a:t>-nativism</a:t>
            </a:r>
          </a:p>
          <a:p>
            <a:r>
              <a:rPr lang="en-GB" sz="2400" b="1" dirty="0"/>
              <a:t>-Halliday’s functions</a:t>
            </a:r>
          </a:p>
        </p:txBody>
      </p:sp>
      <p:sp>
        <p:nvSpPr>
          <p:cNvPr id="23" name="TextBox 22">
            <a:extLst>
              <a:ext uri="{FF2B5EF4-FFF2-40B4-BE49-F238E27FC236}">
                <a16:creationId xmlns:a16="http://schemas.microsoft.com/office/drawing/2014/main" id="{F44086D2-492B-F43B-91F5-5DE7B8F36050}"/>
              </a:ext>
            </a:extLst>
          </p:cNvPr>
          <p:cNvSpPr txBox="1"/>
          <p:nvPr/>
        </p:nvSpPr>
        <p:spPr>
          <a:xfrm>
            <a:off x="2852059" y="4755313"/>
            <a:ext cx="2993571" cy="461665"/>
          </a:xfrm>
          <a:prstGeom prst="rect">
            <a:avLst/>
          </a:prstGeom>
          <a:noFill/>
        </p:spPr>
        <p:txBody>
          <a:bodyPr wrap="square" rtlCol="0">
            <a:spAutoFit/>
          </a:bodyPr>
          <a:lstStyle/>
          <a:p>
            <a:r>
              <a:rPr lang="en-GB" sz="2400" b="1" dirty="0"/>
              <a:t>CDS</a:t>
            </a:r>
          </a:p>
        </p:txBody>
      </p:sp>
      <p:sp>
        <p:nvSpPr>
          <p:cNvPr id="25" name="Rounded Rectangle 6">
            <a:extLst>
              <a:ext uri="{FF2B5EF4-FFF2-40B4-BE49-F238E27FC236}">
                <a16:creationId xmlns:a16="http://schemas.microsoft.com/office/drawing/2014/main" id="{C281C290-0F89-2EE9-9DF8-E76C1676C4BA}"/>
              </a:ext>
            </a:extLst>
          </p:cNvPr>
          <p:cNvSpPr/>
          <p:nvPr/>
        </p:nvSpPr>
        <p:spPr>
          <a:xfrm>
            <a:off x="6635961" y="102317"/>
            <a:ext cx="5352969" cy="899169"/>
          </a:xfrm>
          <a:prstGeom prst="roundRect">
            <a:avLst/>
          </a:prstGeom>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eaLnBrk="0" hangingPunct="0">
              <a:defRPr/>
            </a:pPr>
            <a:fld id="{A6E6808E-D20D-441F-BE2A-9BD3FDD4EE07}" type="datetime2">
              <a:rPr lang="en-GB" sz="2000" b="1" u="sng">
                <a:solidFill>
                  <a:schemeClr val="tx1"/>
                </a:solidFill>
              </a:rPr>
              <a:t>Thursday, 09 January 2025</a:t>
            </a:fld>
            <a:r>
              <a:rPr lang="en-GB" sz="2000" b="1" u="sng" dirty="0">
                <a:solidFill>
                  <a:schemeClr val="tx1"/>
                </a:solidFill>
              </a:rPr>
              <a:t> </a:t>
            </a:r>
          </a:p>
          <a:p>
            <a:pPr algn="r" eaLnBrk="0" hangingPunct="0">
              <a:defRPr/>
            </a:pPr>
            <a:r>
              <a:rPr lang="en-GB" sz="2000" b="1" u="sng" dirty="0">
                <a:solidFill>
                  <a:schemeClr val="tx1"/>
                </a:solidFill>
              </a:rPr>
              <a:t>Child Language Acquisition: A Recap</a:t>
            </a:r>
          </a:p>
        </p:txBody>
      </p:sp>
      <p:sp>
        <p:nvSpPr>
          <p:cNvPr id="26" name="TextBox 25">
            <a:extLst>
              <a:ext uri="{FF2B5EF4-FFF2-40B4-BE49-F238E27FC236}">
                <a16:creationId xmlns:a16="http://schemas.microsoft.com/office/drawing/2014/main" id="{21B9C326-DCEE-A9DF-49A9-E8604CB2D9E1}"/>
              </a:ext>
            </a:extLst>
          </p:cNvPr>
          <p:cNvSpPr txBox="1"/>
          <p:nvPr/>
        </p:nvSpPr>
        <p:spPr>
          <a:xfrm>
            <a:off x="284708" y="5856514"/>
            <a:ext cx="2492829" cy="707886"/>
          </a:xfrm>
          <a:prstGeom prst="rect">
            <a:avLst/>
          </a:prstGeom>
          <a:noFill/>
        </p:spPr>
        <p:txBody>
          <a:bodyPr wrap="square" rtlCol="0">
            <a:spAutoFit/>
          </a:bodyPr>
          <a:lstStyle/>
          <a:p>
            <a:r>
              <a:rPr lang="en-GB" sz="2000" dirty="0"/>
              <a:t>5 minutes- What can you remember?</a:t>
            </a:r>
          </a:p>
        </p:txBody>
      </p:sp>
      <p:sp>
        <p:nvSpPr>
          <p:cNvPr id="3" name="TextBox 2">
            <a:extLst>
              <a:ext uri="{FF2B5EF4-FFF2-40B4-BE49-F238E27FC236}">
                <a16:creationId xmlns:a16="http://schemas.microsoft.com/office/drawing/2014/main" id="{9F73B184-C8C5-A0C8-F4FA-E03622F58FAE}"/>
              </a:ext>
            </a:extLst>
          </p:cNvPr>
          <p:cNvSpPr txBox="1"/>
          <p:nvPr/>
        </p:nvSpPr>
        <p:spPr>
          <a:xfrm>
            <a:off x="148179" y="-549849"/>
            <a:ext cx="6169742" cy="1400383"/>
          </a:xfrm>
          <a:prstGeom prst="rect">
            <a:avLst/>
          </a:prstGeom>
          <a:noFill/>
        </p:spPr>
        <p:txBody>
          <a:bodyPr wrap="square">
            <a:spAutoFit/>
          </a:bodyPr>
          <a:lstStyle/>
          <a:p>
            <a:pPr algn="ctr">
              <a:defRPr/>
            </a:pPr>
            <a:endParaRPr lang="en-GB" sz="1050" b="1" u="sng" dirty="0">
              <a:solidFill>
                <a:schemeClr val="tx1"/>
              </a:solidFill>
            </a:endParaRPr>
          </a:p>
          <a:p>
            <a:pPr algn="ctr">
              <a:defRPr/>
            </a:pPr>
            <a:endParaRPr lang="en-GB" sz="1050" b="1" u="sng" dirty="0">
              <a:solidFill>
                <a:schemeClr val="tx1"/>
              </a:solidFill>
            </a:endParaRPr>
          </a:p>
          <a:p>
            <a:pPr algn="ctr">
              <a:defRPr/>
            </a:pPr>
            <a:endParaRPr lang="en-GB" sz="1600" b="1" u="sng" dirty="0">
              <a:solidFill>
                <a:schemeClr val="tx1"/>
              </a:solidFill>
            </a:endParaRPr>
          </a:p>
          <a:p>
            <a:pPr algn="ctr">
              <a:defRPr/>
            </a:pPr>
            <a:r>
              <a:rPr lang="en-GB" sz="2400" b="1" u="sng" dirty="0">
                <a:solidFill>
                  <a:schemeClr val="tx1"/>
                </a:solidFill>
                <a:hlinkClick r:id="rId3"/>
              </a:rPr>
              <a:t>Click here to access a recording of me speaking over the slides to help you!</a:t>
            </a:r>
            <a:r>
              <a:rPr lang="en-GB" sz="1600" b="1" u="sng" dirty="0">
                <a:solidFill>
                  <a:schemeClr val="tx1"/>
                </a:solidFill>
              </a:rPr>
              <a:t> </a:t>
            </a:r>
            <a:endParaRPr lang="en-GB" sz="2400" b="1" u="sng" dirty="0">
              <a:solidFill>
                <a:schemeClr val="tx1"/>
              </a:solidFill>
            </a:endParaRPr>
          </a:p>
        </p:txBody>
      </p:sp>
    </p:spTree>
    <p:extLst>
      <p:ext uri="{BB962C8B-B14F-4D97-AF65-F5344CB8AC3E}">
        <p14:creationId xmlns:p14="http://schemas.microsoft.com/office/powerpoint/2010/main" val="181979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4"/>
          <p:cNvPicPr preferRelativeResize="0"/>
          <p:nvPr/>
        </p:nvPicPr>
        <p:blipFill rotWithShape="1">
          <a:blip r:embed="rId3">
            <a:alphaModFix/>
          </a:blip>
          <a:srcRect l="21692" t="19472" r="23961" b="21514"/>
          <a:stretch/>
        </p:blipFill>
        <p:spPr>
          <a:xfrm>
            <a:off x="1399023" y="181496"/>
            <a:ext cx="10324477" cy="63031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aphicFrame>
        <p:nvGraphicFramePr>
          <p:cNvPr id="259" name="Google Shape;259;p29"/>
          <p:cNvGraphicFramePr/>
          <p:nvPr/>
        </p:nvGraphicFramePr>
        <p:xfrm>
          <a:off x="583045" y="212551"/>
          <a:ext cx="11408075" cy="6493110"/>
        </p:xfrm>
        <a:graphic>
          <a:graphicData uri="http://schemas.openxmlformats.org/drawingml/2006/table">
            <a:tbl>
              <a:tblPr firstRow="1" bandRow="1">
                <a:noFill/>
                <a:tableStyleId>{F4FEC6C4-5CF2-4DE8-A035-DB884A75C6BC}</a:tableStyleId>
              </a:tblPr>
              <a:tblGrid>
                <a:gridCol w="2014225">
                  <a:extLst>
                    <a:ext uri="{9D8B030D-6E8A-4147-A177-3AD203B41FA5}">
                      <a16:colId xmlns:a16="http://schemas.microsoft.com/office/drawing/2014/main" val="20000"/>
                    </a:ext>
                  </a:extLst>
                </a:gridCol>
                <a:gridCol w="2424225">
                  <a:extLst>
                    <a:ext uri="{9D8B030D-6E8A-4147-A177-3AD203B41FA5}">
                      <a16:colId xmlns:a16="http://schemas.microsoft.com/office/drawing/2014/main" val="20001"/>
                    </a:ext>
                  </a:extLst>
                </a:gridCol>
                <a:gridCol w="6969625">
                  <a:extLst>
                    <a:ext uri="{9D8B030D-6E8A-4147-A177-3AD203B41FA5}">
                      <a16:colId xmlns:a16="http://schemas.microsoft.com/office/drawing/2014/main" val="20002"/>
                    </a:ext>
                  </a:extLst>
                </a:gridCol>
              </a:tblGrid>
              <a:tr h="397050">
                <a:tc>
                  <a:txBody>
                    <a:bodyPr/>
                    <a:lstStyle/>
                    <a:p>
                      <a:pPr marL="0" marR="0" lvl="0" indent="0" algn="ctr" rtl="0">
                        <a:spcBef>
                          <a:spcPts val="0"/>
                        </a:spcBef>
                        <a:spcAft>
                          <a:spcPts val="0"/>
                        </a:spcAft>
                        <a:buNone/>
                      </a:pPr>
                      <a:r>
                        <a:rPr lang="en-GB" sz="2400" b="1"/>
                        <a:t>Age</a:t>
                      </a:r>
                      <a:endParaRPr/>
                    </a:p>
                  </a:txBody>
                  <a:tcPr marL="91450" marR="91450" marT="45725" marB="45725"/>
                </a:tc>
                <a:tc>
                  <a:txBody>
                    <a:bodyPr/>
                    <a:lstStyle/>
                    <a:p>
                      <a:pPr marL="0" marR="0" lvl="0" indent="0" algn="ctr" rtl="0">
                        <a:spcBef>
                          <a:spcPts val="0"/>
                        </a:spcBef>
                        <a:spcAft>
                          <a:spcPts val="0"/>
                        </a:spcAft>
                        <a:buNone/>
                      </a:pPr>
                      <a:r>
                        <a:rPr lang="en-GB" sz="2400" b="1"/>
                        <a:t>Stage</a:t>
                      </a:r>
                      <a:endParaRPr/>
                    </a:p>
                  </a:txBody>
                  <a:tcPr marL="91450" marR="91450" marT="45725" marB="45725"/>
                </a:tc>
                <a:tc>
                  <a:txBody>
                    <a:bodyPr/>
                    <a:lstStyle/>
                    <a:p>
                      <a:pPr marL="0" marR="0" lvl="0" indent="0" algn="ctr" rtl="0">
                        <a:spcBef>
                          <a:spcPts val="0"/>
                        </a:spcBef>
                        <a:spcAft>
                          <a:spcPts val="0"/>
                        </a:spcAft>
                        <a:buNone/>
                      </a:pPr>
                      <a:r>
                        <a:rPr lang="en-GB" sz="2400" b="1"/>
                        <a:t>Features</a:t>
                      </a:r>
                      <a:endParaRPr/>
                    </a:p>
                  </a:txBody>
                  <a:tcPr marL="91450" marR="91450" marT="45725" marB="45725"/>
                </a:tc>
                <a:extLst>
                  <a:ext uri="{0D108BD9-81ED-4DB2-BD59-A6C34878D82A}">
                    <a16:rowId xmlns:a16="http://schemas.microsoft.com/office/drawing/2014/main" val="10000"/>
                  </a:ext>
                </a:extLst>
              </a:tr>
              <a:tr h="979025">
                <a:tc>
                  <a:txBody>
                    <a:bodyPr/>
                    <a:lstStyle/>
                    <a:p>
                      <a:pPr marL="0" marR="0" lvl="0" indent="0" algn="l" rtl="0">
                        <a:spcBef>
                          <a:spcPts val="0"/>
                        </a:spcBef>
                        <a:spcAft>
                          <a:spcPts val="0"/>
                        </a:spcAft>
                        <a:buNone/>
                      </a:pPr>
                      <a:r>
                        <a:rPr lang="en-GB" sz="2000"/>
                        <a:t>Before Birth</a:t>
                      </a:r>
                      <a:endParaRPr sz="2000" b="1"/>
                    </a:p>
                  </a:txBody>
                  <a:tcPr marL="91450" marR="91450" marT="45725" marB="45725"/>
                </a:tc>
                <a:tc>
                  <a:txBody>
                    <a:bodyPr/>
                    <a:lstStyle/>
                    <a:p>
                      <a:pPr marL="0" marR="0" lvl="0" indent="0" algn="l" rtl="0">
                        <a:spcBef>
                          <a:spcPts val="0"/>
                        </a:spcBef>
                        <a:spcAft>
                          <a:spcPts val="0"/>
                        </a:spcAft>
                        <a:buNone/>
                      </a:pPr>
                      <a:endParaRPr sz="2000" b="1"/>
                    </a:p>
                  </a:txBody>
                  <a:tcPr marL="91450" marR="91450" marT="45725" marB="45725"/>
                </a:tc>
                <a:tc>
                  <a:txBody>
                    <a:bodyPr/>
                    <a:lstStyle/>
                    <a:p>
                      <a:pPr marL="0" marR="0" lvl="0" indent="0" algn="l" rtl="0">
                        <a:spcBef>
                          <a:spcPts val="0"/>
                        </a:spcBef>
                        <a:spcAft>
                          <a:spcPts val="0"/>
                        </a:spcAft>
                        <a:buNone/>
                      </a:pPr>
                      <a:r>
                        <a:rPr lang="en-GB" sz="2000"/>
                        <a:t>Research suggests that babies in the womb become used to the rhythms and intonation of the language being spoken around them.</a:t>
                      </a:r>
                      <a:endParaRPr sz="2000" b="1"/>
                    </a:p>
                  </a:txBody>
                  <a:tcPr marL="91450" marR="91450" marT="45725" marB="45725"/>
                </a:tc>
                <a:extLst>
                  <a:ext uri="{0D108BD9-81ED-4DB2-BD59-A6C34878D82A}">
                    <a16:rowId xmlns:a16="http://schemas.microsoft.com/office/drawing/2014/main" val="10001"/>
                  </a:ext>
                </a:extLst>
              </a:tr>
              <a:tr h="979025">
                <a:tc>
                  <a:txBody>
                    <a:bodyPr/>
                    <a:lstStyle/>
                    <a:p>
                      <a:pPr marL="0" marR="0" lvl="0" indent="0" algn="l" rtl="0">
                        <a:spcBef>
                          <a:spcPts val="0"/>
                        </a:spcBef>
                        <a:spcAft>
                          <a:spcPts val="0"/>
                        </a:spcAft>
                        <a:buNone/>
                      </a:pPr>
                      <a:r>
                        <a:rPr lang="en-GB" sz="2000"/>
                        <a:t>0-12 months</a:t>
                      </a:r>
                      <a:endParaRPr sz="2000" b="1"/>
                    </a:p>
                  </a:txBody>
                  <a:tcPr marL="91450" marR="91450" marT="45725" marB="45725"/>
                </a:tc>
                <a:tc>
                  <a:txBody>
                    <a:bodyPr/>
                    <a:lstStyle/>
                    <a:p>
                      <a:pPr marL="0" marR="0" lvl="0" indent="0" algn="l" rtl="0">
                        <a:spcBef>
                          <a:spcPts val="0"/>
                        </a:spcBef>
                        <a:spcAft>
                          <a:spcPts val="0"/>
                        </a:spcAft>
                        <a:buNone/>
                      </a:pPr>
                      <a:r>
                        <a:rPr lang="en-GB" sz="2000"/>
                        <a:t>Early communication / exercising mouth. </a:t>
                      </a:r>
                      <a:endParaRPr sz="2000" b="1"/>
                    </a:p>
                  </a:txBody>
                  <a:tcPr marL="91450" marR="91450" marT="45725" marB="45725"/>
                </a:tc>
                <a:tc>
                  <a:txBody>
                    <a:bodyPr/>
                    <a:lstStyle/>
                    <a:p>
                      <a:pPr marL="0" marR="0" lvl="0" indent="0" algn="l" rtl="0">
                        <a:spcBef>
                          <a:spcPts val="0"/>
                        </a:spcBef>
                        <a:spcAft>
                          <a:spcPts val="0"/>
                        </a:spcAft>
                        <a:buNone/>
                      </a:pPr>
                      <a:r>
                        <a:rPr lang="en-GB" sz="2000"/>
                        <a:t>Crying, Cooing, Babbling, reduplication of monosyllables. </a:t>
                      </a:r>
                      <a:endParaRPr/>
                    </a:p>
                    <a:p>
                      <a:pPr marL="0" marR="0" lvl="0" indent="0" algn="l" rtl="0">
                        <a:spcBef>
                          <a:spcPts val="0"/>
                        </a:spcBef>
                        <a:spcAft>
                          <a:spcPts val="0"/>
                        </a:spcAft>
                        <a:buNone/>
                      </a:pPr>
                      <a:r>
                        <a:rPr lang="en-GB" sz="2000"/>
                        <a:t>Phonemic expansion (0-9 months) and contraction (9/10 months) occurs. </a:t>
                      </a:r>
                      <a:endParaRPr sz="2000" b="1"/>
                    </a:p>
                  </a:txBody>
                  <a:tcPr marL="91450" marR="91450" marT="45725" marB="45725"/>
                </a:tc>
                <a:extLst>
                  <a:ext uri="{0D108BD9-81ED-4DB2-BD59-A6C34878D82A}">
                    <a16:rowId xmlns:a16="http://schemas.microsoft.com/office/drawing/2014/main" val="10002"/>
                  </a:ext>
                </a:extLst>
              </a:tr>
              <a:tr h="685325">
                <a:tc>
                  <a:txBody>
                    <a:bodyPr/>
                    <a:lstStyle/>
                    <a:p>
                      <a:pPr marL="0" marR="0" lvl="0" indent="0" algn="l" rtl="0">
                        <a:spcBef>
                          <a:spcPts val="0"/>
                        </a:spcBef>
                        <a:spcAft>
                          <a:spcPts val="0"/>
                        </a:spcAft>
                        <a:buNone/>
                      </a:pPr>
                      <a:r>
                        <a:rPr lang="en-GB" sz="2000"/>
                        <a:t>1 year – 18 months </a:t>
                      </a:r>
                      <a:endParaRPr sz="2000" b="1"/>
                    </a:p>
                  </a:txBody>
                  <a:tcPr marL="91450" marR="91450" marT="45725" marB="45725"/>
                </a:tc>
                <a:tc>
                  <a:txBody>
                    <a:bodyPr/>
                    <a:lstStyle/>
                    <a:p>
                      <a:pPr marL="0" marR="0" lvl="0" indent="0" algn="l" rtl="0">
                        <a:spcBef>
                          <a:spcPts val="0"/>
                        </a:spcBef>
                        <a:spcAft>
                          <a:spcPts val="0"/>
                        </a:spcAft>
                        <a:buNone/>
                      </a:pPr>
                      <a:r>
                        <a:rPr lang="en-GB" sz="2000"/>
                        <a:t>One word stage</a:t>
                      </a:r>
                      <a:endParaRPr sz="2000" b="1"/>
                    </a:p>
                  </a:txBody>
                  <a:tcPr marL="91450" marR="91450" marT="45725" marB="45725"/>
                </a:tc>
                <a:tc>
                  <a:txBody>
                    <a:bodyPr/>
                    <a:lstStyle/>
                    <a:p>
                      <a:pPr marL="0" marR="0" lvl="0" indent="0" algn="l" rtl="0">
                        <a:spcBef>
                          <a:spcPts val="0"/>
                        </a:spcBef>
                        <a:spcAft>
                          <a:spcPts val="0"/>
                        </a:spcAft>
                        <a:buNone/>
                      </a:pPr>
                      <a:r>
                        <a:rPr lang="en-GB" sz="2000"/>
                        <a:t>Reliance on concrete nouns</a:t>
                      </a:r>
                      <a:endParaRPr/>
                    </a:p>
                    <a:p>
                      <a:pPr marL="0" marR="0" lvl="0" indent="0" algn="l" rtl="0">
                        <a:spcBef>
                          <a:spcPts val="0"/>
                        </a:spcBef>
                        <a:spcAft>
                          <a:spcPts val="0"/>
                        </a:spcAft>
                        <a:buNone/>
                      </a:pPr>
                      <a:r>
                        <a:rPr lang="en-GB" sz="2000"/>
                        <a:t>Use of holophrases</a:t>
                      </a:r>
                      <a:endParaRPr sz="2000" b="1"/>
                    </a:p>
                  </a:txBody>
                  <a:tcPr marL="91450" marR="91450" marT="45725" marB="45725"/>
                </a:tc>
                <a:extLst>
                  <a:ext uri="{0D108BD9-81ED-4DB2-BD59-A6C34878D82A}">
                    <a16:rowId xmlns:a16="http://schemas.microsoft.com/office/drawing/2014/main" val="10003"/>
                  </a:ext>
                </a:extLst>
              </a:tr>
              <a:tr h="1860150">
                <a:tc>
                  <a:txBody>
                    <a:bodyPr/>
                    <a:lstStyle/>
                    <a:p>
                      <a:pPr marL="0" marR="0" lvl="0" indent="0" algn="l" rtl="0">
                        <a:spcBef>
                          <a:spcPts val="0"/>
                        </a:spcBef>
                        <a:spcAft>
                          <a:spcPts val="0"/>
                        </a:spcAft>
                        <a:buNone/>
                      </a:pPr>
                      <a:r>
                        <a:rPr lang="en-GB" sz="2000"/>
                        <a:t>18 months – 2yrs</a:t>
                      </a:r>
                      <a:endParaRPr sz="2000" b="1"/>
                    </a:p>
                  </a:txBody>
                  <a:tcPr marL="91450" marR="91450" marT="45725" marB="45725"/>
                </a:tc>
                <a:tc>
                  <a:txBody>
                    <a:bodyPr/>
                    <a:lstStyle/>
                    <a:p>
                      <a:pPr marL="0" marR="0" lvl="0" indent="0" algn="l" rtl="0">
                        <a:spcBef>
                          <a:spcPts val="0"/>
                        </a:spcBef>
                        <a:spcAft>
                          <a:spcPts val="0"/>
                        </a:spcAft>
                        <a:buNone/>
                      </a:pPr>
                      <a:r>
                        <a:rPr lang="en-GB" sz="2000"/>
                        <a:t>Two word stage</a:t>
                      </a:r>
                      <a:endParaRPr sz="2000" b="1"/>
                    </a:p>
                  </a:txBody>
                  <a:tcPr marL="91450" marR="91450" marT="45725" marB="45725"/>
                </a:tc>
                <a:tc>
                  <a:txBody>
                    <a:bodyPr/>
                    <a:lstStyle/>
                    <a:p>
                      <a:pPr marL="0" marR="0" lvl="0" indent="0" algn="l" rtl="0">
                        <a:spcBef>
                          <a:spcPts val="0"/>
                        </a:spcBef>
                        <a:spcAft>
                          <a:spcPts val="0"/>
                        </a:spcAft>
                        <a:buNone/>
                      </a:pPr>
                      <a:r>
                        <a:rPr lang="en-GB" sz="2000"/>
                        <a:t>Two words often in grammatically correct sequence. </a:t>
                      </a:r>
                      <a:endParaRPr/>
                    </a:p>
                    <a:p>
                      <a:pPr marL="0" marR="0" lvl="0" indent="0" algn="l" rtl="0">
                        <a:spcBef>
                          <a:spcPts val="0"/>
                        </a:spcBef>
                        <a:spcAft>
                          <a:spcPts val="0"/>
                        </a:spcAft>
                        <a:buNone/>
                      </a:pPr>
                      <a:r>
                        <a:rPr lang="en-GB" sz="2000"/>
                        <a:t>Omits function words “Play garden”. </a:t>
                      </a:r>
                      <a:endParaRPr/>
                    </a:p>
                    <a:p>
                      <a:pPr marL="0" marR="0" lvl="0" indent="0" algn="l" rtl="0">
                        <a:spcBef>
                          <a:spcPts val="0"/>
                        </a:spcBef>
                        <a:spcAft>
                          <a:spcPts val="0"/>
                        </a:spcAft>
                        <a:buNone/>
                      </a:pPr>
                      <a:r>
                        <a:rPr lang="en-GB" sz="2000"/>
                        <a:t>Two word sentences can express range of meanings, e.g. possession, action, location. </a:t>
                      </a:r>
                      <a:endParaRPr/>
                    </a:p>
                    <a:p>
                      <a:pPr marL="0" marR="0" lvl="0" indent="0" algn="l" rtl="0">
                        <a:spcBef>
                          <a:spcPts val="0"/>
                        </a:spcBef>
                        <a:spcAft>
                          <a:spcPts val="0"/>
                        </a:spcAft>
                        <a:buNone/>
                      </a:pPr>
                      <a:r>
                        <a:rPr lang="en-GB" sz="2000"/>
                        <a:t>Two word sentences often have ambiguity because child not using inflectional affixes correctly. </a:t>
                      </a:r>
                      <a:endParaRPr sz="2000" b="1"/>
                    </a:p>
                  </a:txBody>
                  <a:tcPr marL="91450" marR="91450" marT="45725" marB="45725"/>
                </a:tc>
                <a:extLst>
                  <a:ext uri="{0D108BD9-81ED-4DB2-BD59-A6C34878D82A}">
                    <a16:rowId xmlns:a16="http://schemas.microsoft.com/office/drawing/2014/main" val="10004"/>
                  </a:ext>
                </a:extLst>
              </a:tr>
              <a:tr h="979025">
                <a:tc>
                  <a:txBody>
                    <a:bodyPr/>
                    <a:lstStyle/>
                    <a:p>
                      <a:pPr marL="0" marR="0" lvl="0" indent="0" algn="l" rtl="0">
                        <a:spcBef>
                          <a:spcPts val="0"/>
                        </a:spcBef>
                        <a:spcAft>
                          <a:spcPts val="0"/>
                        </a:spcAft>
                        <a:buNone/>
                      </a:pPr>
                      <a:r>
                        <a:rPr lang="en-GB" sz="2000"/>
                        <a:t>2 – 3yrs</a:t>
                      </a:r>
                      <a:endParaRPr sz="2000" b="1"/>
                    </a:p>
                  </a:txBody>
                  <a:tcPr marL="91450" marR="91450" marT="45725" marB="45725"/>
                </a:tc>
                <a:tc>
                  <a:txBody>
                    <a:bodyPr/>
                    <a:lstStyle/>
                    <a:p>
                      <a:pPr marL="0" marR="0" lvl="0" indent="0" algn="l" rtl="0">
                        <a:spcBef>
                          <a:spcPts val="0"/>
                        </a:spcBef>
                        <a:spcAft>
                          <a:spcPts val="0"/>
                        </a:spcAft>
                        <a:buNone/>
                      </a:pPr>
                      <a:r>
                        <a:rPr lang="en-GB" sz="2000"/>
                        <a:t>Telegraphic stage</a:t>
                      </a:r>
                      <a:endParaRPr sz="2000" b="1"/>
                    </a:p>
                  </a:txBody>
                  <a:tcPr marL="91450" marR="91450" marT="45725" marB="45725"/>
                </a:tc>
                <a:tc>
                  <a:txBody>
                    <a:bodyPr/>
                    <a:lstStyle/>
                    <a:p>
                      <a:pPr marL="0" marR="0" lvl="0" indent="0" algn="l" rtl="0">
                        <a:spcBef>
                          <a:spcPts val="0"/>
                        </a:spcBef>
                        <a:spcAft>
                          <a:spcPts val="0"/>
                        </a:spcAft>
                        <a:buNone/>
                      </a:pPr>
                      <a:r>
                        <a:rPr lang="en-GB" sz="2000"/>
                        <a:t>Three and four word utterances. SVO constructions. </a:t>
                      </a:r>
                      <a:endParaRPr/>
                    </a:p>
                    <a:p>
                      <a:pPr marL="0" marR="0" lvl="0" indent="0" algn="l" rtl="0">
                        <a:spcBef>
                          <a:spcPts val="0"/>
                        </a:spcBef>
                        <a:spcAft>
                          <a:spcPts val="0"/>
                        </a:spcAft>
                        <a:buNone/>
                      </a:pPr>
                      <a:r>
                        <a:rPr lang="en-GB" sz="2000"/>
                        <a:t>Grammatical elements missing (determiners)</a:t>
                      </a:r>
                      <a:endParaRPr/>
                    </a:p>
                    <a:p>
                      <a:pPr marL="0" marR="0" lvl="0" indent="0" algn="l" rtl="0">
                        <a:spcBef>
                          <a:spcPts val="0"/>
                        </a:spcBef>
                        <a:spcAft>
                          <a:spcPts val="0"/>
                        </a:spcAft>
                        <a:buNone/>
                      </a:pPr>
                      <a:r>
                        <a:rPr lang="en-GB" sz="2000"/>
                        <a:t>Inflectional affixes gradually acquired during this period. </a:t>
                      </a:r>
                      <a:endParaRPr sz="2000" b="1"/>
                    </a:p>
                  </a:txBody>
                  <a:tcPr marL="91450" marR="91450" marT="45725" marB="45725"/>
                </a:tc>
                <a:extLst>
                  <a:ext uri="{0D108BD9-81ED-4DB2-BD59-A6C34878D82A}">
                    <a16:rowId xmlns:a16="http://schemas.microsoft.com/office/drawing/2014/main" val="10005"/>
                  </a:ext>
                </a:extLst>
              </a:tr>
              <a:tr h="397050">
                <a:tc>
                  <a:txBody>
                    <a:bodyPr/>
                    <a:lstStyle/>
                    <a:p>
                      <a:pPr marL="0" marR="0" lvl="0" indent="0" algn="l" rtl="0">
                        <a:spcBef>
                          <a:spcPts val="0"/>
                        </a:spcBef>
                        <a:spcAft>
                          <a:spcPts val="0"/>
                        </a:spcAft>
                        <a:buNone/>
                      </a:pPr>
                      <a:r>
                        <a:rPr lang="en-GB" sz="2000"/>
                        <a:t>3+ </a:t>
                      </a:r>
                      <a:endParaRPr sz="2000" b="1"/>
                    </a:p>
                  </a:txBody>
                  <a:tcPr marL="91450" marR="91450" marT="45725" marB="45725"/>
                </a:tc>
                <a:tc>
                  <a:txBody>
                    <a:bodyPr/>
                    <a:lstStyle/>
                    <a:p>
                      <a:pPr marL="0" marR="0" lvl="0" indent="0" algn="l" rtl="0">
                        <a:spcBef>
                          <a:spcPts val="0"/>
                        </a:spcBef>
                        <a:spcAft>
                          <a:spcPts val="0"/>
                        </a:spcAft>
                        <a:buNone/>
                      </a:pPr>
                      <a:r>
                        <a:rPr lang="en-GB" sz="2000"/>
                        <a:t>Post telegraphic </a:t>
                      </a:r>
                      <a:endParaRPr sz="2000" b="1"/>
                    </a:p>
                  </a:txBody>
                  <a:tcPr marL="91450" marR="91450" marT="45725" marB="45725"/>
                </a:tc>
                <a:tc>
                  <a:txBody>
                    <a:bodyPr/>
                    <a:lstStyle/>
                    <a:p>
                      <a:pPr marL="0" marR="0" lvl="0" indent="0" algn="l" rtl="0">
                        <a:spcBef>
                          <a:spcPts val="0"/>
                        </a:spcBef>
                        <a:spcAft>
                          <a:spcPts val="0"/>
                        </a:spcAft>
                        <a:buNone/>
                      </a:pPr>
                      <a:r>
                        <a:rPr lang="en-GB" sz="2000"/>
                        <a:t>Negative forms, plurals, wh interrogate words, auxiliaries. </a:t>
                      </a:r>
                      <a:endParaRPr sz="2000" b="1"/>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0"/>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266" name="Google Shape;266;p30"/>
          <p:cNvSpPr/>
          <p:nvPr/>
        </p:nvSpPr>
        <p:spPr>
          <a:xfrm>
            <a:off x="7213600" y="70094"/>
            <a:ext cx="3867917" cy="1020519"/>
          </a:xfrm>
          <a:prstGeom prst="roundRect">
            <a:avLst>
              <a:gd name="adj" fmla="val 16667"/>
            </a:avLst>
          </a:prstGeom>
          <a:solidFill>
            <a:srgbClr val="E1EFD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Stages of Child Language Acquisition and Phonological Errors</a:t>
            </a:r>
            <a:endParaRPr/>
          </a:p>
        </p:txBody>
      </p:sp>
      <p:sp>
        <p:nvSpPr>
          <p:cNvPr id="267" name="Google Shape;267;p30"/>
          <p:cNvSpPr txBox="1"/>
          <p:nvPr/>
        </p:nvSpPr>
        <p:spPr>
          <a:xfrm>
            <a:off x="386773" y="1394691"/>
            <a:ext cx="11137900" cy="5170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Phonological Development:</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The order in which vowels and consonants are acquired can vary from child to child. However research has found that:</a:t>
            </a:r>
            <a:endParaRPr/>
          </a:p>
          <a:p>
            <a:pPr marL="285750" marR="0" lvl="0" indent="-28575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Command of the all the vowels is achieved before command of all of the consonants. </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	</a:t>
            </a:r>
            <a:r>
              <a:rPr lang="en-GB" sz="2400">
                <a:solidFill>
                  <a:schemeClr val="dk1"/>
                </a:solidFill>
                <a:highlight>
                  <a:srgbClr val="FFFF00"/>
                </a:highlight>
                <a:latin typeface="Calibri"/>
                <a:ea typeface="Calibri"/>
                <a:cs typeface="Calibri"/>
                <a:sym typeface="Calibri"/>
              </a:rPr>
              <a:t>Age 2.5 = average child mastered all vowels sounds and about 2/3 of consonants. </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	</a:t>
            </a:r>
            <a:r>
              <a:rPr lang="en-GB" sz="2400">
                <a:solidFill>
                  <a:schemeClr val="dk1"/>
                </a:solidFill>
                <a:highlight>
                  <a:srgbClr val="FFFF00"/>
                </a:highlight>
                <a:latin typeface="Calibri"/>
                <a:ea typeface="Calibri"/>
                <a:cs typeface="Calibri"/>
                <a:sym typeface="Calibri"/>
              </a:rPr>
              <a:t>Age 4 = the child likely to have difficulty with only a few consonants. </a:t>
            </a:r>
            <a:endParaRPr/>
          </a:p>
          <a:p>
            <a:pPr marL="285750" marR="0" lvl="0" indent="-28575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It is usually by 6 or 7 that all of the sounds have been mastered. </a:t>
            </a:r>
            <a:endParaRPr/>
          </a:p>
          <a:p>
            <a:pPr marL="285750" marR="0" lvl="0" indent="-28575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Consonants are first used correctly at the beginnings of words e.g. child will find the p and b phonemes easier to pronounce in ‘push’ and ‘bush’ than in ‘rip’ and ‘rib’</a:t>
            </a:r>
            <a:endParaRPr/>
          </a:p>
          <a:p>
            <a:pPr marL="285750" marR="0" lvl="0" indent="-28575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In general, sounds that occur frequently in a large number of words will be acquired before less frequent. </a:t>
            </a:r>
            <a:endParaRPr/>
          </a:p>
          <a:p>
            <a:pPr marL="285750" marR="0" lvl="0" indent="-28575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To make words easier to pronounce, children often simplify the word’s pronunciation.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268" name="Google Shape;268;p30"/>
          <p:cNvSpPr/>
          <p:nvPr/>
        </p:nvSpPr>
        <p:spPr>
          <a:xfrm>
            <a:off x="89919" y="69501"/>
            <a:ext cx="6310881" cy="1059080"/>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Learning outcomes:</a:t>
            </a:r>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To know the stages of child language acquisition and features of each stage.</a:t>
            </a:r>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To be able to define the key phonological errors and be able to identify them in a text.</a:t>
            </a:r>
            <a:endParaRPr/>
          </a:p>
          <a:p>
            <a:pPr marL="0" marR="0" lvl="0" indent="0" algn="l" rtl="0">
              <a:spcBef>
                <a:spcPts val="0"/>
              </a:spcBef>
              <a:spcAft>
                <a:spcPts val="0"/>
              </a:spcAft>
              <a:buClr>
                <a:schemeClr val="dk1"/>
              </a:buClr>
              <a:buSzPts val="1400"/>
              <a:buFont typeface="Calibri"/>
              <a:buNone/>
            </a:pPr>
            <a:endParaRPr sz="14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1"/>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275" name="Google Shape;275;p31"/>
          <p:cNvSpPr/>
          <p:nvPr/>
        </p:nvSpPr>
        <p:spPr>
          <a:xfrm>
            <a:off x="6209264" y="70094"/>
            <a:ext cx="4872253" cy="1020519"/>
          </a:xfrm>
          <a:prstGeom prst="roundRect">
            <a:avLst>
              <a:gd name="adj" fmla="val 16667"/>
            </a:avLst>
          </a:prstGeom>
          <a:solidFill>
            <a:srgbClr val="E1EFD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Stages of Child Language Acquisition and Phonological Errors</a:t>
            </a:r>
            <a:endParaRPr/>
          </a:p>
        </p:txBody>
      </p:sp>
      <p:sp>
        <p:nvSpPr>
          <p:cNvPr id="276" name="Google Shape;276;p31"/>
          <p:cNvSpPr txBox="1"/>
          <p:nvPr/>
        </p:nvSpPr>
        <p:spPr>
          <a:xfrm>
            <a:off x="495300" y="1356586"/>
            <a:ext cx="10858500" cy="55399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Simplification:</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Calibri"/>
              <a:buAutoNum type="arabicPeriod"/>
            </a:pPr>
            <a:r>
              <a:rPr lang="en-GB" sz="2400" b="1">
                <a:solidFill>
                  <a:schemeClr val="dk1"/>
                </a:solidFill>
                <a:latin typeface="Calibri"/>
                <a:ea typeface="Calibri"/>
                <a:cs typeface="Calibri"/>
                <a:sym typeface="Calibri"/>
              </a:rPr>
              <a:t>Deletion</a:t>
            </a:r>
            <a:r>
              <a:rPr lang="en-GB" sz="2400">
                <a:solidFill>
                  <a:schemeClr val="dk1"/>
                </a:solidFill>
                <a:latin typeface="Calibri"/>
                <a:ea typeface="Calibri"/>
                <a:cs typeface="Calibri"/>
                <a:sym typeface="Calibri"/>
              </a:rPr>
              <a:t> – children delete certain sounds. </a:t>
            </a:r>
            <a:endParaRPr/>
          </a:p>
          <a:p>
            <a:pPr marL="285750" marR="0" lvl="0" indent="-28575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Final consonants may be dropped (e.g. the t sound in ‘cat’ and ‘hat’)</a:t>
            </a:r>
            <a:endParaRPr/>
          </a:p>
          <a:p>
            <a:pPr marL="285750" marR="0" lvl="0" indent="-28575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Unstressed syllables are often deleted (e.g. ‘banana’ becomes ‘nana’</a:t>
            </a:r>
            <a:endParaRPr/>
          </a:p>
          <a:p>
            <a:pPr marL="285750" marR="0" lvl="0" indent="-28575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Consonant clusters are reduced (</a:t>
            </a:r>
            <a:r>
              <a:rPr lang="en-GB" sz="2400" b="1">
                <a:solidFill>
                  <a:schemeClr val="dk1"/>
                </a:solidFill>
                <a:latin typeface="Calibri"/>
                <a:ea typeface="Calibri"/>
                <a:cs typeface="Calibri"/>
                <a:sym typeface="Calibri"/>
              </a:rPr>
              <a:t>consonant cluster reduction) </a:t>
            </a:r>
            <a:r>
              <a:rPr lang="en-GB" sz="2400">
                <a:solidFill>
                  <a:schemeClr val="dk1"/>
                </a:solidFill>
                <a:latin typeface="Calibri"/>
                <a:ea typeface="Calibri"/>
                <a:cs typeface="Calibri"/>
                <a:sym typeface="Calibri"/>
              </a:rPr>
              <a:t>(e.g ‘snake’ becomes ‘nake’ and ‘sleep’ becomes ‘seep’</a:t>
            </a:r>
            <a:endParaRPr/>
          </a:p>
          <a:p>
            <a:pPr marL="285750" marR="0" lvl="0" indent="-13335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2.</a:t>
            </a:r>
            <a:r>
              <a:rPr lang="en-GB" sz="2400" b="1">
                <a:solidFill>
                  <a:schemeClr val="dk1"/>
                </a:solidFill>
                <a:latin typeface="Calibri"/>
                <a:ea typeface="Calibri"/>
                <a:cs typeface="Calibri"/>
                <a:sym typeface="Calibri"/>
              </a:rPr>
              <a:t> Substitution </a:t>
            </a:r>
            <a:r>
              <a:rPr lang="en-GB" sz="2400">
                <a:solidFill>
                  <a:schemeClr val="dk1"/>
                </a:solidFill>
                <a:latin typeface="Calibri"/>
                <a:ea typeface="Calibri"/>
                <a:cs typeface="Calibri"/>
                <a:sym typeface="Calibri"/>
              </a:rPr>
              <a:t>– another form of simplification. Children substitute easier sounds for harder ones. Common examples:</a:t>
            </a:r>
            <a:endParaRPr/>
          </a:p>
          <a:p>
            <a:pPr marL="285750" marR="0" lvl="0" indent="-28575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r (as in ‘rock’ or ‘story’) becomes w</a:t>
            </a:r>
            <a:endParaRPr/>
          </a:p>
          <a:p>
            <a:pPr marL="285750" marR="0" lvl="0" indent="-28575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th (as in ‘there’ or ‘thumb’) becomes d, n, f</a:t>
            </a:r>
            <a:endParaRPr/>
          </a:p>
          <a:p>
            <a:pPr marL="285750" marR="0" lvl="0" indent="-28575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t (as in ‘toe’) becomes d</a:t>
            </a:r>
            <a:endParaRPr/>
          </a:p>
          <a:p>
            <a:pPr marL="285750" marR="0" lvl="0" indent="-28575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p (as in ‘pig’) becomes b. </a:t>
            </a:r>
            <a:endParaRPr/>
          </a:p>
          <a:p>
            <a:pPr marL="285750" marR="0" lvl="0" indent="-17145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7" name="Google Shape;277;p31"/>
          <p:cNvSpPr/>
          <p:nvPr/>
        </p:nvSpPr>
        <p:spPr>
          <a:xfrm>
            <a:off x="89919" y="69501"/>
            <a:ext cx="6006081" cy="1059080"/>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Learning outcomes:</a:t>
            </a:r>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To know the stages of child language acquisition and features of each stage.</a:t>
            </a:r>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To be able to define the key phonological errors and be able to identify them in a text.</a:t>
            </a:r>
            <a:endParaRPr/>
          </a:p>
          <a:p>
            <a:pPr marL="0" marR="0" lvl="0" indent="0" algn="l" rtl="0">
              <a:spcBef>
                <a:spcPts val="0"/>
              </a:spcBef>
              <a:spcAft>
                <a:spcPts val="0"/>
              </a:spcAft>
              <a:buClr>
                <a:schemeClr val="dk1"/>
              </a:buClr>
              <a:buSzPts val="1400"/>
              <a:buFont typeface="Calibri"/>
              <a:buNone/>
            </a:pPr>
            <a:endParaRPr sz="14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32"/>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284" name="Google Shape;284;p32"/>
          <p:cNvSpPr/>
          <p:nvPr/>
        </p:nvSpPr>
        <p:spPr>
          <a:xfrm>
            <a:off x="7226300" y="108062"/>
            <a:ext cx="3855217" cy="1020519"/>
          </a:xfrm>
          <a:prstGeom prst="roundRect">
            <a:avLst>
              <a:gd name="adj" fmla="val 16667"/>
            </a:avLst>
          </a:prstGeom>
          <a:solidFill>
            <a:srgbClr val="E1EFD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Stages of Child Language Acquisition and Phonological Errors</a:t>
            </a:r>
            <a:endParaRPr/>
          </a:p>
        </p:txBody>
      </p:sp>
      <p:sp>
        <p:nvSpPr>
          <p:cNvPr id="285" name="Google Shape;285;p32"/>
          <p:cNvSpPr txBox="1"/>
          <p:nvPr/>
        </p:nvSpPr>
        <p:spPr>
          <a:xfrm>
            <a:off x="482600" y="2070100"/>
            <a:ext cx="10652166"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000000"/>
                </a:solidFill>
                <a:latin typeface="Trebuchet MS"/>
                <a:ea typeface="Trebuchet MS"/>
                <a:cs typeface="Trebuchet MS"/>
                <a:sym typeface="Trebuchet MS"/>
              </a:rPr>
              <a:t>Other phonological features that are common in child language acquisition:</a:t>
            </a:r>
            <a:endParaRPr/>
          </a:p>
          <a:p>
            <a:pPr marL="0" marR="0" lvl="0" indent="0" algn="l" rtl="0">
              <a:spcBef>
                <a:spcPts val="0"/>
              </a:spcBef>
              <a:spcAft>
                <a:spcPts val="0"/>
              </a:spcAft>
              <a:buNone/>
            </a:pPr>
            <a:br>
              <a:rPr lang="en-GB" sz="2400">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3. </a:t>
            </a:r>
            <a:r>
              <a:rPr lang="en-GB" sz="2400" b="1">
                <a:solidFill>
                  <a:schemeClr val="dk1"/>
                </a:solidFill>
                <a:latin typeface="Trebuchet MS"/>
                <a:ea typeface="Trebuchet MS"/>
                <a:cs typeface="Trebuchet MS"/>
                <a:sym typeface="Trebuchet MS"/>
              </a:rPr>
              <a:t>Addition</a:t>
            </a:r>
            <a:r>
              <a:rPr lang="en-GB" sz="2400">
                <a:solidFill>
                  <a:schemeClr val="dk1"/>
                </a:solidFill>
                <a:latin typeface="Trebuchet MS"/>
                <a:ea typeface="Trebuchet MS"/>
                <a:cs typeface="Trebuchet MS"/>
                <a:sym typeface="Trebuchet MS"/>
              </a:rPr>
              <a:t> - The addition of an extra vowel sound to create a vowel, consonant, vowel consonant structure e.g. horsey</a:t>
            </a:r>
            <a:br>
              <a:rPr lang="en-GB" sz="2400">
                <a:solidFill>
                  <a:schemeClr val="dk1"/>
                </a:solidFill>
                <a:latin typeface="Calibri"/>
                <a:ea typeface="Calibri"/>
                <a:cs typeface="Calibri"/>
                <a:sym typeface="Calibri"/>
              </a:rPr>
            </a:br>
            <a:br>
              <a:rPr lang="en-GB" sz="2400">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4. </a:t>
            </a:r>
            <a:r>
              <a:rPr lang="en-GB" sz="2400" b="1">
                <a:solidFill>
                  <a:schemeClr val="dk1"/>
                </a:solidFill>
                <a:latin typeface="Trebuchet MS"/>
                <a:ea typeface="Trebuchet MS"/>
                <a:cs typeface="Trebuchet MS"/>
                <a:sym typeface="Trebuchet MS"/>
              </a:rPr>
              <a:t>Reduplication  </a:t>
            </a:r>
            <a:r>
              <a:rPr lang="en-GB" sz="2400">
                <a:solidFill>
                  <a:schemeClr val="dk1"/>
                </a:solidFill>
                <a:latin typeface="Trebuchet MS"/>
                <a:ea typeface="Trebuchet MS"/>
                <a:cs typeface="Trebuchet MS"/>
                <a:sym typeface="Trebuchet MS"/>
              </a:rPr>
              <a:t>- The repetition of particular sounds and structures such as choochoo</a:t>
            </a:r>
            <a:br>
              <a:rPr lang="en-GB" sz="2400">
                <a:solidFill>
                  <a:schemeClr val="dk1"/>
                </a:solidFill>
                <a:latin typeface="Calibri"/>
                <a:ea typeface="Calibri"/>
                <a:cs typeface="Calibri"/>
                <a:sym typeface="Calibri"/>
              </a:rPr>
            </a:br>
            <a:br>
              <a:rPr lang="en-GB" sz="2400">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5. </a:t>
            </a:r>
            <a:r>
              <a:rPr lang="en-GB" sz="2400" b="1">
                <a:solidFill>
                  <a:schemeClr val="dk1"/>
                </a:solidFill>
                <a:latin typeface="Trebuchet MS"/>
                <a:ea typeface="Trebuchet MS"/>
                <a:cs typeface="Trebuchet MS"/>
                <a:sym typeface="Trebuchet MS"/>
              </a:rPr>
              <a:t>Assimilation - </a:t>
            </a:r>
            <a:r>
              <a:rPr lang="en-GB" sz="2400">
                <a:solidFill>
                  <a:schemeClr val="dk1"/>
                </a:solidFill>
                <a:latin typeface="Trebuchet MS"/>
                <a:ea typeface="Trebuchet MS"/>
                <a:cs typeface="Trebuchet MS"/>
                <a:sym typeface="Trebuchet MS"/>
              </a:rPr>
              <a:t>The process where substitution occurs but sounds change due to other sounds around it, so the sound produced is closer to the other sounds around it e.g. doggie becomes goggie.</a:t>
            </a:r>
            <a:endParaRPr sz="2400" b="1">
              <a:solidFill>
                <a:schemeClr val="dk1"/>
              </a:solidFill>
              <a:latin typeface="Calibri"/>
              <a:ea typeface="Calibri"/>
              <a:cs typeface="Calibri"/>
              <a:sym typeface="Calibri"/>
            </a:endParaRPr>
          </a:p>
        </p:txBody>
      </p:sp>
      <p:sp>
        <p:nvSpPr>
          <p:cNvPr id="286" name="Google Shape;286;p32"/>
          <p:cNvSpPr/>
          <p:nvPr/>
        </p:nvSpPr>
        <p:spPr>
          <a:xfrm>
            <a:off x="482600" y="69501"/>
            <a:ext cx="6119345" cy="1059080"/>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Learning outcomes:</a:t>
            </a:r>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To know the stages of child language acquisition and features of each stage.</a:t>
            </a:r>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To be able to define the key phonological errors and be able to identify them in a text.</a:t>
            </a:r>
            <a:endParaRPr/>
          </a:p>
          <a:p>
            <a:pPr marL="0" marR="0" lvl="0" indent="0" algn="l" rtl="0">
              <a:spcBef>
                <a:spcPts val="0"/>
              </a:spcBef>
              <a:spcAft>
                <a:spcPts val="0"/>
              </a:spcAft>
              <a:buClr>
                <a:schemeClr val="dk1"/>
              </a:buClr>
              <a:buSzPts val="1400"/>
              <a:buFont typeface="Calibri"/>
              <a:buNone/>
            </a:pPr>
            <a:endParaRPr sz="14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6"/>
          <p:cNvSpPr/>
          <p:nvPr/>
        </p:nvSpPr>
        <p:spPr>
          <a:xfrm>
            <a:off x="29903"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326" name="Google Shape;326;p36"/>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327" name="Google Shape;327;p36"/>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27</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April</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a:t>
            </a:r>
            <a:endParaRPr sz="2000" b="1" u="sng">
              <a:solidFill>
                <a:schemeClr val="dk1"/>
              </a:solidFill>
              <a:latin typeface="Calibri"/>
              <a:ea typeface="Calibri"/>
              <a:cs typeface="Calibri"/>
              <a:sym typeface="Calibri"/>
            </a:endParaRPr>
          </a:p>
        </p:txBody>
      </p:sp>
      <p:sp>
        <p:nvSpPr>
          <p:cNvPr id="328" name="Google Shape;328;p36"/>
          <p:cNvSpPr txBox="1"/>
          <p:nvPr/>
        </p:nvSpPr>
        <p:spPr>
          <a:xfrm>
            <a:off x="789710" y="1482436"/>
            <a:ext cx="10169236"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velar consonants </a:t>
            </a:r>
            <a:r>
              <a:rPr lang="en-GB" sz="2800">
                <a:solidFill>
                  <a:schemeClr val="dk1"/>
                </a:solidFill>
                <a:latin typeface="Calibri"/>
                <a:ea typeface="Calibri"/>
                <a:cs typeface="Calibri"/>
                <a:sym typeface="Calibri"/>
              </a:rPr>
              <a:t>= tongue touches soft palate (k / g  /n)</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b="1">
                <a:solidFill>
                  <a:schemeClr val="dk1"/>
                </a:solidFill>
                <a:latin typeface="Calibri"/>
                <a:ea typeface="Calibri"/>
                <a:cs typeface="Calibri"/>
                <a:sym typeface="Calibri"/>
              </a:rPr>
              <a:t>Fricative consonants </a:t>
            </a:r>
            <a:r>
              <a:rPr lang="en-GB" sz="2800">
                <a:solidFill>
                  <a:schemeClr val="dk1"/>
                </a:solidFill>
                <a:latin typeface="Calibri"/>
                <a:ea typeface="Calibri"/>
                <a:cs typeface="Calibri"/>
                <a:sym typeface="Calibri"/>
              </a:rPr>
              <a:t>= squeeze air through small gap as it leaves mouth (f / s  / z)</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b="1">
                <a:solidFill>
                  <a:schemeClr val="dk1"/>
                </a:solidFill>
                <a:latin typeface="Calibri"/>
                <a:ea typeface="Calibri"/>
                <a:cs typeface="Calibri"/>
                <a:sym typeface="Calibri"/>
              </a:rPr>
              <a:t>Alveolar consonants </a:t>
            </a:r>
            <a:r>
              <a:rPr lang="en-GB" sz="2800">
                <a:solidFill>
                  <a:schemeClr val="dk1"/>
                </a:solidFill>
                <a:latin typeface="Calibri"/>
                <a:ea typeface="Calibri"/>
                <a:cs typeface="Calibri"/>
                <a:sym typeface="Calibri"/>
              </a:rPr>
              <a:t>= tongue touches ridge behind teeth (n  /  t  /   d   / l)</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b="1">
                <a:solidFill>
                  <a:schemeClr val="dk1"/>
                </a:solidFill>
                <a:latin typeface="Calibri"/>
                <a:ea typeface="Calibri"/>
                <a:cs typeface="Calibri"/>
                <a:sym typeface="Calibri"/>
              </a:rPr>
              <a:t>Bilabial consonants </a:t>
            </a:r>
            <a:r>
              <a:rPr lang="en-GB" sz="2800">
                <a:solidFill>
                  <a:schemeClr val="dk1"/>
                </a:solidFill>
                <a:latin typeface="Calibri"/>
                <a:ea typeface="Calibri"/>
                <a:cs typeface="Calibri"/>
                <a:sym typeface="Calibri"/>
              </a:rPr>
              <a:t>= sounds made with both lips (b / m / w)</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b="1">
                <a:solidFill>
                  <a:schemeClr val="dk1"/>
                </a:solidFill>
                <a:latin typeface="Calibri"/>
                <a:ea typeface="Calibri"/>
                <a:cs typeface="Calibri"/>
                <a:sym typeface="Calibri"/>
              </a:rPr>
              <a:t>Plosives</a:t>
            </a:r>
            <a:r>
              <a:rPr lang="en-GB" sz="2800">
                <a:solidFill>
                  <a:schemeClr val="dk1"/>
                </a:solidFill>
                <a:latin typeface="Calibri"/>
                <a:ea typeface="Calibri"/>
                <a:cs typeface="Calibri"/>
                <a:sym typeface="Calibri"/>
              </a:rPr>
              <a:t> = consonant sound made by stopping air flow and then releasing it (p      d   /  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7"/>
          <p:cNvSpPr/>
          <p:nvPr/>
        </p:nvSpPr>
        <p:spPr>
          <a:xfrm>
            <a:off x="29903"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335" name="Google Shape;335;p37"/>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336" name="Google Shape;336;p37"/>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27</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April</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a:t>
            </a:r>
            <a:endParaRPr sz="2000" b="1" u="sng">
              <a:solidFill>
                <a:schemeClr val="dk1"/>
              </a:solidFill>
              <a:latin typeface="Calibri"/>
              <a:ea typeface="Calibri"/>
              <a:cs typeface="Calibri"/>
              <a:sym typeface="Calibri"/>
            </a:endParaRPr>
          </a:p>
        </p:txBody>
      </p:sp>
      <p:sp>
        <p:nvSpPr>
          <p:cNvPr id="337" name="Google Shape;337;p37"/>
          <p:cNvSpPr txBox="1"/>
          <p:nvPr/>
        </p:nvSpPr>
        <p:spPr>
          <a:xfrm>
            <a:off x="360218" y="1510145"/>
            <a:ext cx="10903527"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u="sng">
                <a:solidFill>
                  <a:schemeClr val="dk1"/>
                </a:solidFill>
                <a:latin typeface="Calibri"/>
                <a:ea typeface="Calibri"/>
                <a:cs typeface="Calibri"/>
                <a:sym typeface="Calibri"/>
              </a:rPr>
              <a:t>The Development of Gramma</a:t>
            </a:r>
            <a:r>
              <a:rPr lang="en-GB" sz="2400">
                <a:solidFill>
                  <a:schemeClr val="dk1"/>
                </a:solidFill>
                <a:latin typeface="Calibri"/>
                <a:ea typeface="Calibri"/>
                <a:cs typeface="Calibri"/>
                <a:sym typeface="Calibri"/>
              </a:rPr>
              <a:t>r</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 first sounds that babies make that can be understood as representing actual words are called </a:t>
            </a:r>
            <a:r>
              <a:rPr lang="en-GB" sz="2400">
                <a:solidFill>
                  <a:schemeClr val="dk1"/>
                </a:solidFill>
                <a:highlight>
                  <a:srgbClr val="FFFF00"/>
                </a:highlight>
                <a:latin typeface="Calibri"/>
                <a:ea typeface="Calibri"/>
                <a:cs typeface="Calibri"/>
                <a:sym typeface="Calibri"/>
              </a:rPr>
              <a:t>proto-words</a:t>
            </a:r>
            <a:r>
              <a:rPr lang="en-GB" sz="2400">
                <a:solidFill>
                  <a:schemeClr val="dk1"/>
                </a:solidFill>
                <a:latin typeface="Calibri"/>
                <a:ea typeface="Calibri"/>
                <a:cs typeface="Calibri"/>
                <a:sym typeface="Calibri"/>
              </a:rPr>
              <a:t>. </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 first 50 words – </a:t>
            </a:r>
            <a:r>
              <a:rPr lang="en-GB" sz="2400">
                <a:solidFill>
                  <a:srgbClr val="FF0000"/>
                </a:solidFill>
                <a:latin typeface="Calibri"/>
                <a:ea typeface="Calibri"/>
                <a:cs typeface="Calibri"/>
                <a:sym typeface="Calibri"/>
              </a:rPr>
              <a:t>Katherine Nelson (1973) </a:t>
            </a:r>
            <a:r>
              <a:rPr lang="en-GB" sz="2400">
                <a:solidFill>
                  <a:schemeClr val="dk1"/>
                </a:solidFill>
                <a:latin typeface="Calibri"/>
                <a:ea typeface="Calibri"/>
                <a:cs typeface="Calibri"/>
                <a:sym typeface="Calibri"/>
              </a:rPr>
              <a:t>conducted research into the acquisition of early words to try to find out which word class occurred most frequently. </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rgbClr val="FF0000"/>
              </a:buClr>
              <a:buSzPts val="2400"/>
              <a:buFont typeface="Arial"/>
              <a:buChar char="•"/>
            </a:pPr>
            <a:r>
              <a:rPr lang="en-GB" sz="2400" b="1">
                <a:solidFill>
                  <a:srgbClr val="FF0000"/>
                </a:solidFill>
                <a:latin typeface="Calibri"/>
                <a:ea typeface="Calibri"/>
                <a:cs typeface="Calibri"/>
                <a:sym typeface="Calibri"/>
              </a:rPr>
              <a:t>Nelson</a:t>
            </a:r>
            <a:r>
              <a:rPr lang="en-GB" sz="2400" b="1">
                <a:solidFill>
                  <a:schemeClr val="dk1"/>
                </a:solidFill>
                <a:latin typeface="Calibri"/>
                <a:ea typeface="Calibri"/>
                <a:cs typeface="Calibri"/>
                <a:sym typeface="Calibri"/>
              </a:rPr>
              <a:t> found that nouns represented about 60% of the first 50 words a child utters. </a:t>
            </a:r>
            <a:endParaRPr/>
          </a:p>
          <a:p>
            <a:pPr marL="285750" marR="0" lvl="0" indent="-133350" algn="l" rtl="0">
              <a:spcBef>
                <a:spcPts val="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Holophrase = a single word representing a more complex thought. What could the noun ‘juice’ indicate?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8"/>
          <p:cNvSpPr/>
          <p:nvPr/>
        </p:nvSpPr>
        <p:spPr>
          <a:xfrm>
            <a:off x="29903"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344" name="Google Shape;344;p38"/>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345" name="Google Shape;345;p38"/>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27</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April</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a:t>
            </a:r>
            <a:endParaRPr sz="2000" b="1" u="sng">
              <a:solidFill>
                <a:schemeClr val="dk1"/>
              </a:solidFill>
              <a:latin typeface="Calibri"/>
              <a:ea typeface="Calibri"/>
              <a:cs typeface="Calibri"/>
              <a:sym typeface="Calibri"/>
            </a:endParaRPr>
          </a:p>
        </p:txBody>
      </p:sp>
      <p:sp>
        <p:nvSpPr>
          <p:cNvPr id="346" name="Google Shape;346;p38"/>
          <p:cNvSpPr txBox="1"/>
          <p:nvPr/>
        </p:nvSpPr>
        <p:spPr>
          <a:xfrm>
            <a:off x="360218" y="1510145"/>
            <a:ext cx="1090352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u="sng">
                <a:solidFill>
                  <a:schemeClr val="dk1"/>
                </a:solidFill>
                <a:highlight>
                  <a:srgbClr val="FFFF00"/>
                </a:highlight>
                <a:latin typeface="Calibri"/>
                <a:ea typeface="Calibri"/>
                <a:cs typeface="Calibri"/>
                <a:sym typeface="Calibri"/>
              </a:rPr>
              <a:t>The Two Word Stage (18-24 months)</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Once a child starts using </a:t>
            </a:r>
            <a:r>
              <a:rPr lang="en-GB" sz="2400" b="1">
                <a:solidFill>
                  <a:srgbClr val="FF0000"/>
                </a:solidFill>
                <a:latin typeface="Calibri"/>
                <a:ea typeface="Calibri"/>
                <a:cs typeface="Calibri"/>
                <a:sym typeface="Calibri"/>
              </a:rPr>
              <a:t>holophrase</a:t>
            </a:r>
            <a:r>
              <a:rPr lang="en-GB" sz="2400">
                <a:solidFill>
                  <a:schemeClr val="dk1"/>
                </a:solidFill>
                <a:latin typeface="Calibri"/>
                <a:ea typeface="Calibri"/>
                <a:cs typeface="Calibri"/>
                <a:sym typeface="Calibri"/>
              </a:rPr>
              <a:t>, they will quickly progress to the two word stage. </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Significant as baby / child is able to express a lot more meaning and it introduces the use of syntax. </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Verbs start to feature in the child’s utterances. </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Two word utterances tend to take one of the following grammatical forms:</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aphicFrame>
        <p:nvGraphicFramePr>
          <p:cNvPr id="347" name="Google Shape;347;p38"/>
          <p:cNvGraphicFramePr/>
          <p:nvPr/>
        </p:nvGraphicFramePr>
        <p:xfrm>
          <a:off x="2032000" y="4568075"/>
          <a:ext cx="8128000" cy="1559580"/>
        </p:xfrm>
        <a:graphic>
          <a:graphicData uri="http://schemas.openxmlformats.org/drawingml/2006/table">
            <a:tbl>
              <a:tblPr firstRow="1" bandRow="1">
                <a:noFill/>
                <a:tableStyleId>{23B943B3-0EA6-48B5-AB5A-A3572F088D80}</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GB" sz="1800"/>
                        <a:t>Subject (S) + Verb (V) </a:t>
                      </a:r>
                      <a:endParaRPr/>
                    </a:p>
                  </a:txBody>
                  <a:tcPr marL="91450" marR="91450" marT="45725" marB="45725"/>
                </a:tc>
                <a:tc>
                  <a:txBody>
                    <a:bodyPr/>
                    <a:lstStyle/>
                    <a:p>
                      <a:pPr marL="0" marR="0" lvl="0" indent="0" algn="l" rtl="0">
                        <a:spcBef>
                          <a:spcPts val="0"/>
                        </a:spcBef>
                        <a:spcAft>
                          <a:spcPts val="0"/>
                        </a:spcAft>
                        <a:buNone/>
                      </a:pPr>
                      <a:r>
                        <a:rPr lang="en-GB" sz="1800"/>
                        <a:t>Verb (V) + Object (O)</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2400"/>
                        <a:t>Me + go </a:t>
                      </a:r>
                      <a:endParaRPr/>
                    </a:p>
                    <a:p>
                      <a:pPr marL="0" marR="0" lvl="0" indent="0" algn="l" rtl="0">
                        <a:spcBef>
                          <a:spcPts val="0"/>
                        </a:spcBef>
                        <a:spcAft>
                          <a:spcPts val="0"/>
                        </a:spcAft>
                        <a:buNone/>
                      </a:pPr>
                      <a:endParaRPr sz="2400"/>
                    </a:p>
                    <a:p>
                      <a:pPr marL="0" marR="0" lvl="0" indent="0" algn="l" rtl="0">
                        <a:spcBef>
                          <a:spcPts val="0"/>
                        </a:spcBef>
                        <a:spcAft>
                          <a:spcPts val="0"/>
                        </a:spcAft>
                        <a:buNone/>
                      </a:pPr>
                      <a:r>
                        <a:rPr lang="en-GB" sz="2400"/>
                        <a:t>Ben + play</a:t>
                      </a:r>
                      <a:endParaRPr/>
                    </a:p>
                  </a:txBody>
                  <a:tcPr marL="91450" marR="91450" marT="45725" marB="45725"/>
                </a:tc>
                <a:tc>
                  <a:txBody>
                    <a:bodyPr/>
                    <a:lstStyle/>
                    <a:p>
                      <a:pPr marL="0" marR="0" lvl="0" indent="0" algn="l" rtl="0">
                        <a:spcBef>
                          <a:spcPts val="0"/>
                        </a:spcBef>
                        <a:spcAft>
                          <a:spcPts val="0"/>
                        </a:spcAft>
                        <a:buNone/>
                      </a:pPr>
                      <a:r>
                        <a:rPr lang="en-GB" sz="2400"/>
                        <a:t>Hit + ball </a:t>
                      </a:r>
                      <a:endParaRPr/>
                    </a:p>
                    <a:p>
                      <a:pPr marL="0" marR="0" lvl="0" indent="0" algn="l" rtl="0">
                        <a:spcBef>
                          <a:spcPts val="0"/>
                        </a:spcBef>
                        <a:spcAft>
                          <a:spcPts val="0"/>
                        </a:spcAft>
                        <a:buNone/>
                      </a:pPr>
                      <a:endParaRPr sz="2400"/>
                    </a:p>
                    <a:p>
                      <a:pPr marL="0" marR="0" lvl="0" indent="0" algn="l" rtl="0">
                        <a:spcBef>
                          <a:spcPts val="0"/>
                        </a:spcBef>
                        <a:spcAft>
                          <a:spcPts val="0"/>
                        </a:spcAft>
                        <a:buNone/>
                      </a:pPr>
                      <a:r>
                        <a:rPr lang="en-GB" sz="2400"/>
                        <a:t>Hold + hand</a:t>
                      </a:r>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9"/>
          <p:cNvSpPr/>
          <p:nvPr/>
        </p:nvSpPr>
        <p:spPr>
          <a:xfrm>
            <a:off x="29903"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354" name="Google Shape;354;p39"/>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355" name="Google Shape;355;p39"/>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27</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April</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a:t>
            </a:r>
            <a:endParaRPr sz="2000" b="1" u="sng">
              <a:solidFill>
                <a:schemeClr val="dk1"/>
              </a:solidFill>
              <a:latin typeface="Calibri"/>
              <a:ea typeface="Calibri"/>
              <a:cs typeface="Calibri"/>
              <a:sym typeface="Calibri"/>
            </a:endParaRPr>
          </a:p>
        </p:txBody>
      </p:sp>
      <p:sp>
        <p:nvSpPr>
          <p:cNvPr id="356" name="Google Shape;356;p39"/>
          <p:cNvSpPr txBox="1"/>
          <p:nvPr/>
        </p:nvSpPr>
        <p:spPr>
          <a:xfrm>
            <a:off x="360218" y="1510145"/>
            <a:ext cx="10903527"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u="sng">
                <a:solidFill>
                  <a:schemeClr val="dk1"/>
                </a:solidFill>
                <a:highlight>
                  <a:srgbClr val="FFFF00"/>
                </a:highlight>
                <a:latin typeface="Calibri"/>
                <a:ea typeface="Calibri"/>
                <a:cs typeface="Calibri"/>
                <a:sym typeface="Calibri"/>
              </a:rPr>
              <a:t>Telegraphic Stage (2-3 years)</a:t>
            </a:r>
            <a:endParaRPr/>
          </a:p>
          <a:p>
            <a:pPr marL="0" marR="0" lvl="0" indent="0" algn="l" rtl="0">
              <a:spcBef>
                <a:spcPts val="0"/>
              </a:spcBef>
              <a:spcAft>
                <a:spcPts val="0"/>
              </a:spcAft>
              <a:buNone/>
            </a:pPr>
            <a:endParaRPr sz="2400" u="sng">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As vocabulary grows, their repertoire of utterances becomes wider. </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Called telegraphic as a telegram is a means of communication known to be extremely concise. </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Relies on mixture of nouns, verbs and prepositions to convey meaning. </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Look at the example below. What features of language use can you identify?</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GB" sz="2400" i="1">
                <a:solidFill>
                  <a:schemeClr val="dk1"/>
                </a:solidFill>
                <a:highlight>
                  <a:srgbClr val="FFFF00"/>
                </a:highlight>
                <a:latin typeface="Calibri"/>
                <a:ea typeface="Calibri"/>
                <a:cs typeface="Calibri"/>
                <a:sym typeface="Calibri"/>
              </a:rPr>
              <a:t>“I eat cake. Mummy cake gone.”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0"/>
          <p:cNvSpPr/>
          <p:nvPr/>
        </p:nvSpPr>
        <p:spPr>
          <a:xfrm>
            <a:off x="29903"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363" name="Google Shape;363;p40"/>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364" name="Google Shape;364;p40"/>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27</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April</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a:t>
            </a:r>
            <a:endParaRPr sz="2000" b="1" u="sng">
              <a:solidFill>
                <a:schemeClr val="dk1"/>
              </a:solidFill>
              <a:latin typeface="Calibri"/>
              <a:ea typeface="Calibri"/>
              <a:cs typeface="Calibri"/>
              <a:sym typeface="Calibri"/>
            </a:endParaRPr>
          </a:p>
        </p:txBody>
      </p:sp>
      <p:sp>
        <p:nvSpPr>
          <p:cNvPr id="365" name="Google Shape;365;p40"/>
          <p:cNvSpPr txBox="1"/>
          <p:nvPr/>
        </p:nvSpPr>
        <p:spPr>
          <a:xfrm>
            <a:off x="1041285" y="1385454"/>
            <a:ext cx="10903527"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u="sng">
                <a:solidFill>
                  <a:schemeClr val="dk1"/>
                </a:solidFill>
                <a:highlight>
                  <a:srgbClr val="FFFF00"/>
                </a:highlight>
                <a:latin typeface="Calibri"/>
                <a:ea typeface="Calibri"/>
                <a:cs typeface="Calibri"/>
                <a:sym typeface="Calibri"/>
              </a:rPr>
              <a:t>Post – telegraphic Stage (around 3 years old)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Telegraphic evolves to post telegraphic after around 3 years.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How do we know this is post telegraphic?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GB" sz="2400">
                <a:solidFill>
                  <a:schemeClr val="dk1"/>
                </a:solidFill>
                <a:highlight>
                  <a:srgbClr val="FFFF00"/>
                </a:highlight>
                <a:latin typeface="Calibri"/>
                <a:ea typeface="Calibri"/>
                <a:cs typeface="Calibri"/>
                <a:sym typeface="Calibri"/>
              </a:rPr>
              <a:t>“Ben is sad because we broke his toy.”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In post telegraphic language we start to see:</a:t>
            </a:r>
            <a:endParaRPr/>
          </a:p>
          <a:p>
            <a:pPr marL="342900" marR="0" lvl="0" indent="-3429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pronouns</a:t>
            </a:r>
            <a:endParaRPr/>
          </a:p>
          <a:p>
            <a:pPr marL="342900" marR="0" lvl="0" indent="-3429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questions</a:t>
            </a:r>
            <a:endParaRPr/>
          </a:p>
          <a:p>
            <a:pPr marL="342900" marR="0" lvl="0" indent="-3429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negatives</a:t>
            </a:r>
            <a:endParaRPr/>
          </a:p>
          <a:p>
            <a:pPr marL="342900" marR="0" lvl="0" indent="-3429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Inflections</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5">
                                            <p:txEl>
                                              <p:pRg st="0" end="0"/>
                                            </p:txEl>
                                          </p:spTgt>
                                        </p:tgtEl>
                                        <p:attrNameLst>
                                          <p:attrName>style.visibility</p:attrName>
                                        </p:attrNameLst>
                                      </p:cBhvr>
                                      <p:to>
                                        <p:strVal val="visible"/>
                                      </p:to>
                                    </p:set>
                                    <p:anim calcmode="lin" valueType="num">
                                      <p:cBhvr additive="base">
                                        <p:cTn id="7" dur="500"/>
                                        <p:tgtEl>
                                          <p:spTgt spid="3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5">
                                            <p:txEl>
                                              <p:pRg st="1" end="1"/>
                                            </p:txEl>
                                          </p:spTgt>
                                        </p:tgtEl>
                                        <p:attrNameLst>
                                          <p:attrName>style.visibility</p:attrName>
                                        </p:attrNameLst>
                                      </p:cBhvr>
                                      <p:to>
                                        <p:strVal val="visible"/>
                                      </p:to>
                                    </p:set>
                                    <p:anim calcmode="lin" valueType="num">
                                      <p:cBhvr additive="base">
                                        <p:cTn id="12" dur="500"/>
                                        <p:tgtEl>
                                          <p:spTgt spid="3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5">
                                            <p:txEl>
                                              <p:pRg st="2" end="2"/>
                                            </p:txEl>
                                          </p:spTgt>
                                        </p:tgtEl>
                                        <p:attrNameLst>
                                          <p:attrName>style.visibility</p:attrName>
                                        </p:attrNameLst>
                                      </p:cBhvr>
                                      <p:to>
                                        <p:strVal val="visible"/>
                                      </p:to>
                                    </p:set>
                                    <p:anim calcmode="lin" valueType="num">
                                      <p:cBhvr additive="base">
                                        <p:cTn id="17" dur="500"/>
                                        <p:tgtEl>
                                          <p:spTgt spid="3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65">
                                            <p:txEl>
                                              <p:pRg st="3" end="3"/>
                                            </p:txEl>
                                          </p:spTgt>
                                        </p:tgtEl>
                                        <p:attrNameLst>
                                          <p:attrName>style.visibility</p:attrName>
                                        </p:attrNameLst>
                                      </p:cBhvr>
                                      <p:to>
                                        <p:strVal val="visible"/>
                                      </p:to>
                                    </p:set>
                                    <p:anim calcmode="lin" valueType="num">
                                      <p:cBhvr additive="base">
                                        <p:cTn id="22" dur="500"/>
                                        <p:tgtEl>
                                          <p:spTgt spid="36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5">
                                            <p:txEl>
                                              <p:pRg st="4" end="4"/>
                                            </p:txEl>
                                          </p:spTgt>
                                        </p:tgtEl>
                                        <p:attrNameLst>
                                          <p:attrName>style.visibility</p:attrName>
                                        </p:attrNameLst>
                                      </p:cBhvr>
                                      <p:to>
                                        <p:strVal val="visible"/>
                                      </p:to>
                                    </p:set>
                                    <p:anim calcmode="lin" valueType="num">
                                      <p:cBhvr additive="base">
                                        <p:cTn id="27" dur="500"/>
                                        <p:tgtEl>
                                          <p:spTgt spid="36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65">
                                            <p:txEl>
                                              <p:pRg st="5" end="5"/>
                                            </p:txEl>
                                          </p:spTgt>
                                        </p:tgtEl>
                                        <p:attrNameLst>
                                          <p:attrName>style.visibility</p:attrName>
                                        </p:attrNameLst>
                                      </p:cBhvr>
                                      <p:to>
                                        <p:strVal val="visible"/>
                                      </p:to>
                                    </p:set>
                                    <p:anim calcmode="lin" valueType="num">
                                      <p:cBhvr additive="base">
                                        <p:cTn id="32" dur="500"/>
                                        <p:tgtEl>
                                          <p:spTgt spid="36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5">
                                            <p:txEl>
                                              <p:pRg st="6" end="6"/>
                                            </p:txEl>
                                          </p:spTgt>
                                        </p:tgtEl>
                                        <p:attrNameLst>
                                          <p:attrName>style.visibility</p:attrName>
                                        </p:attrNameLst>
                                      </p:cBhvr>
                                      <p:to>
                                        <p:strVal val="visible"/>
                                      </p:to>
                                    </p:set>
                                    <p:anim calcmode="lin" valueType="num">
                                      <p:cBhvr additive="base">
                                        <p:cTn id="37" dur="500"/>
                                        <p:tgtEl>
                                          <p:spTgt spid="36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65">
                                            <p:txEl>
                                              <p:pRg st="7" end="7"/>
                                            </p:txEl>
                                          </p:spTgt>
                                        </p:tgtEl>
                                        <p:attrNameLst>
                                          <p:attrName>style.visibility</p:attrName>
                                        </p:attrNameLst>
                                      </p:cBhvr>
                                      <p:to>
                                        <p:strVal val="visible"/>
                                      </p:to>
                                    </p:set>
                                    <p:anim calcmode="lin" valueType="num">
                                      <p:cBhvr additive="base">
                                        <p:cTn id="42" dur="500"/>
                                        <p:tgtEl>
                                          <p:spTgt spid="36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65">
                                            <p:txEl>
                                              <p:pRg st="8" end="8"/>
                                            </p:txEl>
                                          </p:spTgt>
                                        </p:tgtEl>
                                        <p:attrNameLst>
                                          <p:attrName>style.visibility</p:attrName>
                                        </p:attrNameLst>
                                      </p:cBhvr>
                                      <p:to>
                                        <p:strVal val="visible"/>
                                      </p:to>
                                    </p:set>
                                    <p:anim calcmode="lin" valueType="num">
                                      <p:cBhvr additive="base">
                                        <p:cTn id="47" dur="500"/>
                                        <p:tgtEl>
                                          <p:spTgt spid="36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65">
                                            <p:txEl>
                                              <p:pRg st="9" end="9"/>
                                            </p:txEl>
                                          </p:spTgt>
                                        </p:tgtEl>
                                        <p:attrNameLst>
                                          <p:attrName>style.visibility</p:attrName>
                                        </p:attrNameLst>
                                      </p:cBhvr>
                                      <p:to>
                                        <p:strVal val="visible"/>
                                      </p:to>
                                    </p:set>
                                    <p:anim calcmode="lin" valueType="num">
                                      <p:cBhvr additive="base">
                                        <p:cTn id="52" dur="500"/>
                                        <p:tgtEl>
                                          <p:spTgt spid="36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65">
                                            <p:txEl>
                                              <p:pRg st="10" end="10"/>
                                            </p:txEl>
                                          </p:spTgt>
                                        </p:tgtEl>
                                        <p:attrNameLst>
                                          <p:attrName>style.visibility</p:attrName>
                                        </p:attrNameLst>
                                      </p:cBhvr>
                                      <p:to>
                                        <p:strVal val="visible"/>
                                      </p:to>
                                    </p:set>
                                    <p:anim calcmode="lin" valueType="num">
                                      <p:cBhvr additive="base">
                                        <p:cTn id="57" dur="500"/>
                                        <p:tgtEl>
                                          <p:spTgt spid="36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65">
                                            <p:txEl>
                                              <p:pRg st="11" end="11"/>
                                            </p:txEl>
                                          </p:spTgt>
                                        </p:tgtEl>
                                        <p:attrNameLst>
                                          <p:attrName>style.visibility</p:attrName>
                                        </p:attrNameLst>
                                      </p:cBhvr>
                                      <p:to>
                                        <p:strVal val="visible"/>
                                      </p:to>
                                    </p:set>
                                    <p:anim calcmode="lin" valueType="num">
                                      <p:cBhvr additive="base">
                                        <p:cTn id="62" dur="500"/>
                                        <p:tgtEl>
                                          <p:spTgt spid="36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65">
                                            <p:txEl>
                                              <p:pRg st="12" end="12"/>
                                            </p:txEl>
                                          </p:spTgt>
                                        </p:tgtEl>
                                        <p:attrNameLst>
                                          <p:attrName>style.visibility</p:attrName>
                                        </p:attrNameLst>
                                      </p:cBhvr>
                                      <p:to>
                                        <p:strVal val="visible"/>
                                      </p:to>
                                    </p:set>
                                    <p:anim calcmode="lin" valueType="num">
                                      <p:cBhvr additive="base">
                                        <p:cTn id="67" dur="500"/>
                                        <p:tgtEl>
                                          <p:spTgt spid="36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65">
                                            <p:txEl>
                                              <p:pRg st="13" end="13"/>
                                            </p:txEl>
                                          </p:spTgt>
                                        </p:tgtEl>
                                        <p:attrNameLst>
                                          <p:attrName>style.visibility</p:attrName>
                                        </p:attrNameLst>
                                      </p:cBhvr>
                                      <p:to>
                                        <p:strVal val="visible"/>
                                      </p:to>
                                    </p:set>
                                    <p:anim calcmode="lin" valueType="num">
                                      <p:cBhvr additive="base">
                                        <p:cTn id="72" dur="500"/>
                                        <p:tgtEl>
                                          <p:spTgt spid="36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65">
                                            <p:txEl>
                                              <p:pRg st="14" end="14"/>
                                            </p:txEl>
                                          </p:spTgt>
                                        </p:tgtEl>
                                        <p:attrNameLst>
                                          <p:attrName>style.visibility</p:attrName>
                                        </p:attrNameLst>
                                      </p:cBhvr>
                                      <p:to>
                                        <p:strVal val="visible"/>
                                      </p:to>
                                    </p:set>
                                    <p:anim calcmode="lin" valueType="num">
                                      <p:cBhvr additive="base">
                                        <p:cTn id="77" dur="500"/>
                                        <p:tgtEl>
                                          <p:spTgt spid="365">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EA3E5-2C9E-4E17-4187-E36BC26B0FB9}"/>
            </a:ext>
          </a:extLst>
        </p:cNvPr>
        <p:cNvGrpSpPr/>
        <p:nvPr/>
      </p:nvGrpSpPr>
      <p:grpSpPr>
        <a:xfrm>
          <a:off x="0" y="0"/>
          <a:ext cx="0" cy="0"/>
          <a:chOff x="0" y="0"/>
          <a:chExt cx="0" cy="0"/>
        </a:xfrm>
      </p:grpSpPr>
      <p:sp>
        <p:nvSpPr>
          <p:cNvPr id="8" name="Rounded Rectangle 13">
            <a:extLst>
              <a:ext uri="{FF2B5EF4-FFF2-40B4-BE49-F238E27FC236}">
                <a16:creationId xmlns:a16="http://schemas.microsoft.com/office/drawing/2014/main" id="{7FE0DE0D-6CBE-321D-7AC8-8FC58E3B532F}"/>
              </a:ext>
            </a:extLst>
          </p:cNvPr>
          <p:cNvSpPr/>
          <p:nvPr/>
        </p:nvSpPr>
        <p:spPr>
          <a:xfrm>
            <a:off x="203070" y="108857"/>
            <a:ext cx="12090660" cy="6749143"/>
          </a:xfrm>
          <a:prstGeom prst="roundRect">
            <a:avLst/>
          </a:prstGeom>
          <a:solidFill>
            <a:schemeClr val="accent1">
              <a:lumMod val="20000"/>
              <a:lumOff val="8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2000" b="1" dirty="0">
              <a:solidFill>
                <a:schemeClr val="tx1"/>
              </a:solidFill>
            </a:endParaRPr>
          </a:p>
          <a:p>
            <a:pPr marL="457200" indent="-457200">
              <a:buAutoNum type="arabicPeriod"/>
              <a:defRPr/>
            </a:pPr>
            <a:endParaRPr lang="en-GB" sz="2400" b="1"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r>
              <a:rPr lang="en-GB" sz="3200" b="1" u="sng" dirty="0">
                <a:solidFill>
                  <a:schemeClr val="tx1"/>
                </a:solidFill>
              </a:rPr>
              <a:t>How do we respond to a Child Language Acquisition question?</a:t>
            </a: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2400" b="1" u="sng"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p:txBody>
      </p:sp>
      <p:pic>
        <p:nvPicPr>
          <p:cNvPr id="6" name="Picture 5">
            <a:extLst>
              <a:ext uri="{FF2B5EF4-FFF2-40B4-BE49-F238E27FC236}">
                <a16:creationId xmlns:a16="http://schemas.microsoft.com/office/drawing/2014/main" id="{BBA9C687-614D-7A89-6E26-B1CDE1DC3CFF}"/>
              </a:ext>
            </a:extLst>
          </p:cNvPr>
          <p:cNvPicPr>
            <a:picLocks noChangeAspect="1"/>
          </p:cNvPicPr>
          <p:nvPr/>
        </p:nvPicPr>
        <p:blipFill rotWithShape="1">
          <a:blip r:embed="rId3"/>
          <a:srcRect l="37768" t="31292" r="20714" b="42177"/>
          <a:stretch/>
        </p:blipFill>
        <p:spPr>
          <a:xfrm>
            <a:off x="1578427" y="2224898"/>
            <a:ext cx="9579429" cy="3213746"/>
          </a:xfrm>
          <a:prstGeom prst="rect">
            <a:avLst/>
          </a:prstGeom>
        </p:spPr>
      </p:pic>
    </p:spTree>
    <p:extLst>
      <p:ext uri="{BB962C8B-B14F-4D97-AF65-F5344CB8AC3E}">
        <p14:creationId xmlns:p14="http://schemas.microsoft.com/office/powerpoint/2010/main" val="1919756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1"/>
          <p:cNvSpPr/>
          <p:nvPr/>
        </p:nvSpPr>
        <p:spPr>
          <a:xfrm>
            <a:off x="29903"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372" name="Google Shape;372;p41"/>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373" name="Google Shape;373;p41"/>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27</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April</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a:t>
            </a:r>
            <a:endParaRPr sz="2000" b="1" u="sng">
              <a:solidFill>
                <a:schemeClr val="dk1"/>
              </a:solidFill>
              <a:latin typeface="Calibri"/>
              <a:ea typeface="Calibri"/>
              <a:cs typeface="Calibri"/>
              <a:sym typeface="Calibri"/>
            </a:endParaRPr>
          </a:p>
        </p:txBody>
      </p:sp>
      <p:sp>
        <p:nvSpPr>
          <p:cNvPr id="374" name="Google Shape;374;p41"/>
          <p:cNvSpPr txBox="1"/>
          <p:nvPr/>
        </p:nvSpPr>
        <p:spPr>
          <a:xfrm>
            <a:off x="317557" y="1142117"/>
            <a:ext cx="11556885" cy="62786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u="sng">
                <a:solidFill>
                  <a:schemeClr val="dk1"/>
                </a:solidFill>
                <a:latin typeface="Calibri"/>
                <a:ea typeface="Calibri"/>
                <a:cs typeface="Calibri"/>
                <a:sym typeface="Calibri"/>
              </a:rPr>
              <a:t>Pronouns</a:t>
            </a:r>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These can be very confusing. For example, think of all of the different contexts in which a baby will hear ‘you’. </a:t>
            </a:r>
            <a:endParaRPr/>
          </a:p>
          <a:p>
            <a:pPr marL="342900" marR="0" lvl="0" indent="-342900" algn="l" rtl="0">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Pronouns act as short cut, allowing us to use shared context to communicate. </a:t>
            </a:r>
            <a:endParaRPr/>
          </a:p>
          <a:p>
            <a:pPr marL="342900" marR="0" lvl="0" indent="-342900" algn="l" rtl="0">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Children start off using the third person “Kim want juice” and over time begin to use first person “I want juice”. </a:t>
            </a:r>
            <a:endParaRPr/>
          </a:p>
          <a:p>
            <a:pPr marL="342900" marR="0" lvl="0" indent="-203200" algn="l" rtl="0">
              <a:spcBef>
                <a:spcPts val="0"/>
              </a:spcBef>
              <a:spcAft>
                <a:spcPts val="0"/>
              </a:spcAft>
              <a:buClr>
                <a:schemeClr val="dk1"/>
              </a:buClr>
              <a:buSzPts val="2200"/>
              <a:buFont typeface="Calibri"/>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GB" sz="2200" b="1" u="sng">
                <a:solidFill>
                  <a:schemeClr val="dk1"/>
                </a:solidFill>
                <a:latin typeface="Calibri"/>
                <a:ea typeface="Calibri"/>
                <a:cs typeface="Calibri"/>
                <a:sym typeface="Calibri"/>
              </a:rPr>
              <a:t>Questions</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GB" sz="2200">
                <a:solidFill>
                  <a:schemeClr val="dk1"/>
                </a:solidFill>
                <a:latin typeface="Calibri"/>
                <a:ea typeface="Calibri"/>
                <a:cs typeface="Calibri"/>
                <a:sym typeface="Calibri"/>
              </a:rPr>
              <a:t>Constructing questions is a complex task, but it can be broken down to three key elements as researched by </a:t>
            </a:r>
            <a:r>
              <a:rPr lang="en-GB" sz="2000" b="1">
                <a:solidFill>
                  <a:srgbClr val="FF0000"/>
                </a:solidFill>
                <a:latin typeface="Calibri"/>
                <a:ea typeface="Calibri"/>
                <a:cs typeface="Calibri"/>
                <a:sym typeface="Calibri"/>
              </a:rPr>
              <a:t>Bellugi and McNeil (1960s / 70s) </a:t>
            </a:r>
            <a:r>
              <a:rPr lang="en-GB" sz="2400" b="1">
                <a:solidFill>
                  <a:srgbClr val="FF0000"/>
                </a:solidFill>
                <a:latin typeface="Calibri"/>
                <a:ea typeface="Calibri"/>
                <a:cs typeface="Calibri"/>
                <a:sym typeface="Calibri"/>
              </a:rPr>
              <a:t>:</a:t>
            </a:r>
            <a:endParaRPr/>
          </a:p>
          <a:p>
            <a:pPr marL="457200" marR="0" lvl="0" indent="-457200" algn="l" rtl="0">
              <a:spcBef>
                <a:spcPts val="0"/>
              </a:spcBef>
              <a:spcAft>
                <a:spcPts val="0"/>
              </a:spcAft>
              <a:buClr>
                <a:schemeClr val="dk1"/>
              </a:buClr>
              <a:buSzPts val="2200"/>
              <a:buFont typeface="Calibri"/>
              <a:buAutoNum type="arabicPeriod"/>
            </a:pPr>
            <a:r>
              <a:rPr lang="en-GB" sz="2200">
                <a:solidFill>
                  <a:schemeClr val="dk1"/>
                </a:solidFill>
                <a:latin typeface="Calibri"/>
                <a:ea typeface="Calibri"/>
                <a:cs typeface="Calibri"/>
                <a:sym typeface="Calibri"/>
              </a:rPr>
              <a:t>Intonation with rising inflection (around 18 months ‘Mummy here?’)</a:t>
            </a:r>
            <a:endParaRPr/>
          </a:p>
          <a:p>
            <a:pPr marL="457200" marR="0" lvl="0" indent="-457200" algn="l" rtl="0">
              <a:spcBef>
                <a:spcPts val="0"/>
              </a:spcBef>
              <a:spcAft>
                <a:spcPts val="0"/>
              </a:spcAft>
              <a:buClr>
                <a:schemeClr val="dk1"/>
              </a:buClr>
              <a:buSzPts val="2200"/>
              <a:buFont typeface="Calibri"/>
              <a:buAutoNum type="arabicPeriod"/>
            </a:pPr>
            <a:r>
              <a:rPr lang="en-GB" sz="2200">
                <a:solidFill>
                  <a:schemeClr val="dk1"/>
                </a:solidFill>
                <a:latin typeface="Calibri"/>
                <a:ea typeface="Calibri"/>
                <a:cs typeface="Calibri"/>
                <a:sym typeface="Calibri"/>
              </a:rPr>
              <a:t>Question words – what / where / when / who / why / how? (in 2</a:t>
            </a:r>
            <a:r>
              <a:rPr lang="en-GB" sz="2200" baseline="30000">
                <a:solidFill>
                  <a:schemeClr val="dk1"/>
                </a:solidFill>
                <a:latin typeface="Calibri"/>
                <a:ea typeface="Calibri"/>
                <a:cs typeface="Calibri"/>
                <a:sym typeface="Calibri"/>
              </a:rPr>
              <a:t>nd</a:t>
            </a:r>
            <a:r>
              <a:rPr lang="en-GB" sz="2200">
                <a:solidFill>
                  <a:schemeClr val="dk1"/>
                </a:solidFill>
                <a:latin typeface="Calibri"/>
                <a:ea typeface="Calibri"/>
                <a:cs typeface="Calibri"/>
                <a:sym typeface="Calibri"/>
              </a:rPr>
              <a:t> year and still telegraphic ‘Where Ben go?’</a:t>
            </a:r>
            <a:endParaRPr/>
          </a:p>
          <a:p>
            <a:pPr marL="457200" marR="0" lvl="0" indent="-457200" algn="l" rtl="0">
              <a:spcBef>
                <a:spcPts val="0"/>
              </a:spcBef>
              <a:spcAft>
                <a:spcPts val="0"/>
              </a:spcAft>
              <a:buClr>
                <a:schemeClr val="dk1"/>
              </a:buClr>
              <a:buSzPts val="2200"/>
              <a:buFont typeface="Calibri"/>
              <a:buAutoNum type="arabicPeriod"/>
            </a:pPr>
            <a:r>
              <a:rPr lang="en-GB" sz="2200">
                <a:solidFill>
                  <a:schemeClr val="dk1"/>
                </a:solidFill>
                <a:latin typeface="Calibri"/>
                <a:ea typeface="Calibri"/>
                <a:cs typeface="Calibri"/>
                <a:sym typeface="Calibri"/>
              </a:rPr>
              <a:t>Auxiliary verbs and varied syntax used to form questions (in 3</a:t>
            </a:r>
            <a:r>
              <a:rPr lang="en-GB" sz="2200" baseline="30000">
                <a:solidFill>
                  <a:schemeClr val="dk1"/>
                </a:solidFill>
                <a:latin typeface="Calibri"/>
                <a:ea typeface="Calibri"/>
                <a:cs typeface="Calibri"/>
                <a:sym typeface="Calibri"/>
              </a:rPr>
              <a:t>rd</a:t>
            </a:r>
            <a:r>
              <a:rPr lang="en-GB" sz="2200">
                <a:solidFill>
                  <a:schemeClr val="dk1"/>
                </a:solidFill>
                <a:latin typeface="Calibri"/>
                <a:ea typeface="Calibri"/>
                <a:cs typeface="Calibri"/>
                <a:sym typeface="Calibri"/>
              </a:rPr>
              <a:t> year) ‘Is Apple gone?’ (Subject and verb order reversed) </a:t>
            </a:r>
            <a:endParaRPr/>
          </a:p>
          <a:p>
            <a:pPr marL="457200" marR="0" lvl="0" indent="-3048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4">
                                            <p:txEl>
                                              <p:pRg st="0" end="0"/>
                                            </p:txEl>
                                          </p:spTgt>
                                        </p:tgtEl>
                                        <p:attrNameLst>
                                          <p:attrName>style.visibility</p:attrName>
                                        </p:attrNameLst>
                                      </p:cBhvr>
                                      <p:to>
                                        <p:strVal val="visible"/>
                                      </p:to>
                                    </p:set>
                                    <p:anim calcmode="lin" valueType="num">
                                      <p:cBhvr additive="base">
                                        <p:cTn id="7" dur="500"/>
                                        <p:tgtEl>
                                          <p:spTgt spid="3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4">
                                            <p:txEl>
                                              <p:pRg st="1" end="1"/>
                                            </p:txEl>
                                          </p:spTgt>
                                        </p:tgtEl>
                                        <p:attrNameLst>
                                          <p:attrName>style.visibility</p:attrName>
                                        </p:attrNameLst>
                                      </p:cBhvr>
                                      <p:to>
                                        <p:strVal val="visible"/>
                                      </p:to>
                                    </p:set>
                                    <p:anim calcmode="lin" valueType="num">
                                      <p:cBhvr additive="base">
                                        <p:cTn id="12" dur="500"/>
                                        <p:tgtEl>
                                          <p:spTgt spid="3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4">
                                            <p:txEl>
                                              <p:pRg st="2" end="2"/>
                                            </p:txEl>
                                          </p:spTgt>
                                        </p:tgtEl>
                                        <p:attrNameLst>
                                          <p:attrName>style.visibility</p:attrName>
                                        </p:attrNameLst>
                                      </p:cBhvr>
                                      <p:to>
                                        <p:strVal val="visible"/>
                                      </p:to>
                                    </p:set>
                                    <p:anim calcmode="lin" valueType="num">
                                      <p:cBhvr additive="base">
                                        <p:cTn id="17" dur="500"/>
                                        <p:tgtEl>
                                          <p:spTgt spid="3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74">
                                            <p:txEl>
                                              <p:pRg st="3" end="3"/>
                                            </p:txEl>
                                          </p:spTgt>
                                        </p:tgtEl>
                                        <p:attrNameLst>
                                          <p:attrName>style.visibility</p:attrName>
                                        </p:attrNameLst>
                                      </p:cBhvr>
                                      <p:to>
                                        <p:strVal val="visible"/>
                                      </p:to>
                                    </p:set>
                                    <p:anim calcmode="lin" valueType="num">
                                      <p:cBhvr additive="base">
                                        <p:cTn id="22" dur="500"/>
                                        <p:tgtEl>
                                          <p:spTgt spid="3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4">
                                            <p:txEl>
                                              <p:pRg st="4" end="4"/>
                                            </p:txEl>
                                          </p:spTgt>
                                        </p:tgtEl>
                                        <p:attrNameLst>
                                          <p:attrName>style.visibility</p:attrName>
                                        </p:attrNameLst>
                                      </p:cBhvr>
                                      <p:to>
                                        <p:strVal val="visible"/>
                                      </p:to>
                                    </p:set>
                                    <p:anim calcmode="lin" valueType="num">
                                      <p:cBhvr additive="base">
                                        <p:cTn id="27" dur="500"/>
                                        <p:tgtEl>
                                          <p:spTgt spid="3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4">
                                            <p:txEl>
                                              <p:pRg st="5" end="5"/>
                                            </p:txEl>
                                          </p:spTgt>
                                        </p:tgtEl>
                                        <p:attrNameLst>
                                          <p:attrName>style.visibility</p:attrName>
                                        </p:attrNameLst>
                                      </p:cBhvr>
                                      <p:to>
                                        <p:strVal val="visible"/>
                                      </p:to>
                                    </p:set>
                                    <p:anim calcmode="lin" valueType="num">
                                      <p:cBhvr additive="base">
                                        <p:cTn id="32" dur="500"/>
                                        <p:tgtEl>
                                          <p:spTgt spid="37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4">
                                            <p:txEl>
                                              <p:pRg st="6" end="6"/>
                                            </p:txEl>
                                          </p:spTgt>
                                        </p:tgtEl>
                                        <p:attrNameLst>
                                          <p:attrName>style.visibility</p:attrName>
                                        </p:attrNameLst>
                                      </p:cBhvr>
                                      <p:to>
                                        <p:strVal val="visible"/>
                                      </p:to>
                                    </p:set>
                                    <p:anim calcmode="lin" valueType="num">
                                      <p:cBhvr additive="base">
                                        <p:cTn id="37" dur="500"/>
                                        <p:tgtEl>
                                          <p:spTgt spid="37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74">
                                            <p:txEl>
                                              <p:pRg st="7" end="7"/>
                                            </p:txEl>
                                          </p:spTgt>
                                        </p:tgtEl>
                                        <p:attrNameLst>
                                          <p:attrName>style.visibility</p:attrName>
                                        </p:attrNameLst>
                                      </p:cBhvr>
                                      <p:to>
                                        <p:strVal val="visible"/>
                                      </p:to>
                                    </p:set>
                                    <p:anim calcmode="lin" valueType="num">
                                      <p:cBhvr additive="base">
                                        <p:cTn id="42" dur="500"/>
                                        <p:tgtEl>
                                          <p:spTgt spid="37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74">
                                            <p:txEl>
                                              <p:pRg st="8" end="8"/>
                                            </p:txEl>
                                          </p:spTgt>
                                        </p:tgtEl>
                                        <p:attrNameLst>
                                          <p:attrName>style.visibility</p:attrName>
                                        </p:attrNameLst>
                                      </p:cBhvr>
                                      <p:to>
                                        <p:strVal val="visible"/>
                                      </p:to>
                                    </p:set>
                                    <p:anim calcmode="lin" valueType="num">
                                      <p:cBhvr additive="base">
                                        <p:cTn id="47" dur="500"/>
                                        <p:tgtEl>
                                          <p:spTgt spid="37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74">
                                            <p:txEl>
                                              <p:pRg st="9" end="9"/>
                                            </p:txEl>
                                          </p:spTgt>
                                        </p:tgtEl>
                                        <p:attrNameLst>
                                          <p:attrName>style.visibility</p:attrName>
                                        </p:attrNameLst>
                                      </p:cBhvr>
                                      <p:to>
                                        <p:strVal val="visible"/>
                                      </p:to>
                                    </p:set>
                                    <p:anim calcmode="lin" valueType="num">
                                      <p:cBhvr additive="base">
                                        <p:cTn id="52" dur="500"/>
                                        <p:tgtEl>
                                          <p:spTgt spid="37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74">
                                            <p:txEl>
                                              <p:pRg st="10" end="10"/>
                                            </p:txEl>
                                          </p:spTgt>
                                        </p:tgtEl>
                                        <p:attrNameLst>
                                          <p:attrName>style.visibility</p:attrName>
                                        </p:attrNameLst>
                                      </p:cBhvr>
                                      <p:to>
                                        <p:strVal val="visible"/>
                                      </p:to>
                                    </p:set>
                                    <p:anim calcmode="lin" valueType="num">
                                      <p:cBhvr additive="base">
                                        <p:cTn id="57" dur="500"/>
                                        <p:tgtEl>
                                          <p:spTgt spid="37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74">
                                            <p:txEl>
                                              <p:pRg st="11" end="11"/>
                                            </p:txEl>
                                          </p:spTgt>
                                        </p:tgtEl>
                                        <p:attrNameLst>
                                          <p:attrName>style.visibility</p:attrName>
                                        </p:attrNameLst>
                                      </p:cBhvr>
                                      <p:to>
                                        <p:strVal val="visible"/>
                                      </p:to>
                                    </p:set>
                                    <p:anim calcmode="lin" valueType="num">
                                      <p:cBhvr additive="base">
                                        <p:cTn id="62" dur="500"/>
                                        <p:tgtEl>
                                          <p:spTgt spid="37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74">
                                            <p:txEl>
                                              <p:pRg st="12" end="12"/>
                                            </p:txEl>
                                          </p:spTgt>
                                        </p:tgtEl>
                                        <p:attrNameLst>
                                          <p:attrName>style.visibility</p:attrName>
                                        </p:attrNameLst>
                                      </p:cBhvr>
                                      <p:to>
                                        <p:strVal val="visible"/>
                                      </p:to>
                                    </p:set>
                                    <p:anim calcmode="lin" valueType="num">
                                      <p:cBhvr additive="base">
                                        <p:cTn id="67" dur="500"/>
                                        <p:tgtEl>
                                          <p:spTgt spid="37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2"/>
          <p:cNvSpPr/>
          <p:nvPr/>
        </p:nvSpPr>
        <p:spPr>
          <a:xfrm>
            <a:off x="29903"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381" name="Google Shape;381;p42"/>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382" name="Google Shape;382;p42"/>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27</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April</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a:t>
            </a:r>
            <a:endParaRPr sz="2000" b="1" u="sng">
              <a:solidFill>
                <a:schemeClr val="dk1"/>
              </a:solidFill>
              <a:latin typeface="Calibri"/>
              <a:ea typeface="Calibri"/>
              <a:cs typeface="Calibri"/>
              <a:sym typeface="Calibri"/>
            </a:endParaRPr>
          </a:p>
        </p:txBody>
      </p:sp>
      <p:sp>
        <p:nvSpPr>
          <p:cNvPr id="383" name="Google Shape;383;p42"/>
          <p:cNvSpPr txBox="1"/>
          <p:nvPr/>
        </p:nvSpPr>
        <p:spPr>
          <a:xfrm>
            <a:off x="484909" y="1385454"/>
            <a:ext cx="10321635"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u="sng">
                <a:solidFill>
                  <a:schemeClr val="dk1"/>
                </a:solidFill>
                <a:latin typeface="Calibri"/>
                <a:ea typeface="Calibri"/>
                <a:cs typeface="Calibri"/>
                <a:sym typeface="Calibri"/>
              </a:rPr>
              <a:t>Negatives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Forming negatives can also be represented as a series of stages. </a:t>
            </a:r>
            <a:endParaRPr/>
          </a:p>
          <a:p>
            <a:pPr marL="342900" marR="0" lvl="0" indent="-3429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Gestures and facial expressions will be used early on to indicate displeasure. </a:t>
            </a:r>
            <a:endParaRPr/>
          </a:p>
          <a:p>
            <a:pPr marL="342900" marR="0" lvl="0" indent="-3429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Followed by reliance on word ‘no’ and ‘not’ e.g. ‘No like car’ (15-18 months)</a:t>
            </a:r>
            <a:endParaRPr/>
          </a:p>
          <a:p>
            <a:pPr marL="342900" marR="0" lvl="0" indent="-3429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Then ‘no’ may appear mid sentence and auxiliary / modal verbs may appear ‘don’t’ ‘isn’t’ </a:t>
            </a:r>
            <a:endParaRPr/>
          </a:p>
          <a:p>
            <a:pPr marL="342900" marR="0" lvl="0" indent="-3429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This is followed by greater range and precision in the placing of modal verb so that by 3 the negatives are integrated into the sentence. </a:t>
            </a:r>
            <a:endParaRPr/>
          </a:p>
          <a:p>
            <a:pPr marL="342900" marR="0" lvl="0" indent="-3429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At the age 4 onwards, children may understand more subtle forms of negative constructions ‘we can do that tomorrow’.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4" name="Google Shape;384;p42"/>
          <p:cNvSpPr txBox="1"/>
          <p:nvPr/>
        </p:nvSpPr>
        <p:spPr>
          <a:xfrm>
            <a:off x="5705516" y="1255534"/>
            <a:ext cx="5738772" cy="5509200"/>
          </a:xfrm>
          <a:prstGeom prst="rect">
            <a:avLst/>
          </a:prstGeom>
          <a:solidFill>
            <a:srgbClr val="CCFF9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Calibri"/>
                <a:ea typeface="Calibri"/>
                <a:cs typeface="Calibri"/>
                <a:sym typeface="Calibri"/>
              </a:rPr>
              <a:t>Negatives (Bellugi and McNeill) </a:t>
            </a:r>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Calibri"/>
              <a:buAutoNum type="arabicPeriod"/>
            </a:pPr>
            <a:r>
              <a:rPr lang="en-GB" sz="2200">
                <a:solidFill>
                  <a:schemeClr val="dk1"/>
                </a:solidFill>
                <a:latin typeface="Calibri"/>
                <a:ea typeface="Calibri"/>
                <a:cs typeface="Calibri"/>
                <a:sym typeface="Calibri"/>
              </a:rPr>
              <a:t>Use of negation alone (No)</a:t>
            </a:r>
            <a:endParaRPr/>
          </a:p>
          <a:p>
            <a:pPr marL="342900" marR="0" lvl="0" indent="-342900" algn="l" rtl="0">
              <a:spcBef>
                <a:spcPts val="0"/>
              </a:spcBef>
              <a:spcAft>
                <a:spcPts val="0"/>
              </a:spcAft>
              <a:buClr>
                <a:schemeClr val="dk1"/>
              </a:buClr>
              <a:buSzPts val="2200"/>
              <a:buFont typeface="Calibri"/>
              <a:buAutoNum type="arabicPeriod"/>
            </a:pPr>
            <a:r>
              <a:rPr lang="en-GB" sz="2200">
                <a:solidFill>
                  <a:schemeClr val="dk1"/>
                </a:solidFill>
                <a:latin typeface="Calibri"/>
                <a:ea typeface="Calibri"/>
                <a:cs typeface="Calibri"/>
                <a:sym typeface="Calibri"/>
              </a:rPr>
              <a:t>Combining negative with other words in two word and telegraphic stage (not me, no want, no bed)</a:t>
            </a:r>
            <a:endParaRPr/>
          </a:p>
          <a:p>
            <a:pPr marL="342900" marR="0" lvl="0" indent="-342900" algn="l" rtl="0">
              <a:spcBef>
                <a:spcPts val="0"/>
              </a:spcBef>
              <a:spcAft>
                <a:spcPts val="0"/>
              </a:spcAft>
              <a:buClr>
                <a:schemeClr val="dk1"/>
              </a:buClr>
              <a:buSzPts val="2200"/>
              <a:buFont typeface="Calibri"/>
              <a:buAutoNum type="arabicPeriod"/>
            </a:pPr>
            <a:r>
              <a:rPr lang="en-GB" sz="2200">
                <a:solidFill>
                  <a:schemeClr val="dk1"/>
                </a:solidFill>
                <a:latin typeface="Calibri"/>
                <a:ea typeface="Calibri"/>
                <a:cs typeface="Calibri"/>
                <a:sym typeface="Calibri"/>
              </a:rPr>
              <a:t>Using the negative in middle of utterance (me no like that)</a:t>
            </a:r>
            <a:endParaRPr/>
          </a:p>
          <a:p>
            <a:pPr marL="342900" marR="0" lvl="0" indent="-342900" algn="l" rtl="0">
              <a:spcBef>
                <a:spcPts val="0"/>
              </a:spcBef>
              <a:spcAft>
                <a:spcPts val="0"/>
              </a:spcAft>
              <a:buClr>
                <a:schemeClr val="dk1"/>
              </a:buClr>
              <a:buSzPts val="2200"/>
              <a:buFont typeface="Calibri"/>
              <a:buAutoNum type="arabicPeriod"/>
            </a:pPr>
            <a:r>
              <a:rPr lang="en-GB" sz="2200">
                <a:solidFill>
                  <a:schemeClr val="dk1"/>
                </a:solidFill>
                <a:latin typeface="Calibri"/>
                <a:ea typeface="Calibri"/>
                <a:cs typeface="Calibri"/>
                <a:sym typeface="Calibri"/>
              </a:rPr>
              <a:t>Increasing accuracy or negative words and use of contractions with auxiliary (she isn’t going, I don’t want to)</a:t>
            </a:r>
            <a:endParaRPr/>
          </a:p>
          <a:p>
            <a:pPr marL="342900" marR="0" lvl="0" indent="-342900" algn="l" rtl="0">
              <a:spcBef>
                <a:spcPts val="0"/>
              </a:spcBef>
              <a:spcAft>
                <a:spcPts val="0"/>
              </a:spcAft>
              <a:buClr>
                <a:schemeClr val="dk1"/>
              </a:buClr>
              <a:buSzPts val="2200"/>
              <a:buFont typeface="Calibri"/>
              <a:buAutoNum type="arabicPeriod"/>
            </a:pPr>
            <a:r>
              <a:rPr lang="en-GB" sz="2200">
                <a:solidFill>
                  <a:schemeClr val="dk1"/>
                </a:solidFill>
                <a:latin typeface="Calibri"/>
                <a:ea typeface="Calibri"/>
                <a:cs typeface="Calibri"/>
                <a:sym typeface="Calibri"/>
              </a:rPr>
              <a:t>Increased complexity and range of negative word (I haven’t got any, I have not got my juice)</a:t>
            </a:r>
            <a:endParaRPr/>
          </a:p>
          <a:p>
            <a:pPr marL="342900" marR="0" lvl="0" indent="-342900" algn="l" rtl="0">
              <a:spcBef>
                <a:spcPts val="0"/>
              </a:spcBef>
              <a:spcAft>
                <a:spcPts val="0"/>
              </a:spcAft>
              <a:buClr>
                <a:schemeClr val="dk1"/>
              </a:buClr>
              <a:buSzPts val="2200"/>
              <a:buFont typeface="Calibri"/>
              <a:buAutoNum type="arabicPeriod"/>
            </a:pPr>
            <a:r>
              <a:rPr lang="en-GB" sz="2200">
                <a:solidFill>
                  <a:schemeClr val="dk1"/>
                </a:solidFill>
                <a:latin typeface="Calibri"/>
                <a:ea typeface="Calibri"/>
                <a:cs typeface="Calibri"/>
                <a:sym typeface="Calibri"/>
              </a:rPr>
              <a:t>Saying no without using negatives (inflection and adjusting intonation (I already did it).</a:t>
            </a:r>
            <a:endParaRPr sz="2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 calcmode="lin" valueType="num">
                                      <p:cBhvr additive="base">
                                        <p:cTn id="7" dur="500"/>
                                        <p:tgtEl>
                                          <p:spTgt spid="3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3"/>
          <p:cNvSpPr/>
          <p:nvPr/>
        </p:nvSpPr>
        <p:spPr>
          <a:xfrm>
            <a:off x="29903"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391" name="Google Shape;391;p43"/>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392" name="Google Shape;392;p43"/>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27</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April</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a:t>
            </a:r>
            <a:endParaRPr sz="2000" b="1" u="sng">
              <a:solidFill>
                <a:schemeClr val="dk1"/>
              </a:solidFill>
              <a:latin typeface="Calibri"/>
              <a:ea typeface="Calibri"/>
              <a:cs typeface="Calibri"/>
              <a:sym typeface="Calibri"/>
            </a:endParaRPr>
          </a:p>
        </p:txBody>
      </p:sp>
      <p:sp>
        <p:nvSpPr>
          <p:cNvPr id="393" name="Google Shape;393;p43"/>
          <p:cNvSpPr txBox="1"/>
          <p:nvPr/>
        </p:nvSpPr>
        <p:spPr>
          <a:xfrm>
            <a:off x="457201" y="1385454"/>
            <a:ext cx="11487612"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u="sng">
                <a:solidFill>
                  <a:schemeClr val="dk1"/>
                </a:solidFill>
                <a:latin typeface="Calibri"/>
                <a:ea typeface="Calibri"/>
                <a:cs typeface="Calibri"/>
                <a:sym typeface="Calibri"/>
              </a:rPr>
              <a:t>Inflections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One important aspect of grammatical development is the acquisition of inflections.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Inflections happen when the morphology of a word is changed to make a new grammatical form. e.g play – playing, wait – waited</a:t>
            </a:r>
            <a:endParaRPr/>
          </a:p>
          <a:p>
            <a:pPr marL="0" marR="0" lvl="0" indent="0" algn="l" rtl="0">
              <a:spcBef>
                <a:spcPts val="0"/>
              </a:spcBef>
              <a:spcAft>
                <a:spcPts val="0"/>
              </a:spcAft>
              <a:buNone/>
            </a:pPr>
            <a:endParaRPr sz="2000" b="1">
              <a:solidFill>
                <a:srgbClr val="FF0000"/>
              </a:solidFill>
              <a:latin typeface="Calibri"/>
              <a:ea typeface="Calibri"/>
              <a:cs typeface="Calibri"/>
              <a:sym typeface="Calibri"/>
            </a:endParaRPr>
          </a:p>
          <a:p>
            <a:pPr marL="0" marR="0" lvl="0" indent="0" algn="l" rtl="0">
              <a:spcBef>
                <a:spcPts val="0"/>
              </a:spcBef>
              <a:spcAft>
                <a:spcPts val="0"/>
              </a:spcAft>
              <a:buNone/>
            </a:pPr>
            <a:r>
              <a:rPr lang="en-GB" sz="2000" b="1">
                <a:solidFill>
                  <a:srgbClr val="FF0000"/>
                </a:solidFill>
                <a:latin typeface="Calibri"/>
                <a:ea typeface="Calibri"/>
                <a:cs typeface="Calibri"/>
                <a:sym typeface="Calibri"/>
              </a:rPr>
              <a:t>Roger Brown (1973) found the following sequence to be typical of how children acquire inflections</a:t>
            </a:r>
            <a:r>
              <a:rPr lang="en-GB" sz="20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ing		walki</a:t>
            </a:r>
            <a:r>
              <a:rPr lang="en-GB" sz="2000">
                <a:solidFill>
                  <a:schemeClr val="dk1"/>
                </a:solidFill>
                <a:highlight>
                  <a:srgbClr val="FFFF00"/>
                </a:highlight>
                <a:latin typeface="Calibri"/>
                <a:ea typeface="Calibri"/>
                <a:cs typeface="Calibri"/>
                <a:sym typeface="Calibri"/>
              </a:rPr>
              <a:t>ng</a:t>
            </a:r>
            <a:r>
              <a:rPr lang="en-GB" sz="2000">
                <a:solidFill>
                  <a:schemeClr val="dk1"/>
                </a:solidFill>
                <a:latin typeface="Calibri"/>
                <a:ea typeface="Calibri"/>
                <a:cs typeface="Calibri"/>
                <a:sym typeface="Calibri"/>
              </a:rPr>
              <a:t> </a:t>
            </a:r>
            <a:endParaRPr/>
          </a:p>
          <a:p>
            <a:pPr marL="457200" marR="0" lvl="0" indent="-457200" algn="l" rtl="0">
              <a:spcBef>
                <a:spcPts val="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s (plural) 	1 dog 2 dog</a:t>
            </a:r>
            <a:r>
              <a:rPr lang="en-GB" sz="2000">
                <a:solidFill>
                  <a:schemeClr val="dk1"/>
                </a:solidFill>
                <a:highlight>
                  <a:srgbClr val="FFFF00"/>
                </a:highlight>
                <a:latin typeface="Calibri"/>
                <a:ea typeface="Calibri"/>
                <a:cs typeface="Calibri"/>
                <a:sym typeface="Calibri"/>
              </a:rPr>
              <a:t>s</a:t>
            </a:r>
            <a:r>
              <a:rPr lang="en-GB" sz="2000">
                <a:solidFill>
                  <a:schemeClr val="dk1"/>
                </a:solidFill>
                <a:latin typeface="Calibri"/>
                <a:ea typeface="Calibri"/>
                <a:cs typeface="Calibri"/>
                <a:sym typeface="Calibri"/>
              </a:rPr>
              <a:t> </a:t>
            </a:r>
            <a:endParaRPr/>
          </a:p>
          <a:p>
            <a:pPr marL="457200" marR="0" lvl="0" indent="-457200" algn="l" rtl="0">
              <a:spcBef>
                <a:spcPts val="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‘s (possessive) 	Molly’</a:t>
            </a:r>
            <a:r>
              <a:rPr lang="en-GB" sz="2000">
                <a:solidFill>
                  <a:schemeClr val="dk1"/>
                </a:solidFill>
                <a:highlight>
                  <a:srgbClr val="FFFF00"/>
                </a:highlight>
                <a:latin typeface="Calibri"/>
                <a:ea typeface="Calibri"/>
                <a:cs typeface="Calibri"/>
                <a:sym typeface="Calibri"/>
              </a:rPr>
              <a:t>s </a:t>
            </a:r>
            <a:r>
              <a:rPr lang="en-GB" sz="2000">
                <a:solidFill>
                  <a:schemeClr val="dk1"/>
                </a:solidFill>
                <a:latin typeface="Calibri"/>
                <a:ea typeface="Calibri"/>
                <a:cs typeface="Calibri"/>
                <a:sym typeface="Calibri"/>
              </a:rPr>
              <a:t>pen</a:t>
            </a:r>
            <a:endParaRPr/>
          </a:p>
          <a:p>
            <a:pPr marL="457200" marR="0" lvl="0" indent="-457200" algn="l" rtl="0">
              <a:spcBef>
                <a:spcPts val="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‘a’ ‘the’ 	</a:t>
            </a:r>
            <a:r>
              <a:rPr lang="en-GB" sz="2000">
                <a:solidFill>
                  <a:schemeClr val="dk1"/>
                </a:solidFill>
                <a:highlight>
                  <a:srgbClr val="FFFF00"/>
                </a:highlight>
                <a:latin typeface="Calibri"/>
                <a:ea typeface="Calibri"/>
                <a:cs typeface="Calibri"/>
                <a:sym typeface="Calibri"/>
              </a:rPr>
              <a:t>a </a:t>
            </a:r>
            <a:r>
              <a:rPr lang="en-GB" sz="2000">
                <a:solidFill>
                  <a:schemeClr val="dk1"/>
                </a:solidFill>
                <a:latin typeface="Calibri"/>
                <a:ea typeface="Calibri"/>
                <a:cs typeface="Calibri"/>
                <a:sym typeface="Calibri"/>
              </a:rPr>
              <a:t>pen / </a:t>
            </a:r>
            <a:r>
              <a:rPr lang="en-GB" sz="2000">
                <a:solidFill>
                  <a:schemeClr val="dk1"/>
                </a:solidFill>
                <a:highlight>
                  <a:srgbClr val="FFFF00"/>
                </a:highlight>
                <a:latin typeface="Calibri"/>
                <a:ea typeface="Calibri"/>
                <a:cs typeface="Calibri"/>
                <a:sym typeface="Calibri"/>
              </a:rPr>
              <a:t>the</a:t>
            </a:r>
            <a:r>
              <a:rPr lang="en-GB" sz="2000">
                <a:solidFill>
                  <a:schemeClr val="dk1"/>
                </a:solidFill>
                <a:latin typeface="Calibri"/>
                <a:ea typeface="Calibri"/>
                <a:cs typeface="Calibri"/>
                <a:sym typeface="Calibri"/>
              </a:rPr>
              <a:t> pen </a:t>
            </a:r>
            <a:endParaRPr/>
          </a:p>
          <a:p>
            <a:pPr marL="457200" marR="0" lvl="0" indent="-457200" algn="l" rtl="0">
              <a:spcBef>
                <a:spcPts val="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ed		walk</a:t>
            </a:r>
            <a:r>
              <a:rPr lang="en-GB" sz="2000">
                <a:solidFill>
                  <a:schemeClr val="dk1"/>
                </a:solidFill>
                <a:highlight>
                  <a:srgbClr val="FFFF00"/>
                </a:highlight>
                <a:latin typeface="Calibri"/>
                <a:ea typeface="Calibri"/>
                <a:cs typeface="Calibri"/>
                <a:sym typeface="Calibri"/>
              </a:rPr>
              <a:t>ed</a:t>
            </a:r>
            <a:r>
              <a:rPr lang="en-GB" sz="2000">
                <a:solidFill>
                  <a:schemeClr val="dk1"/>
                </a:solidFill>
                <a:latin typeface="Calibri"/>
                <a:ea typeface="Calibri"/>
                <a:cs typeface="Calibri"/>
                <a:sym typeface="Calibri"/>
              </a:rPr>
              <a:t> </a:t>
            </a:r>
            <a:endParaRPr/>
          </a:p>
          <a:p>
            <a:pPr marL="457200" marR="0" lvl="0" indent="-457200" algn="l" rtl="0">
              <a:spcBef>
                <a:spcPts val="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s (third person singular verb ending)	he walk</a:t>
            </a:r>
            <a:r>
              <a:rPr lang="en-GB" sz="2000">
                <a:solidFill>
                  <a:schemeClr val="dk1"/>
                </a:solidFill>
                <a:highlight>
                  <a:srgbClr val="FFFF00"/>
                </a:highlight>
                <a:latin typeface="Calibri"/>
                <a:ea typeface="Calibri"/>
                <a:cs typeface="Calibri"/>
                <a:sym typeface="Calibri"/>
              </a:rPr>
              <a:t>s </a:t>
            </a:r>
            <a:r>
              <a:rPr lang="en-GB" sz="2000">
                <a:solidFill>
                  <a:schemeClr val="dk1"/>
                </a:solidFill>
                <a:latin typeface="Calibri"/>
                <a:ea typeface="Calibri"/>
                <a:cs typeface="Calibri"/>
                <a:sym typeface="Calibri"/>
              </a:rPr>
              <a:t>to school </a:t>
            </a:r>
            <a:endParaRPr/>
          </a:p>
          <a:p>
            <a:pPr marL="457200" marR="0" lvl="0" indent="-457200" algn="l" rtl="0">
              <a:spcBef>
                <a:spcPts val="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be (primary auxillary)        is / are / was / were correctly (use as primary or auxiliary)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4"/>
          <p:cNvSpPr/>
          <p:nvPr/>
        </p:nvSpPr>
        <p:spPr>
          <a:xfrm>
            <a:off x="138692"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400" name="Google Shape;400;p44"/>
          <p:cNvSpPr/>
          <p:nvPr/>
        </p:nvSpPr>
        <p:spPr>
          <a:xfrm>
            <a:off x="138692"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p:txBody>
      </p:sp>
      <p:pic>
        <p:nvPicPr>
          <p:cNvPr id="401" name="Google Shape;401;p44"/>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402" name="Google Shape;402;p44"/>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27</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April</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a:t>
            </a: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pic>
        <p:nvPicPr>
          <p:cNvPr id="403" name="Google Shape;403;p44"/>
          <p:cNvPicPr preferRelativeResize="0"/>
          <p:nvPr/>
        </p:nvPicPr>
        <p:blipFill rotWithShape="1">
          <a:blip r:embed="rId4">
            <a:alphaModFix/>
          </a:blip>
          <a:srcRect l="29238" t="22387" r="30979" b="16873"/>
          <a:stretch/>
        </p:blipFill>
        <p:spPr>
          <a:xfrm>
            <a:off x="4764737" y="1666415"/>
            <a:ext cx="5512876" cy="4732382"/>
          </a:xfrm>
          <a:prstGeom prst="rect">
            <a:avLst/>
          </a:prstGeom>
          <a:noFill/>
          <a:ln>
            <a:noFill/>
          </a:ln>
        </p:spPr>
      </p:pic>
      <p:sp>
        <p:nvSpPr>
          <p:cNvPr id="404" name="Google Shape;404;p44"/>
          <p:cNvSpPr txBox="1"/>
          <p:nvPr/>
        </p:nvSpPr>
        <p:spPr>
          <a:xfrm>
            <a:off x="1711187" y="1949280"/>
            <a:ext cx="1868556" cy="3785652"/>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Calibri"/>
                <a:ea typeface="Calibri"/>
                <a:cs typeface="Calibri"/>
                <a:sym typeface="Calibri"/>
              </a:rPr>
              <a:t>Brown concluded that in the two word stage, the grammatical construction will usually follow one of these 10 patterns of meaning relations. </a:t>
            </a:r>
            <a:endParaRPr sz="2000" b="1">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7"/>
          <p:cNvSpPr/>
          <p:nvPr/>
        </p:nvSpPr>
        <p:spPr>
          <a:xfrm>
            <a:off x="138692" y="1341754"/>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434" name="Google Shape;434;p47"/>
          <p:cNvSpPr/>
          <p:nvPr/>
        </p:nvSpPr>
        <p:spPr>
          <a:xfrm>
            <a:off x="138692"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p:txBody>
      </p:sp>
      <p:pic>
        <p:nvPicPr>
          <p:cNvPr id="435" name="Google Shape;435;p47"/>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436" name="Google Shape;436;p47"/>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27</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April</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a:t>
            </a: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
        <p:nvSpPr>
          <p:cNvPr id="437" name="Google Shape;437;p47"/>
          <p:cNvSpPr/>
          <p:nvPr/>
        </p:nvSpPr>
        <p:spPr>
          <a:xfrm>
            <a:off x="1081906" y="1722547"/>
            <a:ext cx="10245766" cy="53860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chemeClr val="dk1"/>
                </a:solidFill>
                <a:latin typeface="Times New Roman"/>
                <a:ea typeface="Times New Roman"/>
                <a:cs typeface="Times New Roman"/>
                <a:sym typeface="Times New Roman"/>
              </a:rPr>
              <a:t>New terms = </a:t>
            </a:r>
            <a:r>
              <a:rPr lang="en-GB" sz="2800" b="1">
                <a:solidFill>
                  <a:srgbClr val="FF0000"/>
                </a:solidFill>
                <a:latin typeface="Times New Roman"/>
                <a:ea typeface="Times New Roman"/>
                <a:cs typeface="Times New Roman"/>
                <a:sym typeface="Times New Roman"/>
              </a:rPr>
              <a:t>Overextension and underextension </a:t>
            </a:r>
            <a:endParaRPr/>
          </a:p>
          <a:p>
            <a:pPr marL="0" marR="0" lvl="0" indent="0" algn="l" rtl="0">
              <a:spcBef>
                <a:spcPts val="0"/>
              </a:spcBef>
              <a:spcAft>
                <a:spcPts val="0"/>
              </a:spcAft>
              <a:buNone/>
            </a:pPr>
            <a:endParaRPr sz="2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GB" sz="2800" b="1" u="sng">
                <a:solidFill>
                  <a:schemeClr val="dk1"/>
                </a:solidFill>
                <a:latin typeface="Times New Roman"/>
                <a:ea typeface="Times New Roman"/>
                <a:cs typeface="Times New Roman"/>
                <a:sym typeface="Times New Roman"/>
              </a:rPr>
              <a:t>These are lexical errors. </a:t>
            </a:r>
            <a:endParaRPr/>
          </a:p>
          <a:p>
            <a:pPr marL="0" marR="0" lvl="0" indent="0" algn="l" rtl="0">
              <a:spcBef>
                <a:spcPts val="0"/>
              </a:spcBef>
              <a:spcAft>
                <a:spcPts val="0"/>
              </a:spcAft>
              <a:buNone/>
            </a:pPr>
            <a:endParaRPr sz="2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br>
              <a:rPr lang="en-GB" sz="2800" b="1" i="1">
                <a:solidFill>
                  <a:schemeClr val="dk1"/>
                </a:solidFill>
                <a:latin typeface="Calibri"/>
                <a:ea typeface="Calibri"/>
                <a:cs typeface="Calibri"/>
                <a:sym typeface="Calibri"/>
              </a:rPr>
            </a:br>
            <a:r>
              <a:rPr lang="en-GB" sz="2800" b="1" i="1">
                <a:solidFill>
                  <a:srgbClr val="FF0000"/>
                </a:solidFill>
                <a:latin typeface="Calibri"/>
                <a:ea typeface="Calibri"/>
                <a:cs typeface="Calibri"/>
                <a:sym typeface="Calibri"/>
              </a:rPr>
              <a:t>Overextension</a:t>
            </a:r>
            <a:r>
              <a:rPr lang="en-GB" sz="2800" b="1" i="1">
                <a:solidFill>
                  <a:schemeClr val="dk1"/>
                </a:solidFill>
                <a:latin typeface="Calibri"/>
                <a:ea typeface="Calibri"/>
                <a:cs typeface="Calibri"/>
                <a:sym typeface="Calibri"/>
              </a:rPr>
              <a:t> is an error in early word use in which a child uses a single word to label multiple different things in a manner that is inconsistent with adult usage.</a:t>
            </a:r>
            <a:endParaRPr/>
          </a:p>
          <a:p>
            <a:pPr marL="0" marR="0" lvl="0" indent="0" algn="l" rtl="0">
              <a:spcBef>
                <a:spcPts val="0"/>
              </a:spcBef>
              <a:spcAft>
                <a:spcPts val="0"/>
              </a:spcAft>
              <a:buNone/>
            </a:pPr>
            <a:endParaRPr sz="2800" b="1" i="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GB" sz="2800" b="1" i="1">
                <a:solidFill>
                  <a:schemeClr val="dk1"/>
                </a:solidFill>
                <a:latin typeface="Calibri"/>
                <a:ea typeface="Calibri"/>
                <a:cs typeface="Calibri"/>
                <a:sym typeface="Calibri"/>
              </a:rPr>
              <a:t>In </a:t>
            </a:r>
            <a:r>
              <a:rPr lang="en-GB" sz="2800" b="1" i="1">
                <a:solidFill>
                  <a:srgbClr val="FF0000"/>
                </a:solidFill>
                <a:latin typeface="Calibri"/>
                <a:ea typeface="Calibri"/>
                <a:cs typeface="Calibri"/>
                <a:sym typeface="Calibri"/>
              </a:rPr>
              <a:t>underextension</a:t>
            </a:r>
            <a:r>
              <a:rPr lang="en-GB" sz="2800" b="1" i="1">
                <a:solidFill>
                  <a:schemeClr val="dk1"/>
                </a:solidFill>
                <a:latin typeface="Calibri"/>
                <a:ea typeface="Calibri"/>
                <a:cs typeface="Calibri"/>
                <a:sym typeface="Calibri"/>
              </a:rPr>
              <a:t>, a child doesn't use a word for enough particular cases.</a:t>
            </a:r>
            <a:endParaRPr sz="4000" b="1" i="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rgbClr val="222222"/>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rgbClr val="222222"/>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8"/>
          <p:cNvSpPr/>
          <p:nvPr/>
        </p:nvSpPr>
        <p:spPr>
          <a:xfrm>
            <a:off x="138692"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444" name="Google Shape;444;p48"/>
          <p:cNvSpPr/>
          <p:nvPr/>
        </p:nvSpPr>
        <p:spPr>
          <a:xfrm>
            <a:off x="138692"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p:txBody>
      </p:sp>
      <p:pic>
        <p:nvPicPr>
          <p:cNvPr id="445" name="Google Shape;445;p48"/>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446" name="Google Shape;446;p48"/>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27</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April</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a:t>
            </a: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
        <p:nvSpPr>
          <p:cNvPr id="447" name="Google Shape;447;p48"/>
          <p:cNvSpPr/>
          <p:nvPr/>
        </p:nvSpPr>
        <p:spPr>
          <a:xfrm>
            <a:off x="769763" y="1328810"/>
            <a:ext cx="10985500" cy="53245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a:solidFill>
                  <a:srgbClr val="FF0000"/>
                </a:solidFill>
                <a:latin typeface="Times New Roman"/>
                <a:ea typeface="Times New Roman"/>
                <a:cs typeface="Times New Roman"/>
                <a:sym typeface="Times New Roman"/>
              </a:rPr>
              <a:t>In </a:t>
            </a:r>
            <a:r>
              <a:rPr lang="en-GB" sz="2000" b="1" i="1">
                <a:solidFill>
                  <a:srgbClr val="FF0000"/>
                </a:solidFill>
                <a:latin typeface="Times New Roman"/>
                <a:ea typeface="Times New Roman"/>
                <a:cs typeface="Times New Roman"/>
                <a:sym typeface="Times New Roman"/>
              </a:rPr>
              <a:t>1987</a:t>
            </a:r>
            <a:r>
              <a:rPr lang="en-GB" sz="2000" b="1">
                <a:solidFill>
                  <a:srgbClr val="FF0000"/>
                </a:solidFill>
                <a:latin typeface="Times New Roman"/>
                <a:ea typeface="Times New Roman"/>
                <a:cs typeface="Times New Roman"/>
                <a:sym typeface="Times New Roman"/>
              </a:rPr>
              <a:t>, </a:t>
            </a:r>
            <a:r>
              <a:rPr lang="en-GB" sz="2000" b="1" u="sng">
                <a:solidFill>
                  <a:srgbClr val="FF0000"/>
                </a:solidFill>
                <a:latin typeface="Times New Roman"/>
                <a:ea typeface="Times New Roman"/>
                <a:cs typeface="Times New Roman"/>
                <a:sym typeface="Times New Roman"/>
              </a:rPr>
              <a:t>Jean Aitchison </a:t>
            </a:r>
            <a:r>
              <a:rPr lang="en-GB" sz="2000" b="1">
                <a:solidFill>
                  <a:srgbClr val="FF0000"/>
                </a:solidFill>
                <a:latin typeface="Times New Roman"/>
                <a:ea typeface="Times New Roman"/>
                <a:cs typeface="Times New Roman"/>
                <a:sym typeface="Times New Roman"/>
              </a:rPr>
              <a:t>identified </a:t>
            </a:r>
            <a:r>
              <a:rPr lang="en-GB" sz="2000" b="1" i="1">
                <a:solidFill>
                  <a:srgbClr val="FF0000"/>
                </a:solidFill>
                <a:latin typeface="Times New Roman"/>
                <a:ea typeface="Times New Roman"/>
                <a:cs typeface="Times New Roman"/>
                <a:sym typeface="Times New Roman"/>
              </a:rPr>
              <a:t>three stages</a:t>
            </a:r>
            <a:r>
              <a:rPr lang="en-GB" sz="2000" b="1">
                <a:solidFill>
                  <a:srgbClr val="FF0000"/>
                </a:solidFill>
                <a:latin typeface="Times New Roman"/>
                <a:ea typeface="Times New Roman"/>
                <a:cs typeface="Times New Roman"/>
                <a:sym typeface="Times New Roman"/>
              </a:rPr>
              <a:t> that occur during a child’s acquisition of vocabulary: </a:t>
            </a:r>
            <a:r>
              <a:rPr lang="en-GB" sz="2000" b="1" i="1">
                <a:solidFill>
                  <a:srgbClr val="FF0000"/>
                </a:solidFill>
                <a:latin typeface="Times New Roman"/>
                <a:ea typeface="Times New Roman"/>
                <a:cs typeface="Times New Roman"/>
                <a:sym typeface="Times New Roman"/>
              </a:rPr>
              <a:t>labeling, packaging and network building</a:t>
            </a:r>
            <a:r>
              <a:rPr lang="en-GB" sz="2000" b="1">
                <a:solidFill>
                  <a:srgbClr val="FF0000"/>
                </a:solidFill>
                <a:latin typeface="Times New Roman"/>
                <a:ea typeface="Times New Roman"/>
                <a:cs typeface="Times New Roman"/>
                <a:sym typeface="Times New Roman"/>
              </a:rPr>
              <a:t>.</a:t>
            </a:r>
            <a:endParaRPr/>
          </a:p>
          <a:p>
            <a:pPr marL="0" marR="0" lvl="0" indent="0" algn="l" rtl="0">
              <a:spcBef>
                <a:spcPts val="0"/>
              </a:spcBef>
              <a:spcAft>
                <a:spcPts val="0"/>
              </a:spcAft>
              <a:buNone/>
            </a:pPr>
            <a:endParaRPr sz="2000">
              <a:solidFill>
                <a:srgbClr val="222222"/>
              </a:solidFill>
              <a:latin typeface="Georgia"/>
              <a:ea typeface="Georgia"/>
              <a:cs typeface="Georgia"/>
              <a:sym typeface="Georgia"/>
            </a:endParaRPr>
          </a:p>
          <a:p>
            <a:pPr marL="0" marR="0" lvl="0" indent="0" algn="l" rtl="0">
              <a:spcBef>
                <a:spcPts val="0"/>
              </a:spcBef>
              <a:spcAft>
                <a:spcPts val="0"/>
              </a:spcAft>
              <a:buNone/>
            </a:pPr>
            <a:r>
              <a:rPr lang="en-GB" sz="2000">
                <a:solidFill>
                  <a:srgbClr val="222222"/>
                </a:solidFill>
                <a:latin typeface="Times New Roman"/>
                <a:ea typeface="Times New Roman"/>
                <a:cs typeface="Times New Roman"/>
                <a:sym typeface="Times New Roman"/>
              </a:rPr>
              <a:t>1. </a:t>
            </a:r>
            <a:r>
              <a:rPr lang="en-GB" sz="2000" b="1">
                <a:solidFill>
                  <a:srgbClr val="222222"/>
                </a:solidFill>
                <a:latin typeface="Times New Roman"/>
                <a:ea typeface="Times New Roman"/>
                <a:cs typeface="Times New Roman"/>
                <a:sym typeface="Times New Roman"/>
              </a:rPr>
              <a:t>Labeling</a:t>
            </a:r>
            <a:r>
              <a:rPr lang="en-GB" sz="2000">
                <a:solidFill>
                  <a:srgbClr val="222222"/>
                </a:solidFill>
                <a:latin typeface="Times New Roman"/>
                <a:ea typeface="Times New Roman"/>
                <a:cs typeface="Times New Roman"/>
                <a:sym typeface="Times New Roman"/>
              </a:rPr>
              <a:t> – The first stage and involves making the </a:t>
            </a:r>
            <a:r>
              <a:rPr lang="en-GB" sz="2000" i="1">
                <a:solidFill>
                  <a:srgbClr val="222222"/>
                </a:solidFill>
                <a:latin typeface="Times New Roman"/>
                <a:ea typeface="Times New Roman"/>
                <a:cs typeface="Times New Roman"/>
                <a:sym typeface="Times New Roman"/>
              </a:rPr>
              <a:t>link between</a:t>
            </a:r>
            <a:r>
              <a:rPr lang="en-GB" sz="2000">
                <a:solidFill>
                  <a:srgbClr val="222222"/>
                </a:solidFill>
                <a:latin typeface="Times New Roman"/>
                <a:ea typeface="Times New Roman"/>
                <a:cs typeface="Times New Roman"/>
                <a:sym typeface="Times New Roman"/>
              </a:rPr>
              <a:t> the </a:t>
            </a:r>
            <a:r>
              <a:rPr lang="en-GB" sz="2000" i="1">
                <a:solidFill>
                  <a:srgbClr val="222222"/>
                </a:solidFill>
                <a:latin typeface="Times New Roman"/>
                <a:ea typeface="Times New Roman"/>
                <a:cs typeface="Times New Roman"/>
                <a:sym typeface="Times New Roman"/>
              </a:rPr>
              <a:t>sounds </a:t>
            </a:r>
            <a:r>
              <a:rPr lang="en-GB" sz="2000">
                <a:solidFill>
                  <a:srgbClr val="222222"/>
                </a:solidFill>
                <a:latin typeface="Times New Roman"/>
                <a:ea typeface="Times New Roman"/>
                <a:cs typeface="Times New Roman"/>
                <a:sym typeface="Times New Roman"/>
              </a:rPr>
              <a:t>of particular words and the </a:t>
            </a:r>
            <a:r>
              <a:rPr lang="en-GB" sz="2000" i="1">
                <a:solidFill>
                  <a:srgbClr val="222222"/>
                </a:solidFill>
                <a:latin typeface="Times New Roman"/>
                <a:ea typeface="Times New Roman"/>
                <a:cs typeface="Times New Roman"/>
                <a:sym typeface="Times New Roman"/>
              </a:rPr>
              <a:t>objects</a:t>
            </a:r>
            <a:r>
              <a:rPr lang="en-GB" sz="2000">
                <a:solidFill>
                  <a:srgbClr val="222222"/>
                </a:solidFill>
                <a:latin typeface="Times New Roman"/>
                <a:ea typeface="Times New Roman"/>
                <a:cs typeface="Times New Roman"/>
                <a:sym typeface="Times New Roman"/>
              </a:rPr>
              <a:t> to which they refer e.g. understanding that “mummy” refers to the child’s mother. In other words, associating a name with something.</a:t>
            </a:r>
            <a:endParaRPr/>
          </a:p>
          <a:p>
            <a:pPr marL="0" marR="0" lvl="0" indent="0" algn="l" rtl="0">
              <a:spcBef>
                <a:spcPts val="0"/>
              </a:spcBef>
              <a:spcAft>
                <a:spcPts val="0"/>
              </a:spcAft>
              <a:buNone/>
            </a:pPr>
            <a:endParaRPr sz="2000">
              <a:solidFill>
                <a:srgbClr val="222222"/>
              </a:solidFill>
              <a:latin typeface="Georgia"/>
              <a:ea typeface="Georgia"/>
              <a:cs typeface="Georgia"/>
              <a:sym typeface="Georgia"/>
            </a:endParaRPr>
          </a:p>
          <a:p>
            <a:pPr marL="0" marR="0" lvl="0" indent="0" algn="l" rtl="0">
              <a:spcBef>
                <a:spcPts val="0"/>
              </a:spcBef>
              <a:spcAft>
                <a:spcPts val="0"/>
              </a:spcAft>
              <a:buNone/>
            </a:pPr>
            <a:r>
              <a:rPr lang="en-GB" sz="2000">
                <a:solidFill>
                  <a:srgbClr val="222222"/>
                </a:solidFill>
                <a:latin typeface="Times New Roman"/>
                <a:ea typeface="Times New Roman"/>
                <a:cs typeface="Times New Roman"/>
                <a:sym typeface="Times New Roman"/>
              </a:rPr>
              <a:t>2. </a:t>
            </a:r>
            <a:r>
              <a:rPr lang="en-GB" sz="2000" b="1">
                <a:solidFill>
                  <a:srgbClr val="222222"/>
                </a:solidFill>
                <a:latin typeface="Times New Roman"/>
                <a:ea typeface="Times New Roman"/>
                <a:cs typeface="Times New Roman"/>
                <a:sym typeface="Times New Roman"/>
              </a:rPr>
              <a:t>Packaging</a:t>
            </a:r>
            <a:r>
              <a:rPr lang="en-GB" sz="2000">
                <a:solidFill>
                  <a:srgbClr val="222222"/>
                </a:solidFill>
                <a:latin typeface="Times New Roman"/>
                <a:ea typeface="Times New Roman"/>
                <a:cs typeface="Times New Roman"/>
                <a:sym typeface="Times New Roman"/>
              </a:rPr>
              <a:t> – This entails understanding a word’s </a:t>
            </a:r>
            <a:r>
              <a:rPr lang="en-GB" sz="2000" i="1">
                <a:solidFill>
                  <a:srgbClr val="222222"/>
                </a:solidFill>
                <a:latin typeface="Times New Roman"/>
                <a:ea typeface="Times New Roman"/>
                <a:cs typeface="Times New Roman"/>
                <a:sym typeface="Times New Roman"/>
              </a:rPr>
              <a:t>range of meaning</a:t>
            </a:r>
            <a:r>
              <a:rPr lang="en-GB" sz="2000">
                <a:solidFill>
                  <a:srgbClr val="222222"/>
                </a:solidFill>
                <a:latin typeface="Times New Roman"/>
                <a:ea typeface="Times New Roman"/>
                <a:cs typeface="Times New Roman"/>
                <a:sym typeface="Times New Roman"/>
              </a:rPr>
              <a:t>. This is when Over extension and Under extension become a hurdle in the development of the language.</a:t>
            </a:r>
            <a:endParaRPr/>
          </a:p>
          <a:p>
            <a:pPr marL="0" marR="0" lvl="0" indent="0" algn="l" rtl="0">
              <a:spcBef>
                <a:spcPts val="0"/>
              </a:spcBef>
              <a:spcAft>
                <a:spcPts val="0"/>
              </a:spcAft>
              <a:buNone/>
            </a:pPr>
            <a:endParaRPr sz="2000">
              <a:solidFill>
                <a:srgbClr val="222222"/>
              </a:solidFill>
              <a:latin typeface="Georgia"/>
              <a:ea typeface="Georgia"/>
              <a:cs typeface="Georgia"/>
              <a:sym typeface="Georgia"/>
            </a:endParaRPr>
          </a:p>
          <a:p>
            <a:pPr marL="0" marR="0" lvl="0" indent="0" algn="l" rtl="0">
              <a:spcBef>
                <a:spcPts val="0"/>
              </a:spcBef>
              <a:spcAft>
                <a:spcPts val="0"/>
              </a:spcAft>
              <a:buNone/>
            </a:pPr>
            <a:r>
              <a:rPr lang="en-GB" sz="2000">
                <a:solidFill>
                  <a:srgbClr val="222222"/>
                </a:solidFill>
                <a:latin typeface="Times New Roman"/>
                <a:ea typeface="Times New Roman"/>
                <a:cs typeface="Times New Roman"/>
                <a:sym typeface="Times New Roman"/>
              </a:rPr>
              <a:t>3. </a:t>
            </a:r>
            <a:r>
              <a:rPr lang="en-GB" sz="2000" b="1">
                <a:solidFill>
                  <a:srgbClr val="222222"/>
                </a:solidFill>
                <a:latin typeface="Times New Roman"/>
                <a:ea typeface="Times New Roman"/>
                <a:cs typeface="Times New Roman"/>
                <a:sym typeface="Times New Roman"/>
              </a:rPr>
              <a:t>Network Building</a:t>
            </a:r>
            <a:r>
              <a:rPr lang="en-GB" sz="2000">
                <a:solidFill>
                  <a:srgbClr val="222222"/>
                </a:solidFill>
                <a:latin typeface="Times New Roman"/>
                <a:ea typeface="Times New Roman"/>
                <a:cs typeface="Times New Roman"/>
                <a:sym typeface="Times New Roman"/>
              </a:rPr>
              <a:t> – This involves grasping the connections between words; understanding that some words are opposite in meaning. Aitchison argued that there are no EXACT dates to which a child reaches a certain stage of learning language – some children learn faster than others. She believed that the speed of learning is influenced by both </a:t>
            </a:r>
            <a:r>
              <a:rPr lang="en-GB" sz="2000" b="1">
                <a:solidFill>
                  <a:srgbClr val="222222"/>
                </a:solidFill>
                <a:latin typeface="Times New Roman"/>
                <a:ea typeface="Times New Roman"/>
                <a:cs typeface="Times New Roman"/>
                <a:sym typeface="Times New Roman"/>
              </a:rPr>
              <a:t>innate abilities and environment</a:t>
            </a:r>
            <a:r>
              <a:rPr lang="en-GB" sz="2000">
                <a:solidFill>
                  <a:srgbClr val="222222"/>
                </a:solidFill>
                <a:latin typeface="Times New Roman"/>
                <a:ea typeface="Times New Roman"/>
                <a:cs typeface="Times New Roman"/>
                <a:sym typeface="Times New Roman"/>
              </a:rPr>
              <a:t>. Language is partly learned by </a:t>
            </a:r>
            <a:r>
              <a:rPr lang="en-GB" sz="2000" b="1">
                <a:solidFill>
                  <a:srgbClr val="222222"/>
                </a:solidFill>
                <a:latin typeface="Times New Roman"/>
                <a:ea typeface="Times New Roman"/>
                <a:cs typeface="Times New Roman"/>
                <a:sym typeface="Times New Roman"/>
              </a:rPr>
              <a:t>imitation</a:t>
            </a:r>
            <a:r>
              <a:rPr lang="en-GB" sz="2000">
                <a:solidFill>
                  <a:srgbClr val="222222"/>
                </a:solidFill>
                <a:latin typeface="Times New Roman"/>
                <a:ea typeface="Times New Roman"/>
                <a:cs typeface="Times New Roman"/>
                <a:sym typeface="Times New Roman"/>
              </a:rPr>
              <a:t>, so parents and brothers/sisters play a role in the acceleration of learning the language. </a:t>
            </a:r>
            <a:r>
              <a:rPr lang="en-GB" sz="2000" b="1">
                <a:solidFill>
                  <a:srgbClr val="222222"/>
                </a:solidFill>
                <a:latin typeface="Times New Roman"/>
                <a:ea typeface="Times New Roman"/>
                <a:cs typeface="Times New Roman"/>
                <a:sym typeface="Times New Roman"/>
              </a:rPr>
              <a:t>Baby talk</a:t>
            </a:r>
            <a:r>
              <a:rPr lang="en-GB" sz="2000">
                <a:solidFill>
                  <a:srgbClr val="222222"/>
                </a:solidFill>
                <a:latin typeface="Times New Roman"/>
                <a:ea typeface="Times New Roman"/>
                <a:cs typeface="Times New Roman"/>
                <a:sym typeface="Times New Roman"/>
              </a:rPr>
              <a:t> whilst learning to speak could hinder the child in learning to speak later on</a:t>
            </a:r>
            <a:r>
              <a:rPr lang="en-GB" sz="2000" b="1">
                <a:solidFill>
                  <a:srgbClr val="222222"/>
                </a:solidFill>
                <a:latin typeface="Times New Roman"/>
                <a:ea typeface="Times New Roman"/>
                <a:cs typeface="Times New Roman"/>
                <a:sym typeface="Times New Roman"/>
              </a:rPr>
              <a:t>. Speech timetable</a:t>
            </a:r>
            <a:r>
              <a:rPr lang="en-GB" sz="2000">
                <a:solidFill>
                  <a:srgbClr val="222222"/>
                </a:solidFill>
                <a:latin typeface="Times New Roman"/>
                <a:ea typeface="Times New Roman"/>
                <a:cs typeface="Times New Roman"/>
                <a:sym typeface="Times New Roman"/>
              </a:rPr>
              <a:t> created from birth to ten years old.</a:t>
            </a:r>
            <a:endParaRPr sz="2000">
              <a:solidFill>
                <a:srgbClr val="222222"/>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9"/>
          <p:cNvSpPr/>
          <p:nvPr/>
        </p:nvSpPr>
        <p:spPr>
          <a:xfrm>
            <a:off x="138692"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800" b="1" u="sng">
                <a:solidFill>
                  <a:schemeClr val="dk1"/>
                </a:solidFill>
                <a:latin typeface="Calibri"/>
                <a:ea typeface="Calibri"/>
                <a:cs typeface="Calibri"/>
                <a:sym typeface="Calibri"/>
              </a:rPr>
              <a:t>Rescorla’s ideas on overextension</a:t>
            </a:r>
            <a:endParaRPr/>
          </a:p>
          <a:p>
            <a:pPr marL="0" marR="0" lvl="0" indent="0" algn="l" rtl="0">
              <a:spcBef>
                <a:spcPts val="0"/>
              </a:spcBef>
              <a:spcAft>
                <a:spcPts val="0"/>
              </a:spcAft>
              <a:buNone/>
            </a:pPr>
            <a:endParaRPr sz="2000" b="1" u="sng">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GB" sz="2000">
                <a:solidFill>
                  <a:srgbClr val="000000"/>
                </a:solidFill>
                <a:latin typeface="Trebuchet MS"/>
                <a:ea typeface="Trebuchet MS"/>
                <a:cs typeface="Trebuchet MS"/>
                <a:sym typeface="Trebuchet MS"/>
              </a:rPr>
              <a:t>LESLIE RESCORLA stated that there are 3 forms of overextension:</a:t>
            </a:r>
            <a:endParaRPr/>
          </a:p>
          <a:p>
            <a:pPr marL="0" marR="0" lvl="0" indent="0" algn="l" rtl="0">
              <a:spcBef>
                <a:spcPts val="0"/>
              </a:spcBef>
              <a:spcAft>
                <a:spcPts val="0"/>
              </a:spcAft>
              <a:buNone/>
            </a:pPr>
            <a:br>
              <a:rPr lang="en-GB" sz="2000">
                <a:solidFill>
                  <a:schemeClr val="lt1"/>
                </a:solidFill>
                <a:latin typeface="Calibri"/>
                <a:ea typeface="Calibri"/>
                <a:cs typeface="Calibri"/>
                <a:sym typeface="Calibri"/>
              </a:rPr>
            </a:br>
            <a:r>
              <a:rPr lang="en-GB" sz="2000" b="1" u="sng">
                <a:solidFill>
                  <a:srgbClr val="FF0000"/>
                </a:solidFill>
                <a:latin typeface="Trebuchet MS"/>
                <a:ea typeface="Trebuchet MS"/>
                <a:cs typeface="Trebuchet MS"/>
                <a:sym typeface="Trebuchet MS"/>
              </a:rPr>
              <a:t>Categorical</a:t>
            </a:r>
            <a:r>
              <a:rPr lang="en-GB" sz="2000">
                <a:solidFill>
                  <a:srgbClr val="FF0000"/>
                </a:solidFill>
                <a:latin typeface="Trebuchet MS"/>
                <a:ea typeface="Trebuchet MS"/>
                <a:cs typeface="Trebuchet MS"/>
                <a:sym typeface="Trebuchet MS"/>
              </a:rPr>
              <a:t> - most common form is when the label of apple is extended to other fruit, but as the other hyponyms are learnt within the hypernym the overextension begins to disappear.</a:t>
            </a:r>
            <a:br>
              <a:rPr lang="en-GB" sz="2000">
                <a:solidFill>
                  <a:schemeClr val="lt1"/>
                </a:solidFill>
                <a:latin typeface="Calibri"/>
                <a:ea typeface="Calibri"/>
                <a:cs typeface="Calibri"/>
                <a:sym typeface="Calibri"/>
              </a:rPr>
            </a:br>
            <a:r>
              <a:rPr lang="en-GB" sz="2000" b="1" u="sng">
                <a:solidFill>
                  <a:srgbClr val="002060"/>
                </a:solidFill>
                <a:latin typeface="Trebuchet MS"/>
                <a:ea typeface="Trebuchet MS"/>
                <a:cs typeface="Trebuchet MS"/>
                <a:sym typeface="Trebuchet MS"/>
              </a:rPr>
              <a:t>Analogical</a:t>
            </a:r>
            <a:r>
              <a:rPr lang="en-GB" sz="2000">
                <a:solidFill>
                  <a:srgbClr val="002060"/>
                </a:solidFill>
                <a:latin typeface="Trebuchet MS"/>
                <a:ea typeface="Trebuchet MS"/>
                <a:cs typeface="Trebuchet MS"/>
                <a:sym typeface="Trebuchet MS"/>
              </a:rPr>
              <a:t> -  association of unrelated objects due to similarity of features e.g. a cement mixer and a ball, as both have a round appearance.</a:t>
            </a:r>
            <a:br>
              <a:rPr lang="en-GB" sz="2000">
                <a:solidFill>
                  <a:schemeClr val="lt1"/>
                </a:solidFill>
                <a:latin typeface="Calibri"/>
                <a:ea typeface="Calibri"/>
                <a:cs typeface="Calibri"/>
                <a:sym typeface="Calibri"/>
              </a:rPr>
            </a:br>
            <a:r>
              <a:rPr lang="en-GB" sz="2000" b="1" u="sng">
                <a:solidFill>
                  <a:srgbClr val="00B050"/>
                </a:solidFill>
                <a:latin typeface="Trebuchet MS"/>
                <a:ea typeface="Trebuchet MS"/>
                <a:cs typeface="Trebuchet MS"/>
                <a:sym typeface="Trebuchet MS"/>
              </a:rPr>
              <a:t>Predicate</a:t>
            </a:r>
            <a:r>
              <a:rPr lang="en-GB" sz="2000">
                <a:solidFill>
                  <a:srgbClr val="00B050"/>
                </a:solidFill>
                <a:latin typeface="Trebuchet MS"/>
                <a:ea typeface="Trebuchet MS"/>
                <a:cs typeface="Trebuchet MS"/>
                <a:sym typeface="Trebuchet MS"/>
              </a:rPr>
              <a:t> - conveys a form of abstract meaning e.g. looking into an empty play cot a child might utter 'dolly', which suggests that the child knew that a doll should be present.</a:t>
            </a:r>
            <a:endParaRPr/>
          </a:p>
          <a:p>
            <a:pPr marL="0" marR="0" lvl="0" indent="0" algn="l" rtl="0">
              <a:spcBef>
                <a:spcPts val="0"/>
              </a:spcBef>
              <a:spcAft>
                <a:spcPts val="0"/>
              </a:spcAft>
              <a:buNone/>
            </a:pPr>
            <a:endParaRPr sz="2000">
              <a:solidFill>
                <a:srgbClr val="000000"/>
              </a:solidFill>
              <a:latin typeface="Trebuchet MS"/>
              <a:ea typeface="Trebuchet MS"/>
              <a:cs typeface="Trebuchet MS"/>
              <a:sym typeface="Trebuchet MS"/>
            </a:endParaRPr>
          </a:p>
          <a:p>
            <a:pPr marL="0" marR="0" lvl="0" indent="0" algn="l" rtl="0">
              <a:spcBef>
                <a:spcPts val="0"/>
              </a:spcBef>
              <a:spcAft>
                <a:spcPts val="0"/>
              </a:spcAft>
              <a:buNone/>
            </a:pPr>
            <a:r>
              <a:rPr lang="en-GB" sz="2000">
                <a:solidFill>
                  <a:srgbClr val="000000"/>
                </a:solidFill>
                <a:latin typeface="Trebuchet MS"/>
                <a:ea typeface="Trebuchet MS"/>
                <a:cs typeface="Trebuchet MS"/>
                <a:sym typeface="Trebuchet MS"/>
              </a:rPr>
              <a:t>Hyponym - word within the category of a hypernym e.g. apple</a:t>
            </a:r>
            <a:br>
              <a:rPr lang="en-GB" sz="2000">
                <a:solidFill>
                  <a:schemeClr val="lt1"/>
                </a:solidFill>
                <a:latin typeface="Calibri"/>
                <a:ea typeface="Calibri"/>
                <a:cs typeface="Calibri"/>
                <a:sym typeface="Calibri"/>
              </a:rPr>
            </a:br>
            <a:r>
              <a:rPr lang="en-GB" sz="2000">
                <a:solidFill>
                  <a:srgbClr val="000000"/>
                </a:solidFill>
                <a:latin typeface="Trebuchet MS"/>
                <a:ea typeface="Trebuchet MS"/>
                <a:cs typeface="Trebuchet MS"/>
                <a:sym typeface="Trebuchet MS"/>
              </a:rPr>
              <a:t>Hypernym - category into which hyponyms fit e.g. fruit</a:t>
            </a:r>
            <a:br>
              <a:rPr lang="en-GB" sz="2000">
                <a:solidFill>
                  <a:schemeClr val="lt1"/>
                </a:solidFill>
                <a:latin typeface="Calibri"/>
                <a:ea typeface="Calibri"/>
                <a:cs typeface="Calibri"/>
                <a:sym typeface="Calibri"/>
              </a:rPr>
            </a:b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u="sng">
              <a:solidFill>
                <a:schemeClr val="dk1"/>
              </a:solidFill>
              <a:latin typeface="Calibri"/>
              <a:ea typeface="Calibri"/>
              <a:cs typeface="Calibri"/>
              <a:sym typeface="Calibri"/>
            </a:endParaRPr>
          </a:p>
        </p:txBody>
      </p:sp>
      <p:sp>
        <p:nvSpPr>
          <p:cNvPr id="454" name="Google Shape;454;p49"/>
          <p:cNvSpPr/>
          <p:nvPr/>
        </p:nvSpPr>
        <p:spPr>
          <a:xfrm>
            <a:off x="138692"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p:txBody>
      </p:sp>
      <p:pic>
        <p:nvPicPr>
          <p:cNvPr id="455" name="Google Shape;455;p49"/>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456" name="Google Shape;456;p49"/>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27</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April</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a:t>
            </a: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0"/>
          <p:cNvSpPr/>
          <p:nvPr/>
        </p:nvSpPr>
        <p:spPr>
          <a:xfrm>
            <a:off x="138692"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The </a:t>
            </a:r>
            <a:r>
              <a:rPr lang="en-GB" sz="1800" b="1" u="sng">
                <a:solidFill>
                  <a:schemeClr val="dk1"/>
                </a:solidFill>
                <a:latin typeface="Arial"/>
                <a:ea typeface="Arial"/>
                <a:cs typeface="Arial"/>
                <a:sym typeface="Arial"/>
              </a:rPr>
              <a:t>critical period hypothesis</a:t>
            </a:r>
            <a:r>
              <a:rPr lang="en-GB" sz="1800" u="sng">
                <a:solidFill>
                  <a:schemeClr val="dk1"/>
                </a:solidFill>
                <a:latin typeface="Arial"/>
                <a:ea typeface="Arial"/>
                <a:cs typeface="Arial"/>
                <a:sym typeface="Arial"/>
              </a:rPr>
              <a:t> </a:t>
            </a:r>
            <a:r>
              <a:rPr lang="en-GB" sz="1800">
                <a:solidFill>
                  <a:schemeClr val="dk1"/>
                </a:solidFill>
                <a:latin typeface="Arial"/>
                <a:ea typeface="Arial"/>
                <a:cs typeface="Arial"/>
                <a:sym typeface="Arial"/>
              </a:rPr>
              <a:t>is the subject of a long-standing debate in linguistics and language acquisition over the extent to which the ability to acquire language is biologically linked to age.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The hypothesis claims that there is </a:t>
            </a:r>
            <a:r>
              <a:rPr lang="en-GB" sz="1800" b="1" u="sng">
                <a:solidFill>
                  <a:schemeClr val="dk1"/>
                </a:solidFill>
                <a:latin typeface="Arial"/>
                <a:ea typeface="Arial"/>
                <a:cs typeface="Arial"/>
                <a:sym typeface="Arial"/>
              </a:rPr>
              <a:t>an ideal time window to acquire language </a:t>
            </a:r>
            <a:r>
              <a:rPr lang="en-GB" sz="1800">
                <a:solidFill>
                  <a:schemeClr val="dk1"/>
                </a:solidFill>
                <a:latin typeface="Arial"/>
                <a:ea typeface="Arial"/>
                <a:cs typeface="Arial"/>
                <a:sym typeface="Arial"/>
              </a:rPr>
              <a:t>in a linguistically rich environment, after which further language acquisition becomes much more difficult and effortful.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The critical period hypothesis was first proposed by Montreal neurologist Wilder Penfield and co-author Lamar Roberts in their 1959 book </a:t>
            </a:r>
            <a:r>
              <a:rPr lang="en-GB" sz="1800" i="1">
                <a:solidFill>
                  <a:schemeClr val="dk1"/>
                </a:solidFill>
                <a:latin typeface="Arial"/>
                <a:ea typeface="Arial"/>
                <a:cs typeface="Arial"/>
                <a:sym typeface="Arial"/>
              </a:rPr>
              <a:t>Speech and Brain Mechanisms</a:t>
            </a:r>
            <a:r>
              <a:rPr lang="en-GB" sz="1800">
                <a:solidFill>
                  <a:schemeClr val="dk1"/>
                </a:solidFill>
                <a:latin typeface="Arial"/>
                <a:ea typeface="Arial"/>
                <a:cs typeface="Arial"/>
                <a:sym typeface="Arial"/>
              </a:rPr>
              <a:t>, and was popularized by Eric Lenneberg in 1967 with </a:t>
            </a:r>
            <a:r>
              <a:rPr lang="en-GB" sz="1800" i="1">
                <a:solidFill>
                  <a:schemeClr val="dk1"/>
                </a:solidFill>
                <a:latin typeface="Arial"/>
                <a:ea typeface="Arial"/>
                <a:cs typeface="Arial"/>
                <a:sym typeface="Arial"/>
              </a:rPr>
              <a:t>Biological Foundations of Language.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The critical period hypothesis states that the first few years of life is the crucial time in which an individual can acquire a first language if presented with adequate stimuli, and that first-language acquisition relies on neuroplasticity</a:t>
            </a:r>
            <a:r>
              <a:rPr lang="en-GB" sz="1800" b="1">
                <a:solidFill>
                  <a:srgbClr val="FF0000"/>
                </a:solidFill>
                <a:latin typeface="Arial"/>
                <a:ea typeface="Arial"/>
                <a:cs typeface="Arial"/>
                <a:sym typeface="Arial"/>
              </a:rPr>
              <a:t>. If language input does not occur until after this time, the individual will never achieve a full command of language.</a:t>
            </a:r>
            <a:endParaRPr/>
          </a:p>
        </p:txBody>
      </p:sp>
      <p:sp>
        <p:nvSpPr>
          <p:cNvPr id="463" name="Google Shape;463;p50"/>
          <p:cNvSpPr/>
          <p:nvPr/>
        </p:nvSpPr>
        <p:spPr>
          <a:xfrm>
            <a:off x="138692"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p:txBody>
      </p:sp>
      <p:pic>
        <p:nvPicPr>
          <p:cNvPr id="464" name="Google Shape;464;p50"/>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465" name="Google Shape;465;p50"/>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27</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April</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a:t>
            </a: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
        <p:nvSpPr>
          <p:cNvPr id="466" name="Google Shape;466;p50"/>
          <p:cNvSpPr/>
          <p:nvPr/>
        </p:nvSpPr>
        <p:spPr>
          <a:xfrm>
            <a:off x="408351" y="1453634"/>
            <a:ext cx="506472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u="sng">
                <a:solidFill>
                  <a:schemeClr val="dk1"/>
                </a:solidFill>
                <a:latin typeface="Calibri"/>
                <a:ea typeface="Calibri"/>
                <a:cs typeface="Calibri"/>
                <a:sym typeface="Calibri"/>
              </a:rPr>
              <a:t>Lenneberg’s Critical Period Hypothesis</a:t>
            </a:r>
            <a:endParaRPr sz="2400" b="1" u="sng">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2"/>
          <p:cNvSpPr/>
          <p:nvPr/>
        </p:nvSpPr>
        <p:spPr>
          <a:xfrm>
            <a:off x="138692" y="1373288"/>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u="sng">
              <a:solidFill>
                <a:schemeClr val="dk1"/>
              </a:solidFill>
              <a:latin typeface="Calibri"/>
              <a:ea typeface="Calibri"/>
              <a:cs typeface="Calibri"/>
              <a:sym typeface="Calibri"/>
            </a:endParaRPr>
          </a:p>
          <a:p>
            <a:pPr marL="0" marR="0" lvl="0" indent="0" algn="ctr" rtl="0">
              <a:spcBef>
                <a:spcPts val="0"/>
              </a:spcBef>
              <a:spcAft>
                <a:spcPts val="0"/>
              </a:spcAft>
              <a:buNone/>
            </a:pPr>
            <a:endParaRPr sz="1800" u="sng">
              <a:solidFill>
                <a:schemeClr val="dk1"/>
              </a:solidFill>
              <a:latin typeface="Calibri"/>
              <a:ea typeface="Calibri"/>
              <a:cs typeface="Calibri"/>
              <a:sym typeface="Calibri"/>
            </a:endParaRPr>
          </a:p>
          <a:p>
            <a:pPr marL="0" marR="0" lvl="0" indent="0" algn="ctr" rtl="0">
              <a:spcBef>
                <a:spcPts val="0"/>
              </a:spcBef>
              <a:spcAft>
                <a:spcPts val="0"/>
              </a:spcAft>
              <a:buNone/>
            </a:pPr>
            <a:endParaRPr sz="2800" u="sng">
              <a:solidFill>
                <a:schemeClr val="dk1"/>
              </a:solidFill>
              <a:latin typeface="Calibri"/>
              <a:ea typeface="Calibri"/>
              <a:cs typeface="Calibri"/>
              <a:sym typeface="Calibri"/>
            </a:endParaRPr>
          </a:p>
          <a:p>
            <a:pPr marL="0" marR="0" lvl="0" indent="0" algn="ctr" rtl="0">
              <a:spcBef>
                <a:spcPts val="0"/>
              </a:spcBef>
              <a:spcAft>
                <a:spcPts val="0"/>
              </a:spcAft>
              <a:buNone/>
            </a:pPr>
            <a:r>
              <a:rPr lang="en-GB" sz="2800" u="sng">
                <a:solidFill>
                  <a:schemeClr val="dk1"/>
                </a:solidFill>
                <a:latin typeface="Calibri"/>
                <a:ea typeface="Calibri"/>
                <a:cs typeface="Calibri"/>
                <a:sym typeface="Calibri"/>
              </a:rPr>
              <a:t>How do children learn language?</a:t>
            </a:r>
            <a:endParaRPr/>
          </a:p>
          <a:p>
            <a:pPr marL="0" marR="0" lvl="0" indent="0" algn="ctr" rtl="0">
              <a:spcBef>
                <a:spcPts val="0"/>
              </a:spcBef>
              <a:spcAft>
                <a:spcPts val="0"/>
              </a:spcAft>
              <a:buNone/>
            </a:pPr>
            <a:endParaRPr sz="2400" u="sng">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It is widely accepted that humans possess </a:t>
            </a:r>
            <a:r>
              <a:rPr lang="en-GB" sz="2400" b="1" u="sng">
                <a:solidFill>
                  <a:srgbClr val="FF0000"/>
                </a:solidFill>
                <a:latin typeface="Calibri"/>
                <a:ea typeface="Calibri"/>
                <a:cs typeface="Calibri"/>
                <a:sym typeface="Calibri"/>
              </a:rPr>
              <a:t>a genetic predisposition </a:t>
            </a:r>
            <a:r>
              <a:rPr lang="en-GB" sz="2400">
                <a:solidFill>
                  <a:schemeClr val="dk1"/>
                </a:solidFill>
                <a:latin typeface="Calibri"/>
                <a:ea typeface="Calibri"/>
                <a:cs typeface="Calibri"/>
                <a:sym typeface="Calibri"/>
              </a:rPr>
              <a:t>to learn language and that the learning is </a:t>
            </a:r>
            <a:r>
              <a:rPr lang="en-GB" sz="2400" b="1" u="sng">
                <a:solidFill>
                  <a:srgbClr val="FF0000"/>
                </a:solidFill>
                <a:latin typeface="Calibri"/>
                <a:ea typeface="Calibri"/>
                <a:cs typeface="Calibri"/>
                <a:sym typeface="Calibri"/>
              </a:rPr>
              <a:t>fostered by their environment</a:t>
            </a:r>
            <a:r>
              <a:rPr lang="en-GB" sz="24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Most linguists agree that there is a critical period for learning your first language. </a:t>
            </a:r>
            <a:r>
              <a:rPr lang="en-GB" sz="1800">
                <a:solidFill>
                  <a:schemeClr val="dk1"/>
                </a:solidFill>
                <a:latin typeface="Arial"/>
                <a:ea typeface="Arial"/>
                <a:cs typeface="Arial"/>
                <a:sym typeface="Arial"/>
              </a:rPr>
              <a:t>The </a:t>
            </a:r>
            <a:r>
              <a:rPr lang="en-GB" sz="1800" b="1" u="sng">
                <a:solidFill>
                  <a:srgbClr val="FF0000"/>
                </a:solidFill>
                <a:latin typeface="Arial"/>
                <a:ea typeface="Arial"/>
                <a:cs typeface="Arial"/>
                <a:sym typeface="Arial"/>
              </a:rPr>
              <a:t>critical period hypothesis</a:t>
            </a:r>
            <a:r>
              <a:rPr lang="en-GB" sz="1800">
                <a:solidFill>
                  <a:schemeClr val="dk1"/>
                </a:solidFill>
                <a:latin typeface="Arial"/>
                <a:ea typeface="Arial"/>
                <a:cs typeface="Arial"/>
                <a:sym typeface="Arial"/>
              </a:rPr>
              <a:t> claims that there is </a:t>
            </a:r>
            <a:r>
              <a:rPr lang="en-GB" sz="1800" b="1" u="sng">
                <a:solidFill>
                  <a:schemeClr val="dk1"/>
                </a:solidFill>
                <a:latin typeface="Arial"/>
                <a:ea typeface="Arial"/>
                <a:cs typeface="Arial"/>
                <a:sym typeface="Arial"/>
              </a:rPr>
              <a:t>an ideal time window to acquire language </a:t>
            </a:r>
            <a:r>
              <a:rPr lang="en-GB" sz="1800">
                <a:solidFill>
                  <a:schemeClr val="dk1"/>
                </a:solidFill>
                <a:latin typeface="Arial"/>
                <a:ea typeface="Arial"/>
                <a:cs typeface="Arial"/>
                <a:sym typeface="Arial"/>
              </a:rPr>
              <a:t>in a linguistically rich environment, after which further language acquisition becomes much more difficult and effortful. The critical period hypothesis was first proposed by Montreal neurologist Wilder Penfield and co-author Lamar Roberts in their 1959 book </a:t>
            </a:r>
            <a:r>
              <a:rPr lang="en-GB" sz="1800" i="1">
                <a:solidFill>
                  <a:schemeClr val="dk1"/>
                </a:solidFill>
                <a:latin typeface="Arial"/>
                <a:ea typeface="Arial"/>
                <a:cs typeface="Arial"/>
                <a:sym typeface="Arial"/>
              </a:rPr>
              <a:t>Speech and Brain Mechanisms</a:t>
            </a:r>
            <a:r>
              <a:rPr lang="en-GB" sz="1800">
                <a:solidFill>
                  <a:schemeClr val="dk1"/>
                </a:solidFill>
                <a:latin typeface="Arial"/>
                <a:ea typeface="Arial"/>
                <a:cs typeface="Arial"/>
                <a:sym typeface="Arial"/>
              </a:rPr>
              <a:t>, and </a:t>
            </a:r>
            <a:r>
              <a:rPr lang="en-GB" sz="1800" b="1" u="sng">
                <a:solidFill>
                  <a:srgbClr val="FF0000"/>
                </a:solidFill>
                <a:latin typeface="Arial"/>
                <a:ea typeface="Arial"/>
                <a:cs typeface="Arial"/>
                <a:sym typeface="Arial"/>
              </a:rPr>
              <a:t>was popularized by Eric Lenneberg in 1967</a:t>
            </a:r>
            <a:r>
              <a:rPr lang="en-GB" sz="1800">
                <a:solidFill>
                  <a:srgbClr val="FF0000"/>
                </a:solidFill>
                <a:latin typeface="Arial"/>
                <a:ea typeface="Arial"/>
                <a:cs typeface="Arial"/>
                <a:sym typeface="Arial"/>
              </a:rPr>
              <a:t> </a:t>
            </a:r>
            <a:r>
              <a:rPr lang="en-GB" sz="1800">
                <a:solidFill>
                  <a:schemeClr val="dk1"/>
                </a:solidFill>
                <a:latin typeface="Arial"/>
                <a:ea typeface="Arial"/>
                <a:cs typeface="Arial"/>
                <a:sym typeface="Arial"/>
              </a:rPr>
              <a:t>with </a:t>
            </a:r>
            <a:r>
              <a:rPr lang="en-GB" sz="1800" i="1">
                <a:solidFill>
                  <a:schemeClr val="dk1"/>
                </a:solidFill>
                <a:latin typeface="Arial"/>
                <a:ea typeface="Arial"/>
                <a:cs typeface="Arial"/>
                <a:sym typeface="Arial"/>
              </a:rPr>
              <a:t>Biological Foundations of Language.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The critical period hypothesis states that the first few years of life is the crucial time in which an individual can acquire a first language if presented with adequate stimuli, and that first-language acquisition relies on neuroplasticity</a:t>
            </a:r>
            <a:r>
              <a:rPr lang="en-GB" sz="1800" b="1">
                <a:solidFill>
                  <a:srgbClr val="FF0000"/>
                </a:solidFill>
                <a:latin typeface="Arial"/>
                <a:ea typeface="Arial"/>
                <a:cs typeface="Arial"/>
                <a:sym typeface="Arial"/>
              </a:rPr>
              <a:t>. If language input does not occur until after this time, the individual will never achieve a full command of language.</a:t>
            </a:r>
            <a:endParaRPr/>
          </a:p>
          <a:p>
            <a:pPr marL="0" marR="0" lvl="0" indent="0" algn="ctr" rtl="0">
              <a:spcBef>
                <a:spcPts val="0"/>
              </a:spcBef>
              <a:spcAft>
                <a:spcPts val="0"/>
              </a:spcAft>
              <a:buNone/>
            </a:pPr>
            <a:endParaRPr sz="2800" u="sng">
              <a:solidFill>
                <a:schemeClr val="dk1"/>
              </a:solidFill>
              <a:latin typeface="Calibri"/>
              <a:ea typeface="Calibri"/>
              <a:cs typeface="Calibri"/>
              <a:sym typeface="Calibri"/>
            </a:endParaRPr>
          </a:p>
          <a:p>
            <a:pPr marL="0" marR="0" lvl="0" indent="0" algn="ctr" rtl="0">
              <a:spcBef>
                <a:spcPts val="0"/>
              </a:spcBef>
              <a:spcAft>
                <a:spcPts val="0"/>
              </a:spcAft>
              <a:buNone/>
            </a:pPr>
            <a:endParaRPr sz="2800" u="sng">
              <a:solidFill>
                <a:schemeClr val="dk1"/>
              </a:solidFill>
              <a:latin typeface="Calibri"/>
              <a:ea typeface="Calibri"/>
              <a:cs typeface="Calibri"/>
              <a:sym typeface="Calibri"/>
            </a:endParaRPr>
          </a:p>
          <a:p>
            <a:pPr marL="0" marR="0" lvl="0" indent="0" algn="ctr" rtl="0">
              <a:spcBef>
                <a:spcPts val="0"/>
              </a:spcBef>
              <a:spcAft>
                <a:spcPts val="0"/>
              </a:spcAft>
              <a:buNone/>
            </a:pPr>
            <a:endParaRPr sz="2800" u="sng">
              <a:solidFill>
                <a:schemeClr val="dk1"/>
              </a:solidFill>
              <a:latin typeface="Calibri"/>
              <a:ea typeface="Calibri"/>
              <a:cs typeface="Calibri"/>
              <a:sym typeface="Calibri"/>
            </a:endParaRPr>
          </a:p>
        </p:txBody>
      </p:sp>
      <p:sp>
        <p:nvSpPr>
          <p:cNvPr id="482" name="Google Shape;482;p52"/>
          <p:cNvSpPr/>
          <p:nvPr/>
        </p:nvSpPr>
        <p:spPr>
          <a:xfrm>
            <a:off x="196416"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483" name="Google Shape;483;p52"/>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484" name="Google Shape;484;p52"/>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4</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May</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 Theory</a:t>
            </a:r>
            <a:endParaRPr sz="2000"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53"/>
          <p:cNvSpPr/>
          <p:nvPr/>
        </p:nvSpPr>
        <p:spPr>
          <a:xfrm>
            <a:off x="0"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u="sng">
                <a:solidFill>
                  <a:schemeClr val="dk1"/>
                </a:solidFill>
                <a:latin typeface="Calibri"/>
                <a:ea typeface="Calibri"/>
                <a:cs typeface="Calibri"/>
                <a:sym typeface="Calibri"/>
              </a:rPr>
              <a:t>Child Language Acquisition Approaches</a:t>
            </a:r>
            <a:endParaRPr/>
          </a:p>
          <a:p>
            <a:pPr marL="0" marR="0" lvl="0" indent="0" algn="ctr" rtl="0">
              <a:spcBef>
                <a:spcPts val="0"/>
              </a:spcBef>
              <a:spcAft>
                <a:spcPts val="0"/>
              </a:spcAft>
              <a:buNone/>
            </a:pPr>
            <a:endParaRPr sz="2800" u="sng">
              <a:solidFill>
                <a:schemeClr val="dk1"/>
              </a:solidFill>
              <a:latin typeface="Calibri"/>
              <a:ea typeface="Calibri"/>
              <a:cs typeface="Calibri"/>
              <a:sym typeface="Calibri"/>
            </a:endParaRPr>
          </a:p>
          <a:p>
            <a:pPr marL="0" marR="0" lvl="0" indent="0" algn="ctr" rtl="0">
              <a:spcBef>
                <a:spcPts val="0"/>
              </a:spcBef>
              <a:spcAft>
                <a:spcPts val="0"/>
              </a:spcAft>
              <a:buNone/>
            </a:pPr>
            <a:endParaRPr sz="2800" u="sng">
              <a:solidFill>
                <a:schemeClr val="dk1"/>
              </a:solidFill>
              <a:latin typeface="Calibri"/>
              <a:ea typeface="Calibri"/>
              <a:cs typeface="Calibri"/>
              <a:sym typeface="Calibri"/>
            </a:endParaRPr>
          </a:p>
          <a:p>
            <a:pPr marL="0" marR="0" lvl="0" indent="0" algn="ctr" rtl="0">
              <a:spcBef>
                <a:spcPts val="0"/>
              </a:spcBef>
              <a:spcAft>
                <a:spcPts val="0"/>
              </a:spcAft>
              <a:buNone/>
            </a:pPr>
            <a:endParaRPr sz="2800" u="sng">
              <a:solidFill>
                <a:schemeClr val="dk1"/>
              </a:solidFill>
              <a:latin typeface="Calibri"/>
              <a:ea typeface="Calibri"/>
              <a:cs typeface="Calibri"/>
              <a:sym typeface="Calibri"/>
            </a:endParaRPr>
          </a:p>
        </p:txBody>
      </p:sp>
      <p:sp>
        <p:nvSpPr>
          <p:cNvPr id="491" name="Google Shape;491;p53"/>
          <p:cNvSpPr/>
          <p:nvPr/>
        </p:nvSpPr>
        <p:spPr>
          <a:xfrm>
            <a:off x="196416"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492" name="Google Shape;492;p53"/>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493" name="Google Shape;493;p53"/>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4</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May</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 Theory</a:t>
            </a:r>
            <a:endParaRPr sz="2000"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cxnSp>
        <p:nvCxnSpPr>
          <p:cNvPr id="494" name="Google Shape;494;p53"/>
          <p:cNvCxnSpPr/>
          <p:nvPr/>
        </p:nvCxnSpPr>
        <p:spPr>
          <a:xfrm flipH="1">
            <a:off x="2909456" y="3657600"/>
            <a:ext cx="1330036" cy="969818"/>
          </a:xfrm>
          <a:prstGeom prst="straightConnector1">
            <a:avLst/>
          </a:prstGeom>
          <a:noFill/>
          <a:ln w="9525" cap="flat" cmpd="sng">
            <a:solidFill>
              <a:schemeClr val="dk1"/>
            </a:solidFill>
            <a:prstDash val="solid"/>
            <a:miter lim="800000"/>
            <a:headEnd type="none" w="sm" len="sm"/>
            <a:tailEnd type="triangle" w="med" len="med"/>
          </a:ln>
        </p:spPr>
      </p:cxnSp>
      <p:cxnSp>
        <p:nvCxnSpPr>
          <p:cNvPr id="495" name="Google Shape;495;p53"/>
          <p:cNvCxnSpPr/>
          <p:nvPr/>
        </p:nvCxnSpPr>
        <p:spPr>
          <a:xfrm>
            <a:off x="6816436" y="3602182"/>
            <a:ext cx="1302328" cy="983673"/>
          </a:xfrm>
          <a:prstGeom prst="straightConnector1">
            <a:avLst/>
          </a:prstGeom>
          <a:noFill/>
          <a:ln w="9525" cap="flat" cmpd="sng">
            <a:solidFill>
              <a:schemeClr val="dk1"/>
            </a:solidFill>
            <a:prstDash val="solid"/>
            <a:miter lim="800000"/>
            <a:headEnd type="none" w="sm" len="sm"/>
            <a:tailEnd type="triangle" w="med" len="med"/>
          </a:ln>
        </p:spPr>
      </p:cxnSp>
      <p:sp>
        <p:nvSpPr>
          <p:cNvPr id="496" name="Google Shape;496;p53"/>
          <p:cNvSpPr txBox="1"/>
          <p:nvPr/>
        </p:nvSpPr>
        <p:spPr>
          <a:xfrm>
            <a:off x="1302327" y="4779818"/>
            <a:ext cx="344978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a:solidFill>
                  <a:schemeClr val="dk1"/>
                </a:solidFill>
                <a:latin typeface="Calibri"/>
                <a:ea typeface="Calibri"/>
                <a:cs typeface="Calibri"/>
                <a:sym typeface="Calibri"/>
              </a:rPr>
              <a:t>Behaviourism</a:t>
            </a:r>
            <a:endParaRPr/>
          </a:p>
        </p:txBody>
      </p:sp>
      <p:sp>
        <p:nvSpPr>
          <p:cNvPr id="497" name="Google Shape;497;p53"/>
          <p:cNvSpPr txBox="1"/>
          <p:nvPr/>
        </p:nvSpPr>
        <p:spPr>
          <a:xfrm>
            <a:off x="6816436" y="4627418"/>
            <a:ext cx="344978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a:solidFill>
                  <a:schemeClr val="dk1"/>
                </a:solidFill>
                <a:latin typeface="Calibri"/>
                <a:ea typeface="Calibri"/>
                <a:cs typeface="Calibri"/>
                <a:sym typeface="Calibri"/>
              </a:rPr>
              <a:t>Nativism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32747-5AC6-7EF5-C1AB-C90941CC13D4}"/>
            </a:ext>
          </a:extLst>
        </p:cNvPr>
        <p:cNvGrpSpPr/>
        <p:nvPr/>
      </p:nvGrpSpPr>
      <p:grpSpPr>
        <a:xfrm>
          <a:off x="0" y="0"/>
          <a:ext cx="0" cy="0"/>
          <a:chOff x="0" y="0"/>
          <a:chExt cx="0" cy="0"/>
        </a:xfrm>
      </p:grpSpPr>
      <p:sp>
        <p:nvSpPr>
          <p:cNvPr id="8" name="Rounded Rectangle 13">
            <a:extLst>
              <a:ext uri="{FF2B5EF4-FFF2-40B4-BE49-F238E27FC236}">
                <a16:creationId xmlns:a16="http://schemas.microsoft.com/office/drawing/2014/main" id="{39BC5EB1-F339-5C71-3799-5CEA59ED9AB6}"/>
              </a:ext>
            </a:extLst>
          </p:cNvPr>
          <p:cNvSpPr/>
          <p:nvPr/>
        </p:nvSpPr>
        <p:spPr>
          <a:xfrm>
            <a:off x="203070" y="108857"/>
            <a:ext cx="11988930" cy="6749143"/>
          </a:xfrm>
          <a:prstGeom prst="roundRect">
            <a:avLst/>
          </a:prstGeom>
          <a:solidFill>
            <a:schemeClr val="accent1">
              <a:lumMod val="20000"/>
              <a:lumOff val="8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2000" b="1" dirty="0">
              <a:solidFill>
                <a:schemeClr val="tx1"/>
              </a:solidFill>
            </a:endParaRPr>
          </a:p>
          <a:p>
            <a:pPr marL="457200" indent="-457200">
              <a:buAutoNum type="arabicPeriod"/>
              <a:defRPr/>
            </a:pPr>
            <a:endParaRPr lang="en-GB" sz="2400" b="1"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r>
              <a:rPr lang="en-GB" sz="3200" b="1" u="sng" dirty="0">
                <a:solidFill>
                  <a:schemeClr val="tx1"/>
                </a:solidFill>
              </a:rPr>
              <a:t>What gets you high marks?</a:t>
            </a: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2400" b="1" u="sng"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p:txBody>
      </p:sp>
      <p:sp>
        <p:nvSpPr>
          <p:cNvPr id="3" name="TextBox 2">
            <a:extLst>
              <a:ext uri="{FF2B5EF4-FFF2-40B4-BE49-F238E27FC236}">
                <a16:creationId xmlns:a16="http://schemas.microsoft.com/office/drawing/2014/main" id="{16DFC8AE-48AC-D22C-2481-300927B7AB6E}"/>
              </a:ext>
            </a:extLst>
          </p:cNvPr>
          <p:cNvSpPr txBox="1"/>
          <p:nvPr/>
        </p:nvSpPr>
        <p:spPr>
          <a:xfrm>
            <a:off x="511628" y="1579678"/>
            <a:ext cx="4778828" cy="4401205"/>
          </a:xfrm>
          <a:prstGeom prst="rect">
            <a:avLst/>
          </a:prstGeom>
          <a:noFill/>
        </p:spPr>
        <p:txBody>
          <a:bodyPr wrap="square">
            <a:spAutoFit/>
          </a:bodyPr>
          <a:lstStyle/>
          <a:p>
            <a:r>
              <a:rPr lang="en-GB" sz="2000" u="sng" dirty="0">
                <a:effectLst>
                  <a:outerShdw blurRad="38100" dist="38100" dir="2700000" algn="tl">
                    <a:srgbClr val="000000">
                      <a:alpha val="43137"/>
                    </a:srgbClr>
                  </a:outerShdw>
                </a:effectLst>
              </a:rPr>
              <a:t>Question 1 20 marks </a:t>
            </a:r>
          </a:p>
          <a:p>
            <a:endParaRPr lang="en-GB" sz="2000" dirty="0"/>
          </a:p>
          <a:p>
            <a:pPr marL="285750" indent="-285750">
              <a:buFont typeface="Arial" panose="020B0604020202020204" pitchFamily="34" charset="0"/>
              <a:buChar char="•"/>
            </a:pPr>
            <a:r>
              <a:rPr lang="en-GB" sz="2000" dirty="0"/>
              <a:t>Reference to wide range of patterns of language features </a:t>
            </a:r>
          </a:p>
          <a:p>
            <a:pPr marL="285750" indent="-285750">
              <a:buFont typeface="Arial" panose="020B0604020202020204" pitchFamily="34" charset="0"/>
              <a:buChar char="•"/>
            </a:pPr>
            <a:r>
              <a:rPr lang="en-GB" sz="2000" dirty="0"/>
              <a:t>Focussed analysis</a:t>
            </a:r>
          </a:p>
          <a:p>
            <a:pPr marL="285750" indent="-285750">
              <a:buFont typeface="Arial" panose="020B0604020202020204" pitchFamily="34" charset="0"/>
              <a:buChar char="•"/>
            </a:pPr>
            <a:r>
              <a:rPr lang="en-GB" sz="2000" dirty="0"/>
              <a:t>Accurate use of a wide range of terminology </a:t>
            </a:r>
          </a:p>
          <a:p>
            <a:pPr marL="285750" indent="-285750">
              <a:buFont typeface="Arial" panose="020B0604020202020204" pitchFamily="34" charset="0"/>
              <a:buChar char="•"/>
            </a:pPr>
            <a:r>
              <a:rPr lang="en-GB" sz="2000" dirty="0"/>
              <a:t>Secure academic register. </a:t>
            </a:r>
          </a:p>
          <a:p>
            <a:pPr marL="285750" indent="-285750">
              <a:buFont typeface="Arial" panose="020B0604020202020204" pitchFamily="34" charset="0"/>
              <a:buChar char="•"/>
            </a:pPr>
            <a:r>
              <a:rPr lang="en-GB" sz="2000" dirty="0"/>
              <a:t>Refer to stages of development</a:t>
            </a:r>
          </a:p>
          <a:p>
            <a:pPr marL="285750" indent="-285750">
              <a:buFont typeface="Arial" panose="020B0604020202020204" pitchFamily="34" charset="0"/>
              <a:buChar char="•"/>
            </a:pPr>
            <a:r>
              <a:rPr lang="en-GB" sz="2000" dirty="0"/>
              <a:t>Links to theories/concepts and how they link to the context of the transcript</a:t>
            </a:r>
          </a:p>
          <a:p>
            <a:pPr marL="285750" indent="-285750">
              <a:buFont typeface="Arial" panose="020B0604020202020204" pitchFamily="34" charset="0"/>
              <a:buChar char="•"/>
            </a:pPr>
            <a:r>
              <a:rPr lang="en-GB" sz="2000" dirty="0"/>
              <a:t>Commentary on different language levels</a:t>
            </a:r>
            <a:r>
              <a:rPr lang="en-GB" sz="1200" dirty="0"/>
              <a:t>. </a:t>
            </a:r>
          </a:p>
        </p:txBody>
      </p:sp>
      <p:pic>
        <p:nvPicPr>
          <p:cNvPr id="5" name="Picture 4">
            <a:extLst>
              <a:ext uri="{FF2B5EF4-FFF2-40B4-BE49-F238E27FC236}">
                <a16:creationId xmlns:a16="http://schemas.microsoft.com/office/drawing/2014/main" id="{1AD8C76A-CA71-10F7-40AD-F484AB500525}"/>
              </a:ext>
            </a:extLst>
          </p:cNvPr>
          <p:cNvPicPr>
            <a:picLocks noChangeAspect="1"/>
          </p:cNvPicPr>
          <p:nvPr/>
        </p:nvPicPr>
        <p:blipFill rotWithShape="1">
          <a:blip r:embed="rId3"/>
          <a:srcRect l="30625" t="34864" r="14286" b="19407"/>
          <a:stretch/>
        </p:blipFill>
        <p:spPr>
          <a:xfrm>
            <a:off x="5192427" y="2144486"/>
            <a:ext cx="6796503" cy="3567072"/>
          </a:xfrm>
          <a:prstGeom prst="rect">
            <a:avLst/>
          </a:prstGeom>
        </p:spPr>
      </p:pic>
    </p:spTree>
    <p:extLst>
      <p:ext uri="{BB962C8B-B14F-4D97-AF65-F5344CB8AC3E}">
        <p14:creationId xmlns:p14="http://schemas.microsoft.com/office/powerpoint/2010/main" val="3119260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4"/>
          <p:cNvSpPr/>
          <p:nvPr/>
        </p:nvSpPr>
        <p:spPr>
          <a:xfrm>
            <a:off x="0"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a:p>
            <a:pPr marL="0" marR="0" lvl="0" indent="0" algn="l" rtl="0">
              <a:spcBef>
                <a:spcPts val="0"/>
              </a:spcBef>
              <a:spcAft>
                <a:spcPts val="0"/>
              </a:spcAft>
              <a:buNone/>
            </a:pPr>
            <a:endParaRPr sz="1800" u="sng">
              <a:solidFill>
                <a:schemeClr val="dk1"/>
              </a:solidFill>
              <a:latin typeface="Calibri"/>
              <a:ea typeface="Calibri"/>
              <a:cs typeface="Calibri"/>
              <a:sym typeface="Calibri"/>
            </a:endParaRPr>
          </a:p>
          <a:p>
            <a:pPr marL="0" marR="0" lvl="0" indent="0" algn="l" rtl="0">
              <a:spcBef>
                <a:spcPts val="0"/>
              </a:spcBef>
              <a:spcAft>
                <a:spcPts val="0"/>
              </a:spcAft>
              <a:buNone/>
            </a:pPr>
            <a:endParaRPr sz="1800" u="sng">
              <a:solidFill>
                <a:schemeClr val="dk1"/>
              </a:solidFill>
              <a:latin typeface="Calibri"/>
              <a:ea typeface="Calibri"/>
              <a:cs typeface="Calibri"/>
              <a:sym typeface="Calibri"/>
            </a:endParaRPr>
          </a:p>
          <a:p>
            <a:pPr marL="0" marR="0" lvl="0" indent="0" algn="l" rtl="0">
              <a:spcBef>
                <a:spcPts val="0"/>
              </a:spcBef>
              <a:spcAft>
                <a:spcPts val="0"/>
              </a:spcAft>
              <a:buNone/>
            </a:pPr>
            <a:endParaRPr sz="1800" u="sng">
              <a:solidFill>
                <a:schemeClr val="dk1"/>
              </a:solidFill>
              <a:latin typeface="Calibri"/>
              <a:ea typeface="Calibri"/>
              <a:cs typeface="Calibri"/>
              <a:sym typeface="Calibri"/>
            </a:endParaRPr>
          </a:p>
          <a:p>
            <a:pPr marL="0" marR="0" lvl="0" indent="0" algn="l" rtl="0">
              <a:spcBef>
                <a:spcPts val="0"/>
              </a:spcBef>
              <a:spcAft>
                <a:spcPts val="0"/>
              </a:spcAft>
              <a:buNone/>
            </a:pPr>
            <a:endParaRPr sz="1800" u="sng">
              <a:solidFill>
                <a:schemeClr val="dk1"/>
              </a:solidFill>
              <a:latin typeface="Calibri"/>
              <a:ea typeface="Calibri"/>
              <a:cs typeface="Calibri"/>
              <a:sym typeface="Calibri"/>
            </a:endParaRPr>
          </a:p>
          <a:p>
            <a:pPr marL="0" marR="0" lvl="0" indent="0" algn="l" rtl="0">
              <a:spcBef>
                <a:spcPts val="0"/>
              </a:spcBef>
              <a:spcAft>
                <a:spcPts val="0"/>
              </a:spcAft>
              <a:buNone/>
            </a:pPr>
            <a:endParaRPr sz="1800" u="sng">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1" u="sng">
                <a:solidFill>
                  <a:schemeClr val="dk1"/>
                </a:solidFill>
                <a:latin typeface="Calibri"/>
                <a:ea typeface="Calibri"/>
                <a:cs typeface="Calibri"/>
                <a:sym typeface="Calibri"/>
              </a:rPr>
              <a:t>Behaviourism (Skinner)</a:t>
            </a:r>
            <a:endParaRPr/>
          </a:p>
          <a:p>
            <a:pPr marL="0" marR="0" lvl="0" indent="0" algn="ctr" rtl="0">
              <a:spcBef>
                <a:spcPts val="0"/>
              </a:spcBef>
              <a:spcAft>
                <a:spcPts val="0"/>
              </a:spcAft>
              <a:buNone/>
            </a:pPr>
            <a:endParaRPr sz="2400" b="1" u="sng">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B.F.Skinner (1957) suggests that language is acquired through </a:t>
            </a:r>
            <a:r>
              <a:rPr lang="en-GB" sz="2000" b="1" u="sng">
                <a:solidFill>
                  <a:schemeClr val="dk1"/>
                </a:solidFill>
                <a:latin typeface="Calibri"/>
                <a:ea typeface="Calibri"/>
                <a:cs typeface="Calibri"/>
                <a:sym typeface="Calibri"/>
              </a:rPr>
              <a:t>imitation and reinforcement</a:t>
            </a:r>
            <a:r>
              <a:rPr lang="en-GB" sz="20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Skinner had background in psychology and believed that humans are conditioned (trained by positive reinforcement).</a:t>
            </a:r>
            <a:endParaRPr/>
          </a:p>
          <a:p>
            <a:pPr marL="342900" marR="0" lvl="0" indent="-215900" algn="l" rtl="0">
              <a:spcBef>
                <a:spcPts val="0"/>
              </a:spcBef>
              <a:spcAft>
                <a:spcPts val="0"/>
              </a:spcAft>
              <a:buClr>
                <a:schemeClr val="lt1"/>
              </a:buClr>
              <a:buSzPts val="2000"/>
              <a:buFont typeface="Arial"/>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Children repeat what they hear (imitation).</a:t>
            </a:r>
            <a:endParaRPr/>
          </a:p>
          <a:p>
            <a:pPr marL="342900" marR="0" lvl="0" indent="-215900" algn="l" rtl="0">
              <a:spcBef>
                <a:spcPts val="0"/>
              </a:spcBef>
              <a:spcAft>
                <a:spcPts val="0"/>
              </a:spcAft>
              <a:buClr>
                <a:schemeClr val="lt1"/>
              </a:buClr>
              <a:buSzPts val="2000"/>
              <a:buFont typeface="Arial"/>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Caregivers reward a child’s efforts with praise or children are rewarded by getting what they want. </a:t>
            </a:r>
            <a:endParaRPr/>
          </a:p>
          <a:p>
            <a:pPr marL="342900" marR="0" lvl="0" indent="-215900" algn="l" rtl="0">
              <a:spcBef>
                <a:spcPts val="0"/>
              </a:spcBef>
              <a:spcAft>
                <a:spcPts val="0"/>
              </a:spcAft>
              <a:buClr>
                <a:schemeClr val="lt1"/>
              </a:buClr>
              <a:buSzPts val="2000"/>
              <a:buFont typeface="Arial"/>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They also reinforce what the child says by repeating words and phrases back and correcting mistakes.</a:t>
            </a:r>
            <a:endParaRPr/>
          </a:p>
          <a:p>
            <a:pPr marL="342900" marR="0" lvl="0" indent="-215900" algn="l" rtl="0">
              <a:spcBef>
                <a:spcPts val="0"/>
              </a:spcBef>
              <a:spcAft>
                <a:spcPts val="0"/>
              </a:spcAft>
              <a:buClr>
                <a:schemeClr val="lt1"/>
              </a:buClr>
              <a:buSzPts val="2000"/>
              <a:buFont typeface="Arial"/>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This approach says that children learn all the specific pronunciations of individual words by copying an adult.</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800" u="sng">
              <a:solidFill>
                <a:schemeClr val="dk1"/>
              </a:solidFill>
              <a:latin typeface="Calibri"/>
              <a:ea typeface="Calibri"/>
              <a:cs typeface="Calibri"/>
              <a:sym typeface="Calibri"/>
            </a:endParaRPr>
          </a:p>
          <a:p>
            <a:pPr marL="0" marR="0" lvl="0" indent="0" algn="l" rtl="0">
              <a:spcBef>
                <a:spcPts val="0"/>
              </a:spcBef>
              <a:spcAft>
                <a:spcPts val="0"/>
              </a:spcAft>
              <a:buNone/>
            </a:pPr>
            <a:endParaRPr sz="2800" u="sng">
              <a:solidFill>
                <a:schemeClr val="dk1"/>
              </a:solidFill>
              <a:latin typeface="Calibri"/>
              <a:ea typeface="Calibri"/>
              <a:cs typeface="Calibri"/>
              <a:sym typeface="Calibri"/>
            </a:endParaRPr>
          </a:p>
          <a:p>
            <a:pPr marL="0" marR="0" lvl="0" indent="0" algn="ctr" rtl="0">
              <a:spcBef>
                <a:spcPts val="0"/>
              </a:spcBef>
              <a:spcAft>
                <a:spcPts val="0"/>
              </a:spcAft>
              <a:buNone/>
            </a:pPr>
            <a:endParaRPr sz="2800" u="sng">
              <a:solidFill>
                <a:schemeClr val="dk1"/>
              </a:solidFill>
              <a:latin typeface="Calibri"/>
              <a:ea typeface="Calibri"/>
              <a:cs typeface="Calibri"/>
              <a:sym typeface="Calibri"/>
            </a:endParaRPr>
          </a:p>
          <a:p>
            <a:pPr marL="0" marR="0" lvl="0" indent="0" algn="ctr" rtl="0">
              <a:spcBef>
                <a:spcPts val="0"/>
              </a:spcBef>
              <a:spcAft>
                <a:spcPts val="0"/>
              </a:spcAft>
              <a:buNone/>
            </a:pPr>
            <a:endParaRPr sz="2800" u="sng">
              <a:solidFill>
                <a:schemeClr val="dk1"/>
              </a:solidFill>
              <a:latin typeface="Calibri"/>
              <a:ea typeface="Calibri"/>
              <a:cs typeface="Calibri"/>
              <a:sym typeface="Calibri"/>
            </a:endParaRPr>
          </a:p>
        </p:txBody>
      </p:sp>
      <p:sp>
        <p:nvSpPr>
          <p:cNvPr id="504" name="Google Shape;504;p54"/>
          <p:cNvSpPr/>
          <p:nvPr/>
        </p:nvSpPr>
        <p:spPr>
          <a:xfrm>
            <a:off x="196416"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505" name="Google Shape;505;p54"/>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506" name="Google Shape;506;p54"/>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4</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May</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 Theory</a:t>
            </a:r>
            <a:endParaRPr sz="2000"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5"/>
          <p:cNvSpPr/>
          <p:nvPr/>
        </p:nvSpPr>
        <p:spPr>
          <a:xfrm>
            <a:off x="0"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800" b="1">
                <a:solidFill>
                  <a:schemeClr val="dk1"/>
                </a:solidFill>
                <a:latin typeface="Calibri"/>
                <a:ea typeface="Calibri"/>
                <a:cs typeface="Calibri"/>
                <a:sym typeface="Calibri"/>
              </a:rPr>
              <a:t>Criticisms of Skinner’s theory</a:t>
            </a:r>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Children can construct words and sentences they’ve never heard before, so they can’t just be directly imitating.</a:t>
            </a:r>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Imitation doesn’t explain </a:t>
            </a:r>
            <a:r>
              <a:rPr lang="en-GB" sz="2800" u="sng">
                <a:solidFill>
                  <a:srgbClr val="FF0000"/>
                </a:solidFill>
                <a:latin typeface="Calibri"/>
                <a:ea typeface="Calibri"/>
                <a:cs typeface="Calibri"/>
                <a:sym typeface="Calibri"/>
              </a:rPr>
              <a:t>overgeneralisations</a:t>
            </a:r>
            <a:r>
              <a:rPr lang="en-GB" sz="2800">
                <a:solidFill>
                  <a:schemeClr val="lt1"/>
                </a:solidFill>
                <a:latin typeface="Calibri"/>
                <a:ea typeface="Calibri"/>
                <a:cs typeface="Calibri"/>
                <a:sym typeface="Calibri"/>
              </a:rPr>
              <a:t>.</a:t>
            </a:r>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Imitation doesn’t explain the fact that children can recognize a larger range of words than they have the phonological capability to reproduce.</a:t>
            </a:r>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sp>
        <p:nvSpPr>
          <p:cNvPr id="513" name="Google Shape;513;p55"/>
          <p:cNvSpPr/>
          <p:nvPr/>
        </p:nvSpPr>
        <p:spPr>
          <a:xfrm>
            <a:off x="196416"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514" name="Google Shape;514;p55"/>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515" name="Google Shape;515;p55"/>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4</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May</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 Theory</a:t>
            </a:r>
            <a:endParaRPr sz="2000"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
        <p:nvSpPr>
          <p:cNvPr id="516" name="Google Shape;516;p55"/>
          <p:cNvSpPr txBox="1"/>
          <p:nvPr/>
        </p:nvSpPr>
        <p:spPr>
          <a:xfrm>
            <a:off x="5591331" y="5567750"/>
            <a:ext cx="5741233" cy="98488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FF0000"/>
                </a:solidFill>
                <a:latin typeface="Calibri"/>
                <a:ea typeface="Calibri"/>
                <a:cs typeface="Calibri"/>
                <a:sym typeface="Calibri"/>
              </a:rPr>
              <a:t>Overgeneralisation</a:t>
            </a:r>
            <a:r>
              <a:rPr lang="en-GB" sz="2000" b="1">
                <a:solidFill>
                  <a:schemeClr val="dk1"/>
                </a:solidFill>
                <a:latin typeface="Calibri"/>
                <a:ea typeface="Calibri"/>
                <a:cs typeface="Calibri"/>
                <a:sym typeface="Calibri"/>
              </a:rPr>
              <a:t> – children apply a grammatical rule in irregular cases like ‘mouses’</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56"/>
          <p:cNvSpPr/>
          <p:nvPr/>
        </p:nvSpPr>
        <p:spPr>
          <a:xfrm>
            <a:off x="0"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a:p>
            <a:pPr marL="0" marR="0" lvl="0" indent="0" algn="l" rtl="0">
              <a:spcBef>
                <a:spcPts val="0"/>
              </a:spcBef>
              <a:spcAft>
                <a:spcPts val="0"/>
              </a:spcAft>
              <a:buNone/>
            </a:pPr>
            <a:endParaRPr sz="1800" u="sng">
              <a:solidFill>
                <a:schemeClr val="dk1"/>
              </a:solidFill>
              <a:latin typeface="Calibri"/>
              <a:ea typeface="Calibri"/>
              <a:cs typeface="Calibri"/>
              <a:sym typeface="Calibri"/>
            </a:endParaRPr>
          </a:p>
          <a:p>
            <a:pPr marL="0" marR="0" lvl="0" indent="0" algn="l" rtl="0">
              <a:spcBef>
                <a:spcPts val="0"/>
              </a:spcBef>
              <a:spcAft>
                <a:spcPts val="0"/>
              </a:spcAft>
              <a:buNone/>
            </a:pPr>
            <a:endParaRPr sz="1400" u="sng">
              <a:solidFill>
                <a:schemeClr val="dk1"/>
              </a:solidFill>
              <a:latin typeface="Calibri"/>
              <a:ea typeface="Calibri"/>
              <a:cs typeface="Calibri"/>
              <a:sym typeface="Calibri"/>
            </a:endParaRPr>
          </a:p>
          <a:p>
            <a:pPr marL="0" marR="0" lvl="0" indent="0" algn="l" rtl="0">
              <a:spcBef>
                <a:spcPts val="0"/>
              </a:spcBef>
              <a:spcAft>
                <a:spcPts val="0"/>
              </a:spcAft>
              <a:buNone/>
            </a:pPr>
            <a:r>
              <a:rPr lang="en-GB" sz="2800" b="1" u="sng">
                <a:solidFill>
                  <a:schemeClr val="dk1"/>
                </a:solidFill>
                <a:latin typeface="Calibri"/>
                <a:ea typeface="Calibri"/>
                <a:cs typeface="Calibri"/>
                <a:sym typeface="Calibri"/>
              </a:rPr>
              <a:t>Nativism (Chomsky)</a:t>
            </a:r>
            <a:endParaRPr/>
          </a:p>
          <a:p>
            <a:pPr marL="0" marR="0" lvl="0" indent="0" algn="l" rtl="0">
              <a:spcBef>
                <a:spcPts val="0"/>
              </a:spcBef>
              <a:spcAft>
                <a:spcPts val="0"/>
              </a:spcAft>
              <a:buNone/>
            </a:pPr>
            <a:endParaRPr sz="2000" u="sng">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1">
                <a:solidFill>
                  <a:schemeClr val="dk1"/>
                </a:solidFill>
                <a:latin typeface="Calibri"/>
                <a:ea typeface="Calibri"/>
                <a:cs typeface="Calibri"/>
                <a:sym typeface="Calibri"/>
              </a:rPr>
              <a:t>Chomsky (1965) argues that a child’s ability to acquire language is inbuilt.</a:t>
            </a:r>
            <a:r>
              <a:rPr lang="en-GB" sz="2400">
                <a:solidFill>
                  <a:schemeClr val="dk1"/>
                </a:solidFill>
                <a:latin typeface="Calibri"/>
                <a:ea typeface="Calibri"/>
                <a:cs typeface="Calibri"/>
                <a:sym typeface="Calibri"/>
              </a:rPr>
              <a:t>  He suggests that each child has a </a:t>
            </a:r>
            <a:r>
              <a:rPr lang="en-GB" sz="2400" b="1">
                <a:solidFill>
                  <a:srgbClr val="FF0000"/>
                </a:solidFill>
                <a:latin typeface="Calibri"/>
                <a:ea typeface="Calibri"/>
                <a:cs typeface="Calibri"/>
                <a:sym typeface="Calibri"/>
              </a:rPr>
              <a:t>Language Acquisition Device (LAD), </a:t>
            </a:r>
            <a:r>
              <a:rPr lang="en-GB" sz="2400">
                <a:solidFill>
                  <a:schemeClr val="dk1"/>
                </a:solidFill>
                <a:latin typeface="Calibri"/>
                <a:ea typeface="Calibri"/>
                <a:cs typeface="Calibri"/>
                <a:sym typeface="Calibri"/>
              </a:rPr>
              <a:t>which allows them to take in and use the grammatical rules of the language around them.</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Chomsky’s approach can, therefore, be used to explain how children end up making overgeneralizations and why they learn to do things in a particular order – it’s as if the brain is preprogrammed to make this happen. Children use constructions like ‘wented’ not because they have heard them but because they are applying grammatical rules in a sensible way </a:t>
            </a:r>
            <a:r>
              <a:rPr lang="en-GB" sz="2400" b="1">
                <a:solidFill>
                  <a:srgbClr val="FF0000"/>
                </a:solidFill>
                <a:latin typeface="Calibri"/>
                <a:ea typeface="Calibri"/>
                <a:cs typeface="Calibri"/>
                <a:sym typeface="Calibri"/>
              </a:rPr>
              <a:t>(virtuous error).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One criticism of Chomsky’s theory is that it </a:t>
            </a:r>
            <a:r>
              <a:rPr lang="en-GB" sz="2400" b="1">
                <a:solidFill>
                  <a:schemeClr val="dk1"/>
                </a:solidFill>
                <a:latin typeface="Calibri"/>
                <a:ea typeface="Calibri"/>
                <a:cs typeface="Calibri"/>
                <a:sym typeface="Calibri"/>
              </a:rPr>
              <a:t>underestimates the role played by interaction, imitation and reinforcement</a:t>
            </a:r>
            <a:endParaRPr sz="2400" u="sng">
              <a:solidFill>
                <a:schemeClr val="dk1"/>
              </a:solidFill>
              <a:latin typeface="Calibri"/>
              <a:ea typeface="Calibri"/>
              <a:cs typeface="Calibri"/>
              <a:sym typeface="Calibri"/>
            </a:endParaRPr>
          </a:p>
          <a:p>
            <a:pPr marL="0" marR="0" lvl="0" indent="0" algn="ctr" rtl="0">
              <a:spcBef>
                <a:spcPts val="0"/>
              </a:spcBef>
              <a:spcAft>
                <a:spcPts val="0"/>
              </a:spcAft>
              <a:buNone/>
            </a:pPr>
            <a:endParaRPr sz="2800" u="sng">
              <a:solidFill>
                <a:schemeClr val="dk1"/>
              </a:solidFill>
              <a:latin typeface="Calibri"/>
              <a:ea typeface="Calibri"/>
              <a:cs typeface="Calibri"/>
              <a:sym typeface="Calibri"/>
            </a:endParaRPr>
          </a:p>
          <a:p>
            <a:pPr marL="0" marR="0" lvl="0" indent="0" algn="ctr" rtl="0">
              <a:spcBef>
                <a:spcPts val="0"/>
              </a:spcBef>
              <a:spcAft>
                <a:spcPts val="0"/>
              </a:spcAft>
              <a:buNone/>
            </a:pPr>
            <a:endParaRPr sz="2800" u="sng">
              <a:solidFill>
                <a:schemeClr val="dk1"/>
              </a:solidFill>
              <a:latin typeface="Calibri"/>
              <a:ea typeface="Calibri"/>
              <a:cs typeface="Calibri"/>
              <a:sym typeface="Calibri"/>
            </a:endParaRPr>
          </a:p>
        </p:txBody>
      </p:sp>
      <p:sp>
        <p:nvSpPr>
          <p:cNvPr id="523" name="Google Shape;523;p56"/>
          <p:cNvSpPr/>
          <p:nvPr/>
        </p:nvSpPr>
        <p:spPr>
          <a:xfrm>
            <a:off x="196416"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524" name="Google Shape;524;p56"/>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525" name="Google Shape;525;p56"/>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4</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May</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 Theory</a:t>
            </a:r>
            <a:endParaRPr sz="2000"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7"/>
          <p:cNvSpPr/>
          <p:nvPr/>
        </p:nvSpPr>
        <p:spPr>
          <a:xfrm>
            <a:off x="0"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800">
                <a:solidFill>
                  <a:srgbClr val="121212"/>
                </a:solidFill>
                <a:latin typeface="Arial"/>
                <a:ea typeface="Arial"/>
                <a:cs typeface="Arial"/>
                <a:sym typeface="Arial"/>
              </a:rPr>
              <a:t>Chomsky proposed </a:t>
            </a:r>
            <a:r>
              <a:rPr lang="en-GB" sz="2800" b="1" u="sng">
                <a:solidFill>
                  <a:srgbClr val="121212"/>
                </a:solidFill>
                <a:latin typeface="Arial"/>
                <a:ea typeface="Arial"/>
                <a:cs typeface="Arial"/>
                <a:sym typeface="Arial"/>
              </a:rPr>
              <a:t>the theory of </a:t>
            </a:r>
            <a:r>
              <a:rPr lang="en-GB" sz="2800" b="1" u="sng">
                <a:solidFill>
                  <a:srgbClr val="FF0000"/>
                </a:solidFill>
                <a:latin typeface="Arial"/>
                <a:ea typeface="Arial"/>
                <a:cs typeface="Arial"/>
                <a:sym typeface="Arial"/>
              </a:rPr>
              <a:t>Universal Grammar</a:t>
            </a:r>
            <a:r>
              <a:rPr lang="en-GB" sz="2800">
                <a:solidFill>
                  <a:srgbClr val="121212"/>
                </a:solidFill>
                <a:latin typeface="Arial"/>
                <a:ea typeface="Arial"/>
                <a:cs typeface="Arial"/>
                <a:sym typeface="Arial"/>
              </a:rPr>
              <a:t>: an idea of innate, </a:t>
            </a:r>
            <a:r>
              <a:rPr lang="en-GB" sz="2800" b="1">
                <a:solidFill>
                  <a:srgbClr val="FF0000"/>
                </a:solidFill>
                <a:latin typeface="Arial"/>
                <a:ea typeface="Arial"/>
                <a:cs typeface="Arial"/>
                <a:sym typeface="Arial"/>
              </a:rPr>
              <a:t>biological grammatical categories</a:t>
            </a:r>
            <a:r>
              <a:rPr lang="en-GB" sz="2800">
                <a:solidFill>
                  <a:srgbClr val="121212"/>
                </a:solidFill>
                <a:latin typeface="Arial"/>
                <a:ea typeface="Arial"/>
                <a:cs typeface="Arial"/>
                <a:sym typeface="Arial"/>
              </a:rPr>
              <a:t>, such as a noun category and a verb category that facilitate the entire language development in children and overall language processing in adults.</a:t>
            </a:r>
            <a:endParaRPr/>
          </a:p>
          <a:p>
            <a:pPr marL="0" marR="0" lvl="0" indent="0" algn="l" rtl="0">
              <a:spcBef>
                <a:spcPts val="0"/>
              </a:spcBef>
              <a:spcAft>
                <a:spcPts val="0"/>
              </a:spcAft>
              <a:buNone/>
            </a:pPr>
            <a:endParaRPr sz="2800">
              <a:solidFill>
                <a:srgbClr val="121212"/>
              </a:solidFill>
              <a:latin typeface="Arial"/>
              <a:ea typeface="Arial"/>
              <a:cs typeface="Arial"/>
              <a:sym typeface="Arial"/>
            </a:endParaRPr>
          </a:p>
          <a:p>
            <a:pPr marL="0" marR="0" lvl="0" indent="0" algn="l" rtl="0">
              <a:spcBef>
                <a:spcPts val="0"/>
              </a:spcBef>
              <a:spcAft>
                <a:spcPts val="0"/>
              </a:spcAft>
              <a:buNone/>
            </a:pPr>
            <a:r>
              <a:rPr lang="en-GB" sz="2800">
                <a:solidFill>
                  <a:srgbClr val="121212"/>
                </a:solidFill>
                <a:latin typeface="Arial"/>
                <a:ea typeface="Arial"/>
                <a:cs typeface="Arial"/>
                <a:sym typeface="Arial"/>
              </a:rPr>
              <a:t>Universal Grammar is considered to contain all the grammatical information needed to combine these categories, e.g. noun and verb, into phrases. The child’s task is just to learn the words of her language. </a:t>
            </a:r>
            <a:endParaRPr/>
          </a:p>
          <a:p>
            <a:pPr marL="0" marR="0" lvl="0" indent="0" algn="l" rtl="0">
              <a:spcBef>
                <a:spcPts val="0"/>
              </a:spcBef>
              <a:spcAft>
                <a:spcPts val="0"/>
              </a:spcAft>
              <a:buNone/>
            </a:pPr>
            <a:endParaRPr sz="2800">
              <a:solidFill>
                <a:srgbClr val="121212"/>
              </a:solidFill>
              <a:latin typeface="Arial"/>
              <a:ea typeface="Arial"/>
              <a:cs typeface="Arial"/>
              <a:sym typeface="Arial"/>
            </a:endParaRPr>
          </a:p>
          <a:p>
            <a:pPr marL="0" marR="0" lvl="0" indent="0" algn="l" rtl="0">
              <a:spcBef>
                <a:spcPts val="0"/>
              </a:spcBef>
              <a:spcAft>
                <a:spcPts val="0"/>
              </a:spcAft>
              <a:buNone/>
            </a:pPr>
            <a:r>
              <a:rPr lang="en-GB" sz="2800">
                <a:solidFill>
                  <a:srgbClr val="121212"/>
                </a:solidFill>
                <a:latin typeface="Arial"/>
                <a:ea typeface="Arial"/>
                <a:cs typeface="Arial"/>
                <a:sym typeface="Arial"/>
              </a:rPr>
              <a:t>For example, according to the Universal Grammar account, children instinctively know how to combine a noun (e.g. a boy) and a verb (to eat) into a meaningful, correct phrase (A boy eats).</a:t>
            </a:r>
            <a:endParaRPr/>
          </a:p>
        </p:txBody>
      </p:sp>
      <p:sp>
        <p:nvSpPr>
          <p:cNvPr id="532" name="Google Shape;532;p57"/>
          <p:cNvSpPr/>
          <p:nvPr/>
        </p:nvSpPr>
        <p:spPr>
          <a:xfrm>
            <a:off x="101340" y="63757"/>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533" name="Google Shape;533;p57"/>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534" name="Google Shape;534;p57"/>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4</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May</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 Theory</a:t>
            </a:r>
            <a:endParaRPr sz="2000"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8"/>
          <p:cNvSpPr/>
          <p:nvPr/>
        </p:nvSpPr>
        <p:spPr>
          <a:xfrm>
            <a:off x="0"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121212"/>
              </a:solidFill>
              <a:latin typeface="Arial"/>
              <a:ea typeface="Arial"/>
              <a:cs typeface="Arial"/>
              <a:sym typeface="Arial"/>
            </a:endParaRPr>
          </a:p>
        </p:txBody>
      </p:sp>
      <p:sp>
        <p:nvSpPr>
          <p:cNvPr id="541" name="Google Shape;541;p58"/>
          <p:cNvSpPr/>
          <p:nvPr/>
        </p:nvSpPr>
        <p:spPr>
          <a:xfrm>
            <a:off x="101340" y="63757"/>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542" name="Google Shape;542;p58"/>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543" name="Google Shape;543;p58"/>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4</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May</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 Theory</a:t>
            </a:r>
            <a:endParaRPr sz="2000"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pic>
        <p:nvPicPr>
          <p:cNvPr id="544" name="Google Shape;544;p58" descr="Wug Test Drawing by Jean Berko Gleason"/>
          <p:cNvPicPr preferRelativeResize="0"/>
          <p:nvPr/>
        </p:nvPicPr>
        <p:blipFill rotWithShape="1">
          <a:blip r:embed="rId4">
            <a:alphaModFix/>
          </a:blip>
          <a:srcRect/>
          <a:stretch/>
        </p:blipFill>
        <p:spPr>
          <a:xfrm>
            <a:off x="1199228" y="1601064"/>
            <a:ext cx="9080844" cy="4263567"/>
          </a:xfrm>
          <a:prstGeom prst="rect">
            <a:avLst/>
          </a:prstGeom>
          <a:noFill/>
          <a:ln>
            <a:noFill/>
          </a:ln>
        </p:spPr>
      </p:pic>
      <p:sp>
        <p:nvSpPr>
          <p:cNvPr id="545" name="Google Shape;545;p58"/>
          <p:cNvSpPr txBox="1"/>
          <p:nvPr/>
        </p:nvSpPr>
        <p:spPr>
          <a:xfrm>
            <a:off x="4267201" y="3298314"/>
            <a:ext cx="7148946" cy="3200876"/>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Wug Test</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The Wug test is an experiment in linguisitics, created by </a:t>
            </a:r>
            <a:r>
              <a:rPr lang="en-GB" sz="2000" b="1" u="sng">
                <a:solidFill>
                  <a:schemeClr val="dk1"/>
                </a:solidFill>
                <a:latin typeface="Calibri"/>
                <a:ea typeface="Calibri"/>
                <a:cs typeface="Calibri"/>
                <a:sym typeface="Calibri"/>
              </a:rPr>
              <a:t>Jean Berko Gleason in 1958. </a:t>
            </a:r>
            <a:r>
              <a:rPr lang="en-GB" sz="2000">
                <a:solidFill>
                  <a:schemeClr val="dk1"/>
                </a:solidFill>
                <a:latin typeface="Calibri"/>
                <a:ea typeface="Calibri"/>
                <a:cs typeface="Calibri"/>
                <a:sym typeface="Calibri"/>
              </a:rPr>
              <a:t>The child is presented with a pretend creature (wug) and told ‘This is a wug’. Another wug is revealed and the child is told ‘Now there are two of them. There are two….?’</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Most children responded ‘wugs’ = proving virtuous errors (Chomsky)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5"/>
                                        </p:tgtEl>
                                        <p:attrNameLst>
                                          <p:attrName>style.visibility</p:attrName>
                                        </p:attrNameLst>
                                      </p:cBhvr>
                                      <p:to>
                                        <p:strVal val="visible"/>
                                      </p:to>
                                    </p:set>
                                    <p:anim calcmode="lin" valueType="num">
                                      <p:cBhvr additive="base">
                                        <p:cTn id="7" dur="500"/>
                                        <p:tgtEl>
                                          <p:spTgt spid="5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9"/>
          <p:cNvSpPr/>
          <p:nvPr/>
        </p:nvSpPr>
        <p:spPr>
          <a:xfrm>
            <a:off x="0"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Pinker sees language as an ability unique to humans, produced by evolution to solve the specific problem of communication among social hunter-gatherers. He compares language to other species' specialized adaptations such as spiders' web-weaving or beavers' dam-building behavior, calling all three "instincts".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By calling </a:t>
            </a:r>
            <a:r>
              <a:rPr lang="en-GB" sz="1800" b="1" u="sng">
                <a:solidFill>
                  <a:schemeClr val="dk1"/>
                </a:solidFill>
                <a:latin typeface="Arial"/>
                <a:ea typeface="Arial"/>
                <a:cs typeface="Arial"/>
                <a:sym typeface="Arial"/>
              </a:rPr>
              <a:t>language an instinct</a:t>
            </a:r>
            <a:r>
              <a:rPr lang="en-GB" sz="1800">
                <a:solidFill>
                  <a:schemeClr val="dk1"/>
                </a:solidFill>
                <a:latin typeface="Arial"/>
                <a:ea typeface="Arial"/>
                <a:cs typeface="Arial"/>
                <a:sym typeface="Arial"/>
              </a:rPr>
              <a:t>, Pinker means that it is not a human invention in the sense that metalworking and even writing are. While only some human cultures possess these technologies, all cultures possess language.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As further evidence for the universality of language, Pinker notes that children spontaneously invent a consistent grammatical speech (a creole) even if they grow up among a mixed-culture population speaking an informal trade pidgin with no consistent rules. Deaf babies "babble" with their hands as others normally do with voice, and spontaneously invent sign languages with true grammar rather than a crude "me Tarzan, you Jane" pointing system. Language (speech) also develops in the absence of formal instruction or active attempts by parents to correct children's grammar. </a:t>
            </a:r>
            <a:r>
              <a:rPr lang="en-GB" sz="1800" b="1" u="sng">
                <a:solidFill>
                  <a:schemeClr val="dk1"/>
                </a:solidFill>
                <a:latin typeface="Arial"/>
                <a:ea typeface="Arial"/>
                <a:cs typeface="Arial"/>
                <a:sym typeface="Arial"/>
              </a:rPr>
              <a:t>These signs suggest that rather than being a human invention, language is an innate human ability</a:t>
            </a:r>
            <a:r>
              <a:rPr lang="en-GB" sz="1800">
                <a:solidFill>
                  <a:schemeClr val="dk1"/>
                </a:solidFill>
                <a:latin typeface="Arial"/>
                <a:ea typeface="Arial"/>
                <a:cs typeface="Arial"/>
                <a:sym typeface="Arial"/>
              </a:rPr>
              <a:t>.</a:t>
            </a:r>
            <a:endParaRPr/>
          </a:p>
        </p:txBody>
      </p:sp>
      <p:sp>
        <p:nvSpPr>
          <p:cNvPr id="552" name="Google Shape;552;p59"/>
          <p:cNvSpPr/>
          <p:nvPr/>
        </p:nvSpPr>
        <p:spPr>
          <a:xfrm>
            <a:off x="0" y="31534"/>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553" name="Google Shape;553;p59"/>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554" name="Google Shape;554;p59"/>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4</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May</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 Theory</a:t>
            </a:r>
            <a:endParaRPr sz="2000" u="sng">
              <a:solidFill>
                <a:schemeClr val="dk1"/>
              </a:solidFill>
              <a:latin typeface="Calibri"/>
              <a:ea typeface="Calibri"/>
              <a:cs typeface="Calibri"/>
              <a:sym typeface="Calibri"/>
            </a:endParaRPr>
          </a:p>
          <a:p>
            <a:pPr marL="0" marR="0" lvl="0" indent="0" algn="ct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
        <p:nvSpPr>
          <p:cNvPr id="555" name="Google Shape;555;p59"/>
          <p:cNvSpPr txBox="1"/>
          <p:nvPr/>
        </p:nvSpPr>
        <p:spPr>
          <a:xfrm>
            <a:off x="4264490" y="1290250"/>
            <a:ext cx="366302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u="sng">
                <a:solidFill>
                  <a:schemeClr val="dk1"/>
                </a:solidFill>
                <a:latin typeface="Calibri"/>
                <a:ea typeface="Calibri"/>
                <a:cs typeface="Calibri"/>
                <a:sym typeface="Calibri"/>
              </a:rPr>
              <a:t>Stephen Pinker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1"/>
          <p:cNvSpPr/>
          <p:nvPr/>
        </p:nvSpPr>
        <p:spPr>
          <a:xfrm>
            <a:off x="101340"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121212"/>
              </a:solidFill>
              <a:latin typeface="Arial"/>
              <a:ea typeface="Arial"/>
              <a:cs typeface="Arial"/>
              <a:sym typeface="Arial"/>
            </a:endParaRPr>
          </a:p>
          <a:p>
            <a:pPr marL="0" marR="0" lvl="0" indent="0" algn="l" rtl="0">
              <a:spcBef>
                <a:spcPts val="0"/>
              </a:spcBef>
              <a:spcAft>
                <a:spcPts val="0"/>
              </a:spcAft>
              <a:buNone/>
            </a:pPr>
            <a:endParaRPr sz="1800">
              <a:solidFill>
                <a:srgbClr val="121212"/>
              </a:solidFill>
              <a:latin typeface="Arial"/>
              <a:ea typeface="Arial"/>
              <a:cs typeface="Arial"/>
              <a:sym typeface="Arial"/>
            </a:endParaRPr>
          </a:p>
          <a:p>
            <a:pPr marL="0" marR="0" lvl="0" indent="0" algn="l" rtl="0">
              <a:spcBef>
                <a:spcPts val="0"/>
              </a:spcBef>
              <a:spcAft>
                <a:spcPts val="0"/>
              </a:spcAft>
              <a:buNone/>
            </a:pPr>
            <a:endParaRPr sz="1800">
              <a:solidFill>
                <a:srgbClr val="121212"/>
              </a:solidFill>
              <a:latin typeface="Arial"/>
              <a:ea typeface="Arial"/>
              <a:cs typeface="Arial"/>
              <a:sym typeface="Arial"/>
            </a:endParaRPr>
          </a:p>
          <a:p>
            <a:pPr marL="0" marR="0" lvl="0" indent="0" algn="l" rtl="0">
              <a:spcBef>
                <a:spcPts val="0"/>
              </a:spcBef>
              <a:spcAft>
                <a:spcPts val="0"/>
              </a:spcAft>
              <a:buNone/>
            </a:pPr>
            <a:endParaRPr sz="1800">
              <a:solidFill>
                <a:srgbClr val="121212"/>
              </a:solidFill>
              <a:latin typeface="Arial"/>
              <a:ea typeface="Arial"/>
              <a:cs typeface="Arial"/>
              <a:sym typeface="Arial"/>
            </a:endParaRPr>
          </a:p>
          <a:p>
            <a:pPr marL="0" marR="0" lvl="0" indent="0" algn="l" rtl="0">
              <a:spcBef>
                <a:spcPts val="0"/>
              </a:spcBef>
              <a:spcAft>
                <a:spcPts val="0"/>
              </a:spcAft>
              <a:buNone/>
            </a:pPr>
            <a:endParaRPr sz="1800">
              <a:solidFill>
                <a:srgbClr val="121212"/>
              </a:solidFill>
              <a:latin typeface="Arial"/>
              <a:ea typeface="Arial"/>
              <a:cs typeface="Arial"/>
              <a:sym typeface="Arial"/>
            </a:endParaRPr>
          </a:p>
          <a:p>
            <a:pPr marL="0" marR="0" lvl="0" indent="0" algn="l" rtl="0">
              <a:spcBef>
                <a:spcPts val="0"/>
              </a:spcBef>
              <a:spcAft>
                <a:spcPts val="0"/>
              </a:spcAft>
              <a:buNone/>
            </a:pPr>
            <a:endParaRPr sz="2400" b="1">
              <a:solidFill>
                <a:srgbClr val="121212"/>
              </a:solidFill>
              <a:latin typeface="Arial"/>
              <a:ea typeface="Arial"/>
              <a:cs typeface="Arial"/>
              <a:sym typeface="Arial"/>
            </a:endParaRPr>
          </a:p>
          <a:p>
            <a:pPr marL="0" marR="0" lvl="0" indent="0" algn="l" rtl="0">
              <a:spcBef>
                <a:spcPts val="0"/>
              </a:spcBef>
              <a:spcAft>
                <a:spcPts val="0"/>
              </a:spcAft>
              <a:buNone/>
            </a:pPr>
            <a:r>
              <a:rPr lang="en-GB" sz="2400" b="1">
                <a:solidFill>
                  <a:srgbClr val="121212"/>
                </a:solidFill>
                <a:latin typeface="Arial"/>
                <a:ea typeface="Arial"/>
                <a:cs typeface="Arial"/>
                <a:sym typeface="Arial"/>
              </a:rPr>
              <a:t>What motivates children to develop their language?</a:t>
            </a:r>
            <a:endParaRPr/>
          </a:p>
          <a:p>
            <a:pPr marL="0" marR="0" lvl="0" indent="0" algn="l" rtl="0">
              <a:spcBef>
                <a:spcPts val="0"/>
              </a:spcBef>
              <a:spcAft>
                <a:spcPts val="0"/>
              </a:spcAft>
              <a:buNone/>
            </a:pPr>
            <a:endParaRPr sz="1800">
              <a:solidFill>
                <a:srgbClr val="121212"/>
              </a:solidFill>
              <a:latin typeface="Arial"/>
              <a:ea typeface="Arial"/>
              <a:cs typeface="Arial"/>
              <a:sym typeface="Arial"/>
            </a:endParaRPr>
          </a:p>
          <a:p>
            <a:pPr marL="0" marR="0" lvl="0" indent="0" algn="l" rtl="0">
              <a:spcBef>
                <a:spcPts val="0"/>
              </a:spcBef>
              <a:spcAft>
                <a:spcPts val="0"/>
              </a:spcAft>
              <a:buNone/>
            </a:pPr>
            <a:r>
              <a:rPr lang="en-GB" sz="1800" b="1">
                <a:solidFill>
                  <a:srgbClr val="FF0000"/>
                </a:solidFill>
                <a:latin typeface="Arial"/>
                <a:ea typeface="Arial"/>
                <a:cs typeface="Arial"/>
                <a:sym typeface="Arial"/>
              </a:rPr>
              <a:t>Halliday (1975) </a:t>
            </a:r>
            <a:r>
              <a:rPr lang="en-GB" sz="1800">
                <a:solidFill>
                  <a:srgbClr val="121212"/>
                </a:solidFill>
                <a:latin typeface="Arial"/>
                <a:ea typeface="Arial"/>
                <a:cs typeface="Arial"/>
                <a:sym typeface="Arial"/>
              </a:rPr>
              <a:t>said children are motivated because language serves different purposes to them. </a:t>
            </a:r>
            <a:r>
              <a:rPr lang="en-GB" sz="1800" b="1" u="sng">
                <a:solidFill>
                  <a:srgbClr val="121212"/>
                </a:solidFill>
                <a:latin typeface="Arial"/>
                <a:ea typeface="Arial"/>
                <a:cs typeface="Arial"/>
                <a:sym typeface="Arial"/>
              </a:rPr>
              <a:t>Halliday identified 7 functions language has for children in the early years: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The first four help the child with physical, emotional and social needs.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514350" marR="0" lvl="0" indent="-514350" algn="l" rtl="0">
              <a:spcBef>
                <a:spcPts val="0"/>
              </a:spcBef>
              <a:spcAft>
                <a:spcPts val="0"/>
              </a:spcAft>
              <a:buClr>
                <a:srgbClr val="FF0000"/>
              </a:buClr>
              <a:buSzPts val="1800"/>
              <a:buFont typeface="Calibri"/>
              <a:buAutoNum type="arabicPeriod"/>
            </a:pPr>
            <a:r>
              <a:rPr lang="en-GB" sz="1800" b="1">
                <a:solidFill>
                  <a:srgbClr val="FF0000"/>
                </a:solidFill>
                <a:latin typeface="Calibri"/>
                <a:ea typeface="Calibri"/>
                <a:cs typeface="Calibri"/>
                <a:sym typeface="Calibri"/>
              </a:rPr>
              <a:t>Instrumental </a:t>
            </a:r>
            <a:r>
              <a:rPr lang="en-GB" sz="1800">
                <a:solidFill>
                  <a:schemeClr val="dk1"/>
                </a:solidFill>
                <a:latin typeface="Calibri"/>
                <a:ea typeface="Calibri"/>
                <a:cs typeface="Calibri"/>
                <a:sym typeface="Calibri"/>
              </a:rPr>
              <a:t>This is when the child uses language to </a:t>
            </a:r>
            <a:r>
              <a:rPr lang="en-GB" sz="1800" b="1">
                <a:solidFill>
                  <a:srgbClr val="FF0000"/>
                </a:solidFill>
                <a:latin typeface="Calibri"/>
                <a:ea typeface="Calibri"/>
                <a:cs typeface="Calibri"/>
                <a:sym typeface="Calibri"/>
              </a:rPr>
              <a:t>express its needs </a:t>
            </a:r>
            <a:r>
              <a:rPr lang="en-GB" sz="1800">
                <a:solidFill>
                  <a:schemeClr val="dk1"/>
                </a:solidFill>
                <a:latin typeface="Calibri"/>
                <a:ea typeface="Calibri"/>
                <a:cs typeface="Calibri"/>
                <a:sym typeface="Calibri"/>
              </a:rPr>
              <a:t>(e.g. want drink)</a:t>
            </a:r>
            <a:endParaRPr/>
          </a:p>
          <a:p>
            <a:pPr marL="514350" marR="0" lvl="0" indent="-514350" algn="l" rtl="0">
              <a:spcBef>
                <a:spcPts val="0"/>
              </a:spcBef>
              <a:spcAft>
                <a:spcPts val="0"/>
              </a:spcAft>
              <a:buClr>
                <a:srgbClr val="FF0000"/>
              </a:buClr>
              <a:buSzPts val="1800"/>
              <a:buFont typeface="Calibri"/>
              <a:buAutoNum type="arabicPeriod"/>
            </a:pPr>
            <a:r>
              <a:rPr lang="en-GB" sz="1800" b="1">
                <a:solidFill>
                  <a:srgbClr val="FF0000"/>
                </a:solidFill>
                <a:latin typeface="Calibri"/>
                <a:ea typeface="Calibri"/>
                <a:cs typeface="Calibri"/>
                <a:sym typeface="Calibri"/>
              </a:rPr>
              <a:t>Regulatory</a:t>
            </a:r>
            <a:r>
              <a:rPr lang="en-GB" sz="1800">
                <a:solidFill>
                  <a:schemeClr val="lt1"/>
                </a:solidFill>
                <a:latin typeface="Calibri"/>
                <a:ea typeface="Calibri"/>
                <a:cs typeface="Calibri"/>
                <a:sym typeface="Calibri"/>
              </a:rPr>
              <a:t> </a:t>
            </a:r>
            <a:r>
              <a:rPr lang="en-GB" sz="1800">
                <a:solidFill>
                  <a:schemeClr val="dk1"/>
                </a:solidFill>
                <a:latin typeface="Calibri"/>
                <a:ea typeface="Calibri"/>
                <a:cs typeface="Calibri"/>
                <a:sym typeface="Calibri"/>
              </a:rPr>
              <a:t>This is where language is used to </a:t>
            </a:r>
            <a:r>
              <a:rPr lang="en-GB" sz="1800" b="1">
                <a:solidFill>
                  <a:srgbClr val="FF0000"/>
                </a:solidFill>
                <a:latin typeface="Calibri"/>
                <a:ea typeface="Calibri"/>
                <a:cs typeface="Calibri"/>
                <a:sym typeface="Calibri"/>
              </a:rPr>
              <a:t>tell others what to do </a:t>
            </a:r>
            <a:r>
              <a:rPr lang="en-GB" sz="1800">
                <a:solidFill>
                  <a:schemeClr val="dk1"/>
                </a:solidFill>
                <a:latin typeface="Calibri"/>
                <a:ea typeface="Calibri"/>
                <a:cs typeface="Calibri"/>
                <a:sym typeface="Calibri"/>
              </a:rPr>
              <a:t>(e.g. go away)</a:t>
            </a:r>
            <a:endParaRPr/>
          </a:p>
          <a:p>
            <a:pPr marL="514350" marR="0" lvl="0" indent="-514350" algn="l" rtl="0">
              <a:spcBef>
                <a:spcPts val="0"/>
              </a:spcBef>
              <a:spcAft>
                <a:spcPts val="0"/>
              </a:spcAft>
              <a:buClr>
                <a:srgbClr val="FF0000"/>
              </a:buClr>
              <a:buSzPts val="1800"/>
              <a:buFont typeface="Calibri"/>
              <a:buAutoNum type="arabicPeriod"/>
            </a:pPr>
            <a:r>
              <a:rPr lang="en-GB" sz="1800" b="1">
                <a:solidFill>
                  <a:srgbClr val="FF0000"/>
                </a:solidFill>
                <a:latin typeface="Calibri"/>
                <a:ea typeface="Calibri"/>
                <a:cs typeface="Calibri"/>
                <a:sym typeface="Calibri"/>
              </a:rPr>
              <a:t>Interactional</a:t>
            </a:r>
            <a:r>
              <a:rPr lang="en-GB" sz="1800">
                <a:solidFill>
                  <a:schemeClr val="lt1"/>
                </a:solidFill>
                <a:latin typeface="Calibri"/>
                <a:ea typeface="Calibri"/>
                <a:cs typeface="Calibri"/>
                <a:sym typeface="Calibri"/>
              </a:rPr>
              <a:t>  </a:t>
            </a:r>
            <a:r>
              <a:rPr lang="en-GB" sz="1800">
                <a:solidFill>
                  <a:schemeClr val="dk1"/>
                </a:solidFill>
                <a:latin typeface="Calibri"/>
                <a:ea typeface="Calibri"/>
                <a:cs typeface="Calibri"/>
                <a:sym typeface="Calibri"/>
              </a:rPr>
              <a:t>Here language is used to make contact with others and </a:t>
            </a:r>
            <a:r>
              <a:rPr lang="en-GB" sz="1800" b="1">
                <a:solidFill>
                  <a:srgbClr val="FF0000"/>
                </a:solidFill>
                <a:latin typeface="Calibri"/>
                <a:ea typeface="Calibri"/>
                <a:cs typeface="Calibri"/>
                <a:sym typeface="Calibri"/>
              </a:rPr>
              <a:t>form relationships </a:t>
            </a:r>
            <a:r>
              <a:rPr lang="en-GB" sz="1800">
                <a:solidFill>
                  <a:schemeClr val="dk1"/>
                </a:solidFill>
                <a:latin typeface="Calibri"/>
                <a:ea typeface="Calibri"/>
                <a:cs typeface="Calibri"/>
                <a:sym typeface="Calibri"/>
              </a:rPr>
              <a:t>(e.g. love you Daddy)</a:t>
            </a:r>
            <a:endParaRPr/>
          </a:p>
          <a:p>
            <a:pPr marL="514350" marR="0" lvl="0" indent="-514350" algn="l" rtl="0">
              <a:spcBef>
                <a:spcPts val="0"/>
              </a:spcBef>
              <a:spcAft>
                <a:spcPts val="0"/>
              </a:spcAft>
              <a:buClr>
                <a:srgbClr val="FF0000"/>
              </a:buClr>
              <a:buSzPts val="1800"/>
              <a:buFont typeface="Calibri"/>
              <a:buAutoNum type="arabicPeriod"/>
            </a:pPr>
            <a:r>
              <a:rPr lang="en-GB" sz="1800" b="1">
                <a:solidFill>
                  <a:srgbClr val="FF0000"/>
                </a:solidFill>
                <a:latin typeface="Calibri"/>
                <a:ea typeface="Calibri"/>
                <a:cs typeface="Calibri"/>
                <a:sym typeface="Calibri"/>
              </a:rPr>
              <a:t>Personal</a:t>
            </a:r>
            <a:r>
              <a:rPr lang="en-GB" sz="1800">
                <a:solidFill>
                  <a:schemeClr val="lt1"/>
                </a:solidFill>
                <a:latin typeface="Calibri"/>
                <a:ea typeface="Calibri"/>
                <a:cs typeface="Calibri"/>
                <a:sym typeface="Calibri"/>
              </a:rPr>
              <a:t> </a:t>
            </a:r>
            <a:r>
              <a:rPr lang="en-GB" sz="1800">
                <a:solidFill>
                  <a:schemeClr val="dk1"/>
                </a:solidFill>
                <a:latin typeface="Calibri"/>
                <a:ea typeface="Calibri"/>
                <a:cs typeface="Calibri"/>
                <a:sym typeface="Calibri"/>
              </a:rPr>
              <a:t>This is the use of language to </a:t>
            </a:r>
            <a:r>
              <a:rPr lang="en-GB" sz="1800" b="1">
                <a:solidFill>
                  <a:srgbClr val="FF0000"/>
                </a:solidFill>
                <a:latin typeface="Calibri"/>
                <a:ea typeface="Calibri"/>
                <a:cs typeface="Calibri"/>
                <a:sym typeface="Calibri"/>
              </a:rPr>
              <a:t>express feelings, opinions </a:t>
            </a:r>
            <a:r>
              <a:rPr lang="en-GB" sz="1800">
                <a:solidFill>
                  <a:schemeClr val="dk1"/>
                </a:solidFill>
                <a:latin typeface="Calibri"/>
                <a:ea typeface="Calibri"/>
                <a:cs typeface="Calibri"/>
                <a:sym typeface="Calibri"/>
              </a:rPr>
              <a:t>and individual identity (e.g me good girl)</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The next three help the child come to terms with its environment:</a:t>
            </a:r>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en-GB" sz="1800">
                <a:solidFill>
                  <a:srgbClr val="FF0000"/>
                </a:solidFill>
                <a:latin typeface="Calibri"/>
                <a:ea typeface="Calibri"/>
                <a:cs typeface="Calibri"/>
                <a:sym typeface="Calibri"/>
              </a:rPr>
              <a:t>5. </a:t>
            </a:r>
            <a:r>
              <a:rPr lang="en-GB" sz="1800" b="1">
                <a:solidFill>
                  <a:srgbClr val="FF0000"/>
                </a:solidFill>
                <a:latin typeface="Calibri"/>
                <a:ea typeface="Calibri"/>
                <a:cs typeface="Calibri"/>
                <a:sym typeface="Calibri"/>
              </a:rPr>
              <a:t>Heuristic</a:t>
            </a:r>
            <a:r>
              <a:rPr lang="en-GB" sz="1800">
                <a:solidFill>
                  <a:srgbClr val="FF0000"/>
                </a:solidFill>
                <a:latin typeface="Calibri"/>
                <a:ea typeface="Calibri"/>
                <a:cs typeface="Calibri"/>
                <a:sym typeface="Calibri"/>
              </a:rPr>
              <a:t> </a:t>
            </a:r>
            <a:r>
              <a:rPr lang="en-GB" sz="1800">
                <a:solidFill>
                  <a:schemeClr val="dk1"/>
                </a:solidFill>
                <a:latin typeface="Calibri"/>
                <a:ea typeface="Calibri"/>
                <a:cs typeface="Calibri"/>
                <a:sym typeface="Calibri"/>
              </a:rPr>
              <a:t>This is when language is used </a:t>
            </a:r>
            <a:r>
              <a:rPr lang="en-GB" sz="1800" b="1">
                <a:solidFill>
                  <a:srgbClr val="FF0000"/>
                </a:solidFill>
                <a:latin typeface="Calibri"/>
                <a:ea typeface="Calibri"/>
                <a:cs typeface="Calibri"/>
                <a:sym typeface="Calibri"/>
              </a:rPr>
              <a:t>to gain knowledge </a:t>
            </a:r>
            <a:r>
              <a:rPr lang="en-GB" sz="1800">
                <a:solidFill>
                  <a:schemeClr val="dk1"/>
                </a:solidFill>
                <a:latin typeface="Calibri"/>
                <a:ea typeface="Calibri"/>
                <a:cs typeface="Calibri"/>
                <a:sym typeface="Calibri"/>
              </a:rPr>
              <a:t>about the environment (e.g. what that tractor doing?)</a:t>
            </a:r>
            <a:endParaRPr/>
          </a:p>
          <a:p>
            <a:pPr marL="0" marR="0" lvl="0" indent="0" algn="l" rtl="0">
              <a:spcBef>
                <a:spcPts val="0"/>
              </a:spcBef>
              <a:spcAft>
                <a:spcPts val="0"/>
              </a:spcAft>
              <a:buNone/>
            </a:pPr>
            <a:r>
              <a:rPr lang="en-GB" sz="1800">
                <a:solidFill>
                  <a:srgbClr val="FF0000"/>
                </a:solidFill>
                <a:latin typeface="Calibri"/>
                <a:ea typeface="Calibri"/>
                <a:cs typeface="Calibri"/>
                <a:sym typeface="Calibri"/>
              </a:rPr>
              <a:t>6. </a:t>
            </a:r>
            <a:r>
              <a:rPr lang="en-GB" sz="1800" b="1">
                <a:solidFill>
                  <a:srgbClr val="FF0000"/>
                </a:solidFill>
                <a:latin typeface="Calibri"/>
                <a:ea typeface="Calibri"/>
                <a:cs typeface="Calibri"/>
                <a:sym typeface="Calibri"/>
              </a:rPr>
              <a:t>Imaginative</a:t>
            </a:r>
            <a:r>
              <a:rPr lang="en-GB" sz="1800">
                <a:solidFill>
                  <a:schemeClr val="lt1"/>
                </a:solidFill>
                <a:latin typeface="Calibri"/>
                <a:ea typeface="Calibri"/>
                <a:cs typeface="Calibri"/>
                <a:sym typeface="Calibri"/>
              </a:rPr>
              <a:t> </a:t>
            </a:r>
            <a:r>
              <a:rPr lang="en-GB" sz="1800">
                <a:solidFill>
                  <a:schemeClr val="dk1"/>
                </a:solidFill>
                <a:latin typeface="Calibri"/>
                <a:ea typeface="Calibri"/>
                <a:cs typeface="Calibri"/>
                <a:sym typeface="Calibri"/>
              </a:rPr>
              <a:t>Here language is used to tell </a:t>
            </a:r>
            <a:r>
              <a:rPr lang="en-GB" sz="1800" b="1">
                <a:solidFill>
                  <a:srgbClr val="FF0000"/>
                </a:solidFill>
                <a:latin typeface="Calibri"/>
                <a:ea typeface="Calibri"/>
                <a:cs typeface="Calibri"/>
                <a:sym typeface="Calibri"/>
              </a:rPr>
              <a:t>stories and jokes</a:t>
            </a:r>
            <a:r>
              <a:rPr lang="en-GB" sz="1800">
                <a:solidFill>
                  <a:schemeClr val="dk1"/>
                </a:solidFill>
                <a:latin typeface="Calibri"/>
                <a:ea typeface="Calibri"/>
                <a:cs typeface="Calibri"/>
                <a:sym typeface="Calibri"/>
              </a:rPr>
              <a:t>, and to create an </a:t>
            </a:r>
            <a:r>
              <a:rPr lang="en-GB" sz="1800" b="1">
                <a:solidFill>
                  <a:srgbClr val="FF0000"/>
                </a:solidFill>
                <a:latin typeface="Calibri"/>
                <a:ea typeface="Calibri"/>
                <a:cs typeface="Calibri"/>
                <a:sym typeface="Calibri"/>
              </a:rPr>
              <a:t>imaginary environment. </a:t>
            </a:r>
            <a:endParaRPr/>
          </a:p>
          <a:p>
            <a:pPr marL="0" marR="0" lvl="0" indent="0" algn="l" rtl="0">
              <a:spcBef>
                <a:spcPts val="0"/>
              </a:spcBef>
              <a:spcAft>
                <a:spcPts val="0"/>
              </a:spcAft>
              <a:buNone/>
            </a:pPr>
            <a:r>
              <a:rPr lang="en-GB" sz="1800">
                <a:solidFill>
                  <a:schemeClr val="lt1"/>
                </a:solidFill>
                <a:latin typeface="Calibri"/>
                <a:ea typeface="Calibri"/>
                <a:cs typeface="Calibri"/>
                <a:sym typeface="Calibri"/>
              </a:rPr>
              <a:t>7. </a:t>
            </a:r>
            <a:r>
              <a:rPr lang="en-GB" sz="1800" b="1">
                <a:solidFill>
                  <a:srgbClr val="FF0000"/>
                </a:solidFill>
                <a:latin typeface="Calibri"/>
                <a:ea typeface="Calibri"/>
                <a:cs typeface="Calibri"/>
                <a:sym typeface="Calibri"/>
              </a:rPr>
              <a:t>Representational</a:t>
            </a:r>
            <a:r>
              <a:rPr lang="en-GB" sz="1800">
                <a:solidFill>
                  <a:schemeClr val="lt1"/>
                </a:solidFill>
                <a:latin typeface="Calibri"/>
                <a:ea typeface="Calibri"/>
                <a:cs typeface="Calibri"/>
                <a:sym typeface="Calibri"/>
              </a:rPr>
              <a:t> </a:t>
            </a:r>
            <a:r>
              <a:rPr lang="en-GB" sz="1800">
                <a:solidFill>
                  <a:schemeClr val="dk1"/>
                </a:solidFill>
                <a:latin typeface="Calibri"/>
                <a:ea typeface="Calibri"/>
                <a:cs typeface="Calibri"/>
                <a:sym typeface="Calibri"/>
              </a:rPr>
              <a:t>The use of language to </a:t>
            </a:r>
            <a:r>
              <a:rPr lang="en-GB" sz="1800" b="1">
                <a:solidFill>
                  <a:srgbClr val="FF0000"/>
                </a:solidFill>
                <a:latin typeface="Calibri"/>
                <a:ea typeface="Calibri"/>
                <a:cs typeface="Calibri"/>
                <a:sym typeface="Calibri"/>
              </a:rPr>
              <a:t>convey facts and information</a:t>
            </a:r>
            <a:endParaRPr/>
          </a:p>
          <a:p>
            <a:pPr marL="0" marR="0" lvl="0" indent="0" algn="l" rtl="0">
              <a:spcBef>
                <a:spcPts val="0"/>
              </a:spcBef>
              <a:spcAft>
                <a:spcPts val="0"/>
              </a:spcAft>
              <a:buNone/>
            </a:pPr>
            <a:endParaRPr sz="2800">
              <a:solidFill>
                <a:srgbClr val="121212"/>
              </a:solidFill>
              <a:latin typeface="Arial"/>
              <a:ea typeface="Arial"/>
              <a:cs typeface="Arial"/>
              <a:sym typeface="Arial"/>
            </a:endParaRPr>
          </a:p>
          <a:p>
            <a:pPr marL="0" marR="0" lvl="0" indent="0" algn="l" rtl="0">
              <a:spcBef>
                <a:spcPts val="0"/>
              </a:spcBef>
              <a:spcAft>
                <a:spcPts val="0"/>
              </a:spcAft>
              <a:buNone/>
            </a:pPr>
            <a:endParaRPr sz="2800">
              <a:solidFill>
                <a:srgbClr val="121212"/>
              </a:solidFill>
              <a:latin typeface="Arial"/>
              <a:ea typeface="Arial"/>
              <a:cs typeface="Arial"/>
              <a:sym typeface="Arial"/>
            </a:endParaRPr>
          </a:p>
          <a:p>
            <a:pPr marL="0" marR="0" lvl="0" indent="0" algn="l" rtl="0">
              <a:spcBef>
                <a:spcPts val="0"/>
              </a:spcBef>
              <a:spcAft>
                <a:spcPts val="0"/>
              </a:spcAft>
              <a:buNone/>
            </a:pPr>
            <a:endParaRPr sz="2800">
              <a:solidFill>
                <a:srgbClr val="121212"/>
              </a:solidFill>
              <a:latin typeface="Arial"/>
              <a:ea typeface="Arial"/>
              <a:cs typeface="Arial"/>
              <a:sym typeface="Arial"/>
            </a:endParaRPr>
          </a:p>
          <a:p>
            <a:pPr marL="0" marR="0" lvl="0" indent="0" algn="l" rtl="0">
              <a:spcBef>
                <a:spcPts val="0"/>
              </a:spcBef>
              <a:spcAft>
                <a:spcPts val="0"/>
              </a:spcAft>
              <a:buNone/>
            </a:pPr>
            <a:endParaRPr sz="2800">
              <a:solidFill>
                <a:srgbClr val="121212"/>
              </a:solidFill>
              <a:latin typeface="Arial"/>
              <a:ea typeface="Arial"/>
              <a:cs typeface="Arial"/>
              <a:sym typeface="Arial"/>
            </a:endParaRPr>
          </a:p>
        </p:txBody>
      </p:sp>
      <p:sp>
        <p:nvSpPr>
          <p:cNvPr id="571" name="Google Shape;571;p61"/>
          <p:cNvSpPr/>
          <p:nvPr/>
        </p:nvSpPr>
        <p:spPr>
          <a:xfrm>
            <a:off x="101340" y="63757"/>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572" name="Google Shape;572;p61"/>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573" name="Google Shape;573;p61"/>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4</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May</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 Theory</a:t>
            </a:r>
            <a:endParaRPr sz="2000"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2"/>
          <p:cNvSpPr/>
          <p:nvPr/>
        </p:nvSpPr>
        <p:spPr>
          <a:xfrm>
            <a:off x="210129" y="1373288"/>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u="sng">
                <a:solidFill>
                  <a:schemeClr val="dk1"/>
                </a:solidFill>
                <a:latin typeface="Calibri"/>
                <a:ea typeface="Calibri"/>
                <a:cs typeface="Calibri"/>
                <a:sym typeface="Calibri"/>
              </a:rPr>
              <a:t>Bruner (1983) </a:t>
            </a:r>
            <a:r>
              <a:rPr lang="en-GB" sz="2000">
                <a:solidFill>
                  <a:schemeClr val="dk1"/>
                </a:solidFill>
                <a:latin typeface="Calibri"/>
                <a:ea typeface="Calibri"/>
                <a:cs typeface="Calibri"/>
                <a:sym typeface="Calibri"/>
              </a:rPr>
              <a:t>argues that in order for language to develop , there has to be linguistic interaction with caregivers. Bruner suggests that there is a </a:t>
            </a:r>
            <a:r>
              <a:rPr lang="en-GB" sz="2000" b="1">
                <a:solidFill>
                  <a:srgbClr val="FF0000"/>
                </a:solidFill>
                <a:latin typeface="Calibri"/>
                <a:ea typeface="Calibri"/>
                <a:cs typeface="Calibri"/>
                <a:sym typeface="Calibri"/>
              </a:rPr>
              <a:t>Language Acquisition Support System (LASS), </a:t>
            </a:r>
            <a:r>
              <a:rPr lang="en-GB" sz="2000">
                <a:solidFill>
                  <a:schemeClr val="dk1"/>
                </a:solidFill>
                <a:latin typeface="Calibri"/>
                <a:ea typeface="Calibri"/>
                <a:cs typeface="Calibri"/>
                <a:sym typeface="Calibri"/>
              </a:rPr>
              <a:t>a system where </a:t>
            </a:r>
            <a:r>
              <a:rPr lang="en-GB" sz="2000" b="1" u="sng">
                <a:solidFill>
                  <a:schemeClr val="dk1"/>
                </a:solidFill>
                <a:latin typeface="Calibri"/>
                <a:ea typeface="Calibri"/>
                <a:cs typeface="Calibri"/>
                <a:sym typeface="Calibri"/>
              </a:rPr>
              <a:t>caregivers support their child’s linguistic development through scaffolding (linguistic support)</a:t>
            </a:r>
            <a:r>
              <a:rPr lang="en-GB" sz="20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There are clear patterns of interaction between child and caregiver in everyday social situations, like meal times, bath-time and when playing. The caregiver encourages the child to talk by pointing things out and asking questions. As a result, the child gradually learns to play a more active part in social situation.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Whilst both </a:t>
            </a:r>
            <a:r>
              <a:rPr lang="en-GB" sz="2000" b="1" u="sng">
                <a:solidFill>
                  <a:schemeClr val="dk1"/>
                </a:solidFill>
                <a:latin typeface="Calibri"/>
                <a:ea typeface="Calibri"/>
                <a:cs typeface="Calibri"/>
                <a:sym typeface="Calibri"/>
              </a:rPr>
              <a:t>Skinner and Bruner emphasize the importance of adults in language acquisition, </a:t>
            </a:r>
            <a:r>
              <a:rPr lang="en-GB" sz="2000" b="1" u="sng">
                <a:solidFill>
                  <a:srgbClr val="FF0000"/>
                </a:solidFill>
                <a:latin typeface="Calibri"/>
                <a:ea typeface="Calibri"/>
                <a:cs typeface="Calibri"/>
                <a:sym typeface="Calibri"/>
              </a:rPr>
              <a:t>Bruner’s theory is more about ‘explicit teaching,’</a:t>
            </a:r>
            <a:r>
              <a:rPr lang="en-GB" sz="2000" b="1">
                <a:solidFill>
                  <a:srgbClr val="FF0000"/>
                </a:solidFill>
                <a:latin typeface="Calibri"/>
                <a:ea typeface="Calibri"/>
                <a:cs typeface="Calibri"/>
                <a:sym typeface="Calibri"/>
              </a:rPr>
              <a:t> </a:t>
            </a:r>
            <a:r>
              <a:rPr lang="en-GB" sz="2000">
                <a:solidFill>
                  <a:schemeClr val="dk1"/>
                </a:solidFill>
                <a:latin typeface="Calibri"/>
                <a:ea typeface="Calibri"/>
                <a:cs typeface="Calibri"/>
                <a:sym typeface="Calibri"/>
              </a:rPr>
              <a:t>whereas Skinner’s is about children imitating voluntarily</a:t>
            </a:r>
            <a:r>
              <a:rPr lang="en-GB"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580" name="Google Shape;580;p62"/>
          <p:cNvSpPr/>
          <p:nvPr/>
        </p:nvSpPr>
        <p:spPr>
          <a:xfrm>
            <a:off x="101340" y="63757"/>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581" name="Google Shape;581;p62"/>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582" name="Google Shape;582;p62"/>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27</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April</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 Theory</a:t>
            </a:r>
            <a:endParaRPr sz="2000"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
        <p:nvSpPr>
          <p:cNvPr id="583" name="Google Shape;583;p62"/>
          <p:cNvSpPr txBox="1"/>
          <p:nvPr/>
        </p:nvSpPr>
        <p:spPr>
          <a:xfrm>
            <a:off x="2258292" y="1506849"/>
            <a:ext cx="739721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u="sng">
                <a:solidFill>
                  <a:schemeClr val="dk1"/>
                </a:solidFill>
                <a:latin typeface="Calibri"/>
                <a:ea typeface="Calibri"/>
                <a:cs typeface="Calibri"/>
                <a:sym typeface="Calibri"/>
              </a:rPr>
              <a:t>Bruner (social interaction)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63"/>
          <p:cNvSpPr/>
          <p:nvPr/>
        </p:nvSpPr>
        <p:spPr>
          <a:xfrm>
            <a:off x="0"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chemeClr val="dk1"/>
                </a:solidFill>
                <a:latin typeface="Calibri"/>
                <a:ea typeface="Calibri"/>
                <a:cs typeface="Calibri"/>
                <a:sym typeface="Calibri"/>
              </a:rPr>
              <a:t>Swiss psychologist Jean Piaget placed acquisition of language within the context of a child's mental or cognitive development.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u="sng">
                <a:solidFill>
                  <a:schemeClr val="dk1"/>
                </a:solidFill>
                <a:latin typeface="Calibri"/>
                <a:ea typeface="Calibri"/>
                <a:cs typeface="Calibri"/>
                <a:sym typeface="Calibri"/>
              </a:rPr>
              <a:t>He argued that a child has to understand a concept before s/he can acquire the particular language form which expresses that concept.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A good example of this is seriation. There will be a point in a child's intellectual development when s/he can compare objects with respect to size. This means that if you gave the child a number of sticks, s/he could arrange them in order of size. Piaget suggested that a child who had not yet reached this stage would not be able to learn and use comparative adjectives like "bigger" or "smaller“.</a:t>
            </a:r>
            <a:endParaRPr sz="2000">
              <a:solidFill>
                <a:schemeClr val="dk1"/>
              </a:solidFill>
              <a:latin typeface="Calibri"/>
              <a:ea typeface="Calibri"/>
              <a:cs typeface="Calibri"/>
              <a:sym typeface="Calibri"/>
            </a:endParaRPr>
          </a:p>
        </p:txBody>
      </p:sp>
      <p:sp>
        <p:nvSpPr>
          <p:cNvPr id="590" name="Google Shape;590;p63"/>
          <p:cNvSpPr/>
          <p:nvPr/>
        </p:nvSpPr>
        <p:spPr>
          <a:xfrm>
            <a:off x="101340" y="63757"/>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child language acquisition theorist / theories.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in analytical writing. </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591" name="Google Shape;591;p63"/>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592" name="Google Shape;592;p63"/>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27</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April</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Language Acquisition Theory</a:t>
            </a:r>
            <a:endParaRPr sz="2000"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
        <p:nvSpPr>
          <p:cNvPr id="593" name="Google Shape;593;p63"/>
          <p:cNvSpPr txBox="1"/>
          <p:nvPr/>
        </p:nvSpPr>
        <p:spPr>
          <a:xfrm>
            <a:off x="2417471" y="1322473"/>
            <a:ext cx="707967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u="sng">
                <a:solidFill>
                  <a:schemeClr val="dk1"/>
                </a:solidFill>
                <a:latin typeface="Calibri"/>
                <a:ea typeface="Calibri"/>
                <a:cs typeface="Calibri"/>
                <a:sym typeface="Calibri"/>
              </a:rPr>
              <a:t>Piaget (Cognitive Approach)</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0"/>
          <p:cNvSpPr/>
          <p:nvPr/>
        </p:nvSpPr>
        <p:spPr>
          <a:xfrm>
            <a:off x="138692"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649" name="Google Shape;649;p70"/>
          <p:cNvSpPr/>
          <p:nvPr/>
        </p:nvSpPr>
        <p:spPr>
          <a:xfrm>
            <a:off x="138692"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features of child directed speech (CDS).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and terminology in analytical writing. </a:t>
            </a:r>
            <a:endParaRPr/>
          </a:p>
        </p:txBody>
      </p:sp>
      <p:pic>
        <p:nvPicPr>
          <p:cNvPr id="650" name="Google Shape;650;p70"/>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651" name="Google Shape;651;p70"/>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11</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May</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Directed Speech</a:t>
            </a:r>
            <a:endParaRPr sz="2000"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
        <p:nvSpPr>
          <p:cNvPr id="652" name="Google Shape;652;p70"/>
          <p:cNvSpPr/>
          <p:nvPr/>
        </p:nvSpPr>
        <p:spPr>
          <a:xfrm>
            <a:off x="809470" y="1511983"/>
            <a:ext cx="10732956" cy="48320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What do you think the term ‘motherese’ refers to?</a:t>
            </a:r>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800" b="1">
                <a:solidFill>
                  <a:schemeClr val="dk1"/>
                </a:solidFill>
                <a:latin typeface="Calibri"/>
                <a:ea typeface="Calibri"/>
                <a:cs typeface="Calibri"/>
                <a:sym typeface="Calibri"/>
              </a:rPr>
              <a:t>How do parents / care givers speak to children? What features would you expect to find in:</a:t>
            </a:r>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800"/>
              <a:buFont typeface="Calibri"/>
              <a:buAutoNum type="arabicPeriod"/>
            </a:pPr>
            <a:r>
              <a:rPr lang="en-GB" sz="2800" b="1">
                <a:solidFill>
                  <a:schemeClr val="dk1"/>
                </a:solidFill>
                <a:latin typeface="Calibri"/>
                <a:ea typeface="Calibri"/>
                <a:cs typeface="Calibri"/>
                <a:sym typeface="Calibri"/>
              </a:rPr>
              <a:t>Phonology</a:t>
            </a:r>
            <a:endParaRPr/>
          </a:p>
          <a:p>
            <a:pPr marL="514350" marR="0" lvl="0" indent="-514350" algn="l" rtl="0">
              <a:spcBef>
                <a:spcPts val="0"/>
              </a:spcBef>
              <a:spcAft>
                <a:spcPts val="0"/>
              </a:spcAft>
              <a:buClr>
                <a:schemeClr val="dk1"/>
              </a:buClr>
              <a:buSzPts val="2800"/>
              <a:buFont typeface="Calibri"/>
              <a:buAutoNum type="arabicPeriod"/>
            </a:pPr>
            <a:r>
              <a:rPr lang="en-GB" sz="2800" b="1">
                <a:solidFill>
                  <a:schemeClr val="dk1"/>
                </a:solidFill>
                <a:latin typeface="Calibri"/>
                <a:ea typeface="Calibri"/>
                <a:cs typeface="Calibri"/>
                <a:sym typeface="Calibri"/>
              </a:rPr>
              <a:t>Lexis</a:t>
            </a:r>
            <a:endParaRPr/>
          </a:p>
          <a:p>
            <a:pPr marL="514350" marR="0" lvl="0" indent="-514350" algn="l" rtl="0">
              <a:spcBef>
                <a:spcPts val="0"/>
              </a:spcBef>
              <a:spcAft>
                <a:spcPts val="0"/>
              </a:spcAft>
              <a:buClr>
                <a:schemeClr val="dk1"/>
              </a:buClr>
              <a:buSzPts val="2800"/>
              <a:buFont typeface="Calibri"/>
              <a:buAutoNum type="arabicPeriod"/>
            </a:pPr>
            <a:r>
              <a:rPr lang="en-GB" sz="2800" b="1">
                <a:solidFill>
                  <a:schemeClr val="dk1"/>
                </a:solidFill>
                <a:latin typeface="Calibri"/>
                <a:ea typeface="Calibri"/>
                <a:cs typeface="Calibri"/>
                <a:sym typeface="Calibri"/>
              </a:rPr>
              <a:t>Grammar</a:t>
            </a:r>
            <a:endParaRPr/>
          </a:p>
          <a:p>
            <a:pPr marL="514350" marR="0" lvl="0" indent="-336550" algn="l" rtl="0">
              <a:spcBef>
                <a:spcPts val="0"/>
              </a:spcBef>
              <a:spcAft>
                <a:spcPts val="0"/>
              </a:spcAft>
              <a:buClr>
                <a:schemeClr val="dk1"/>
              </a:buClr>
              <a:buSzPts val="2800"/>
              <a:buFont typeface="Calibri"/>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800" b="1">
                <a:solidFill>
                  <a:srgbClr val="FF0000"/>
                </a:solidFill>
                <a:latin typeface="Calibri"/>
                <a:ea typeface="Calibri"/>
                <a:cs typeface="Calibri"/>
                <a:sym typeface="Calibri"/>
              </a:rPr>
              <a:t>‘Child Directed Speech’ (CDS) </a:t>
            </a:r>
            <a:r>
              <a:rPr lang="en-GB" sz="2800" b="1">
                <a:solidFill>
                  <a:schemeClr val="dk1"/>
                </a:solidFill>
                <a:latin typeface="Calibri"/>
                <a:ea typeface="Calibri"/>
                <a:cs typeface="Calibri"/>
                <a:sym typeface="Calibri"/>
              </a:rPr>
              <a:t>is now the term commonly used by linguists to describe how adults speak to children.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
                                            <p:txEl>
                                              <p:pRg st="0" end="0"/>
                                            </p:txEl>
                                          </p:spTgt>
                                        </p:tgtEl>
                                        <p:attrNameLst>
                                          <p:attrName>style.visibility</p:attrName>
                                        </p:attrNameLst>
                                      </p:cBhvr>
                                      <p:to>
                                        <p:strVal val="visible"/>
                                      </p:to>
                                    </p:set>
                                    <p:anim calcmode="lin" valueType="num">
                                      <p:cBhvr additive="base">
                                        <p:cTn id="7" dur="500"/>
                                        <p:tgtEl>
                                          <p:spTgt spid="6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52">
                                            <p:txEl>
                                              <p:pRg st="1" end="1"/>
                                            </p:txEl>
                                          </p:spTgt>
                                        </p:tgtEl>
                                        <p:attrNameLst>
                                          <p:attrName>style.visibility</p:attrName>
                                        </p:attrNameLst>
                                      </p:cBhvr>
                                      <p:to>
                                        <p:strVal val="visible"/>
                                      </p:to>
                                    </p:set>
                                    <p:anim calcmode="lin" valueType="num">
                                      <p:cBhvr additive="base">
                                        <p:cTn id="12" dur="500"/>
                                        <p:tgtEl>
                                          <p:spTgt spid="6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52">
                                            <p:txEl>
                                              <p:pRg st="2" end="2"/>
                                            </p:txEl>
                                          </p:spTgt>
                                        </p:tgtEl>
                                        <p:attrNameLst>
                                          <p:attrName>style.visibility</p:attrName>
                                        </p:attrNameLst>
                                      </p:cBhvr>
                                      <p:to>
                                        <p:strVal val="visible"/>
                                      </p:to>
                                    </p:set>
                                    <p:anim calcmode="lin" valueType="num">
                                      <p:cBhvr additive="base">
                                        <p:cTn id="17" dur="500"/>
                                        <p:tgtEl>
                                          <p:spTgt spid="6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52">
                                            <p:txEl>
                                              <p:pRg st="3" end="3"/>
                                            </p:txEl>
                                          </p:spTgt>
                                        </p:tgtEl>
                                        <p:attrNameLst>
                                          <p:attrName>style.visibility</p:attrName>
                                        </p:attrNameLst>
                                      </p:cBhvr>
                                      <p:to>
                                        <p:strVal val="visible"/>
                                      </p:to>
                                    </p:set>
                                    <p:anim calcmode="lin" valueType="num">
                                      <p:cBhvr additive="base">
                                        <p:cTn id="22" dur="500"/>
                                        <p:tgtEl>
                                          <p:spTgt spid="65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52">
                                            <p:txEl>
                                              <p:pRg st="4" end="4"/>
                                            </p:txEl>
                                          </p:spTgt>
                                        </p:tgtEl>
                                        <p:attrNameLst>
                                          <p:attrName>style.visibility</p:attrName>
                                        </p:attrNameLst>
                                      </p:cBhvr>
                                      <p:to>
                                        <p:strVal val="visible"/>
                                      </p:to>
                                    </p:set>
                                    <p:anim calcmode="lin" valueType="num">
                                      <p:cBhvr additive="base">
                                        <p:cTn id="27" dur="500"/>
                                        <p:tgtEl>
                                          <p:spTgt spid="65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52">
                                            <p:txEl>
                                              <p:pRg st="5" end="5"/>
                                            </p:txEl>
                                          </p:spTgt>
                                        </p:tgtEl>
                                        <p:attrNameLst>
                                          <p:attrName>style.visibility</p:attrName>
                                        </p:attrNameLst>
                                      </p:cBhvr>
                                      <p:to>
                                        <p:strVal val="visible"/>
                                      </p:to>
                                    </p:set>
                                    <p:anim calcmode="lin" valueType="num">
                                      <p:cBhvr additive="base">
                                        <p:cTn id="32" dur="500"/>
                                        <p:tgtEl>
                                          <p:spTgt spid="65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52">
                                            <p:txEl>
                                              <p:pRg st="6" end="6"/>
                                            </p:txEl>
                                          </p:spTgt>
                                        </p:tgtEl>
                                        <p:attrNameLst>
                                          <p:attrName>style.visibility</p:attrName>
                                        </p:attrNameLst>
                                      </p:cBhvr>
                                      <p:to>
                                        <p:strVal val="visible"/>
                                      </p:to>
                                    </p:set>
                                    <p:anim calcmode="lin" valueType="num">
                                      <p:cBhvr additive="base">
                                        <p:cTn id="37" dur="500"/>
                                        <p:tgtEl>
                                          <p:spTgt spid="65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52">
                                            <p:txEl>
                                              <p:pRg st="7" end="7"/>
                                            </p:txEl>
                                          </p:spTgt>
                                        </p:tgtEl>
                                        <p:attrNameLst>
                                          <p:attrName>style.visibility</p:attrName>
                                        </p:attrNameLst>
                                      </p:cBhvr>
                                      <p:to>
                                        <p:strVal val="visible"/>
                                      </p:to>
                                    </p:set>
                                    <p:anim calcmode="lin" valueType="num">
                                      <p:cBhvr additive="base">
                                        <p:cTn id="42" dur="500"/>
                                        <p:tgtEl>
                                          <p:spTgt spid="65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52">
                                            <p:txEl>
                                              <p:pRg st="8" end="8"/>
                                            </p:txEl>
                                          </p:spTgt>
                                        </p:tgtEl>
                                        <p:attrNameLst>
                                          <p:attrName>style.visibility</p:attrName>
                                        </p:attrNameLst>
                                      </p:cBhvr>
                                      <p:to>
                                        <p:strVal val="visible"/>
                                      </p:to>
                                    </p:set>
                                    <p:anim calcmode="lin" valueType="num">
                                      <p:cBhvr additive="base">
                                        <p:cTn id="47" dur="500"/>
                                        <p:tgtEl>
                                          <p:spTgt spid="65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AE643-558C-7518-9759-701F9B73E956}"/>
            </a:ext>
          </a:extLst>
        </p:cNvPr>
        <p:cNvGrpSpPr/>
        <p:nvPr/>
      </p:nvGrpSpPr>
      <p:grpSpPr>
        <a:xfrm>
          <a:off x="0" y="0"/>
          <a:ext cx="0" cy="0"/>
          <a:chOff x="0" y="0"/>
          <a:chExt cx="0" cy="0"/>
        </a:xfrm>
      </p:grpSpPr>
      <p:sp>
        <p:nvSpPr>
          <p:cNvPr id="8" name="Rounded Rectangle 13">
            <a:extLst>
              <a:ext uri="{FF2B5EF4-FFF2-40B4-BE49-F238E27FC236}">
                <a16:creationId xmlns:a16="http://schemas.microsoft.com/office/drawing/2014/main" id="{D1140F0B-403E-84D3-BFC0-FB0CF6B1FAD2}"/>
              </a:ext>
            </a:extLst>
          </p:cNvPr>
          <p:cNvSpPr/>
          <p:nvPr/>
        </p:nvSpPr>
        <p:spPr>
          <a:xfrm>
            <a:off x="203070" y="108857"/>
            <a:ext cx="11988930" cy="6749143"/>
          </a:xfrm>
          <a:prstGeom prst="roundRect">
            <a:avLst/>
          </a:prstGeom>
          <a:solidFill>
            <a:schemeClr val="accent1">
              <a:lumMod val="20000"/>
              <a:lumOff val="8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2000" b="1" dirty="0">
              <a:solidFill>
                <a:schemeClr val="tx1"/>
              </a:solidFill>
            </a:endParaRPr>
          </a:p>
          <a:p>
            <a:pPr marL="457200" indent="-457200">
              <a:buAutoNum type="arabicPeriod"/>
              <a:defRPr/>
            </a:pPr>
            <a:endParaRPr lang="en-GB" sz="2400" b="1"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r>
              <a:rPr lang="en-GB" sz="3200" b="1" u="sng" dirty="0">
                <a:solidFill>
                  <a:schemeClr val="tx1"/>
                </a:solidFill>
              </a:rPr>
              <a:t>Look at an example past paper.</a:t>
            </a: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r>
              <a:rPr lang="en-GB" sz="3200" dirty="0">
                <a:solidFill>
                  <a:schemeClr val="tx1"/>
                </a:solidFill>
              </a:rPr>
              <a:t>Use the analysis</a:t>
            </a:r>
            <a:br>
              <a:rPr lang="en-GB" sz="3200" dirty="0">
                <a:solidFill>
                  <a:schemeClr val="tx1"/>
                </a:solidFill>
              </a:rPr>
            </a:br>
            <a:r>
              <a:rPr lang="en-GB" sz="3200" dirty="0">
                <a:solidFill>
                  <a:schemeClr val="tx1"/>
                </a:solidFill>
              </a:rPr>
              <a:t>framework to help you</a:t>
            </a:r>
          </a:p>
          <a:p>
            <a:pPr>
              <a:defRPr/>
            </a:pPr>
            <a:endParaRPr lang="en-GB" sz="3200" dirty="0">
              <a:solidFill>
                <a:schemeClr val="tx1"/>
              </a:solidFill>
            </a:endParaRPr>
          </a:p>
          <a:p>
            <a:pPr>
              <a:defRPr/>
            </a:pPr>
            <a:r>
              <a:rPr lang="en-GB" sz="3200" dirty="0">
                <a:solidFill>
                  <a:schemeClr val="tx1"/>
                </a:solidFill>
              </a:rPr>
              <a:t>-Phonology</a:t>
            </a:r>
          </a:p>
          <a:p>
            <a:pPr>
              <a:defRPr/>
            </a:pPr>
            <a:r>
              <a:rPr lang="en-GB" sz="3200" dirty="0">
                <a:solidFill>
                  <a:schemeClr val="tx1"/>
                </a:solidFill>
              </a:rPr>
              <a:t>-Grammar</a:t>
            </a:r>
          </a:p>
          <a:p>
            <a:pPr>
              <a:defRPr/>
            </a:pPr>
            <a:r>
              <a:rPr lang="en-GB" sz="3200" dirty="0">
                <a:solidFill>
                  <a:schemeClr val="tx1"/>
                </a:solidFill>
              </a:rPr>
              <a:t>-Lexis</a:t>
            </a:r>
          </a:p>
          <a:p>
            <a:pPr>
              <a:defRPr/>
            </a:pPr>
            <a:endParaRPr lang="en-GB" sz="3200" b="1" u="sng" dirty="0">
              <a:solidFill>
                <a:schemeClr val="tx1"/>
              </a:solidFill>
            </a:endParaRPr>
          </a:p>
          <a:p>
            <a:pPr>
              <a:defRPr/>
            </a:pPr>
            <a:endParaRPr lang="en-GB" sz="2400" b="1" u="sng"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p:txBody>
      </p:sp>
      <p:sp>
        <p:nvSpPr>
          <p:cNvPr id="3" name="TextBox 2">
            <a:extLst>
              <a:ext uri="{FF2B5EF4-FFF2-40B4-BE49-F238E27FC236}">
                <a16:creationId xmlns:a16="http://schemas.microsoft.com/office/drawing/2014/main" id="{74203486-22B6-9031-69C1-4E1834FD211B}"/>
              </a:ext>
            </a:extLst>
          </p:cNvPr>
          <p:cNvSpPr txBox="1"/>
          <p:nvPr/>
        </p:nvSpPr>
        <p:spPr>
          <a:xfrm>
            <a:off x="511628" y="1579678"/>
            <a:ext cx="4778828" cy="892552"/>
          </a:xfrm>
          <a:prstGeom prst="rect">
            <a:avLst/>
          </a:prstGeom>
          <a:noFill/>
        </p:spPr>
        <p:txBody>
          <a:bodyPr wrap="square">
            <a:spAutoFit/>
          </a:bodyPr>
          <a:lstStyle/>
          <a:p>
            <a:r>
              <a:rPr lang="en-GB" sz="2000" u="sng" dirty="0">
                <a:effectLst>
                  <a:outerShdw blurRad="38100" dist="38100" dir="2700000" algn="tl">
                    <a:srgbClr val="000000">
                      <a:alpha val="43137"/>
                    </a:srgbClr>
                  </a:outerShdw>
                </a:effectLst>
              </a:rPr>
              <a:t>What are we looking for?</a:t>
            </a:r>
          </a:p>
          <a:p>
            <a:endParaRPr lang="en-GB" sz="2000" u="sng" dirty="0">
              <a:effectLst>
                <a:outerShdw blurRad="38100" dist="38100" dir="2700000" algn="tl">
                  <a:srgbClr val="000000">
                    <a:alpha val="43137"/>
                  </a:srgbClr>
                </a:outerShdw>
              </a:effectLst>
            </a:endParaRPr>
          </a:p>
          <a:p>
            <a:pPr marL="171450" indent="-171450">
              <a:buFont typeface="Arial" panose="020B0604020202020204" pitchFamily="34" charset="0"/>
              <a:buChar char="•"/>
            </a:pPr>
            <a:endParaRPr lang="en-GB" sz="1200" dirty="0"/>
          </a:p>
        </p:txBody>
      </p:sp>
      <p:pic>
        <p:nvPicPr>
          <p:cNvPr id="4" name="Picture 3">
            <a:extLst>
              <a:ext uri="{FF2B5EF4-FFF2-40B4-BE49-F238E27FC236}">
                <a16:creationId xmlns:a16="http://schemas.microsoft.com/office/drawing/2014/main" id="{A91C6404-4F02-F36F-25D3-CC70B5CD6F8E}"/>
              </a:ext>
            </a:extLst>
          </p:cNvPr>
          <p:cNvPicPr>
            <a:picLocks noChangeAspect="1"/>
          </p:cNvPicPr>
          <p:nvPr/>
        </p:nvPicPr>
        <p:blipFill rotWithShape="1">
          <a:blip r:embed="rId3"/>
          <a:srcRect l="33721" t="27551" r="37529" b="-170"/>
          <a:stretch/>
        </p:blipFill>
        <p:spPr>
          <a:xfrm>
            <a:off x="6694714" y="108857"/>
            <a:ext cx="5105401" cy="6770204"/>
          </a:xfrm>
          <a:prstGeom prst="rect">
            <a:avLst/>
          </a:prstGeom>
        </p:spPr>
      </p:pic>
    </p:spTree>
    <p:extLst>
      <p:ext uri="{BB962C8B-B14F-4D97-AF65-F5344CB8AC3E}">
        <p14:creationId xmlns:p14="http://schemas.microsoft.com/office/powerpoint/2010/main" val="3733983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71"/>
          <p:cNvSpPr/>
          <p:nvPr/>
        </p:nvSpPr>
        <p:spPr>
          <a:xfrm>
            <a:off x="138693"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659" name="Google Shape;659;p71"/>
          <p:cNvSpPr/>
          <p:nvPr/>
        </p:nvSpPr>
        <p:spPr>
          <a:xfrm>
            <a:off x="138692"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features of child directed speech (CDS).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and terminology in analytical writing. </a:t>
            </a:r>
            <a:endParaRPr/>
          </a:p>
        </p:txBody>
      </p:sp>
      <p:pic>
        <p:nvPicPr>
          <p:cNvPr id="660" name="Google Shape;660;p71"/>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661" name="Google Shape;661;p71"/>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11</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May</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Directed Speech</a:t>
            </a:r>
            <a:endParaRPr sz="2000"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
        <p:nvSpPr>
          <p:cNvPr id="662" name="Google Shape;662;p71"/>
          <p:cNvSpPr/>
          <p:nvPr/>
        </p:nvSpPr>
        <p:spPr>
          <a:xfrm>
            <a:off x="816527" y="1729716"/>
            <a:ext cx="10567334"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a:solidFill>
                  <a:schemeClr val="dk1"/>
                </a:solidFill>
                <a:highlight>
                  <a:srgbClr val="FFFF00"/>
                </a:highlight>
                <a:latin typeface="Calibri"/>
                <a:ea typeface="Calibri"/>
                <a:cs typeface="Calibri"/>
                <a:sym typeface="Calibri"/>
              </a:rPr>
              <a:t>Phonological Features of CDS:</a:t>
            </a:r>
            <a:endParaRPr/>
          </a:p>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Calibri"/>
              <a:buChar char="-"/>
            </a:pPr>
            <a:r>
              <a:rPr lang="en-GB" sz="3200" b="1">
                <a:solidFill>
                  <a:schemeClr val="dk1"/>
                </a:solidFill>
                <a:latin typeface="Calibri"/>
                <a:ea typeface="Calibri"/>
                <a:cs typeface="Calibri"/>
                <a:sym typeface="Calibri"/>
              </a:rPr>
              <a:t>Slower, clearer pronunciation</a:t>
            </a:r>
            <a:endParaRPr/>
          </a:p>
          <a:p>
            <a:pPr marL="457200" marR="0" lvl="0" indent="-457200" algn="l" rtl="0">
              <a:spcBef>
                <a:spcPts val="0"/>
              </a:spcBef>
              <a:spcAft>
                <a:spcPts val="0"/>
              </a:spcAft>
              <a:buClr>
                <a:schemeClr val="dk1"/>
              </a:buClr>
              <a:buSzPts val="3200"/>
              <a:buFont typeface="Calibri"/>
              <a:buChar char="-"/>
            </a:pPr>
            <a:r>
              <a:rPr lang="en-GB" sz="3200" b="1">
                <a:solidFill>
                  <a:schemeClr val="dk1"/>
                </a:solidFill>
                <a:latin typeface="Calibri"/>
                <a:ea typeface="Calibri"/>
                <a:cs typeface="Calibri"/>
                <a:sym typeface="Calibri"/>
              </a:rPr>
              <a:t>More pauses, especially between phrases and sentences</a:t>
            </a:r>
            <a:endParaRPr/>
          </a:p>
          <a:p>
            <a:pPr marL="457200" marR="0" lvl="0" indent="-457200" algn="l" rtl="0">
              <a:spcBef>
                <a:spcPts val="0"/>
              </a:spcBef>
              <a:spcAft>
                <a:spcPts val="0"/>
              </a:spcAft>
              <a:buClr>
                <a:schemeClr val="dk1"/>
              </a:buClr>
              <a:buSzPts val="3200"/>
              <a:buFont typeface="Calibri"/>
              <a:buChar char="-"/>
            </a:pPr>
            <a:r>
              <a:rPr lang="en-GB" sz="3200" b="1">
                <a:solidFill>
                  <a:schemeClr val="dk1"/>
                </a:solidFill>
                <a:latin typeface="Calibri"/>
                <a:ea typeface="Calibri"/>
                <a:cs typeface="Calibri"/>
                <a:sym typeface="Calibri"/>
              </a:rPr>
              <a:t>Higher pitch</a:t>
            </a:r>
            <a:endParaRPr/>
          </a:p>
          <a:p>
            <a:pPr marL="457200" marR="0" lvl="0" indent="-457200" algn="l" rtl="0">
              <a:spcBef>
                <a:spcPts val="0"/>
              </a:spcBef>
              <a:spcAft>
                <a:spcPts val="0"/>
              </a:spcAft>
              <a:buClr>
                <a:schemeClr val="dk1"/>
              </a:buClr>
              <a:buSzPts val="3200"/>
              <a:buFont typeface="Calibri"/>
              <a:buChar char="-"/>
            </a:pPr>
            <a:r>
              <a:rPr lang="en-GB" sz="3200" b="1">
                <a:solidFill>
                  <a:schemeClr val="dk1"/>
                </a:solidFill>
                <a:latin typeface="Calibri"/>
                <a:ea typeface="Calibri"/>
                <a:cs typeface="Calibri"/>
                <a:sym typeface="Calibri"/>
              </a:rPr>
              <a:t>Exaggerated intonation and stress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72"/>
          <p:cNvSpPr/>
          <p:nvPr/>
        </p:nvSpPr>
        <p:spPr>
          <a:xfrm>
            <a:off x="138692"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669" name="Google Shape;669;p72"/>
          <p:cNvSpPr/>
          <p:nvPr/>
        </p:nvSpPr>
        <p:spPr>
          <a:xfrm>
            <a:off x="138692"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features of child directed speech (CDS).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and terminology in analytical writing. </a:t>
            </a:r>
            <a:endParaRPr/>
          </a:p>
        </p:txBody>
      </p:sp>
      <p:pic>
        <p:nvPicPr>
          <p:cNvPr id="670" name="Google Shape;670;p72"/>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671" name="Google Shape;671;p72"/>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11</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May</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Directed Speech</a:t>
            </a:r>
            <a:endParaRPr sz="2000"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
        <p:nvSpPr>
          <p:cNvPr id="672" name="Google Shape;672;p72"/>
          <p:cNvSpPr/>
          <p:nvPr/>
        </p:nvSpPr>
        <p:spPr>
          <a:xfrm>
            <a:off x="875252" y="1555004"/>
            <a:ext cx="9183148" cy="32932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a:solidFill>
                  <a:schemeClr val="dk1"/>
                </a:solidFill>
                <a:highlight>
                  <a:srgbClr val="FFFF00"/>
                </a:highlight>
                <a:latin typeface="Calibri"/>
                <a:ea typeface="Calibri"/>
                <a:cs typeface="Calibri"/>
                <a:sym typeface="Calibri"/>
              </a:rPr>
              <a:t>Lexical features of CDS:</a:t>
            </a:r>
            <a:endParaRPr/>
          </a:p>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600"/>
              <a:buFont typeface="Arial"/>
              <a:buChar char="•"/>
            </a:pPr>
            <a:r>
              <a:rPr lang="en-GB" sz="3600" b="1">
                <a:solidFill>
                  <a:schemeClr val="dk1"/>
                </a:solidFill>
                <a:latin typeface="Calibri"/>
                <a:ea typeface="Calibri"/>
                <a:cs typeface="Calibri"/>
                <a:sym typeface="Calibri"/>
              </a:rPr>
              <a:t>Simpler, more restricted vocabulary</a:t>
            </a:r>
            <a:endParaRPr/>
          </a:p>
          <a:p>
            <a:pPr marL="457200" marR="0" lvl="0" indent="-457200" algn="l" rtl="0">
              <a:spcBef>
                <a:spcPts val="0"/>
              </a:spcBef>
              <a:spcAft>
                <a:spcPts val="0"/>
              </a:spcAft>
              <a:buClr>
                <a:schemeClr val="dk1"/>
              </a:buClr>
              <a:buSzPts val="3600"/>
              <a:buFont typeface="Arial"/>
              <a:buChar char="•"/>
            </a:pPr>
            <a:r>
              <a:rPr lang="en-GB" sz="3600" b="1">
                <a:solidFill>
                  <a:schemeClr val="dk1"/>
                </a:solidFill>
                <a:latin typeface="Calibri"/>
                <a:ea typeface="Calibri"/>
                <a:cs typeface="Calibri"/>
                <a:sym typeface="Calibri"/>
              </a:rPr>
              <a:t>Diminutive forms (e.g. doggie)</a:t>
            </a:r>
            <a:endParaRPr/>
          </a:p>
          <a:p>
            <a:pPr marL="457200" marR="0" lvl="0" indent="-457200" algn="l" rtl="0">
              <a:spcBef>
                <a:spcPts val="0"/>
              </a:spcBef>
              <a:spcAft>
                <a:spcPts val="0"/>
              </a:spcAft>
              <a:buClr>
                <a:schemeClr val="dk1"/>
              </a:buClr>
              <a:buSzPts val="3600"/>
              <a:buFont typeface="Arial"/>
              <a:buChar char="•"/>
            </a:pPr>
            <a:r>
              <a:rPr lang="en-GB" sz="3600" b="1">
                <a:solidFill>
                  <a:schemeClr val="dk1"/>
                </a:solidFill>
                <a:latin typeface="Calibri"/>
                <a:ea typeface="Calibri"/>
                <a:cs typeface="Calibri"/>
                <a:sym typeface="Calibri"/>
              </a:rPr>
              <a:t>Concrete language, referring to objects in the child’s immediate environment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73"/>
          <p:cNvSpPr/>
          <p:nvPr/>
        </p:nvSpPr>
        <p:spPr>
          <a:xfrm>
            <a:off x="138692"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679" name="Google Shape;679;p73"/>
          <p:cNvSpPr/>
          <p:nvPr/>
        </p:nvSpPr>
        <p:spPr>
          <a:xfrm>
            <a:off x="138692"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features of child directed speech (CDS).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and terminology in analytical writing. </a:t>
            </a:r>
            <a:endParaRPr/>
          </a:p>
        </p:txBody>
      </p:sp>
      <p:pic>
        <p:nvPicPr>
          <p:cNvPr id="680" name="Google Shape;680;p73"/>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681" name="Google Shape;681;p73"/>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11</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May</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Directed Speech</a:t>
            </a:r>
            <a:endParaRPr sz="2000" u="sng">
              <a:solidFill>
                <a:schemeClr val="dk1"/>
              </a:solidFill>
              <a:latin typeface="Calibri"/>
              <a:ea typeface="Calibri"/>
              <a:cs typeface="Calibri"/>
              <a:sym typeface="Calibri"/>
            </a:endParaRPr>
          </a:p>
        </p:txBody>
      </p:sp>
      <p:sp>
        <p:nvSpPr>
          <p:cNvPr id="682" name="Google Shape;682;p73"/>
          <p:cNvSpPr/>
          <p:nvPr/>
        </p:nvSpPr>
        <p:spPr>
          <a:xfrm>
            <a:off x="833305" y="1460403"/>
            <a:ext cx="9845879" cy="51398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a:solidFill>
                  <a:schemeClr val="dk1"/>
                </a:solidFill>
                <a:highlight>
                  <a:srgbClr val="FFFF00"/>
                </a:highlight>
                <a:latin typeface="Calibri"/>
                <a:ea typeface="Calibri"/>
                <a:cs typeface="Calibri"/>
                <a:sym typeface="Calibri"/>
              </a:rPr>
              <a:t>Grammatical features of CDS:</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Frequent use of imperatives</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High degree of repetition</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Repeated sentence frames, using the same sentence structure, changing one part every time (e.g. ‘That’s a…’)</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Frequent questions</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Use of personal names instead of pronouns (e.g. ‘Mummy’ not ‘I’)</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Frequent use of child’s name (e.g. ‘Josh do it’)</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Absence of past tenses</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Fewer verbs and modifiers</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Large number of one-word utterances and simpler constructions</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Deixis used to point child’s attention to objects or people</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Use of expansions, where the adult fills out the child’s utterance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74"/>
          <p:cNvSpPr/>
          <p:nvPr/>
        </p:nvSpPr>
        <p:spPr>
          <a:xfrm>
            <a:off x="138692" y="1290250"/>
            <a:ext cx="11914615" cy="54847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689" name="Google Shape;689;p74"/>
          <p:cNvSpPr/>
          <p:nvPr/>
        </p:nvSpPr>
        <p:spPr>
          <a:xfrm>
            <a:off x="138692" y="83038"/>
            <a:ext cx="6066097" cy="105907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key features of child directed speech (CDS).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embed theory and terminology in analytical writing. </a:t>
            </a:r>
            <a:endParaRPr/>
          </a:p>
        </p:txBody>
      </p:sp>
      <p:pic>
        <p:nvPicPr>
          <p:cNvPr id="690" name="Google Shape;690;p74"/>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691" name="Google Shape;691;p74"/>
          <p:cNvSpPr/>
          <p:nvPr/>
        </p:nvSpPr>
        <p:spPr>
          <a:xfrm>
            <a:off x="6262513" y="83038"/>
            <a:ext cx="4872253" cy="1020519"/>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2000" b="1" u="sng">
                <a:solidFill>
                  <a:schemeClr val="dk1"/>
                </a:solidFill>
                <a:latin typeface="Calibri"/>
                <a:ea typeface="Calibri"/>
                <a:cs typeface="Calibri"/>
                <a:sym typeface="Calibri"/>
              </a:rPr>
              <a:t>Wednesday 11</a:t>
            </a:r>
            <a:r>
              <a:rPr lang="en-GB" sz="2000" b="1" u="sng" baseline="30000">
                <a:solidFill>
                  <a:schemeClr val="dk1"/>
                </a:solidFill>
                <a:latin typeface="Calibri"/>
                <a:ea typeface="Calibri"/>
                <a:cs typeface="Calibri"/>
                <a:sym typeface="Calibri"/>
              </a:rPr>
              <a:t>th</a:t>
            </a:r>
            <a:r>
              <a:rPr lang="en-GB" sz="2000" b="1" u="sng">
                <a:solidFill>
                  <a:schemeClr val="dk1"/>
                </a:solidFill>
                <a:latin typeface="Calibri"/>
                <a:ea typeface="Calibri"/>
                <a:cs typeface="Calibri"/>
                <a:sym typeface="Calibri"/>
              </a:rPr>
              <a:t> May</a:t>
            </a:r>
            <a:endParaRPr/>
          </a:p>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Child Directed Speech</a:t>
            </a:r>
            <a:endParaRPr sz="2000" u="sng">
              <a:solidFill>
                <a:schemeClr val="dk1"/>
              </a:solidFill>
              <a:latin typeface="Calibri"/>
              <a:ea typeface="Calibri"/>
              <a:cs typeface="Calibri"/>
              <a:sym typeface="Calibri"/>
            </a:endParaRPr>
          </a:p>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
        <p:nvSpPr>
          <p:cNvPr id="692" name="Google Shape;692;p74"/>
          <p:cNvSpPr/>
          <p:nvPr/>
        </p:nvSpPr>
        <p:spPr>
          <a:xfrm>
            <a:off x="647349" y="1571066"/>
            <a:ext cx="10897299" cy="44627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Effects of CDS? Do you think it is harmful to a child’s linguistic development?</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1">
                <a:solidFill>
                  <a:schemeClr val="dk1"/>
                </a:solidFill>
                <a:latin typeface="Calibri"/>
                <a:ea typeface="Calibri"/>
                <a:cs typeface="Calibri"/>
                <a:sym typeface="Calibri"/>
              </a:rPr>
              <a:t>Speaking slowly and using simplified vocabulary and grammatical structures makes language more accessible for a child. Understanding of word meanings, for example, is easier when a carer focuses on items in child’s immediate environment. And research has found that frequent questions improves a child’s understanding of auxiliary verbs. </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1">
                <a:solidFill>
                  <a:schemeClr val="dk1"/>
                </a:solidFill>
                <a:latin typeface="Calibri"/>
                <a:ea typeface="Calibri"/>
                <a:cs typeface="Calibri"/>
                <a:sym typeface="Calibri"/>
              </a:rPr>
              <a:t>However, some argue that ‘baby-talk’ actually interferes with language development because it provides children with an inaccurate and distorted version of normal speech. </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99"/>
          <p:cNvSpPr txBox="1">
            <a:spLocks noGrp="1"/>
          </p:cNvSpPr>
          <p:nvPr>
            <p:ph type="body" idx="1"/>
          </p:nvPr>
        </p:nvSpPr>
        <p:spPr>
          <a:xfrm>
            <a:off x="838200" y="332508"/>
            <a:ext cx="10515600" cy="6622473"/>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en-GB" sz="3200"/>
              <a:t>In the transcript Thomas is in the </a:t>
            </a:r>
            <a:r>
              <a:rPr lang="en-GB" sz="3200">
                <a:highlight>
                  <a:srgbClr val="00FF00"/>
                </a:highlight>
              </a:rPr>
              <a:t>post telegraphic stage </a:t>
            </a:r>
            <a:r>
              <a:rPr lang="en-GB" sz="3200"/>
              <a:t>however elements of his grammar and phonology are not yet secure. </a:t>
            </a:r>
            <a:endParaRPr/>
          </a:p>
          <a:p>
            <a:pPr marL="0" lvl="0" indent="0" algn="l" rtl="0">
              <a:lnSpc>
                <a:spcPct val="90000"/>
              </a:lnSpc>
              <a:spcBef>
                <a:spcPts val="1000"/>
              </a:spcBef>
              <a:spcAft>
                <a:spcPts val="0"/>
              </a:spcAft>
              <a:buClr>
                <a:schemeClr val="dk1"/>
              </a:buClr>
              <a:buSzPct val="100000"/>
              <a:buNone/>
            </a:pPr>
            <a:r>
              <a:rPr lang="en-GB" sz="3200"/>
              <a:t>Phonologically, Thomas uses mainly </a:t>
            </a:r>
            <a:r>
              <a:rPr lang="en-GB" sz="3200">
                <a:highlight>
                  <a:srgbClr val="FFFF00"/>
                </a:highlight>
              </a:rPr>
              <a:t>standard English pronunciation</a:t>
            </a:r>
            <a:r>
              <a:rPr lang="en-GB" sz="3200"/>
              <a:t>. At one point his language is ‘inaudible’ perhaps suggesting he is not concentrating in that moment on his language production and instead is focused on an activity. The most notable phonological error comes in his pronunciation of the </a:t>
            </a:r>
            <a:r>
              <a:rPr lang="en-GB" sz="3200">
                <a:highlight>
                  <a:srgbClr val="FFFF00"/>
                </a:highlight>
              </a:rPr>
              <a:t>verb</a:t>
            </a:r>
            <a:r>
              <a:rPr lang="en-GB" sz="3200"/>
              <a:t> ‘to fly’ in the </a:t>
            </a:r>
            <a:r>
              <a:rPr lang="en-GB" sz="3200">
                <a:highlight>
                  <a:srgbClr val="FFFF00"/>
                </a:highlight>
              </a:rPr>
              <a:t>past tense</a:t>
            </a:r>
            <a:r>
              <a:rPr lang="en-GB" sz="3200"/>
              <a:t>. Thomas says “it flaided”. Not only has he </a:t>
            </a:r>
            <a:r>
              <a:rPr lang="en-GB" sz="3200">
                <a:highlight>
                  <a:srgbClr val="FFFF00"/>
                </a:highlight>
              </a:rPr>
              <a:t>conjugated the verb </a:t>
            </a:r>
            <a:r>
              <a:rPr lang="en-GB" sz="3200"/>
              <a:t>incorrectly, he makes a phonological error when he adds the ‘d’ </a:t>
            </a:r>
            <a:r>
              <a:rPr lang="en-GB" sz="3200">
                <a:highlight>
                  <a:srgbClr val="FFFF00"/>
                </a:highlight>
              </a:rPr>
              <a:t>phoneme </a:t>
            </a:r>
            <a:r>
              <a:rPr lang="en-GB" sz="3200"/>
              <a:t>to the middle of the word. However, apart from this, his phonology is sound. </a:t>
            </a:r>
            <a:endParaRPr/>
          </a:p>
          <a:p>
            <a:pPr marL="0" lvl="0" indent="0" algn="l" rtl="0">
              <a:lnSpc>
                <a:spcPct val="90000"/>
              </a:lnSpc>
              <a:spcBef>
                <a:spcPts val="1000"/>
              </a:spcBef>
              <a:spcAft>
                <a:spcPts val="0"/>
              </a:spcAft>
              <a:buClr>
                <a:schemeClr val="dk1"/>
              </a:buClr>
              <a:buSzPct val="100000"/>
              <a:buNone/>
            </a:pPr>
            <a:r>
              <a:rPr lang="en-GB" sz="3200"/>
              <a:t>Grammatically, Thomas is </a:t>
            </a:r>
            <a:r>
              <a:rPr lang="en-GB" sz="3200">
                <a:highlight>
                  <a:srgbClr val="00FF00"/>
                </a:highlight>
              </a:rPr>
              <a:t>post telegraphic </a:t>
            </a:r>
            <a:r>
              <a:rPr lang="en-GB" sz="3200"/>
              <a:t>as he is able to make use of small function word such as </a:t>
            </a:r>
            <a:r>
              <a:rPr lang="en-GB" sz="3200">
                <a:highlight>
                  <a:srgbClr val="FFFF00"/>
                </a:highlight>
              </a:rPr>
              <a:t>prepositions, determiners and auxiliary verbs</a:t>
            </a:r>
            <a:r>
              <a:rPr lang="en-GB" sz="3200"/>
              <a:t>. As mentioned, he does make a significant error in formation of the </a:t>
            </a:r>
            <a:r>
              <a:rPr lang="en-GB" sz="3200">
                <a:highlight>
                  <a:srgbClr val="FFFF00"/>
                </a:highlight>
              </a:rPr>
              <a:t>past tense on the irregular verb </a:t>
            </a:r>
            <a:r>
              <a:rPr lang="en-GB" sz="3200"/>
              <a:t>“to fly”. He repeated </a:t>
            </a:r>
            <a:r>
              <a:rPr lang="en-GB" sz="3200">
                <a:highlight>
                  <a:srgbClr val="FFFF00"/>
                </a:highlight>
              </a:rPr>
              <a:t>overgeneralises</a:t>
            </a:r>
            <a:r>
              <a:rPr lang="en-GB" sz="3200"/>
              <a:t> by adding the ‘</a:t>
            </a:r>
            <a:r>
              <a:rPr lang="en-GB" sz="3200">
                <a:highlight>
                  <a:srgbClr val="FFFF00"/>
                </a:highlight>
              </a:rPr>
              <a:t>ed’ suffix</a:t>
            </a:r>
            <a:r>
              <a:rPr lang="en-GB" sz="3200"/>
              <a:t> to say “it flaid”. This is a </a:t>
            </a:r>
            <a:r>
              <a:rPr lang="en-GB" sz="3200">
                <a:highlight>
                  <a:srgbClr val="FFFF00"/>
                </a:highlight>
              </a:rPr>
              <a:t>virtuous error </a:t>
            </a:r>
            <a:r>
              <a:rPr lang="en-GB" sz="3200"/>
              <a:t>and supports </a:t>
            </a:r>
            <a:r>
              <a:rPr lang="en-GB" sz="3200">
                <a:highlight>
                  <a:srgbClr val="00FF00"/>
                </a:highlight>
              </a:rPr>
              <a:t>Chomsky’s innatism theory </a:t>
            </a:r>
            <a:r>
              <a:rPr lang="en-GB" sz="3200"/>
              <a:t>as Thomas seems to have an innate knowledge of how to apply regular grammatical rules. However, because the </a:t>
            </a:r>
            <a:r>
              <a:rPr lang="en-GB" sz="3200">
                <a:highlight>
                  <a:srgbClr val="FFFF00"/>
                </a:highlight>
              </a:rPr>
              <a:t>verb is irregular</a:t>
            </a:r>
            <a:r>
              <a:rPr lang="en-GB" sz="3200"/>
              <a:t>, he makes a mistake. His mother identifies the mistake and demonstrates how the verb should be conjugated in both the </a:t>
            </a:r>
            <a:r>
              <a:rPr lang="en-GB" sz="3200">
                <a:highlight>
                  <a:srgbClr val="FFFF00"/>
                </a:highlight>
              </a:rPr>
              <a:t>present continuous </a:t>
            </a:r>
            <a:r>
              <a:rPr lang="en-GB" sz="3200"/>
              <a:t>“flying” and the </a:t>
            </a:r>
            <a:r>
              <a:rPr lang="en-GB" sz="3200">
                <a:highlight>
                  <a:srgbClr val="FFFF00"/>
                </a:highlight>
              </a:rPr>
              <a:t>past</a:t>
            </a:r>
            <a:r>
              <a:rPr lang="en-GB" sz="3200"/>
              <a:t> “it flew”. His mother correcting his phonological and grammatical error in her utterances. This supports </a:t>
            </a:r>
            <a:r>
              <a:rPr lang="en-GB" sz="3200">
                <a:highlight>
                  <a:srgbClr val="00FF00"/>
                </a:highlight>
              </a:rPr>
              <a:t>Bruner’s interactionist theory </a:t>
            </a:r>
            <a:r>
              <a:rPr lang="en-GB" sz="3200"/>
              <a:t>that language acquisition depends upon input from parents and care givers. Thomas does not repeat her corrections but that does mean he has not taken note of his mother’s language.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04"/>
          <p:cNvSpPr/>
          <p:nvPr/>
        </p:nvSpPr>
        <p:spPr>
          <a:xfrm>
            <a:off x="239688" y="103818"/>
            <a:ext cx="2258144" cy="3200489"/>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Learning outcomes:</a:t>
            </a:r>
            <a:endParaRPr sz="9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Noto Sans Symbols"/>
              <a:buChar char="⮚"/>
            </a:pPr>
            <a:r>
              <a:rPr lang="en-GB" sz="1600" b="1">
                <a:solidFill>
                  <a:schemeClr val="dk1"/>
                </a:solidFill>
                <a:latin typeface="Calibri"/>
                <a:ea typeface="Calibri"/>
                <a:cs typeface="Calibri"/>
                <a:sym typeface="Calibri"/>
              </a:rPr>
              <a:t>To</a:t>
            </a: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know how to use the framework to analyse CLA transcript. </a:t>
            </a:r>
            <a:endParaRPr/>
          </a:p>
          <a:p>
            <a:pPr marL="285750" marR="0" lvl="0" indent="-285750" algn="l" rtl="0">
              <a:spcBef>
                <a:spcPts val="0"/>
              </a:spcBef>
              <a:spcAft>
                <a:spcPts val="0"/>
              </a:spcAft>
              <a:buClr>
                <a:schemeClr val="dk1"/>
              </a:buClr>
              <a:buSzPts val="1600"/>
              <a:buFont typeface="Noto Sans Symbols"/>
              <a:buChar char="⮚"/>
            </a:pPr>
            <a:r>
              <a:rPr lang="en-GB" sz="1600">
                <a:solidFill>
                  <a:schemeClr val="dk1"/>
                </a:solidFill>
                <a:latin typeface="Calibri"/>
                <a:ea typeface="Calibri"/>
                <a:cs typeface="Calibri"/>
                <a:sym typeface="Calibri"/>
              </a:rPr>
              <a:t> </a:t>
            </a:r>
            <a:r>
              <a:rPr lang="en-GB" sz="1600" b="1">
                <a:solidFill>
                  <a:schemeClr val="dk1"/>
                </a:solidFill>
                <a:latin typeface="Calibri"/>
                <a:ea typeface="Calibri"/>
                <a:cs typeface="Calibri"/>
                <a:sym typeface="Calibri"/>
              </a:rPr>
              <a:t>To be able to analyse the language development of child in transcript. </a:t>
            </a:r>
            <a:endParaRPr/>
          </a:p>
        </p:txBody>
      </p:sp>
      <p:pic>
        <p:nvPicPr>
          <p:cNvPr id="973" name="Google Shape;973;p104"/>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pic>
        <p:nvPicPr>
          <p:cNvPr id="974" name="Google Shape;974;p104"/>
          <p:cNvPicPr preferRelativeResize="0"/>
          <p:nvPr/>
        </p:nvPicPr>
        <p:blipFill rotWithShape="1">
          <a:blip r:embed="rId4">
            <a:alphaModFix/>
          </a:blip>
          <a:srcRect l="16667" t="15903" r="27879" b="6263"/>
          <a:stretch/>
        </p:blipFill>
        <p:spPr>
          <a:xfrm>
            <a:off x="3837434" y="200890"/>
            <a:ext cx="5856734" cy="616527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graphicFrame>
        <p:nvGraphicFramePr>
          <p:cNvPr id="979" name="Google Shape;979;p105"/>
          <p:cNvGraphicFramePr/>
          <p:nvPr/>
        </p:nvGraphicFramePr>
        <p:xfrm>
          <a:off x="838200" y="1277620"/>
          <a:ext cx="10515600" cy="6619260"/>
        </p:xfrm>
        <a:graphic>
          <a:graphicData uri="http://schemas.openxmlformats.org/drawingml/2006/table">
            <a:tbl>
              <a:tblPr firstRow="1" bandRow="1">
                <a:noFill/>
                <a:tableStyleId>{F4FEC6C4-5CF2-4DE8-A035-DB884A75C6BC}</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GB" sz="1800"/>
                        <a:t>Phonology </a:t>
                      </a:r>
                      <a:endParaRPr/>
                    </a:p>
                  </a:txBody>
                  <a:tcPr marL="91450" marR="91450" marT="45725" marB="45725"/>
                </a:tc>
                <a:tc>
                  <a:txBody>
                    <a:bodyPr/>
                    <a:lstStyle/>
                    <a:p>
                      <a:pPr marL="0" marR="0" lvl="0" indent="0" algn="l" rtl="0">
                        <a:spcBef>
                          <a:spcPts val="0"/>
                        </a:spcBef>
                        <a:spcAft>
                          <a:spcPts val="0"/>
                        </a:spcAft>
                        <a:buNone/>
                      </a:pPr>
                      <a:r>
                        <a:rPr lang="en-GB" sz="1800"/>
                        <a:t>Grammar</a:t>
                      </a:r>
                      <a:endParaRPr/>
                    </a:p>
                  </a:txBody>
                  <a:tcPr marL="91450" marR="91450" marT="45725" marB="45725"/>
                </a:tc>
                <a:tc>
                  <a:txBody>
                    <a:bodyPr/>
                    <a:lstStyle/>
                    <a:p>
                      <a:pPr marL="0" marR="0" lvl="0" indent="0" algn="l" rtl="0">
                        <a:spcBef>
                          <a:spcPts val="0"/>
                        </a:spcBef>
                        <a:spcAft>
                          <a:spcPts val="0"/>
                        </a:spcAft>
                        <a:buNone/>
                      </a:pPr>
                      <a:r>
                        <a:rPr lang="en-GB" sz="1800"/>
                        <a:t>Meaning</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r>
                        <a:rPr lang="en-GB" sz="2400" i="1"/>
                        <a:t>R deletes /a/ phoneme from ‘about’ – mistake or could have heard it (accent feature) (Skinner) </a:t>
                      </a:r>
                      <a:endParaRPr/>
                    </a:p>
                    <a:p>
                      <a:pPr marL="0" marR="0" lvl="0" indent="0" algn="l" rtl="0">
                        <a:spcBef>
                          <a:spcPts val="0"/>
                        </a:spcBef>
                        <a:spcAft>
                          <a:spcPts val="0"/>
                        </a:spcAft>
                        <a:buNone/>
                      </a:pPr>
                      <a:endParaRPr sz="2400"/>
                    </a:p>
                    <a:p>
                      <a:pPr marL="0" marR="0" lvl="0" indent="0" algn="l" rtl="0">
                        <a:spcBef>
                          <a:spcPts val="0"/>
                        </a:spcBef>
                        <a:spcAft>
                          <a:spcPts val="0"/>
                        </a:spcAft>
                        <a:buNone/>
                      </a:pPr>
                      <a:r>
                        <a:rPr lang="en-GB" sz="2400"/>
                        <a:t>Both R + D are mainly phonologically accurate </a:t>
                      </a:r>
                      <a:endParaRPr/>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r>
                        <a:rPr lang="en-GB" sz="2400"/>
                        <a:t>Rory uses emphatic stress three times – more able to show emotion </a:t>
                      </a: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r>
                        <a:rPr lang="en-GB" sz="1600"/>
                        <a:t>‘I playing the gate’ (R) </a:t>
                      </a:r>
                      <a:endParaRPr/>
                    </a:p>
                    <a:p>
                      <a:pPr marL="0" marR="0" lvl="0" indent="0" algn="l" rtl="0">
                        <a:spcBef>
                          <a:spcPts val="0"/>
                        </a:spcBef>
                        <a:spcAft>
                          <a:spcPts val="0"/>
                        </a:spcAft>
                        <a:buNone/>
                      </a:pPr>
                      <a:r>
                        <a:rPr lang="en-GB" sz="1600"/>
                        <a:t>Mother adds in preposition ‘with’ and adds the inflectional suffix ‘s’ to end of concrete noun to show plurality (Bruner – teaching) </a:t>
                      </a:r>
                      <a:endParaRPr/>
                    </a:p>
                    <a:p>
                      <a:pPr marL="0" marR="0" lvl="0" indent="0" algn="l" rtl="0">
                        <a:spcBef>
                          <a:spcPts val="0"/>
                        </a:spcBef>
                        <a:spcAft>
                          <a:spcPts val="0"/>
                        </a:spcAft>
                        <a:buNone/>
                      </a:pPr>
                      <a:r>
                        <a:rPr lang="en-GB" sz="1600"/>
                        <a:t>Dylan hears and repeats ‘with the gates’ (Skinner) </a:t>
                      </a:r>
                      <a:endParaRPr/>
                    </a:p>
                    <a:p>
                      <a:pPr marL="0" marR="0" lvl="0" indent="0" algn="l" rtl="0">
                        <a:spcBef>
                          <a:spcPts val="0"/>
                        </a:spcBef>
                        <a:spcAft>
                          <a:spcPts val="0"/>
                        </a:spcAft>
                        <a:buNone/>
                      </a:pPr>
                      <a:endParaRPr sz="1600"/>
                    </a:p>
                    <a:p>
                      <a:pPr marL="0" marR="0" lvl="0" indent="0" algn="l" rtl="0">
                        <a:spcBef>
                          <a:spcPts val="0"/>
                        </a:spcBef>
                        <a:spcAft>
                          <a:spcPts val="0"/>
                        </a:spcAft>
                        <a:buNone/>
                      </a:pPr>
                      <a:r>
                        <a:rPr lang="en-GB" sz="1600"/>
                        <a:t>(D) ‘I making it’</a:t>
                      </a:r>
                      <a:endParaRPr/>
                    </a:p>
                    <a:p>
                      <a:pPr marL="0" marR="0" lvl="0" indent="0" algn="l" rtl="0">
                        <a:spcBef>
                          <a:spcPts val="0"/>
                        </a:spcBef>
                        <a:spcAft>
                          <a:spcPts val="0"/>
                        </a:spcAft>
                        <a:buNone/>
                      </a:pPr>
                      <a:r>
                        <a:rPr lang="en-GB" sz="1600"/>
                        <a:t>‘we making a gate’ </a:t>
                      </a:r>
                      <a:endParaRPr/>
                    </a:p>
                    <a:p>
                      <a:pPr marL="0" marR="0" lvl="0" indent="0" algn="l" rtl="0">
                        <a:spcBef>
                          <a:spcPts val="0"/>
                        </a:spcBef>
                        <a:spcAft>
                          <a:spcPts val="0"/>
                        </a:spcAft>
                        <a:buNone/>
                      </a:pPr>
                      <a:endParaRPr sz="1600"/>
                    </a:p>
                    <a:p>
                      <a:pPr marL="0" marR="0" lvl="0" indent="0" algn="l" rtl="0">
                        <a:spcBef>
                          <a:spcPts val="0"/>
                        </a:spcBef>
                        <a:spcAft>
                          <a:spcPts val="0"/>
                        </a:spcAft>
                        <a:buNone/>
                      </a:pPr>
                      <a:r>
                        <a:rPr lang="en-GB" sz="1600">
                          <a:highlight>
                            <a:srgbClr val="00FF00"/>
                          </a:highlight>
                        </a:rPr>
                        <a:t>(+ using determiners </a:t>
                      </a:r>
                      <a:endParaRPr/>
                    </a:p>
                    <a:p>
                      <a:pPr marL="0" marR="0" lvl="0" indent="0" algn="l" rtl="0">
                        <a:spcBef>
                          <a:spcPts val="0"/>
                        </a:spcBef>
                        <a:spcAft>
                          <a:spcPts val="0"/>
                        </a:spcAft>
                        <a:buNone/>
                      </a:pPr>
                      <a:r>
                        <a:rPr lang="en-GB" sz="1600">
                          <a:highlight>
                            <a:srgbClr val="00FF00"/>
                          </a:highlight>
                        </a:rPr>
                        <a:t>+ using correct pronouns (1</a:t>
                      </a:r>
                      <a:r>
                        <a:rPr lang="en-GB" sz="1600" baseline="30000">
                          <a:highlight>
                            <a:srgbClr val="00FF00"/>
                          </a:highlight>
                        </a:rPr>
                        <a:t>st</a:t>
                      </a:r>
                      <a:r>
                        <a:rPr lang="en-GB" sz="1600">
                          <a:highlight>
                            <a:srgbClr val="00FF00"/>
                          </a:highlight>
                        </a:rPr>
                        <a:t> person singular and plural) </a:t>
                      </a:r>
                      <a:endParaRPr/>
                    </a:p>
                    <a:p>
                      <a:pPr marL="0" marR="0" lvl="0" indent="0" algn="l" rtl="0">
                        <a:spcBef>
                          <a:spcPts val="0"/>
                        </a:spcBef>
                        <a:spcAft>
                          <a:spcPts val="0"/>
                        </a:spcAft>
                        <a:buNone/>
                      </a:pPr>
                      <a:endParaRPr sz="1600" b="1">
                        <a:highlight>
                          <a:srgbClr val="00FF00"/>
                        </a:highlight>
                      </a:endParaRPr>
                    </a:p>
                    <a:p>
                      <a:pPr marL="285750" marR="0" lvl="0" indent="-285750" algn="l" rtl="0">
                        <a:spcBef>
                          <a:spcPts val="0"/>
                        </a:spcBef>
                        <a:spcAft>
                          <a:spcPts val="0"/>
                        </a:spcAft>
                        <a:buClr>
                          <a:schemeClr val="dk1"/>
                        </a:buClr>
                        <a:buSzPts val="1600"/>
                        <a:buFont typeface="Calibri"/>
                        <a:buChar char="-"/>
                      </a:pPr>
                      <a:r>
                        <a:rPr lang="en-GB" sz="1600" b="1">
                          <a:highlight>
                            <a:srgbClr val="FF0000"/>
                          </a:highlight>
                        </a:rPr>
                        <a:t>Not using primary auxiliary verbs. Can’t conjugate ‘to be’ (Brown hardest grammatical skill – post tel) </a:t>
                      </a:r>
                      <a:endParaRPr/>
                    </a:p>
                    <a:p>
                      <a:pPr marL="285750" marR="0" lvl="0" indent="-171450" algn="l" rtl="0">
                        <a:spcBef>
                          <a:spcPts val="0"/>
                        </a:spcBef>
                        <a:spcAft>
                          <a:spcPts val="0"/>
                        </a:spcAft>
                        <a:buClr>
                          <a:schemeClr val="dk1"/>
                        </a:buClr>
                        <a:buSzPts val="1800"/>
                        <a:buFont typeface="Calibri"/>
                        <a:buNone/>
                      </a:pPr>
                      <a:endParaRPr sz="1800" b="1">
                        <a:highlight>
                          <a:srgbClr val="FF0000"/>
                        </a:highlight>
                      </a:endParaRPr>
                    </a:p>
                    <a:p>
                      <a:pPr marL="285750" marR="0" lvl="0" indent="-285750" algn="l" rtl="0">
                        <a:spcBef>
                          <a:spcPts val="0"/>
                        </a:spcBef>
                        <a:spcAft>
                          <a:spcPts val="0"/>
                        </a:spcAft>
                        <a:buClr>
                          <a:schemeClr val="dk1"/>
                        </a:buClr>
                        <a:buSzPts val="1600"/>
                        <a:buFont typeface="Calibri"/>
                        <a:buChar char="-"/>
                      </a:pPr>
                      <a:r>
                        <a:rPr lang="en-GB" sz="1600" b="1"/>
                        <a:t>Mostly declarative. There are four  interrogatives from Rory ‘how to make a gate’ – omits primary verb ‘to do’ (Rory seems more confident) </a:t>
                      </a:r>
                      <a:endParaRPr/>
                    </a:p>
                  </a:txBody>
                  <a:tcPr marL="91450" marR="91450" marT="45725" marB="45725"/>
                </a:tc>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r>
                        <a:rPr lang="en-GB" sz="1800"/>
                        <a:t>Reliance from the twins on nouns – supports Nelson </a:t>
                      </a:r>
                      <a:endParaRPr/>
                    </a:p>
                    <a:p>
                      <a:pPr marL="0" marR="0" lvl="0" indent="0" algn="l" rtl="0">
                        <a:spcBef>
                          <a:spcPts val="0"/>
                        </a:spcBef>
                        <a:spcAft>
                          <a:spcPts val="0"/>
                        </a:spcAft>
                        <a:buNone/>
                      </a:pPr>
                      <a:endParaRPr sz="1800"/>
                    </a:p>
                    <a:p>
                      <a:pPr marL="0" marR="0" lvl="0" indent="0" algn="l" rtl="0">
                        <a:spcBef>
                          <a:spcPts val="0"/>
                        </a:spcBef>
                        <a:spcAft>
                          <a:spcPts val="0"/>
                        </a:spcAft>
                        <a:buNone/>
                      </a:pPr>
                      <a:r>
                        <a:rPr lang="en-GB" sz="1800"/>
                        <a:t>Rory is more dominant (stress, questions (heuristic and regulatory – imperative, use of possessive pronoun ‘my’ ownership) </a:t>
                      </a:r>
                      <a:endParaRPr/>
                    </a:p>
                    <a:p>
                      <a:pPr marL="0" marR="0" lvl="0" indent="0" algn="l" rtl="0">
                        <a:spcBef>
                          <a:spcPts val="0"/>
                        </a:spcBef>
                        <a:spcAft>
                          <a:spcPts val="0"/>
                        </a:spcAft>
                        <a:buNone/>
                      </a:pPr>
                      <a:endParaRPr sz="1800"/>
                    </a:p>
                    <a:p>
                      <a:pPr marL="0" marR="0" lvl="0" indent="0" algn="l" rtl="0">
                        <a:spcBef>
                          <a:spcPts val="0"/>
                        </a:spcBef>
                        <a:spcAft>
                          <a:spcPts val="0"/>
                        </a:spcAft>
                        <a:buNone/>
                      </a:pPr>
                      <a:r>
                        <a:rPr lang="en-GB" sz="1800"/>
                        <a:t>Dylan – personal </a:t>
                      </a:r>
                      <a:endParaRPr/>
                    </a:p>
                    <a:p>
                      <a:pPr marL="0" marR="0" lvl="0" indent="0" algn="l" rtl="0">
                        <a:spcBef>
                          <a:spcPts val="0"/>
                        </a:spcBef>
                        <a:spcAft>
                          <a:spcPts val="0"/>
                        </a:spcAft>
                        <a:buNone/>
                      </a:pPr>
                      <a:endParaRPr sz="1800"/>
                    </a:p>
                    <a:p>
                      <a:pPr marL="0" marR="0" lvl="0" indent="0" algn="l" rtl="0">
                        <a:spcBef>
                          <a:spcPts val="0"/>
                        </a:spcBef>
                        <a:spcAft>
                          <a:spcPts val="0"/>
                        </a:spcAft>
                        <a:buNone/>
                      </a:pPr>
                      <a:r>
                        <a:rPr lang="en-GB" sz="1800"/>
                        <a:t>Use labelling correctly (Aitchison) </a:t>
                      </a:r>
                      <a:endParaRPr/>
                    </a:p>
                  </a:txBody>
                  <a:tcPr marL="91450" marR="91450" marT="45725" marB="45725"/>
                </a:tc>
                <a:extLst>
                  <a:ext uri="{0D108BD9-81ED-4DB2-BD59-A6C34878D82A}">
                    <a16:rowId xmlns:a16="http://schemas.microsoft.com/office/drawing/2014/main" val="10001"/>
                  </a:ext>
                </a:extLst>
              </a:tr>
            </a:tbl>
          </a:graphicData>
        </a:graphic>
      </p:graphicFrame>
      <p:sp>
        <p:nvSpPr>
          <p:cNvPr id="980" name="Google Shape;980;p105"/>
          <p:cNvSpPr txBox="1"/>
          <p:nvPr/>
        </p:nvSpPr>
        <p:spPr>
          <a:xfrm>
            <a:off x="838200" y="221673"/>
            <a:ext cx="784167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Telegraphic (both are in this stage and are somewhat advanced for it)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br>
              <a:rPr lang="en-GB" b="1"/>
            </a:br>
            <a:r>
              <a:rPr lang="en-GB" sz="2800" b="1"/>
              <a:t>Using the appropriate terminology to explain your findings, examine the language development stage of both child participants as evidenced in the transcript. (phonology, grammar and meaning) </a:t>
            </a:r>
            <a:br>
              <a:rPr lang="en-GB" sz="2800" b="1"/>
            </a:br>
            <a:endParaRPr b="1"/>
          </a:p>
        </p:txBody>
      </p:sp>
      <p:sp>
        <p:nvSpPr>
          <p:cNvPr id="986" name="Google Shape;986;p106"/>
          <p:cNvSpPr txBox="1">
            <a:spLocks noGrp="1"/>
          </p:cNvSpPr>
          <p:nvPr>
            <p:ph type="body" idx="1"/>
          </p:nvPr>
        </p:nvSpPr>
        <p:spPr>
          <a:xfrm>
            <a:off x="838200" y="1870364"/>
            <a:ext cx="10515600" cy="462251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GB" u="sng"/>
              <a:t>Dylan and Rory are both aged two years and five months and therefore should be in the telegraphic stage of language acquisition. </a:t>
            </a:r>
            <a:r>
              <a:rPr lang="en-GB"/>
              <a:t>Although the boys use some language features which are advanced for their age, there are many constructions that are firmly telegraphic therefore they are in the stage expected but moving close to the post telegraphic stage. </a:t>
            </a:r>
            <a:endParaRPr/>
          </a:p>
          <a:p>
            <a:pPr marL="0" lvl="0" indent="0" algn="l" rtl="0">
              <a:lnSpc>
                <a:spcPct val="90000"/>
              </a:lnSpc>
              <a:spcBef>
                <a:spcPts val="1000"/>
              </a:spcBef>
              <a:spcAft>
                <a:spcPts val="0"/>
              </a:spcAft>
              <a:buClr>
                <a:schemeClr val="dk1"/>
              </a:buClr>
              <a:buSzPct val="100000"/>
              <a:buNone/>
            </a:pPr>
            <a:r>
              <a:rPr lang="en-GB"/>
              <a:t>In terms of phonology / Phonologically....</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GB"/>
              <a:t>Grammatically....</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GB"/>
              <a:t>Finally, </a:t>
            </a: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77"/>
          <p:cNvSpPr txBox="1"/>
          <p:nvPr/>
        </p:nvSpPr>
        <p:spPr>
          <a:xfrm>
            <a:off x="3961208" y="935490"/>
            <a:ext cx="4071938" cy="92333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What stage is the child at? </a:t>
            </a:r>
            <a:r>
              <a:rPr lang="en-GB" sz="1800">
                <a:solidFill>
                  <a:schemeClr val="dk1"/>
                </a:solidFill>
                <a:latin typeface="Calibri"/>
                <a:ea typeface="Calibri"/>
                <a:cs typeface="Calibri"/>
                <a:sym typeface="Calibri"/>
              </a:rPr>
              <a:t>Pre verbal, holophrastic, two word, telegraphic or post telegraphic?</a:t>
            </a:r>
            <a:endParaRPr sz="1800">
              <a:solidFill>
                <a:schemeClr val="dk1"/>
              </a:solidFill>
              <a:latin typeface="Calibri"/>
              <a:ea typeface="Calibri"/>
              <a:cs typeface="Calibri"/>
              <a:sym typeface="Calibri"/>
            </a:endParaRPr>
          </a:p>
        </p:txBody>
      </p:sp>
      <p:sp>
        <p:nvSpPr>
          <p:cNvPr id="721" name="Google Shape;721;p77"/>
          <p:cNvSpPr txBox="1"/>
          <p:nvPr/>
        </p:nvSpPr>
        <p:spPr>
          <a:xfrm>
            <a:off x="364628" y="263337"/>
            <a:ext cx="3186113" cy="424727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Lexis and Semantics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What is their range of vocabulary? Look at different word classes used.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Relate to Nelson’s 50 first words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Are there any under or over extensions? Rescorla</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Could you link to Aitchison’s three stages of word</a:t>
            </a: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acquisition?</a:t>
            </a:r>
            <a:endParaRPr sz="1800" dirty="0">
              <a:solidFill>
                <a:schemeClr val="dk1"/>
              </a:solidFill>
              <a:latin typeface="Calibri"/>
              <a:ea typeface="Calibri"/>
              <a:cs typeface="Calibri"/>
              <a:sym typeface="Calibri"/>
            </a:endParaRPr>
          </a:p>
        </p:txBody>
      </p:sp>
      <p:sp>
        <p:nvSpPr>
          <p:cNvPr id="722" name="Google Shape;722;p77"/>
          <p:cNvSpPr txBox="1"/>
          <p:nvPr/>
        </p:nvSpPr>
        <p:spPr>
          <a:xfrm>
            <a:off x="3961208" y="1995224"/>
            <a:ext cx="4071938" cy="120032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Child Directed Speech</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Is there any other speakers? If so, do they follow any suggested features of CDS?</a:t>
            </a:r>
            <a:endParaRPr dirty="0"/>
          </a:p>
        </p:txBody>
      </p:sp>
      <p:sp>
        <p:nvSpPr>
          <p:cNvPr id="723" name="Google Shape;723;p77"/>
          <p:cNvSpPr txBox="1"/>
          <p:nvPr/>
        </p:nvSpPr>
        <p:spPr>
          <a:xfrm>
            <a:off x="3961059" y="3291021"/>
            <a:ext cx="4071938" cy="341632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Phonological Ability</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How do they pronounce words?</a:t>
            </a:r>
            <a:endParaRPr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Do they make any significant or repeated mistakes?</a:t>
            </a:r>
            <a:endParaRPr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Do they make any other sounds of note?</a:t>
            </a:r>
            <a:endParaRPr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Do they make common phonological errors:</a:t>
            </a:r>
            <a:endParaRPr dirty="0"/>
          </a:p>
          <a:p>
            <a:pPr marL="285750" marR="0" lvl="0" indent="-285750" algn="l" rtl="0">
              <a:spcBef>
                <a:spcPts val="0"/>
              </a:spcBef>
              <a:spcAft>
                <a:spcPts val="0"/>
              </a:spcAft>
              <a:buClr>
                <a:schemeClr val="dk1"/>
              </a:buClr>
              <a:buSzPts val="1800"/>
              <a:buFont typeface="Calibri"/>
              <a:buChar char="-"/>
            </a:pPr>
            <a:r>
              <a:rPr lang="en-GB" sz="1800" dirty="0">
                <a:solidFill>
                  <a:schemeClr val="dk1"/>
                </a:solidFill>
                <a:latin typeface="Calibri"/>
                <a:ea typeface="Calibri"/>
                <a:cs typeface="Calibri"/>
                <a:sym typeface="Calibri"/>
              </a:rPr>
              <a:t>Deletion</a:t>
            </a:r>
            <a:endParaRPr dirty="0"/>
          </a:p>
          <a:p>
            <a:pPr marL="285750" marR="0" lvl="0" indent="-285750" algn="l" rtl="0">
              <a:spcBef>
                <a:spcPts val="0"/>
              </a:spcBef>
              <a:spcAft>
                <a:spcPts val="0"/>
              </a:spcAft>
              <a:buClr>
                <a:schemeClr val="dk1"/>
              </a:buClr>
              <a:buSzPts val="1800"/>
              <a:buFont typeface="Calibri"/>
              <a:buChar char="-"/>
            </a:pPr>
            <a:r>
              <a:rPr lang="en-GB" sz="1800" dirty="0">
                <a:solidFill>
                  <a:schemeClr val="dk1"/>
                </a:solidFill>
                <a:latin typeface="Calibri"/>
                <a:ea typeface="Calibri"/>
                <a:cs typeface="Calibri"/>
                <a:sym typeface="Calibri"/>
              </a:rPr>
              <a:t>Substitution</a:t>
            </a:r>
            <a:endParaRPr dirty="0"/>
          </a:p>
          <a:p>
            <a:pPr marL="285750" marR="0" lvl="0" indent="-285750" algn="l" rtl="0">
              <a:spcBef>
                <a:spcPts val="0"/>
              </a:spcBef>
              <a:spcAft>
                <a:spcPts val="0"/>
              </a:spcAft>
              <a:buClr>
                <a:schemeClr val="dk1"/>
              </a:buClr>
              <a:buSzPts val="1800"/>
              <a:buFont typeface="Calibri"/>
              <a:buChar char="-"/>
            </a:pPr>
            <a:r>
              <a:rPr lang="en-GB" sz="1800" dirty="0">
                <a:solidFill>
                  <a:schemeClr val="dk1"/>
                </a:solidFill>
                <a:latin typeface="Calibri"/>
                <a:ea typeface="Calibri"/>
                <a:cs typeface="Calibri"/>
                <a:sym typeface="Calibri"/>
              </a:rPr>
              <a:t>Consonant cluster reduction</a:t>
            </a:r>
            <a:endParaRPr dirty="0"/>
          </a:p>
          <a:p>
            <a:pPr marL="285750" marR="0" lvl="0" indent="-285750" algn="l" rtl="0">
              <a:spcBef>
                <a:spcPts val="0"/>
              </a:spcBef>
              <a:spcAft>
                <a:spcPts val="0"/>
              </a:spcAft>
              <a:buClr>
                <a:schemeClr val="dk1"/>
              </a:buClr>
              <a:buSzPts val="1800"/>
              <a:buFont typeface="Calibri"/>
              <a:buChar char="-"/>
            </a:pPr>
            <a:r>
              <a:rPr lang="en-GB" sz="1800" dirty="0">
                <a:solidFill>
                  <a:schemeClr val="dk1"/>
                </a:solidFill>
                <a:latin typeface="Calibri"/>
                <a:ea typeface="Calibri"/>
                <a:cs typeface="Calibri"/>
                <a:sym typeface="Calibri"/>
              </a:rPr>
              <a:t>Assimilation </a:t>
            </a:r>
            <a:endParaRPr dirty="0"/>
          </a:p>
          <a:p>
            <a:pPr marL="285750" marR="0" lvl="0" indent="-285750" algn="l" rtl="0">
              <a:spcBef>
                <a:spcPts val="0"/>
              </a:spcBef>
              <a:spcAft>
                <a:spcPts val="0"/>
              </a:spcAft>
              <a:buClr>
                <a:schemeClr val="dk1"/>
              </a:buClr>
              <a:buSzPts val="1800"/>
              <a:buFont typeface="Calibri"/>
              <a:buChar char="-"/>
            </a:pPr>
            <a:r>
              <a:rPr lang="en-GB" sz="1800" dirty="0">
                <a:solidFill>
                  <a:schemeClr val="dk1"/>
                </a:solidFill>
                <a:latin typeface="Calibri"/>
                <a:ea typeface="Calibri"/>
                <a:cs typeface="Calibri"/>
                <a:sym typeface="Calibri"/>
              </a:rPr>
              <a:t>Repetition </a:t>
            </a:r>
            <a:endParaRPr sz="1800" dirty="0">
              <a:solidFill>
                <a:schemeClr val="dk1"/>
              </a:solidFill>
              <a:latin typeface="Calibri"/>
              <a:ea typeface="Calibri"/>
              <a:cs typeface="Calibri"/>
              <a:sym typeface="Calibri"/>
            </a:endParaRPr>
          </a:p>
        </p:txBody>
      </p:sp>
      <p:sp>
        <p:nvSpPr>
          <p:cNvPr id="724" name="Google Shape;724;p77"/>
          <p:cNvSpPr txBox="1"/>
          <p:nvPr/>
        </p:nvSpPr>
        <p:spPr>
          <a:xfrm>
            <a:off x="8372475" y="105728"/>
            <a:ext cx="3471863" cy="452427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Grammatical Ability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How many words per utterance?</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Can they use different types and forms of sentences?</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Can they form questions and negatives? (Bellugi and McNeil)</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What inflectional affixes are they able to use (Brown)?</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Do they make any virtuous errors? (link to Wug Test)</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Can they use auxiliaries / prepositions / determiners / conjunctions / pronouns/ conjugate correctly?</a:t>
            </a:r>
            <a:endParaRPr sz="1800">
              <a:solidFill>
                <a:schemeClr val="dk1"/>
              </a:solidFill>
              <a:latin typeface="Calibri"/>
              <a:ea typeface="Calibri"/>
              <a:cs typeface="Calibri"/>
              <a:sym typeface="Calibri"/>
            </a:endParaRPr>
          </a:p>
        </p:txBody>
      </p:sp>
      <p:sp>
        <p:nvSpPr>
          <p:cNvPr id="725" name="Google Shape;725;p77"/>
          <p:cNvSpPr txBox="1"/>
          <p:nvPr/>
        </p:nvSpPr>
        <p:spPr>
          <a:xfrm>
            <a:off x="8372475" y="4811424"/>
            <a:ext cx="3471863" cy="175432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Theories: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Skinner (Imitation)</a:t>
            </a:r>
            <a:endParaRPr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Bruner (LASS / Input Theory)</a:t>
            </a:r>
            <a:endParaRPr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Piaget (Cognitive)</a:t>
            </a:r>
            <a:endParaRPr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Chomsky (Innatism)</a:t>
            </a:r>
            <a:endParaRPr sz="1800" dirty="0">
              <a:solidFill>
                <a:schemeClr val="dk1"/>
              </a:solidFill>
              <a:latin typeface="Calibri"/>
              <a:ea typeface="Calibri"/>
              <a:cs typeface="Calibri"/>
              <a:sym typeface="Calibri"/>
            </a:endParaRPr>
          </a:p>
        </p:txBody>
      </p:sp>
      <p:sp>
        <p:nvSpPr>
          <p:cNvPr id="726" name="Google Shape;726;p77"/>
          <p:cNvSpPr txBox="1"/>
          <p:nvPr/>
        </p:nvSpPr>
        <p:spPr>
          <a:xfrm>
            <a:off x="347662" y="4811424"/>
            <a:ext cx="3186112" cy="169273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Pragmatic Ability</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How many of Halliday’s functions of speech are they able to use?</a:t>
            </a:r>
          </a:p>
          <a:p>
            <a:pPr marL="0" marR="0" lvl="0" indent="0" algn="l" rtl="0">
              <a:spcBef>
                <a:spcPts val="0"/>
              </a:spcBef>
              <a:spcAft>
                <a:spcPts val="0"/>
              </a:spcAft>
              <a:buNone/>
            </a:pPr>
            <a:endParaRPr dirty="0"/>
          </a:p>
        </p:txBody>
      </p:sp>
      <p:sp>
        <p:nvSpPr>
          <p:cNvPr id="727" name="Google Shape;727;p77"/>
          <p:cNvSpPr txBox="1"/>
          <p:nvPr/>
        </p:nvSpPr>
        <p:spPr>
          <a:xfrm>
            <a:off x="3819526" y="68210"/>
            <a:ext cx="4475388" cy="707886"/>
          </a:xfrm>
          <a:prstGeom prst="rect">
            <a:avLst/>
          </a:prstGeom>
          <a:solidFill>
            <a:srgbClr val="CCFFFF"/>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dk1"/>
                </a:solidFill>
                <a:latin typeface="Calibri"/>
                <a:ea typeface="Calibri"/>
                <a:cs typeface="Calibri"/>
                <a:sym typeface="Calibri"/>
              </a:rPr>
              <a:t>CHILD LANGUAGE ACQUISTION </a:t>
            </a:r>
            <a:endParaRPr/>
          </a:p>
          <a:p>
            <a:pPr marL="0" marR="0" lvl="0" indent="0" algn="ctr" rtl="0">
              <a:spcBef>
                <a:spcPts val="0"/>
              </a:spcBef>
              <a:spcAft>
                <a:spcPts val="0"/>
              </a:spcAft>
              <a:buNone/>
            </a:pPr>
            <a:r>
              <a:rPr lang="en-GB" sz="2000" b="1">
                <a:solidFill>
                  <a:schemeClr val="dk1"/>
                </a:solidFill>
                <a:latin typeface="Calibri"/>
                <a:ea typeface="Calibri"/>
                <a:cs typeface="Calibri"/>
                <a:sym typeface="Calibri"/>
              </a:rPr>
              <a:t>ANALYSIS FRAMEWORK</a:t>
            </a:r>
            <a:endParaRPr sz="2000" b="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E8B1D-4429-5792-C81F-D4D7DDB56D74}"/>
            </a:ext>
          </a:extLst>
        </p:cNvPr>
        <p:cNvGrpSpPr/>
        <p:nvPr/>
      </p:nvGrpSpPr>
      <p:grpSpPr>
        <a:xfrm>
          <a:off x="0" y="0"/>
          <a:ext cx="0" cy="0"/>
          <a:chOff x="0" y="0"/>
          <a:chExt cx="0" cy="0"/>
        </a:xfrm>
      </p:grpSpPr>
      <p:sp>
        <p:nvSpPr>
          <p:cNvPr id="8" name="Rounded Rectangle 13">
            <a:extLst>
              <a:ext uri="{FF2B5EF4-FFF2-40B4-BE49-F238E27FC236}">
                <a16:creationId xmlns:a16="http://schemas.microsoft.com/office/drawing/2014/main" id="{9DB594DC-D5C2-CC88-FF31-2E70FCD7361E}"/>
              </a:ext>
            </a:extLst>
          </p:cNvPr>
          <p:cNvSpPr/>
          <p:nvPr/>
        </p:nvSpPr>
        <p:spPr>
          <a:xfrm>
            <a:off x="203070" y="108857"/>
            <a:ext cx="11988930" cy="6749143"/>
          </a:xfrm>
          <a:prstGeom prst="roundRect">
            <a:avLst/>
          </a:prstGeom>
          <a:solidFill>
            <a:schemeClr val="accent1">
              <a:lumMod val="20000"/>
              <a:lumOff val="8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2000" b="1" dirty="0">
              <a:solidFill>
                <a:schemeClr val="tx1"/>
              </a:solidFill>
            </a:endParaRPr>
          </a:p>
          <a:p>
            <a:pPr marL="457200" indent="-457200">
              <a:buAutoNum type="arabicPeriod"/>
              <a:defRPr/>
            </a:pPr>
            <a:endParaRPr lang="en-GB" sz="2400" b="1"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r>
              <a:rPr lang="en-GB" sz="3200" b="1" u="sng" dirty="0">
                <a:solidFill>
                  <a:schemeClr val="tx1"/>
                </a:solidFill>
              </a:rPr>
              <a:t>What gets you high marks?</a:t>
            </a:r>
          </a:p>
          <a:p>
            <a:pPr>
              <a:defRPr/>
            </a:pPr>
            <a:r>
              <a:rPr lang="en-GB" sz="3200" b="1" u="sng" dirty="0">
                <a:solidFill>
                  <a:schemeClr val="tx1"/>
                </a:solidFill>
              </a:rPr>
              <a:t>Can we annotate this paragraph?</a:t>
            </a: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2400" b="1" u="sng"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p:txBody>
      </p:sp>
      <p:sp>
        <p:nvSpPr>
          <p:cNvPr id="3" name="TextBox 2">
            <a:extLst>
              <a:ext uri="{FF2B5EF4-FFF2-40B4-BE49-F238E27FC236}">
                <a16:creationId xmlns:a16="http://schemas.microsoft.com/office/drawing/2014/main" id="{2F7AF568-FBA3-CD93-6074-690D991C85B5}"/>
              </a:ext>
            </a:extLst>
          </p:cNvPr>
          <p:cNvSpPr txBox="1"/>
          <p:nvPr/>
        </p:nvSpPr>
        <p:spPr>
          <a:xfrm>
            <a:off x="587171" y="2067137"/>
            <a:ext cx="11220727" cy="3785652"/>
          </a:xfrm>
          <a:prstGeom prst="rect">
            <a:avLst/>
          </a:prstGeom>
          <a:noFill/>
        </p:spPr>
        <p:txBody>
          <a:bodyPr wrap="square">
            <a:spAutoFit/>
          </a:bodyPr>
          <a:lstStyle/>
          <a:p>
            <a:r>
              <a:rPr lang="en-GB" sz="2400" dirty="0"/>
              <a:t>In terms of phonology, both children seem to have a high level of overall accuracy, however Beth does make two phonological errors. Beth pronounces ‘tractor’ as ‘</a:t>
            </a:r>
            <a:r>
              <a:rPr lang="en-GB" sz="2400" dirty="0" err="1"/>
              <a:t>twactor</a:t>
            </a:r>
            <a:r>
              <a:rPr lang="en-GB" sz="2400" dirty="0"/>
              <a:t>’ and is therefore using substitution as she is replacing the difficult ‘tr’ consonant cluster with the easier sound ‘</a:t>
            </a:r>
            <a:r>
              <a:rPr lang="en-GB" sz="2400" dirty="0" err="1"/>
              <a:t>wr</a:t>
            </a:r>
            <a:r>
              <a:rPr lang="en-GB" sz="2400" dirty="0"/>
              <a:t>’. This is </a:t>
            </a:r>
            <a:r>
              <a:rPr lang="en-GB" sz="2400" b="1" u="sng" dirty="0"/>
              <a:t>possibly</a:t>
            </a:r>
            <a:r>
              <a:rPr lang="en-GB" sz="2400" dirty="0"/>
              <a:t> because the ‘tr’ cluster requires more physical motor coordination to produce. This is common of children in the telegraphic and post telegraphic stage as they are still learning how to produce certain sounds. Beth also mispronounces ‘bath’ as ‘b/ae/</a:t>
            </a:r>
            <a:r>
              <a:rPr lang="en-GB" sz="2400" dirty="0" err="1"/>
              <a:t>th</a:t>
            </a:r>
            <a:r>
              <a:rPr lang="en-GB" sz="2400" dirty="0"/>
              <a:t>’ however phonological error may just represent northern dialect from Beth. Beth has used a consonant cluster as she is replacing ‘/a:/’ with the easier ‘ae’ which is an easier unit of sound.  </a:t>
            </a:r>
          </a:p>
        </p:txBody>
      </p:sp>
    </p:spTree>
    <p:extLst>
      <p:ext uri="{BB962C8B-B14F-4D97-AF65-F5344CB8AC3E}">
        <p14:creationId xmlns:p14="http://schemas.microsoft.com/office/powerpoint/2010/main" val="226503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E1DC6-02A9-E9E6-D595-5C91F0A8155A}"/>
            </a:ext>
          </a:extLst>
        </p:cNvPr>
        <p:cNvGrpSpPr/>
        <p:nvPr/>
      </p:nvGrpSpPr>
      <p:grpSpPr>
        <a:xfrm>
          <a:off x="0" y="0"/>
          <a:ext cx="0" cy="0"/>
          <a:chOff x="0" y="0"/>
          <a:chExt cx="0" cy="0"/>
        </a:xfrm>
      </p:grpSpPr>
      <p:sp>
        <p:nvSpPr>
          <p:cNvPr id="8" name="Rounded Rectangle 13">
            <a:extLst>
              <a:ext uri="{FF2B5EF4-FFF2-40B4-BE49-F238E27FC236}">
                <a16:creationId xmlns:a16="http://schemas.microsoft.com/office/drawing/2014/main" id="{7F910F85-DD2B-42B1-6ECF-5489CE7FF1ED}"/>
              </a:ext>
            </a:extLst>
          </p:cNvPr>
          <p:cNvSpPr/>
          <p:nvPr/>
        </p:nvSpPr>
        <p:spPr>
          <a:xfrm>
            <a:off x="203070" y="108857"/>
            <a:ext cx="11988930" cy="6749143"/>
          </a:xfrm>
          <a:prstGeom prst="roundRect">
            <a:avLst/>
          </a:prstGeom>
          <a:solidFill>
            <a:schemeClr val="accent1">
              <a:lumMod val="20000"/>
              <a:lumOff val="8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2000" b="1" dirty="0">
              <a:solidFill>
                <a:schemeClr val="tx1"/>
              </a:solidFill>
            </a:endParaRPr>
          </a:p>
          <a:p>
            <a:pPr marL="457200" indent="-457200">
              <a:buAutoNum type="arabicPeriod"/>
              <a:defRPr/>
            </a:pPr>
            <a:endParaRPr lang="en-GB" sz="2400" b="1"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2400" b="1" u="sng"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p:txBody>
      </p:sp>
      <p:pic>
        <p:nvPicPr>
          <p:cNvPr id="4" name="Picture 3">
            <a:extLst>
              <a:ext uri="{FF2B5EF4-FFF2-40B4-BE49-F238E27FC236}">
                <a16:creationId xmlns:a16="http://schemas.microsoft.com/office/drawing/2014/main" id="{1C156006-14D9-F6F7-8665-65929C82D439}"/>
              </a:ext>
            </a:extLst>
          </p:cNvPr>
          <p:cNvPicPr>
            <a:picLocks noChangeAspect="1"/>
          </p:cNvPicPr>
          <p:nvPr/>
        </p:nvPicPr>
        <p:blipFill rotWithShape="1">
          <a:blip r:embed="rId3"/>
          <a:srcRect l="19376" t="28723" r="26071" b="9524"/>
          <a:stretch/>
        </p:blipFill>
        <p:spPr>
          <a:xfrm>
            <a:off x="859971" y="417343"/>
            <a:ext cx="10069286" cy="5983985"/>
          </a:xfrm>
          <a:prstGeom prst="rect">
            <a:avLst/>
          </a:prstGeom>
        </p:spPr>
      </p:pic>
    </p:spTree>
    <p:extLst>
      <p:ext uri="{BB962C8B-B14F-4D97-AF65-F5344CB8AC3E}">
        <p14:creationId xmlns:p14="http://schemas.microsoft.com/office/powerpoint/2010/main" val="2600277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47A16-10AF-2B27-EEA3-0F3D9830A6ED}"/>
            </a:ext>
          </a:extLst>
        </p:cNvPr>
        <p:cNvGrpSpPr/>
        <p:nvPr/>
      </p:nvGrpSpPr>
      <p:grpSpPr>
        <a:xfrm>
          <a:off x="0" y="0"/>
          <a:ext cx="0" cy="0"/>
          <a:chOff x="0" y="0"/>
          <a:chExt cx="0" cy="0"/>
        </a:xfrm>
      </p:grpSpPr>
      <p:sp>
        <p:nvSpPr>
          <p:cNvPr id="8" name="Rounded Rectangle 13">
            <a:extLst>
              <a:ext uri="{FF2B5EF4-FFF2-40B4-BE49-F238E27FC236}">
                <a16:creationId xmlns:a16="http://schemas.microsoft.com/office/drawing/2014/main" id="{62BC9397-9CB1-5BDC-FD2F-30599BD4AC25}"/>
              </a:ext>
            </a:extLst>
          </p:cNvPr>
          <p:cNvSpPr/>
          <p:nvPr/>
        </p:nvSpPr>
        <p:spPr>
          <a:xfrm>
            <a:off x="203070" y="108857"/>
            <a:ext cx="11988930" cy="6749143"/>
          </a:xfrm>
          <a:prstGeom prst="roundRect">
            <a:avLst/>
          </a:prstGeom>
          <a:solidFill>
            <a:schemeClr val="accent1">
              <a:lumMod val="20000"/>
              <a:lumOff val="8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2000" b="1" dirty="0">
              <a:solidFill>
                <a:schemeClr val="tx1"/>
              </a:solidFill>
            </a:endParaRPr>
          </a:p>
          <a:p>
            <a:pPr marL="457200" indent="-457200">
              <a:buAutoNum type="arabicPeriod"/>
              <a:defRPr/>
            </a:pPr>
            <a:endParaRPr lang="en-GB" sz="2400" b="1"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3200" b="1" u="sng" dirty="0">
              <a:solidFill>
                <a:schemeClr val="tx1"/>
              </a:solidFill>
            </a:endParaRPr>
          </a:p>
          <a:p>
            <a:pPr>
              <a:defRPr/>
            </a:pPr>
            <a:endParaRPr lang="en-GB" sz="2400" b="1" u="sng"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a:p>
            <a:pPr>
              <a:defRPr/>
            </a:pPr>
            <a:endParaRPr lang="en-GB" sz="2400" b="1" dirty="0">
              <a:solidFill>
                <a:schemeClr val="tx1"/>
              </a:solidFill>
            </a:endParaRPr>
          </a:p>
        </p:txBody>
      </p:sp>
      <p:pic>
        <p:nvPicPr>
          <p:cNvPr id="3" name="Picture 2">
            <a:extLst>
              <a:ext uri="{FF2B5EF4-FFF2-40B4-BE49-F238E27FC236}">
                <a16:creationId xmlns:a16="http://schemas.microsoft.com/office/drawing/2014/main" id="{4453EC93-BFF3-6E08-76CC-968A73871812}"/>
              </a:ext>
            </a:extLst>
          </p:cNvPr>
          <p:cNvPicPr>
            <a:picLocks noChangeAspect="1"/>
          </p:cNvPicPr>
          <p:nvPr/>
        </p:nvPicPr>
        <p:blipFill rotWithShape="1">
          <a:blip r:embed="rId3"/>
          <a:srcRect l="19018" t="28401" r="25000" b="3912"/>
          <a:stretch/>
        </p:blipFill>
        <p:spPr>
          <a:xfrm>
            <a:off x="1279071" y="371364"/>
            <a:ext cx="9633858" cy="6115272"/>
          </a:xfrm>
          <a:prstGeom prst="rect">
            <a:avLst/>
          </a:prstGeom>
        </p:spPr>
      </p:pic>
    </p:spTree>
    <p:extLst>
      <p:ext uri="{BB962C8B-B14F-4D97-AF65-F5344CB8AC3E}">
        <p14:creationId xmlns:p14="http://schemas.microsoft.com/office/powerpoint/2010/main" val="2808962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8"/>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249" name="Google Shape;249;p28"/>
          <p:cNvSpPr/>
          <p:nvPr/>
        </p:nvSpPr>
        <p:spPr>
          <a:xfrm>
            <a:off x="7449671" y="83038"/>
            <a:ext cx="3685095" cy="1020519"/>
          </a:xfrm>
          <a:prstGeom prst="roundRect">
            <a:avLst>
              <a:gd name="adj" fmla="val 16667"/>
            </a:avLst>
          </a:prstGeom>
          <a:solidFill>
            <a:srgbClr val="E1EFD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1" u="sng">
              <a:solidFill>
                <a:schemeClr val="dk1"/>
              </a:solidFill>
              <a:latin typeface="Calibri"/>
              <a:ea typeface="Calibri"/>
              <a:cs typeface="Calibri"/>
              <a:sym typeface="Calibri"/>
            </a:endParaRPr>
          </a:p>
        </p:txBody>
      </p:sp>
      <p:sp>
        <p:nvSpPr>
          <p:cNvPr id="250" name="Google Shape;250;p28"/>
          <p:cNvSpPr/>
          <p:nvPr/>
        </p:nvSpPr>
        <p:spPr>
          <a:xfrm>
            <a:off x="7449671" y="70094"/>
            <a:ext cx="3631846" cy="1020519"/>
          </a:xfrm>
          <a:prstGeom prst="roundRect">
            <a:avLst>
              <a:gd name="adj" fmla="val 16667"/>
            </a:avLst>
          </a:prstGeom>
          <a:solidFill>
            <a:srgbClr val="E1EFD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u="sng">
                <a:solidFill>
                  <a:schemeClr val="dk1"/>
                </a:solidFill>
                <a:latin typeface="Calibri"/>
                <a:ea typeface="Calibri"/>
                <a:cs typeface="Calibri"/>
                <a:sym typeface="Calibri"/>
              </a:rPr>
              <a:t>Stages of Child Language Acquisition and Phonological Errors</a:t>
            </a:r>
            <a:endParaRPr/>
          </a:p>
        </p:txBody>
      </p:sp>
      <p:graphicFrame>
        <p:nvGraphicFramePr>
          <p:cNvPr id="251" name="Google Shape;251;p28"/>
          <p:cNvGraphicFramePr/>
          <p:nvPr/>
        </p:nvGraphicFramePr>
        <p:xfrm>
          <a:off x="199465" y="912642"/>
          <a:ext cx="10058375" cy="5862390"/>
        </p:xfrm>
        <a:graphic>
          <a:graphicData uri="http://schemas.openxmlformats.org/drawingml/2006/table">
            <a:tbl>
              <a:tblPr firstRow="1" bandRow="1">
                <a:noFill/>
                <a:tableStyleId>{23B943B3-0EA6-48B5-AB5A-A3572F088D80}</a:tableStyleId>
              </a:tblPr>
              <a:tblGrid>
                <a:gridCol w="1775925">
                  <a:extLst>
                    <a:ext uri="{9D8B030D-6E8A-4147-A177-3AD203B41FA5}">
                      <a16:colId xmlns:a16="http://schemas.microsoft.com/office/drawing/2014/main" val="20000"/>
                    </a:ext>
                  </a:extLst>
                </a:gridCol>
                <a:gridCol w="2137400">
                  <a:extLst>
                    <a:ext uri="{9D8B030D-6E8A-4147-A177-3AD203B41FA5}">
                      <a16:colId xmlns:a16="http://schemas.microsoft.com/office/drawing/2014/main" val="20001"/>
                    </a:ext>
                  </a:extLst>
                </a:gridCol>
                <a:gridCol w="61450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GB" sz="1800" u="none" strike="noStrike" cap="none"/>
                        <a:t>Age</a:t>
                      </a:r>
                      <a:endParaRPr/>
                    </a:p>
                  </a:txBody>
                  <a:tcPr marL="91450" marR="91450" marT="45725" marB="45725"/>
                </a:tc>
                <a:tc>
                  <a:txBody>
                    <a:bodyPr/>
                    <a:lstStyle/>
                    <a:p>
                      <a:pPr marL="0" marR="0" lvl="0" indent="0" algn="l" rtl="0">
                        <a:spcBef>
                          <a:spcPts val="0"/>
                        </a:spcBef>
                        <a:spcAft>
                          <a:spcPts val="0"/>
                        </a:spcAft>
                        <a:buNone/>
                      </a:pPr>
                      <a:r>
                        <a:rPr lang="en-GB" sz="1800"/>
                        <a:t>Stage</a:t>
                      </a:r>
                      <a:endParaRPr/>
                    </a:p>
                  </a:txBody>
                  <a:tcPr marL="91450" marR="91450" marT="45725" marB="45725"/>
                </a:tc>
                <a:tc>
                  <a:txBody>
                    <a:bodyPr/>
                    <a:lstStyle/>
                    <a:p>
                      <a:pPr marL="0" marR="0" lvl="0" indent="0" algn="l" rtl="0">
                        <a:spcBef>
                          <a:spcPts val="0"/>
                        </a:spcBef>
                        <a:spcAft>
                          <a:spcPts val="0"/>
                        </a:spcAft>
                        <a:buNone/>
                      </a:pPr>
                      <a:r>
                        <a:rPr lang="en-GB" sz="1800"/>
                        <a:t>Features</a:t>
                      </a:r>
                      <a:endParaRPr/>
                    </a:p>
                  </a:txBody>
                  <a:tcPr marL="91450" marR="91450" marT="45725" marB="45725"/>
                </a:tc>
                <a:extLst>
                  <a:ext uri="{0D108BD9-81ED-4DB2-BD59-A6C34878D82A}">
                    <a16:rowId xmlns:a16="http://schemas.microsoft.com/office/drawing/2014/main" val="10000"/>
                  </a:ext>
                </a:extLst>
              </a:tr>
              <a:tr h="480050">
                <a:tc>
                  <a:txBody>
                    <a:bodyPr/>
                    <a:lstStyle/>
                    <a:p>
                      <a:pPr marL="0" marR="0" lvl="0" indent="0" algn="l" rtl="0">
                        <a:spcBef>
                          <a:spcPts val="0"/>
                        </a:spcBef>
                        <a:spcAft>
                          <a:spcPts val="0"/>
                        </a:spcAft>
                        <a:buNone/>
                      </a:pPr>
                      <a:r>
                        <a:rPr lang="en-GB" sz="1800"/>
                        <a:t>Before Birth</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GB" sz="1800"/>
                        <a:t>Research suggests that babies in the womb become used to the rhythms and intonation of the language being spoken around them </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a:t>0-12 months</a:t>
                      </a:r>
                      <a:endParaRPr/>
                    </a:p>
                  </a:txBody>
                  <a:tcPr marL="91450" marR="91450" marT="45725" marB="45725"/>
                </a:tc>
                <a:tc>
                  <a:txBody>
                    <a:bodyPr/>
                    <a:lstStyle/>
                    <a:p>
                      <a:pPr marL="0" marR="0" lvl="0" indent="0" algn="l" rtl="0">
                        <a:spcBef>
                          <a:spcPts val="0"/>
                        </a:spcBef>
                        <a:spcAft>
                          <a:spcPts val="0"/>
                        </a:spcAft>
                        <a:buNone/>
                      </a:pPr>
                      <a:r>
                        <a:rPr lang="en-GB" sz="1800"/>
                        <a:t>Early communication / exercising mouth. </a:t>
                      </a:r>
                      <a:endParaRPr/>
                    </a:p>
                  </a:txBody>
                  <a:tcPr marL="91450" marR="91450" marT="45725" marB="45725"/>
                </a:tc>
                <a:tc>
                  <a:txBody>
                    <a:bodyPr/>
                    <a:lstStyle/>
                    <a:p>
                      <a:pPr marL="0" marR="0" lvl="0" indent="0" algn="l" rtl="0">
                        <a:spcBef>
                          <a:spcPts val="0"/>
                        </a:spcBef>
                        <a:spcAft>
                          <a:spcPts val="0"/>
                        </a:spcAft>
                        <a:buNone/>
                      </a:pPr>
                      <a:r>
                        <a:rPr lang="en-GB" sz="1800"/>
                        <a:t>Crying, Cooing, Babbling, reduplication of monosyllables. </a:t>
                      </a:r>
                      <a:endParaRPr/>
                    </a:p>
                    <a:p>
                      <a:pPr marL="0" marR="0" lvl="0" indent="0" algn="l" rtl="0">
                        <a:spcBef>
                          <a:spcPts val="0"/>
                        </a:spcBef>
                        <a:spcAft>
                          <a:spcPts val="0"/>
                        </a:spcAft>
                        <a:buNone/>
                      </a:pPr>
                      <a:r>
                        <a:rPr lang="en-GB" sz="1800"/>
                        <a:t>Phonemic expansion (0-9 months) and contraction (9-12 months) occurs. </a:t>
                      </a:r>
                      <a:endParaRPr/>
                    </a:p>
                  </a:txBody>
                  <a:tcPr marL="91450" marR="91450" marT="45725" marB="45725"/>
                </a:tc>
                <a:extLst>
                  <a:ext uri="{0D108BD9-81ED-4DB2-BD59-A6C34878D82A}">
                    <a16:rowId xmlns:a16="http://schemas.microsoft.com/office/drawing/2014/main" val="10002"/>
                  </a:ext>
                </a:extLst>
              </a:tr>
              <a:tr h="448725">
                <a:tc>
                  <a:txBody>
                    <a:bodyPr/>
                    <a:lstStyle/>
                    <a:p>
                      <a:pPr marL="0" marR="0" lvl="0" indent="0" algn="l" rtl="0">
                        <a:spcBef>
                          <a:spcPts val="0"/>
                        </a:spcBef>
                        <a:spcAft>
                          <a:spcPts val="0"/>
                        </a:spcAft>
                        <a:buNone/>
                      </a:pPr>
                      <a:r>
                        <a:rPr lang="en-GB" sz="1800"/>
                        <a:t>1 year – 18 months </a:t>
                      </a:r>
                      <a:endParaRPr/>
                    </a:p>
                  </a:txBody>
                  <a:tcPr marL="91450" marR="91450" marT="45725" marB="45725"/>
                </a:tc>
                <a:tc>
                  <a:txBody>
                    <a:bodyPr/>
                    <a:lstStyle/>
                    <a:p>
                      <a:pPr marL="0" marR="0" lvl="0" indent="0" algn="l" rtl="0">
                        <a:spcBef>
                          <a:spcPts val="0"/>
                        </a:spcBef>
                        <a:spcAft>
                          <a:spcPts val="0"/>
                        </a:spcAft>
                        <a:buNone/>
                      </a:pPr>
                      <a:r>
                        <a:rPr lang="en-GB" sz="1800"/>
                        <a:t>One word stage</a:t>
                      </a:r>
                      <a:endParaRPr/>
                    </a:p>
                  </a:txBody>
                  <a:tcPr marL="91450" marR="91450" marT="45725" marB="45725"/>
                </a:tc>
                <a:tc>
                  <a:txBody>
                    <a:bodyPr/>
                    <a:lstStyle/>
                    <a:p>
                      <a:pPr marL="0" marR="0" lvl="0" indent="0" algn="l" rtl="0">
                        <a:spcBef>
                          <a:spcPts val="0"/>
                        </a:spcBef>
                        <a:spcAft>
                          <a:spcPts val="0"/>
                        </a:spcAft>
                        <a:buNone/>
                      </a:pPr>
                      <a:r>
                        <a:rPr lang="en-GB" sz="1800"/>
                        <a:t>Reliance on concrete nouns</a:t>
                      </a:r>
                      <a:endParaRPr/>
                    </a:p>
                    <a:p>
                      <a:pPr marL="0" marR="0" lvl="0" indent="0" algn="l" rtl="0">
                        <a:spcBef>
                          <a:spcPts val="0"/>
                        </a:spcBef>
                        <a:spcAft>
                          <a:spcPts val="0"/>
                        </a:spcAft>
                        <a:buNone/>
                      </a:pPr>
                      <a:r>
                        <a:rPr lang="en-GB" sz="1800"/>
                        <a:t>Use of holophrases</a:t>
                      </a: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1800"/>
                        <a:t>18 months – 2</a:t>
                      </a:r>
                      <a:endParaRPr/>
                    </a:p>
                  </a:txBody>
                  <a:tcPr marL="91450" marR="91450" marT="45725" marB="45725"/>
                </a:tc>
                <a:tc>
                  <a:txBody>
                    <a:bodyPr/>
                    <a:lstStyle/>
                    <a:p>
                      <a:pPr marL="0" marR="0" lvl="0" indent="0" algn="l" rtl="0">
                        <a:spcBef>
                          <a:spcPts val="0"/>
                        </a:spcBef>
                        <a:spcAft>
                          <a:spcPts val="0"/>
                        </a:spcAft>
                        <a:buNone/>
                      </a:pPr>
                      <a:r>
                        <a:rPr lang="en-GB" sz="1800"/>
                        <a:t>Two word stage</a:t>
                      </a:r>
                      <a:endParaRPr/>
                    </a:p>
                  </a:txBody>
                  <a:tcPr marL="91450" marR="91450" marT="45725" marB="45725"/>
                </a:tc>
                <a:tc>
                  <a:txBody>
                    <a:bodyPr/>
                    <a:lstStyle/>
                    <a:p>
                      <a:pPr marL="0" marR="0" lvl="0" indent="0" algn="l" rtl="0">
                        <a:spcBef>
                          <a:spcPts val="0"/>
                        </a:spcBef>
                        <a:spcAft>
                          <a:spcPts val="0"/>
                        </a:spcAft>
                        <a:buNone/>
                      </a:pPr>
                      <a:r>
                        <a:rPr lang="en-GB" sz="1800"/>
                        <a:t>Two words often in grammatically correct sequence. </a:t>
                      </a:r>
                      <a:endParaRPr/>
                    </a:p>
                    <a:p>
                      <a:pPr marL="0" marR="0" lvl="0" indent="0" algn="l" rtl="0">
                        <a:spcBef>
                          <a:spcPts val="0"/>
                        </a:spcBef>
                        <a:spcAft>
                          <a:spcPts val="0"/>
                        </a:spcAft>
                        <a:buNone/>
                      </a:pPr>
                      <a:r>
                        <a:rPr lang="en-GB" sz="1800"/>
                        <a:t>Omits function words “Play garden”. </a:t>
                      </a:r>
                      <a:endParaRPr/>
                    </a:p>
                    <a:p>
                      <a:pPr marL="0" marR="0" lvl="0" indent="0" algn="l" rtl="0">
                        <a:spcBef>
                          <a:spcPts val="0"/>
                        </a:spcBef>
                        <a:spcAft>
                          <a:spcPts val="0"/>
                        </a:spcAft>
                        <a:buNone/>
                      </a:pPr>
                      <a:r>
                        <a:rPr lang="en-GB" sz="1800"/>
                        <a:t>Two word sentences can express range of meanings, e.g. possession, action, location. </a:t>
                      </a:r>
                      <a:endParaRPr/>
                    </a:p>
                    <a:p>
                      <a:pPr marL="0" marR="0" lvl="0" indent="0" algn="l" rtl="0">
                        <a:spcBef>
                          <a:spcPts val="0"/>
                        </a:spcBef>
                        <a:spcAft>
                          <a:spcPts val="0"/>
                        </a:spcAft>
                        <a:buNone/>
                      </a:pPr>
                      <a:r>
                        <a:rPr lang="en-GB" sz="1800"/>
                        <a:t>Two word sentences often have ambiguity because child not using inflectional affixes correctly. </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GB" sz="1800"/>
                        <a:t>2 - 3</a:t>
                      </a:r>
                      <a:endParaRPr/>
                    </a:p>
                  </a:txBody>
                  <a:tcPr marL="91450" marR="91450" marT="45725" marB="45725"/>
                </a:tc>
                <a:tc>
                  <a:txBody>
                    <a:bodyPr/>
                    <a:lstStyle/>
                    <a:p>
                      <a:pPr marL="0" marR="0" lvl="0" indent="0" algn="l" rtl="0">
                        <a:spcBef>
                          <a:spcPts val="0"/>
                        </a:spcBef>
                        <a:spcAft>
                          <a:spcPts val="0"/>
                        </a:spcAft>
                        <a:buNone/>
                      </a:pPr>
                      <a:r>
                        <a:rPr lang="en-GB" sz="1800"/>
                        <a:t>Telegraphic stage</a:t>
                      </a:r>
                      <a:endParaRPr/>
                    </a:p>
                  </a:txBody>
                  <a:tcPr marL="91450" marR="91450" marT="45725" marB="45725"/>
                </a:tc>
                <a:tc>
                  <a:txBody>
                    <a:bodyPr/>
                    <a:lstStyle/>
                    <a:p>
                      <a:pPr marL="0" marR="0" lvl="0" indent="0" algn="l" rtl="0">
                        <a:spcBef>
                          <a:spcPts val="0"/>
                        </a:spcBef>
                        <a:spcAft>
                          <a:spcPts val="0"/>
                        </a:spcAft>
                        <a:buNone/>
                      </a:pPr>
                      <a:r>
                        <a:rPr lang="en-GB" sz="1800"/>
                        <a:t>Three and four word utterances</a:t>
                      </a:r>
                      <a:endParaRPr/>
                    </a:p>
                    <a:p>
                      <a:pPr marL="0" marR="0" lvl="0" indent="0" algn="l" rtl="0">
                        <a:spcBef>
                          <a:spcPts val="0"/>
                        </a:spcBef>
                        <a:spcAft>
                          <a:spcPts val="0"/>
                        </a:spcAft>
                        <a:buNone/>
                      </a:pPr>
                      <a:r>
                        <a:rPr lang="en-GB" sz="1800"/>
                        <a:t>Grammatical elements missing (determiners)</a:t>
                      </a:r>
                      <a:endParaRPr/>
                    </a:p>
                    <a:p>
                      <a:pPr marL="0" marR="0" lvl="0" indent="0" algn="l" rtl="0">
                        <a:spcBef>
                          <a:spcPts val="0"/>
                        </a:spcBef>
                        <a:spcAft>
                          <a:spcPts val="0"/>
                        </a:spcAft>
                        <a:buNone/>
                      </a:pPr>
                      <a:r>
                        <a:rPr lang="en-GB" sz="1800"/>
                        <a:t>Inflectional affixes gradually acquired during this period. </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GB" sz="1800"/>
                        <a:t>3+ </a:t>
                      </a:r>
                      <a:endParaRPr/>
                    </a:p>
                  </a:txBody>
                  <a:tcPr marL="91450" marR="91450" marT="45725" marB="45725"/>
                </a:tc>
                <a:tc>
                  <a:txBody>
                    <a:bodyPr/>
                    <a:lstStyle/>
                    <a:p>
                      <a:pPr marL="0" marR="0" lvl="0" indent="0" algn="l" rtl="0">
                        <a:spcBef>
                          <a:spcPts val="0"/>
                        </a:spcBef>
                        <a:spcAft>
                          <a:spcPts val="0"/>
                        </a:spcAft>
                        <a:buNone/>
                      </a:pPr>
                      <a:r>
                        <a:rPr lang="en-GB" sz="1800"/>
                        <a:t>Post telegraphic </a:t>
                      </a:r>
                      <a:endParaRPr/>
                    </a:p>
                  </a:txBody>
                  <a:tcPr marL="91450" marR="91450" marT="45725" marB="45725"/>
                </a:tc>
                <a:tc>
                  <a:txBody>
                    <a:bodyPr/>
                    <a:lstStyle/>
                    <a:p>
                      <a:pPr marL="0" marR="0" lvl="0" indent="0" algn="l" rtl="0">
                        <a:spcBef>
                          <a:spcPts val="0"/>
                        </a:spcBef>
                        <a:spcAft>
                          <a:spcPts val="0"/>
                        </a:spcAft>
                        <a:buNone/>
                      </a:pPr>
                      <a:r>
                        <a:rPr lang="en-GB" sz="1800"/>
                        <a:t>Negative forms, plurals, wh interrogate words, auxiliaries. </a:t>
                      </a:r>
                      <a:endParaRPr/>
                    </a:p>
                  </a:txBody>
                  <a:tcPr marL="91450" marR="91450" marT="45725" marB="45725"/>
                </a:tc>
                <a:extLst>
                  <a:ext uri="{0D108BD9-81ED-4DB2-BD59-A6C34878D82A}">
                    <a16:rowId xmlns:a16="http://schemas.microsoft.com/office/drawing/2014/main" val="10006"/>
                  </a:ext>
                </a:extLst>
              </a:tr>
            </a:tbl>
          </a:graphicData>
        </a:graphic>
      </p:graphicFrame>
      <p:sp>
        <p:nvSpPr>
          <p:cNvPr id="252" name="Google Shape;252;p28"/>
          <p:cNvSpPr txBox="1"/>
          <p:nvPr/>
        </p:nvSpPr>
        <p:spPr>
          <a:xfrm>
            <a:off x="10312400" y="1199906"/>
            <a:ext cx="1663700" cy="2862322"/>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Inflectional affixes: ‘s’ at end of words to show possession / plural.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Or on verbs to show tense (ing, ed, s) </a:t>
            </a:r>
            <a:endParaRPr/>
          </a:p>
        </p:txBody>
      </p:sp>
      <p:sp>
        <p:nvSpPr>
          <p:cNvPr id="253" name="Google Shape;253;p28"/>
          <p:cNvSpPr/>
          <p:nvPr/>
        </p:nvSpPr>
        <p:spPr>
          <a:xfrm>
            <a:off x="89918" y="69501"/>
            <a:ext cx="7250681" cy="637081"/>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Learning outcomes:</a:t>
            </a:r>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To know the stages of child language acquisition and features of each stage.</a:t>
            </a:r>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To be able to define the key phonological errors and be able to identify them in a text.</a:t>
            </a:r>
            <a:endParaRPr/>
          </a:p>
          <a:p>
            <a:pPr marL="0" marR="0" lvl="0" indent="0" algn="l" rtl="0">
              <a:spcBef>
                <a:spcPts val="0"/>
              </a:spcBef>
              <a:spcAft>
                <a:spcPts val="0"/>
              </a:spcAft>
              <a:buClr>
                <a:schemeClr val="dk1"/>
              </a:buClr>
              <a:buSzPts val="1400"/>
              <a:buFont typeface="Calibri"/>
              <a:buNone/>
            </a:pPr>
            <a:endParaRPr sz="14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p:txBody>
      </p:sp>
      <p:sp>
        <p:nvSpPr>
          <p:cNvPr id="254" name="Google Shape;254;p28"/>
          <p:cNvSpPr txBox="1"/>
          <p:nvPr/>
        </p:nvSpPr>
        <p:spPr>
          <a:xfrm>
            <a:off x="10113818" y="4488873"/>
            <a:ext cx="1862282" cy="92333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Holophrase = one word to express fuller meaning.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F9E7A0CD065743A777ABCB3A132B21" ma:contentTypeVersion="16" ma:contentTypeDescription="Create a new document." ma:contentTypeScope="" ma:versionID="397f4fc6fda7ed9b9be8c1d0496b6501">
  <xsd:schema xmlns:xsd="http://www.w3.org/2001/XMLSchema" xmlns:xs="http://www.w3.org/2001/XMLSchema" xmlns:p="http://schemas.microsoft.com/office/2006/metadata/properties" xmlns:ns2="14138881-c390-4fa1-965b-946daa76e287" xmlns:ns3="cb1366b5-3db3-492d-af00-00269662eb53" targetNamespace="http://schemas.microsoft.com/office/2006/metadata/properties" ma:root="true" ma:fieldsID="d06b23723f0564d9eae18effa5c76c26" ns2:_="" ns3:_="">
    <xsd:import namespace="14138881-c390-4fa1-965b-946daa76e287"/>
    <xsd:import namespace="cb1366b5-3db3-492d-af00-00269662eb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138881-c390-4fa1-965b-946daa76e2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366b5-3db3-492d-af00-00269662eb5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eb3acfb-6e7b-47e1-a818-ca529991b1f7}" ma:internalName="TaxCatchAll" ma:showField="CatchAllData" ma:web="cb1366b5-3db3-492d-af00-00269662eb5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4138881-c390-4fa1-965b-946daa76e287">
      <Terms xmlns="http://schemas.microsoft.com/office/infopath/2007/PartnerControls"/>
    </lcf76f155ced4ddcb4097134ff3c332f>
    <TaxCatchAll xmlns="cb1366b5-3db3-492d-af00-00269662eb5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E36842-FE4F-4777-B116-694521966F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138881-c390-4fa1-965b-946daa76e287"/>
    <ds:schemaRef ds:uri="cb1366b5-3db3-492d-af00-00269662eb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FF1CAD-1E13-456B-B73C-B528E66A8631}">
  <ds:schemaRefs>
    <ds:schemaRef ds:uri="http://schemas.microsoft.com/office/infopath/2007/PartnerControls"/>
    <ds:schemaRef ds:uri="cb1366b5-3db3-492d-af00-00269662eb53"/>
    <ds:schemaRef ds:uri="http://schemas.microsoft.com/office/2006/documentManagement/types"/>
    <ds:schemaRef ds:uri="http://www.w3.org/XML/1998/namespace"/>
    <ds:schemaRef ds:uri="http://purl.org/dc/elements/1.1/"/>
    <ds:schemaRef ds:uri="http://schemas.microsoft.com/office/2006/metadata/properties"/>
    <ds:schemaRef ds:uri="http://schemas.openxmlformats.org/package/2006/metadata/core-properties"/>
    <ds:schemaRef ds:uri="14138881-c390-4fa1-965b-946daa76e287"/>
    <ds:schemaRef ds:uri="http://purl.org/dc/dcmitype/"/>
    <ds:schemaRef ds:uri="http://purl.org/dc/terms/"/>
  </ds:schemaRefs>
</ds:datastoreItem>
</file>

<file path=customXml/itemProps3.xml><?xml version="1.0" encoding="utf-8"?>
<ds:datastoreItem xmlns:ds="http://schemas.openxmlformats.org/officeDocument/2006/customXml" ds:itemID="{C53D8C4A-ED8C-459D-92CF-78C4A8FC56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6326</Words>
  <Application>Microsoft Office PowerPoint</Application>
  <PresentationFormat>Widescreen</PresentationFormat>
  <Paragraphs>907</Paragraphs>
  <Slides>47</Slides>
  <Notes>47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Calibri</vt:lpstr>
      <vt:lpstr>Calibri Light</vt:lpstr>
      <vt:lpstr>Georgia</vt:lpstr>
      <vt:lpstr>Noto Sans Symbols</vt:lpstr>
      <vt:lpstr>Times New Roman</vt:lpstr>
      <vt:lpstr>Trebuchet MS</vt:lpstr>
      <vt:lpstr>Office Theme</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Using the appropriate terminology to explain your findings, examine the language development stage of both child participants as evidenced in the transcript. (phonology, grammar and meaning)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Antonia Howard-Hildige</dc:creator>
  <cp:lastModifiedBy>antonia howard-hildige</cp:lastModifiedBy>
  <cp:revision>9</cp:revision>
  <cp:lastPrinted>2024-02-22T08:47:32Z</cp:lastPrinted>
  <dcterms:modified xsi:type="dcterms:W3CDTF">2025-01-09T17:21:32Z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0x0101008DF9E7A0CD065743A777ABCB3A132B21</vt:lpwstr>
  </property>
</Properties>
</file>