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0"/>
  </p:notesMasterIdLst>
  <p:sldIdLst>
    <p:sldId id="261" r:id="rId6"/>
    <p:sldId id="264" r:id="rId7"/>
    <p:sldId id="327" r:id="rId8"/>
    <p:sldId id="328" r:id="rId9"/>
    <p:sldId id="329" r:id="rId10"/>
    <p:sldId id="330" r:id="rId11"/>
    <p:sldId id="332" r:id="rId12"/>
    <p:sldId id="331" r:id="rId13"/>
    <p:sldId id="338" r:id="rId14"/>
    <p:sldId id="339" r:id="rId15"/>
    <p:sldId id="340" r:id="rId16"/>
    <p:sldId id="334" r:id="rId17"/>
    <p:sldId id="333" r:id="rId18"/>
    <p:sldId id="335" r:id="rId19"/>
    <p:sldId id="336" r:id="rId20"/>
    <p:sldId id="337" r:id="rId21"/>
    <p:sldId id="341" r:id="rId22"/>
    <p:sldId id="342" r:id="rId23"/>
    <p:sldId id="343" r:id="rId24"/>
    <p:sldId id="344" r:id="rId25"/>
    <p:sldId id="345" r:id="rId26"/>
    <p:sldId id="346" r:id="rId27"/>
    <p:sldId id="361" r:id="rId28"/>
    <p:sldId id="352" r:id="rId29"/>
    <p:sldId id="351" r:id="rId30"/>
    <p:sldId id="353" r:id="rId31"/>
    <p:sldId id="354" r:id="rId32"/>
    <p:sldId id="355" r:id="rId33"/>
    <p:sldId id="356" r:id="rId34"/>
    <p:sldId id="357" r:id="rId35"/>
    <p:sldId id="358" r:id="rId36"/>
    <p:sldId id="359" r:id="rId37"/>
    <p:sldId id="360" r:id="rId38"/>
    <p:sldId id="3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3E6B536D-1C57-B62F-3CFA-11D3B5165A4F}" name="Arun Aranganathan" initials="AA" userId="S::ArunKumar@newgenpublishing.co.uk::f7080a4c-0df9-4660-97a1-adaa21e1ac25" providerId="AD"/>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7854" autoAdjust="0"/>
  </p:normalViewPr>
  <p:slideViewPr>
    <p:cSldViewPr snapToGrid="0" snapToObjects="1">
      <p:cViewPr varScale="1">
        <p:scale>
          <a:sx n="85" d="100"/>
          <a:sy n="85" d="100"/>
        </p:scale>
        <p:origin x="156"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75" d="100"/>
          <a:sy n="75" d="100"/>
        </p:scale>
        <p:origin x="2088" y="-60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check each character’s answer. Ask learners to work out what mistakes were made by the characters who gave incorrect answer. Discuss the misconceptions in each of the incorrect answers. </a:t>
            </a:r>
          </a:p>
          <a:p>
            <a:r>
              <a:rPr lang="en-US" dirty="0"/>
              <a:t>Ruby – forgot to halve. </a:t>
            </a:r>
          </a:p>
          <a:p>
            <a:r>
              <a:rPr lang="en-US" dirty="0"/>
              <a:t>Dev – used a side length which was not the height. </a:t>
            </a:r>
          </a:p>
          <a:p>
            <a:r>
              <a:rPr lang="en-US" dirty="0"/>
              <a:t>Zac – multiplied all sides together. May have mixed in an incorrect perimeter method. </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77042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Teacher to highlight the formula for the area of a triangle, remind students it is something they will need to remember. Highlight that the height needs to be the perpendicular height, from the vertex to the opposite side. </a:t>
            </a: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89708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 pairs to work out the area of each shape. </a:t>
            </a:r>
            <a:r>
              <a:rPr lang="en-GB" sz="1200" dirty="0">
                <a:effectLst/>
                <a:latin typeface="Segoe UI" panose="020B0502040204020203" pitchFamily="34" charset="0"/>
              </a:rPr>
              <a:t>Some may not know how to calculate the area of a triangle but encourage them to try, focusing on what they can do. For example, could they split the shape? Remind learners that these questions will be worth a few marks and that they can get some marks for correct steps, even if they don’t answer the whole question. </a:t>
            </a:r>
          </a:p>
          <a:p>
            <a:r>
              <a:rPr lang="en-GB" sz="1200" dirty="0">
                <a:effectLst/>
                <a:latin typeface="Segoe UI" panose="020B0502040204020203" pitchFamily="34" charset="0"/>
              </a:rPr>
              <a:t>Tell learners that they will be discussing methods so make sure they have worked together and have drawn the shapes.</a:t>
            </a:r>
          </a:p>
          <a:p>
            <a:r>
              <a:rPr lang="en-GB" sz="1200" dirty="0"/>
              <a:t>Ask pairs to come to the board to show how they found the area of the shape. </a:t>
            </a:r>
          </a:p>
          <a:p>
            <a:r>
              <a:rPr lang="en-GB" sz="1200" dirty="0"/>
              <a:t>Ask a pair who used a different method to come up and show their method. Try to find responses using all 3 methods for the first shape. Once a method has been shown, check which other pairs used the same method.</a:t>
            </a:r>
          </a:p>
          <a:p>
            <a:endParaRPr lang="en-GB" sz="1200" dirty="0">
              <a:effectLst/>
              <a:latin typeface="Segoe UI" panose="020B0502040204020203" pitchFamily="34" charset="0"/>
            </a:endParaRPr>
          </a:p>
          <a:p>
            <a:r>
              <a:rPr lang="en-GB" sz="1200" dirty="0">
                <a:effectLst/>
                <a:latin typeface="Segoe UI" panose="020B0502040204020203" pitchFamily="34" charset="0"/>
              </a:rPr>
              <a:t>Repeat for the second shape. For the second shape learners </a:t>
            </a:r>
            <a:r>
              <a:rPr lang="en-GB" sz="900" b="0" i="0" u="none" strike="noStrike" cap="none" dirty="0">
                <a:solidFill>
                  <a:srgbClr val="000000"/>
                </a:solidFill>
                <a:effectLst/>
                <a:latin typeface="Arial"/>
                <a:ea typeface="Arial"/>
                <a:cs typeface="Arial"/>
                <a:sym typeface="Arial"/>
              </a:rPr>
              <a:t>could use the formula for the area of the trapezium but the aim is to give them tools to answer questions on compound shapes rather than remember formulae. </a:t>
            </a:r>
            <a:endParaRPr lang="en-GB" sz="1200" dirty="0">
              <a:effectLst/>
              <a:latin typeface="Segoe UI" panose="020B0502040204020203"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80704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Calibri" panose="020F0502020204030204" pitchFamily="34" charset="0"/>
              </a:rPr>
              <a:t>This is an optional slide to review two of the three different methods, step by step.</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48956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Calibri" panose="020F0502020204030204" pitchFamily="34" charset="0"/>
              </a:rPr>
              <a:t>This is an optional slide to review two of the three different methods, step by step.</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12480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31589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the process of finding the area of a compound shape. Explain that ‘familiar’ shapes can be rectangles, squares, triangles, circles or part of a circle. </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546899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n-lt"/>
              </a:rPr>
              <a:t>Guide learners to see that the crowd capacity is affected by the area of venue. Give other types of common problems about area in exams: ‘How many tins of paint are required to paint the wall…’, ‘How many tiles…’. Highlight that these types of questions often involve finding an area or perimeter and then using that measure to work out something practical like how much of a material is needed, costs, etc. </a:t>
            </a: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78836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n-lt"/>
              </a:rPr>
              <a:t>Ask learners to work in pairs to calculate the area of each venue and complete the table in the handout. </a:t>
            </a:r>
          </a:p>
          <a:p>
            <a:r>
              <a:rPr lang="en-GB" sz="1200" b="0" i="0" dirty="0">
                <a:solidFill>
                  <a:srgbClr val="000000"/>
                </a:solidFill>
                <a:effectLst/>
                <a:latin typeface="+mn-lt"/>
              </a:rPr>
              <a:t>Some potential prompts:</a:t>
            </a:r>
          </a:p>
          <a:p>
            <a:pPr marL="330200" indent="-171450">
              <a:buFont typeface="Arial" panose="020B0604020202020204" pitchFamily="34" charset="0"/>
              <a:buChar char="•"/>
            </a:pPr>
            <a:r>
              <a:rPr lang="en-GB" sz="1200" b="0" i="0" dirty="0">
                <a:solidFill>
                  <a:srgbClr val="000000"/>
                </a:solidFill>
                <a:effectLst/>
                <a:latin typeface="+mn-lt"/>
              </a:rPr>
              <a:t>Can you split the shapes? </a:t>
            </a:r>
          </a:p>
          <a:p>
            <a:pPr marL="330200" indent="-171450">
              <a:buFont typeface="Arial" panose="020B0604020202020204" pitchFamily="34" charset="0"/>
              <a:buChar char="•"/>
            </a:pPr>
            <a:r>
              <a:rPr lang="en-GB" sz="1200" b="0" i="0" dirty="0">
                <a:solidFill>
                  <a:srgbClr val="000000"/>
                </a:solidFill>
                <a:effectLst/>
                <a:latin typeface="+mn-lt"/>
              </a:rPr>
              <a:t>Can you find any missing lengths or dimensions?</a:t>
            </a:r>
          </a:p>
          <a:p>
            <a:pPr marL="330200" indent="-171450">
              <a:buFont typeface="Arial" panose="020B0604020202020204" pitchFamily="34" charset="0"/>
              <a:buChar char="•"/>
            </a:pPr>
            <a:r>
              <a:rPr lang="en-GB" sz="1200" b="0" i="0" dirty="0">
                <a:solidFill>
                  <a:srgbClr val="000000"/>
                </a:solidFill>
                <a:effectLst/>
                <a:latin typeface="+mn-lt"/>
              </a:rPr>
              <a:t>What do you need to find the area of a square / rectangle / triangle? Check the formula if you have forgotten. </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000000"/>
                </a:solidFill>
                <a:effectLst/>
                <a:latin typeface="+mn-lt"/>
              </a:rPr>
              <a:t>Once learners have worked out the area of each venue, they should choose the venue with the largest area and work out how much income the company will get from that venue. </a:t>
            </a:r>
          </a:p>
          <a:p>
            <a:endParaRPr lang="en-GB" sz="1200" dirty="0">
              <a:solidFill>
                <a:srgbClr val="404040"/>
              </a:solidFill>
              <a:effectLst/>
              <a:latin typeface="Calibri" panose="020F0502020204030204" pitchFamily="34" charset="0"/>
              <a:ea typeface="Calibri" panose="020F0502020204030204" pitchFamily="34" charset="0"/>
            </a:endParaRPr>
          </a:p>
          <a:p>
            <a:r>
              <a:rPr lang="en-GB" sz="1200" dirty="0">
                <a:solidFill>
                  <a:srgbClr val="404040"/>
                </a:solidFill>
                <a:effectLst/>
                <a:latin typeface="Calibri" panose="020F0502020204030204" pitchFamily="34" charset="0"/>
                <a:ea typeface="Calibri" panose="020F0502020204030204" pitchFamily="34" charset="0"/>
              </a:rPr>
              <a:t>Ask one pair to share their method for finding the area of each shape. Ask the pair to explain how they found any ‘missing’ dimensions.</a:t>
            </a:r>
          </a:p>
          <a:p>
            <a:endParaRPr lang="en-GB" sz="1200" dirty="0">
              <a:solidFill>
                <a:srgbClr val="404040"/>
              </a:solidFill>
              <a:effectLst/>
              <a:latin typeface="Calibri" panose="020F0502020204030204" pitchFamily="34" charset="0"/>
            </a:endParaRPr>
          </a:p>
          <a:p>
            <a:r>
              <a:rPr lang="en-GB" sz="1200" dirty="0">
                <a:solidFill>
                  <a:srgbClr val="404040"/>
                </a:solidFill>
                <a:effectLst/>
                <a:latin typeface="Calibri" panose="020F0502020204030204" pitchFamily="34" charset="0"/>
              </a:rPr>
              <a:t>Emphasise that these questions are multi-mark questions and reinforce the importance of trying to do at least some of the steps for each of the questions to get as many marks as possible. </a:t>
            </a:r>
            <a:endParaRPr lang="en-GB" dirty="0"/>
          </a:p>
          <a:p>
            <a:pPr marL="15875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098873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10567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 pairs. Give learners the ‘Three gardens’ handout to help them visualise.</a:t>
            </a:r>
          </a:p>
          <a:p>
            <a:r>
              <a:rPr lang="en-GB" dirty="0"/>
              <a:t>Give learners a few minutes to discuss Dev and Ruby’s statements. Learners should not use a calculator and should not work out the area of each garden but should consider the effect of increasing the width and the length respectively. </a:t>
            </a:r>
          </a:p>
          <a:p>
            <a:r>
              <a:rPr lang="en-GB" dirty="0"/>
              <a:t>The purpose of the task is to get the learners to understand that area of rectangles is two-dimensional and that changes to each dimension can change the area. The handout reinforces this idea and deepens understanding as the learners can see the number of squares in the rows and columns.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93439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alternatives to the calculation methods shown on the slide – most notably adding up the areas of composite rectangles.  Make sure these methods are discussed and validated.</a:t>
            </a:r>
            <a:endParaRPr lang="en-US" sz="1200"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3896927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5753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go through tips and exam guidance pointing out stages when these could be applied.</a:t>
            </a: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02930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to go through the tips and exam guidance pointing out stages when these could be applied.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59417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r>
              <a:rPr lang="en-GB" dirty="0"/>
              <a:t>Tutor to h</a:t>
            </a:r>
            <a:r>
              <a:rPr lang="en-GB" dirty="0">
                <a:latin typeface="Times New Roman" panose="02020603050405020304" pitchFamily="18" charset="0"/>
              </a:rPr>
              <a:t>ighlight exam tips:</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Underline key information (mainly mathematical words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area, volume, percentage, etc.)</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Can you use your calculator to help you? Do you know how to use your calculator?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marks awarded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could link to the number of steps needed in the answer.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Check work </a:t>
            </a:r>
            <a:r>
              <a:rPr lang="en-GB" b="0" i="0" dirty="0">
                <a:solidFill>
                  <a:srgbClr val="111111"/>
                </a:solidFill>
                <a:effectLst/>
                <a:latin typeface="Roboto" panose="02000000000000000000" pitchFamily="2" charset="0"/>
              </a:rPr>
              <a:t>–</a:t>
            </a:r>
            <a:r>
              <a:rPr lang="en-GB" sz="1200" b="0" i="0" dirty="0">
                <a:solidFill>
                  <a:srgbClr val="000000"/>
                </a:solidFill>
                <a:effectLst/>
                <a:latin typeface="Times New Roman" panose="02020603050405020304" pitchFamily="18" charset="0"/>
              </a:rPr>
              <a:t> i</a:t>
            </a:r>
            <a:r>
              <a:rPr lang="en-GB" sz="1200" dirty="0">
                <a:solidFill>
                  <a:srgbClr val="000000"/>
                </a:solidFill>
                <a:effectLst/>
                <a:latin typeface="Times New Roman" panose="02020603050405020304" pitchFamily="18" charset="0"/>
                <a:ea typeface="Times New Roman" panose="02020603050405020304" pitchFamily="18" charset="0"/>
              </a:rPr>
              <a:t>s it asking for reverse check or estimation?</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units in the question, as they give clues if it is asking for area, perimeter or volume.</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pPr marL="330200" indent="-171450">
              <a:buFont typeface="Arial" panose="020B0604020202020204" pitchFamily="34" charset="0"/>
              <a:buChar char="•"/>
            </a:pPr>
            <a:r>
              <a:rPr lang="en-GB" dirty="0"/>
              <a:t>Emphasise how important it is to look at the units used in a question and explain that full marks will not be awarded if units are missing.</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21836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Tutor to reinforce to the class that this question is a 6-mark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draw sketches, find missing lengths, work out the area of any part of the shape, etc. </a:t>
            </a:r>
          </a:p>
          <a:p>
            <a:r>
              <a:rPr lang="en-GB" sz="1200" dirty="0">
                <a:effectLst/>
                <a:latin typeface="Times New Roman" panose="02020603050405020304" pitchFamily="18" charset="0"/>
                <a:ea typeface="Times New Roman" panose="02020603050405020304" pitchFamily="18" charset="0"/>
              </a:rPr>
              <a:t>Tutor to explain about follow through marks.   </a:t>
            </a:r>
          </a:p>
          <a:p>
            <a:r>
              <a:rPr lang="en-GB" sz="1200" dirty="0">
                <a:effectLst/>
                <a:latin typeface="Times New Roman" panose="02020603050405020304" pitchFamily="18" charset="0"/>
                <a:ea typeface="Times New Roman" panose="02020603050405020304" pitchFamily="18" charset="0"/>
              </a:rPr>
              <a:t>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a:p>
            <a:pPr marL="457200" indent="-298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129445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dirty="0">
                <a:effectLst/>
                <a:latin typeface="Times New Roman" panose="02020603050405020304" pitchFamily="18" charset="0"/>
                <a:ea typeface="Times New Roman" panose="02020603050405020304" pitchFamily="18" charset="0"/>
              </a:rPr>
              <a:t>Tutor to reinforce to the class that this question is a 5-mark question so there are various opportunities to get marks.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dirty="0">
                <a:effectLst/>
                <a:latin typeface="Times New Roman" panose="02020603050405020304" pitchFamily="18" charset="0"/>
                <a:ea typeface="Times New Roman" panose="02020603050405020304" pitchFamily="18" charset="0"/>
              </a:rPr>
              <a:t>Learners to think about all possible ways to get marks: draw sketches, find missing lengths, work out the area of any part of the shape, etc. Tutor to explain about follow through marks.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dirty="0">
                <a:effectLst/>
                <a:latin typeface="Times New Roman" panose="02020603050405020304" pitchFamily="18" charset="0"/>
                <a:ea typeface="Times New Roman" panose="02020603050405020304" pitchFamily="18" charset="0"/>
              </a:rPr>
              <a:t>FTM enable the Learners to get marks for working done later in the question, even if their first answer is incorrect. Encourage Learners to highlight key words and information in the question so they understand exactly what is being asked.</a:t>
            </a:r>
          </a:p>
          <a:p>
            <a:endParaRPr lang="en-GB" dirty="0"/>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945955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099897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r>
              <a:rPr lang="en-GB" dirty="0"/>
              <a:t>Tutor to h</a:t>
            </a:r>
            <a:r>
              <a:rPr lang="en-GB" dirty="0">
                <a:latin typeface="Times New Roman" panose="02020603050405020304" pitchFamily="18" charset="0"/>
              </a:rPr>
              <a:t>ighlight exam tips:</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Underline key information (mainly mathematical words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area, volume, percentage, etc.)</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Can you use your calculator to help you? Do you know how to use your calculator?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marks awarded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could link to the number of steps needed in the answer.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Check work </a:t>
            </a:r>
            <a:r>
              <a:rPr lang="en-GB" b="0" i="0" dirty="0">
                <a:solidFill>
                  <a:srgbClr val="111111"/>
                </a:solidFill>
                <a:effectLst/>
                <a:latin typeface="Roboto" panose="02000000000000000000" pitchFamily="2" charset="0"/>
              </a:rPr>
              <a:t>–</a:t>
            </a:r>
            <a:r>
              <a:rPr lang="en-GB" sz="1200" b="0" i="0" dirty="0">
                <a:solidFill>
                  <a:srgbClr val="000000"/>
                </a:solidFill>
                <a:effectLst/>
                <a:latin typeface="Times New Roman" panose="02020603050405020304" pitchFamily="18" charset="0"/>
              </a:rPr>
              <a:t> i</a:t>
            </a:r>
            <a:r>
              <a:rPr lang="en-GB" sz="1200" dirty="0">
                <a:solidFill>
                  <a:srgbClr val="000000"/>
                </a:solidFill>
                <a:effectLst/>
                <a:latin typeface="Times New Roman" panose="02020603050405020304" pitchFamily="18" charset="0"/>
                <a:ea typeface="Times New Roman" panose="02020603050405020304" pitchFamily="18" charset="0"/>
              </a:rPr>
              <a:t>s it asking for reverse check or estimation?</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units in the question, as they give clues if it is asking for area, perimeter or volume.</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pPr marL="330200" indent="-171450">
              <a:buFont typeface="Arial" panose="020B0604020202020204" pitchFamily="34" charset="0"/>
              <a:buChar char="•"/>
            </a:pPr>
            <a:r>
              <a:rPr lang="en-GB" dirty="0"/>
              <a:t>Emphasise how important it is to look at the units used in a question and explain that full marks will not be awarded if units are missing.</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76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 few pairs to suggest whether Ruby and Dev are correct and share what methods they use to decide.</a:t>
            </a:r>
          </a:p>
          <a:p>
            <a:r>
              <a:rPr lang="en-GB" dirty="0"/>
              <a:t>Use the slide to show a visual of how changing the length and the width by one meter will affect the area. </a:t>
            </a:r>
          </a:p>
          <a:p>
            <a:r>
              <a:rPr lang="en-GB" dirty="0"/>
              <a:t>The part shaded green helps to show how area is measured, reinforcing that it is the area inside a shape and for rectangles is made up of columns/rows (hence counting squares is a method of working out the area of a rectangle).</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2083319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r>
              <a:rPr lang="en-GB" dirty="0"/>
              <a:t>Tutor to h</a:t>
            </a:r>
            <a:r>
              <a:rPr lang="en-GB" dirty="0">
                <a:latin typeface="Times New Roman" panose="02020603050405020304" pitchFamily="18" charset="0"/>
              </a:rPr>
              <a:t>ighlight exam tips:</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Underline key information (mainly mathematical words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area, volume, percentage, etc.)</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Can you use your calculator to help you? Do you know how to use your calculator?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marks awarded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could link to the number of steps needed in the answer.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Check work </a:t>
            </a:r>
            <a:r>
              <a:rPr lang="en-GB" b="0" i="0" dirty="0">
                <a:solidFill>
                  <a:srgbClr val="111111"/>
                </a:solidFill>
                <a:effectLst/>
                <a:latin typeface="Roboto" panose="02000000000000000000" pitchFamily="2" charset="0"/>
              </a:rPr>
              <a:t>–</a:t>
            </a:r>
            <a:r>
              <a:rPr lang="en-GB" sz="1200" b="0" i="0" dirty="0">
                <a:solidFill>
                  <a:srgbClr val="000000"/>
                </a:solidFill>
                <a:effectLst/>
                <a:latin typeface="Times New Roman" panose="02020603050405020304" pitchFamily="18" charset="0"/>
              </a:rPr>
              <a:t> i</a:t>
            </a:r>
            <a:r>
              <a:rPr lang="en-GB" sz="1200" dirty="0">
                <a:solidFill>
                  <a:srgbClr val="000000"/>
                </a:solidFill>
                <a:effectLst/>
                <a:latin typeface="Times New Roman" panose="02020603050405020304" pitchFamily="18" charset="0"/>
                <a:ea typeface="Times New Roman" panose="02020603050405020304" pitchFamily="18" charset="0"/>
              </a:rPr>
              <a:t>s it asking for reverse check or estimation?</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units in the question, as they give clues if it is asking for area, perimeter or volume.</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pPr marL="330200" indent="-171450">
              <a:buFont typeface="Arial" panose="020B0604020202020204" pitchFamily="34" charset="0"/>
              <a:buChar char="•"/>
            </a:pPr>
            <a:r>
              <a:rPr lang="en-GB" dirty="0"/>
              <a:t>Emphasise how important it is to look at the units used in a question and explain that full marks will not be awarded if units are missing.</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570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dirty="0">
                <a:solidFill>
                  <a:srgbClr val="333333"/>
                </a:solidFill>
                <a:effectLst/>
                <a:latin typeface="Verdana" panose="020B0604030504040204" pitchFamily="34" charset="0"/>
              </a:rPr>
              <a:t>Question 2:  </a:t>
            </a:r>
            <a:r>
              <a:rPr lang="en-GB" sz="1200" b="0" i="0" dirty="0">
                <a:solidFill>
                  <a:srgbClr val="333333"/>
                </a:solidFill>
                <a:effectLst/>
                <a:latin typeface="Verdana" panose="020B0604030504040204" pitchFamily="34" charset="0"/>
              </a:rPr>
              <a:t>This multi-stage problem requires learners to demonstrate an ability to work with the area of a Level 2 composite shape, direct proportion and money to find the cost of the packs of the tiles needed to cover a floor. The majority of learners were often awarded at least 3 of the 6 marks available for finding a partial area and using the coverage stated to find the cost of the tiles for a partial area. The most successful approach when calculating the total area of the floor was to find the area of a whole rectangle and subtract the triangular part. Commonly seen errors were to forget to divide by 2 when calculating the area of a triangle, multiplying by the coverage rather than dividing or to not round up to a whole number of packs when finding the total cost.</a:t>
            </a:r>
            <a:endParaRPr lang="en-GB" sz="900" b="0" i="0" dirty="0">
              <a:solidFill>
                <a:srgbClr val="333333"/>
              </a:solidFill>
              <a:effectLst/>
              <a:latin typeface="Verdan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21566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Tutor to reinforce to learners that this question is a 6-mark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draw sketches, find missing lengths, work out the area of any part of the shape, etc. </a:t>
            </a:r>
          </a:p>
          <a:p>
            <a:r>
              <a:rPr lang="en-GB" sz="1200" dirty="0">
                <a:effectLst/>
                <a:latin typeface="Times New Roman" panose="02020603050405020304" pitchFamily="18" charset="0"/>
                <a:ea typeface="Times New Roman" panose="02020603050405020304" pitchFamily="18" charset="0"/>
              </a:rPr>
              <a:t>Tutor to explain about follow through marks.   </a:t>
            </a:r>
          </a:p>
          <a:p>
            <a:r>
              <a:rPr lang="en-GB" sz="1200" dirty="0">
                <a:effectLst/>
                <a:latin typeface="Times New Roman" panose="02020603050405020304" pitchFamily="18" charset="0"/>
                <a:ea typeface="Times New Roman" panose="02020603050405020304" pitchFamily="18" charset="0"/>
              </a:rPr>
              <a:t>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a:p>
            <a:pPr marL="457200" indent="-298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1575438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33333"/>
                </a:solidFill>
                <a:effectLst/>
                <a:latin typeface="Verdana" panose="020B0604030504040204" pitchFamily="34" charset="0"/>
              </a:rPr>
              <a:t>Question 3:  </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Examiner comments not available.</a:t>
            </a: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33</a:t>
            </a:fld>
            <a:endParaRPr lang="en-US"/>
          </a:p>
        </p:txBody>
      </p:sp>
    </p:spTree>
    <p:extLst>
      <p:ext uri="{BB962C8B-B14F-4D97-AF65-F5344CB8AC3E}">
        <p14:creationId xmlns:p14="http://schemas.microsoft.com/office/powerpoint/2010/main" val="122088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76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individually to draw as many rectangles as they can with an area of 24 units.  </a:t>
            </a:r>
          </a:p>
          <a:p>
            <a:r>
              <a:rPr lang="en-GB" dirty="0"/>
              <a:t>Get learners to share how many rectangles they could draw and what they noticed about the rectangles and their dimensions.</a:t>
            </a:r>
          </a:p>
          <a:p>
            <a:r>
              <a:rPr lang="en-GB" dirty="0"/>
              <a:t>Prompt the learners to think about the dimensions of the rectangles.</a:t>
            </a:r>
          </a:p>
          <a:p>
            <a:r>
              <a:rPr lang="en-GB" dirty="0"/>
              <a:t>Use the slide to show some factor pairs that give an area of 24 units.</a:t>
            </a:r>
          </a:p>
          <a:p>
            <a:r>
              <a:rPr lang="en-GB" dirty="0"/>
              <a:t>It is important to use the term ‘factors’ and make the link between factor pairs and dimensions clear. </a:t>
            </a:r>
          </a:p>
          <a:p>
            <a:r>
              <a:rPr lang="en-GB" dirty="0"/>
              <a:t>Note that some learners may have drawn their rectangles in the vertical orientation. Emphasise that these give the same area and have the same dimensions. </a:t>
            </a:r>
          </a:p>
          <a:p>
            <a:r>
              <a:rPr lang="en-GB" dirty="0"/>
              <a:t>Mention perimeter again and highlight the difference between the perimeter and area of a rectangle.</a:t>
            </a:r>
          </a:p>
          <a:p>
            <a:r>
              <a:rPr lang="en-GB" dirty="0"/>
              <a:t>The purpose of this activity is for the learners to understand that a rectangle with a constant area can be made using rectangles with different dimensions (pairs of factors).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409489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learners about the concept of square numbers. Explain how they can find the dimensions of a square by finding the square root of its area.</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90783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pPr>
            <a:r>
              <a:rPr lang="en-GB" dirty="0"/>
              <a:t>Ask learners to consider the statements and decide who is correct and what the others did wrong. </a:t>
            </a:r>
          </a:p>
          <a:p>
            <a:pPr marL="171450" lvl="0" indent="-171450" algn="l" rtl="0">
              <a:lnSpc>
                <a:spcPct val="100000"/>
              </a:lnSpc>
              <a:spcBef>
                <a:spcPts val="0"/>
              </a:spcBef>
              <a:spcAft>
                <a:spcPts val="0"/>
              </a:spcAft>
              <a:buSzPts val="1400"/>
            </a:pPr>
            <a:r>
              <a:rPr lang="en-GB" dirty="0"/>
              <a:t>Ask learners to explain their reasoning and state the misconceptions that Dev and Carlos held. </a:t>
            </a:r>
          </a:p>
          <a:p>
            <a:pPr marL="171450" lvl="0" indent="-171450" algn="l" rtl="0">
              <a:lnSpc>
                <a:spcPct val="100000"/>
              </a:lnSpc>
              <a:spcBef>
                <a:spcPts val="0"/>
              </a:spcBef>
              <a:spcAft>
                <a:spcPts val="0"/>
              </a:spcAft>
              <a:buSzPts val="1400"/>
            </a:pPr>
            <a:r>
              <a:rPr lang="en-GB" dirty="0"/>
              <a:t>Dev has made the common mistake of counting the squares around the rectangle (including those 4 extra corner squares).</a:t>
            </a:r>
          </a:p>
          <a:p>
            <a:pPr marL="171450" lvl="0" indent="-171450" algn="l" rtl="0">
              <a:lnSpc>
                <a:spcPct val="100000"/>
              </a:lnSpc>
              <a:spcBef>
                <a:spcPts val="0"/>
              </a:spcBef>
              <a:spcAft>
                <a:spcPts val="0"/>
              </a:spcAft>
              <a:buSzPts val="1400"/>
            </a:pPr>
            <a:r>
              <a:rPr lang="en-GB" dirty="0"/>
              <a:t>Carlos has worked out the area instead of the perimeter.</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19532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method for finding perimeter. Remind learners it is something they will need to </a:t>
            </a:r>
            <a:r>
              <a:rPr lang="en-US" dirty="0" err="1"/>
              <a:t>memorise</a:t>
            </a:r>
            <a:r>
              <a:rPr lang="en-US" dirty="0"/>
              <a:t>. Use the slide to demonstrate how to calculate perimeter.</a:t>
            </a: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60643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formula for the area of a rectangle. Remind learners it is something they will need to </a:t>
            </a:r>
            <a:r>
              <a:rPr lang="en-US" dirty="0" err="1"/>
              <a:t>memorise</a:t>
            </a:r>
            <a:r>
              <a:rPr lang="en-US" dirty="0"/>
              <a:t>. </a:t>
            </a:r>
            <a:r>
              <a:rPr lang="en-US"/>
              <a:t>Some tutors </a:t>
            </a:r>
            <a:r>
              <a:rPr lang="en-US" dirty="0"/>
              <a:t>or learners may use the terms ‘length’ and ‘width’. Make it clear that ‘base’ and ‘width’ refer to the same thing and the terminology is not what is important. Base and height were used so they correlated with the terminology in the formula for the area of a triangle. </a:t>
            </a: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73315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slide to show a rectangle split into two triangles. Use prompts to guide learners to figure out that the area of each triangle is half the area of the rectangle. They can use this to derive the area of a triangle.</a:t>
            </a: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8167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1/8/2025</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1/8/2025</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1/8/2025</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1/8/2025</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1/8/2025</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1/8/2025</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1/8/2025</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1/8/2025</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1/8/2025</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1/8/2025</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1/8/2025</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1/8/2025</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1/8/2025</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1/8/2025</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1/8/2025</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1/8/2025</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1/8/2025</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1/8/2025</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1/8/2025</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1/8/2025</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1/8/2025</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1/8/2025</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1/8/2025</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1/8/2025</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21.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21.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png"/><Relationship Id="rId4" Type="http://schemas.openxmlformats.org/officeDocument/2006/relationships/image" Target="../media/image5.svg"/><Relationship Id="rId9"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0.jp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2.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3.wmf"/><Relationship Id="rId5" Type="http://schemas.openxmlformats.org/officeDocument/2006/relationships/oleObject" Target="../embeddings/oleObject1.bin"/><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0.jpg"/><Relationship Id="rId4" Type="http://schemas.openxmlformats.org/officeDocument/2006/relationships/image" Target="../media/image5.sv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svg"/><Relationship Id="rId9"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4.wmf"/><Relationship Id="rId5" Type="http://schemas.openxmlformats.org/officeDocument/2006/relationships/oleObject" Target="../embeddings/oleObject2.bin"/><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png"/><Relationship Id="rId7" Type="http://schemas.openxmlformats.org/officeDocument/2006/relationships/image" Target="../media/image550.png"/><Relationship Id="rId12"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5.svg"/><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224951"/>
            <a:ext cx="9144000" cy="2046563"/>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17</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Area and perimeter of rectilinear and compound shapes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Level 2</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0"/>
            <a:ext cx="9144000" cy="2453400"/>
          </a:xfrm>
          <a:ln w="38100">
            <a:solidFill>
              <a:schemeClr val="accent1"/>
            </a:solidFill>
          </a:ln>
        </p:spPr>
        <p:txBody>
          <a:bodyPr>
            <a:normAutofit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dirty="0"/>
              <a:t>E</a:t>
            </a:r>
            <a:r>
              <a:rPr lang="en-US" sz="2800" dirty="0">
                <a:latin typeface="Arial" panose="020B0604020202020204" pitchFamily="34" charset="0"/>
                <a:cs typeface="Arial" panose="020B0604020202020204" pitchFamily="34" charset="0"/>
              </a:rPr>
              <a:t>xplore the area and perimeter of squares, rectangles, triangles and compound shapes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the concepts of area and perimeter and use them in a range of problem-solving situations</a:t>
            </a:r>
            <a:endParaRPr lang="en-GB"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What is the area of the triangle?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9" name="Google Shape;115;p16">
            <a:extLst>
              <a:ext uri="{FF2B5EF4-FFF2-40B4-BE49-F238E27FC236}">
                <a16:creationId xmlns:a16="http://schemas.microsoft.com/office/drawing/2014/main" id="{87BCCA74-A1DC-CFB0-271A-59DDA7BE29E3}"/>
              </a:ext>
            </a:extLst>
          </p:cNvPr>
          <p:cNvSpPr txBox="1"/>
          <p:nvPr/>
        </p:nvSpPr>
        <p:spPr>
          <a:xfrm>
            <a:off x="1197182" y="5255151"/>
            <a:ext cx="7791285" cy="10170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800" b="0" i="0" u="none" strike="noStrike" cap="none" dirty="0">
                <a:solidFill>
                  <a:schemeClr val="dk1"/>
                </a:solidFill>
                <a:latin typeface="Arial" panose="020B0604020202020204" pitchFamily="34" charset="0"/>
                <a:ea typeface="Calibri"/>
                <a:cs typeface="Arial" panose="020B0604020202020204" pitchFamily="34" charset="0"/>
                <a:sym typeface="Calibri"/>
              </a:rPr>
              <a:t>Who is correct?</a:t>
            </a:r>
          </a:p>
          <a:p>
            <a:pPr marL="0" marR="0" lvl="0" indent="0" algn="l" rtl="0">
              <a:lnSpc>
                <a:spcPct val="100000"/>
              </a:lnSpc>
              <a:spcBef>
                <a:spcPts val="0"/>
              </a:spcBef>
              <a:spcAft>
                <a:spcPts val="0"/>
              </a:spcAft>
              <a:buClr>
                <a:srgbClr val="000000"/>
              </a:buClr>
              <a:buSzPts val="1800"/>
              <a:buFont typeface="Arial"/>
              <a:buNone/>
            </a:pPr>
            <a:r>
              <a:rPr lang="en" sz="2800" dirty="0">
                <a:solidFill>
                  <a:schemeClr val="dk1"/>
                </a:solidFill>
                <a:latin typeface="Arial" panose="020B0604020202020204" pitchFamily="34" charset="0"/>
                <a:ea typeface="Calibri"/>
                <a:cs typeface="Arial" panose="020B0604020202020204" pitchFamily="34" charset="0"/>
                <a:sym typeface="Calibri"/>
              </a:rPr>
              <a:t>What do you think the others did wrong?</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40" name="Group 39">
            <a:extLst>
              <a:ext uri="{FF2B5EF4-FFF2-40B4-BE49-F238E27FC236}">
                <a16:creationId xmlns:a16="http://schemas.microsoft.com/office/drawing/2014/main" id="{58660206-0D5C-95BF-1BE1-6B0BD6B44356}"/>
              </a:ext>
            </a:extLst>
          </p:cNvPr>
          <p:cNvGrpSpPr/>
          <p:nvPr/>
        </p:nvGrpSpPr>
        <p:grpSpPr>
          <a:xfrm>
            <a:off x="4180340" y="1508447"/>
            <a:ext cx="3010472" cy="3183031"/>
            <a:chOff x="3094067" y="330877"/>
            <a:chExt cx="3042788" cy="3197846"/>
          </a:xfrm>
        </p:grpSpPr>
        <p:sp>
          <p:nvSpPr>
            <p:cNvPr id="41" name="Isosceles Triangle 40">
              <a:extLst>
                <a:ext uri="{FF2B5EF4-FFF2-40B4-BE49-F238E27FC236}">
                  <a16:creationId xmlns:a16="http://schemas.microsoft.com/office/drawing/2014/main" id="{83A1DCCC-3006-E8A9-224F-1EAE04B3CB5A}"/>
                </a:ext>
              </a:extLst>
            </p:cNvPr>
            <p:cNvSpPr/>
            <p:nvPr/>
          </p:nvSpPr>
          <p:spPr>
            <a:xfrm>
              <a:off x="3426777" y="517780"/>
              <a:ext cx="2290445" cy="2244470"/>
            </a:xfrm>
            <a:prstGeom prst="triangle">
              <a:avLst/>
            </a:prstGeom>
            <a:solidFill>
              <a:srgbClr val="B3CE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D37728FB-EBDA-58A0-3BFA-848A52164281}"/>
                </a:ext>
              </a:extLst>
            </p:cNvPr>
            <p:cNvCxnSpPr/>
            <p:nvPr/>
          </p:nvCxnSpPr>
          <p:spPr>
            <a:xfrm>
              <a:off x="3426777" y="2990850"/>
              <a:ext cx="2290445"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131881A-2952-105D-03DB-DA0E993BEA17}"/>
                </a:ext>
              </a:extLst>
            </p:cNvPr>
            <p:cNvSpPr txBox="1"/>
            <p:nvPr/>
          </p:nvSpPr>
          <p:spPr>
            <a:xfrm>
              <a:off x="4024601" y="3064909"/>
              <a:ext cx="1034304" cy="463814"/>
            </a:xfrm>
            <a:prstGeom prst="rect">
              <a:avLst/>
            </a:prstGeom>
            <a:solidFill>
              <a:srgbClr val="FFF9F1"/>
            </a:solidFill>
          </p:spPr>
          <p:txBody>
            <a:bodyPr wrap="square" rtlCol="0">
              <a:spAutoFit/>
            </a:bodyPr>
            <a:lstStyle/>
            <a:p>
              <a:pPr algn="ctr"/>
              <a:r>
                <a:rPr lang="en-GB" sz="2400" dirty="0">
                  <a:latin typeface="Arial" panose="020B0604020202020204" pitchFamily="34" charset="0"/>
                  <a:cs typeface="Arial" panose="020B0604020202020204" pitchFamily="34" charset="0"/>
                </a:rPr>
                <a:t>12 cm</a:t>
              </a:r>
            </a:p>
          </p:txBody>
        </p:sp>
        <p:cxnSp>
          <p:nvCxnSpPr>
            <p:cNvPr id="44" name="Straight Arrow Connector 43">
              <a:extLst>
                <a:ext uri="{FF2B5EF4-FFF2-40B4-BE49-F238E27FC236}">
                  <a16:creationId xmlns:a16="http://schemas.microsoft.com/office/drawing/2014/main" id="{63BD9D17-76FF-D510-FB1E-9398C5CB05A6}"/>
                </a:ext>
              </a:extLst>
            </p:cNvPr>
            <p:cNvCxnSpPr>
              <a:cxnSpLocks/>
            </p:cNvCxnSpPr>
            <p:nvPr/>
          </p:nvCxnSpPr>
          <p:spPr>
            <a:xfrm flipV="1">
              <a:off x="3211882" y="398527"/>
              <a:ext cx="1143543" cy="226737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935D13-6CD1-F397-0CB6-FBD505656DF8}"/>
                </a:ext>
              </a:extLst>
            </p:cNvPr>
            <p:cNvSpPr txBox="1"/>
            <p:nvPr/>
          </p:nvSpPr>
          <p:spPr>
            <a:xfrm rot="17862864">
              <a:off x="3133740" y="1281066"/>
              <a:ext cx="1256905" cy="466621"/>
            </a:xfrm>
            <a:prstGeom prst="rect">
              <a:avLst/>
            </a:prstGeom>
            <a:solidFill>
              <a:srgbClr val="FFF9F1"/>
            </a:solidFill>
          </p:spPr>
          <p:txBody>
            <a:bodyPr wrap="square" rtlCol="0">
              <a:spAutoFit/>
            </a:bodyPr>
            <a:lstStyle/>
            <a:p>
              <a:pPr algn="ctr"/>
              <a:r>
                <a:rPr lang="en-GB" sz="2400" dirty="0">
                  <a:latin typeface="Arial" panose="020B0604020202020204" pitchFamily="34" charset="0"/>
                  <a:cs typeface="Arial" panose="020B0604020202020204" pitchFamily="34" charset="0"/>
                </a:rPr>
                <a:t>10 cm</a:t>
              </a:r>
            </a:p>
          </p:txBody>
        </p:sp>
        <p:cxnSp>
          <p:nvCxnSpPr>
            <p:cNvPr id="46" name="Straight Arrow Connector 45">
              <a:extLst>
                <a:ext uri="{FF2B5EF4-FFF2-40B4-BE49-F238E27FC236}">
                  <a16:creationId xmlns:a16="http://schemas.microsoft.com/office/drawing/2014/main" id="{3DFD281C-9874-C3AA-EEE2-B8715D1C4321}"/>
                </a:ext>
              </a:extLst>
            </p:cNvPr>
            <p:cNvCxnSpPr>
              <a:cxnSpLocks/>
            </p:cNvCxnSpPr>
            <p:nvPr/>
          </p:nvCxnSpPr>
          <p:spPr>
            <a:xfrm rot="16200000">
              <a:off x="4835530" y="1629249"/>
              <a:ext cx="2232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9945FEC-0DD5-337F-2D07-FD303DFABD0D}"/>
                </a:ext>
              </a:extLst>
            </p:cNvPr>
            <p:cNvSpPr txBox="1"/>
            <p:nvPr/>
          </p:nvSpPr>
          <p:spPr>
            <a:xfrm rot="16200000">
              <a:off x="5248193" y="1315505"/>
              <a:ext cx="1186970" cy="466621"/>
            </a:xfrm>
            <a:prstGeom prst="rect">
              <a:avLst/>
            </a:prstGeom>
            <a:solidFill>
              <a:srgbClr val="FFF9F1"/>
            </a:solidFill>
          </p:spPr>
          <p:txBody>
            <a:bodyPr wrap="square" rtlCol="0">
              <a:spAutoFit/>
            </a:bodyPr>
            <a:lstStyle/>
            <a:p>
              <a:pPr algn="ctr"/>
              <a:r>
                <a:rPr lang="en-GB" sz="2400" dirty="0">
                  <a:latin typeface="Arial" panose="020B0604020202020204" pitchFamily="34" charset="0"/>
                  <a:cs typeface="Arial" panose="020B0604020202020204" pitchFamily="34" charset="0"/>
                </a:rPr>
                <a:t>8 cm</a:t>
              </a:r>
            </a:p>
          </p:txBody>
        </p:sp>
        <p:cxnSp>
          <p:nvCxnSpPr>
            <p:cNvPr id="48" name="Straight Connector 47">
              <a:extLst>
                <a:ext uri="{FF2B5EF4-FFF2-40B4-BE49-F238E27FC236}">
                  <a16:creationId xmlns:a16="http://schemas.microsoft.com/office/drawing/2014/main" id="{C7D02B1D-8167-5A10-ABDF-FC9E4C281670}"/>
                </a:ext>
              </a:extLst>
            </p:cNvPr>
            <p:cNvCxnSpPr/>
            <p:nvPr/>
          </p:nvCxnSpPr>
          <p:spPr>
            <a:xfrm>
              <a:off x="3426777" y="2838549"/>
              <a:ext cx="0" cy="2856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35DA60-7C86-FF20-FFCB-1217FF3FBD30}"/>
                </a:ext>
              </a:extLst>
            </p:cNvPr>
            <p:cNvCxnSpPr/>
            <p:nvPr/>
          </p:nvCxnSpPr>
          <p:spPr>
            <a:xfrm>
              <a:off x="5717222" y="2838549"/>
              <a:ext cx="0" cy="2856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1133A1-B62B-0643-98E8-0ECCB41F660E}"/>
                </a:ext>
              </a:extLst>
            </p:cNvPr>
            <p:cNvCxnSpPr>
              <a:cxnSpLocks/>
            </p:cNvCxnSpPr>
            <p:nvPr/>
          </p:nvCxnSpPr>
          <p:spPr>
            <a:xfrm flipH="1">
              <a:off x="5825482" y="2771775"/>
              <a:ext cx="2403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CF5699-EFB7-4FF6-FF02-E69CBC89E5DA}"/>
                </a:ext>
              </a:extLst>
            </p:cNvPr>
            <p:cNvCxnSpPr>
              <a:cxnSpLocks/>
            </p:cNvCxnSpPr>
            <p:nvPr/>
          </p:nvCxnSpPr>
          <p:spPr>
            <a:xfrm flipH="1">
              <a:off x="4696855" y="502429"/>
              <a:ext cx="144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8A4A5E-139E-5455-E39B-277D86358FC6}"/>
                </a:ext>
              </a:extLst>
            </p:cNvPr>
            <p:cNvCxnSpPr>
              <a:cxnSpLocks/>
            </p:cNvCxnSpPr>
            <p:nvPr/>
          </p:nvCxnSpPr>
          <p:spPr>
            <a:xfrm>
              <a:off x="3094067" y="2578777"/>
              <a:ext cx="255766" cy="135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E2738A6-7E31-D10F-2955-A903B18DC034}"/>
                </a:ext>
              </a:extLst>
            </p:cNvPr>
            <p:cNvCxnSpPr>
              <a:cxnSpLocks/>
            </p:cNvCxnSpPr>
            <p:nvPr/>
          </p:nvCxnSpPr>
          <p:spPr>
            <a:xfrm>
              <a:off x="4227542" y="330877"/>
              <a:ext cx="255766" cy="1353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B4463195-6C8F-D0C6-34A7-6357A147A6C1}"/>
              </a:ext>
            </a:extLst>
          </p:cNvPr>
          <p:cNvSpPr txBox="1"/>
          <p:nvPr/>
        </p:nvSpPr>
        <p:spPr>
          <a:xfrm>
            <a:off x="9454500" y="4305220"/>
            <a:ext cx="1087383" cy="369332"/>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Florence</a:t>
            </a:r>
          </a:p>
        </p:txBody>
      </p:sp>
      <p:sp>
        <p:nvSpPr>
          <p:cNvPr id="55" name="TextBox 54">
            <a:extLst>
              <a:ext uri="{FF2B5EF4-FFF2-40B4-BE49-F238E27FC236}">
                <a16:creationId xmlns:a16="http://schemas.microsoft.com/office/drawing/2014/main" id="{90AEC684-84C9-6FB8-B5F5-F3315D18E18E}"/>
              </a:ext>
            </a:extLst>
          </p:cNvPr>
          <p:cNvSpPr txBox="1"/>
          <p:nvPr/>
        </p:nvSpPr>
        <p:spPr>
          <a:xfrm>
            <a:off x="9830835" y="2519554"/>
            <a:ext cx="950266" cy="369332"/>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Dev</a:t>
            </a:r>
          </a:p>
        </p:txBody>
      </p:sp>
      <p:sp>
        <p:nvSpPr>
          <p:cNvPr id="58" name="TextBox 57">
            <a:extLst>
              <a:ext uri="{FF2B5EF4-FFF2-40B4-BE49-F238E27FC236}">
                <a16:creationId xmlns:a16="http://schemas.microsoft.com/office/drawing/2014/main" id="{EFF7360D-7BF9-04B3-6B72-2BC33CC6FEED}"/>
              </a:ext>
            </a:extLst>
          </p:cNvPr>
          <p:cNvSpPr txBox="1"/>
          <p:nvPr/>
        </p:nvSpPr>
        <p:spPr>
          <a:xfrm>
            <a:off x="270091" y="2203202"/>
            <a:ext cx="950266" cy="369332"/>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Ruby</a:t>
            </a:r>
          </a:p>
        </p:txBody>
      </p:sp>
      <p:sp>
        <p:nvSpPr>
          <p:cNvPr id="61" name="TextBox 60">
            <a:extLst>
              <a:ext uri="{FF2B5EF4-FFF2-40B4-BE49-F238E27FC236}">
                <a16:creationId xmlns:a16="http://schemas.microsoft.com/office/drawing/2014/main" id="{DFBE1365-37CE-A10B-7FDA-42DB9ACF14D3}"/>
              </a:ext>
            </a:extLst>
          </p:cNvPr>
          <p:cNvSpPr txBox="1"/>
          <p:nvPr/>
        </p:nvSpPr>
        <p:spPr>
          <a:xfrm>
            <a:off x="1065867" y="4229813"/>
            <a:ext cx="95026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Zac</a:t>
            </a:r>
          </a:p>
        </p:txBody>
      </p:sp>
      <p:sp>
        <p:nvSpPr>
          <p:cNvPr id="128" name="Speech Bubble: Rectangle with Corners Rounded 127">
            <a:extLst>
              <a:ext uri="{FF2B5EF4-FFF2-40B4-BE49-F238E27FC236}">
                <a16:creationId xmlns:a16="http://schemas.microsoft.com/office/drawing/2014/main" id="{AAD0A462-4F84-F57C-1E0B-80F78D00EE41}"/>
              </a:ext>
            </a:extLst>
          </p:cNvPr>
          <p:cNvSpPr/>
          <p:nvPr/>
        </p:nvSpPr>
        <p:spPr>
          <a:xfrm>
            <a:off x="2174749" y="1291967"/>
            <a:ext cx="2349603" cy="1015411"/>
          </a:xfrm>
          <a:prstGeom prst="wedgeRoundRectCallout">
            <a:avLst>
              <a:gd name="adj1" fmla="val -63657"/>
              <a:gd name="adj2" fmla="val -1318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96 cm².</a:t>
            </a:r>
          </a:p>
        </p:txBody>
      </p:sp>
      <p:sp>
        <p:nvSpPr>
          <p:cNvPr id="129" name="Speech Bubble: Rectangle with Corners Rounded 128">
            <a:extLst>
              <a:ext uri="{FF2B5EF4-FFF2-40B4-BE49-F238E27FC236}">
                <a16:creationId xmlns:a16="http://schemas.microsoft.com/office/drawing/2014/main" id="{69286F5E-7C14-4C77-762E-02011395E8B8}"/>
              </a:ext>
            </a:extLst>
          </p:cNvPr>
          <p:cNvSpPr/>
          <p:nvPr/>
        </p:nvSpPr>
        <p:spPr>
          <a:xfrm>
            <a:off x="1582282" y="3013897"/>
            <a:ext cx="2349603" cy="1015411"/>
          </a:xfrm>
          <a:prstGeom prst="wedgeRoundRectCallout">
            <a:avLst>
              <a:gd name="adj1" fmla="val -63657"/>
              <a:gd name="adj2" fmla="val -1318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960 cm².</a:t>
            </a:r>
          </a:p>
        </p:txBody>
      </p:sp>
      <p:sp>
        <p:nvSpPr>
          <p:cNvPr id="130" name="Speech Bubble: Rectangle with Corners Rounded 129">
            <a:extLst>
              <a:ext uri="{FF2B5EF4-FFF2-40B4-BE49-F238E27FC236}">
                <a16:creationId xmlns:a16="http://schemas.microsoft.com/office/drawing/2014/main" id="{13E96983-CE25-70DE-4256-D808B8D682A1}"/>
              </a:ext>
            </a:extLst>
          </p:cNvPr>
          <p:cNvSpPr/>
          <p:nvPr/>
        </p:nvSpPr>
        <p:spPr>
          <a:xfrm>
            <a:off x="7668698" y="1432367"/>
            <a:ext cx="2349603" cy="1015411"/>
          </a:xfrm>
          <a:prstGeom prst="wedgeRoundRectCallout">
            <a:avLst>
              <a:gd name="adj1" fmla="val 61288"/>
              <a:gd name="adj2" fmla="val -1199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60 cm².</a:t>
            </a:r>
          </a:p>
        </p:txBody>
      </p:sp>
      <p:sp>
        <p:nvSpPr>
          <p:cNvPr id="131" name="Speech Bubble: Rectangle with Corners Rounded 130">
            <a:extLst>
              <a:ext uri="{FF2B5EF4-FFF2-40B4-BE49-F238E27FC236}">
                <a16:creationId xmlns:a16="http://schemas.microsoft.com/office/drawing/2014/main" id="{11CEAFAC-120B-46F1-9252-731EB5E0553E}"/>
              </a:ext>
            </a:extLst>
          </p:cNvPr>
          <p:cNvSpPr/>
          <p:nvPr/>
        </p:nvSpPr>
        <p:spPr>
          <a:xfrm>
            <a:off x="7921798" y="3155812"/>
            <a:ext cx="2349603" cy="1015411"/>
          </a:xfrm>
          <a:prstGeom prst="wedgeRoundRectCallout">
            <a:avLst>
              <a:gd name="adj1" fmla="val 61288"/>
              <a:gd name="adj2" fmla="val -1199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48 cm².</a:t>
            </a: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D82EC4AF-9B07-6FDF-B337-3FF4CA80475F}"/>
                  </a:ext>
                </a:extLst>
              </p:cNvPr>
              <p:cNvSpPr txBox="1"/>
              <p:nvPr/>
            </p:nvSpPr>
            <p:spPr>
              <a:xfrm>
                <a:off x="8066270" y="5066133"/>
                <a:ext cx="2818897" cy="1087816"/>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400" dirty="0">
                    <a:solidFill>
                      <a:srgbClr val="000000"/>
                    </a:solidFill>
                    <a:latin typeface="Arial" panose="020B0604020202020204" pitchFamily="34" charset="0"/>
                    <a:ea typeface="Calibri"/>
                    <a:cs typeface="Arial" panose="020B0604020202020204" pitchFamily="34" charset="0"/>
                    <a:sym typeface="Calibri"/>
                  </a:rPr>
                  <a:t>Area =  </a:t>
                </a:r>
                <a14:m>
                  <m:oMath xmlns:m="http://schemas.openxmlformats.org/officeDocument/2006/math">
                    <m:f>
                      <m:fPr>
                        <m:ctrlPr>
                          <a:rPr lang="en-US" sz="2400" i="1" smtClean="0">
                            <a:solidFill>
                              <a:srgbClr val="000000"/>
                            </a:solidFill>
                            <a:latin typeface="Cambria Math" panose="02040503050406030204" pitchFamily="18" charset="0"/>
                            <a:cs typeface="Arial" panose="020B0604020202020204" pitchFamily="34" charset="0"/>
                            <a:sym typeface="Calibri"/>
                          </a:rPr>
                        </m:ctrlPr>
                      </m:fPr>
                      <m:num>
                        <m:r>
                          <a:rPr lang="en-SG" sz="2400" b="0" i="1" smtClean="0">
                            <a:solidFill>
                              <a:srgbClr val="000000"/>
                            </a:solidFill>
                            <a:latin typeface="Cambria Math" panose="02040503050406030204" pitchFamily="18" charset="0"/>
                            <a:cs typeface="Arial" panose="020B0604020202020204" pitchFamily="34" charset="0"/>
                            <a:sym typeface="Calibri"/>
                          </a:rPr>
                          <m:t>1</m:t>
                        </m:r>
                      </m:num>
                      <m:den>
                        <m:r>
                          <a:rPr lang="en-SG" sz="2400" b="0" i="1" smtClean="0">
                            <a:solidFill>
                              <a:srgbClr val="000000"/>
                            </a:solidFill>
                            <a:latin typeface="Cambria Math" panose="02040503050406030204" pitchFamily="18" charset="0"/>
                            <a:cs typeface="Arial" panose="020B0604020202020204" pitchFamily="34" charset="0"/>
                            <a:sym typeface="Calibri"/>
                          </a:rPr>
                          <m:t>2</m:t>
                        </m:r>
                      </m:den>
                    </m:f>
                  </m:oMath>
                </a14:m>
                <a:r>
                  <a:rPr lang="en-US" sz="2400" dirty="0">
                    <a:solidFill>
                      <a:srgbClr val="000000"/>
                    </a:solidFill>
                    <a:latin typeface="Arial" panose="020B0604020202020204" pitchFamily="34" charset="0"/>
                    <a:ea typeface="Calibri"/>
                    <a:cs typeface="Arial" panose="020B0604020202020204" pitchFamily="34" charset="0"/>
                    <a:sym typeface="Calibri"/>
                  </a:rPr>
                  <a:t>  × 12 × 8</a:t>
                </a:r>
              </a:p>
              <a:p>
                <a:pPr lvl="0">
                  <a:buClr>
                    <a:srgbClr val="000000"/>
                  </a:buClr>
                  <a:buSzPts val="1800"/>
                </a:pPr>
                <a:r>
                  <a:rPr lang="en-US" sz="2400" dirty="0">
                    <a:solidFill>
                      <a:srgbClr val="000000"/>
                    </a:solidFill>
                    <a:latin typeface="Arial" panose="020B0604020202020204" pitchFamily="34" charset="0"/>
                    <a:ea typeface="Calibri"/>
                    <a:cs typeface="Arial" panose="020B0604020202020204" pitchFamily="34" charset="0"/>
                    <a:sym typeface="Calibri"/>
                  </a:rPr>
                  <a:t>         = </a:t>
                </a:r>
                <a:r>
                  <a:rPr lang="en-US" sz="2400" dirty="0">
                    <a:latin typeface="Arial" panose="020B0604020202020204" pitchFamily="34" charset="0"/>
                    <a:cs typeface="Arial" panose="020B0604020202020204" pitchFamily="34" charset="0"/>
                  </a:rPr>
                  <a:t>48 cm²</a:t>
                </a:r>
                <a:endParaRPr lang="en-US" sz="2400" dirty="0">
                  <a:solidFill>
                    <a:srgbClr val="000000"/>
                  </a:solidFill>
                  <a:latin typeface="Arial" panose="020B0604020202020204" pitchFamily="34" charset="0"/>
                  <a:ea typeface="Calibri"/>
                  <a:cs typeface="Arial" panose="020B0604020202020204" pitchFamily="34" charset="0"/>
                  <a:sym typeface="Calibri"/>
                </a:endParaRPr>
              </a:p>
            </p:txBody>
          </p:sp>
        </mc:Choice>
        <mc:Fallback xmlns="">
          <p:sp>
            <p:nvSpPr>
              <p:cNvPr id="132" name="TextBox 131">
                <a:extLst>
                  <a:ext uri="{FF2B5EF4-FFF2-40B4-BE49-F238E27FC236}">
                    <a16:creationId xmlns:a16="http://schemas.microsoft.com/office/drawing/2014/main" id="{D82EC4AF-9B07-6FDF-B337-3FF4CA80475F}"/>
                  </a:ext>
                </a:extLst>
              </p:cNvPr>
              <p:cNvSpPr txBox="1">
                <a:spLocks noRot="1" noChangeAspect="1" noMove="1" noResize="1" noEditPoints="1" noAdjustHandles="1" noChangeArrowheads="1" noChangeShapeType="1" noTextEdit="1"/>
              </p:cNvSpPr>
              <p:nvPr/>
            </p:nvSpPr>
            <p:spPr>
              <a:xfrm>
                <a:off x="8066270" y="5066133"/>
                <a:ext cx="2818897" cy="1087816"/>
              </a:xfrm>
              <a:prstGeom prst="roundRect">
                <a:avLst/>
              </a:prstGeom>
              <a:blipFill>
                <a:blip r:embed="rId3"/>
                <a:stretch>
                  <a:fillRect l="-1512" b="-7263"/>
                </a:stretch>
              </a:blipFill>
            </p:spPr>
            <p:txBody>
              <a:bodyPr/>
              <a:lstStyle/>
              <a:p>
                <a:r>
                  <a:rPr lang="en-GB">
                    <a:noFill/>
                  </a:rPr>
                  <a:t> </a:t>
                </a:r>
              </a:p>
            </p:txBody>
          </p:sp>
        </mc:Fallback>
      </mc:AlternateContent>
      <p:sp>
        <p:nvSpPr>
          <p:cNvPr id="63" name="Google Shape;116;p16">
            <a:extLst>
              <a:ext uri="{FF2B5EF4-FFF2-40B4-BE49-F238E27FC236}">
                <a16:creationId xmlns:a16="http://schemas.microsoft.com/office/drawing/2014/main" id="{1BBCED1D-0ADA-FC42-3FF3-45371F98C8F4}"/>
              </a:ext>
            </a:extLst>
          </p:cNvPr>
          <p:cNvSpPr txBox="1"/>
          <p:nvPr/>
        </p:nvSpPr>
        <p:spPr>
          <a:xfrm>
            <a:off x="7417803" y="3454321"/>
            <a:ext cx="479163"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600" b="1" i="0" u="none" strike="noStrike" cap="none" dirty="0">
                <a:solidFill>
                  <a:srgbClr val="00B050"/>
                </a:solidFill>
                <a:latin typeface="Calibri"/>
                <a:ea typeface="Calibri"/>
                <a:cs typeface="Calibri"/>
                <a:sym typeface="Wingdings 2" panose="05020102010507070707" pitchFamily="18" charset="2"/>
              </a:rPr>
              <a:t></a:t>
            </a:r>
            <a:endParaRPr sz="3600" b="1" i="0" u="none" strike="noStrike" cap="none" dirty="0">
              <a:solidFill>
                <a:srgbClr val="00B050"/>
              </a:solidFill>
              <a:latin typeface="Calibri"/>
              <a:ea typeface="Calibri"/>
              <a:cs typeface="Calibri"/>
              <a:sym typeface="Calibri"/>
            </a:endParaRPr>
          </a:p>
        </p:txBody>
      </p:sp>
      <p:pic>
        <p:nvPicPr>
          <p:cNvPr id="3" name="Picture 2" descr="A stick figure drawing of Florence, a girl with short wavy hair.&#10;">
            <a:extLst>
              <a:ext uri="{FF2B5EF4-FFF2-40B4-BE49-F238E27FC236}">
                <a16:creationId xmlns:a16="http://schemas.microsoft.com/office/drawing/2014/main" id="{2291DF62-1AF8-6A9B-9B78-16C7F0670191}"/>
              </a:ext>
            </a:extLst>
          </p:cNvPr>
          <p:cNvPicPr>
            <a:picLocks noChangeAspect="1"/>
          </p:cNvPicPr>
          <p:nvPr/>
        </p:nvPicPr>
        <p:blipFill>
          <a:blip r:embed="rId4"/>
          <a:stretch>
            <a:fillRect/>
          </a:stretch>
        </p:blipFill>
        <p:spPr>
          <a:xfrm>
            <a:off x="10541883" y="3314748"/>
            <a:ext cx="639037" cy="1663834"/>
          </a:xfrm>
          <a:prstGeom prst="rect">
            <a:avLst/>
          </a:prstGeom>
        </p:spPr>
      </p:pic>
      <p:pic>
        <p:nvPicPr>
          <p:cNvPr id="6" name="Picture 5" descr="A stick figure drawing of Zac, a boy who is wearing glasses and has curly hair.&#10;">
            <a:extLst>
              <a:ext uri="{FF2B5EF4-FFF2-40B4-BE49-F238E27FC236}">
                <a16:creationId xmlns:a16="http://schemas.microsoft.com/office/drawing/2014/main" id="{064B740B-CBEE-7A3D-2718-507CA067EF45}"/>
              </a:ext>
            </a:extLst>
          </p:cNvPr>
          <p:cNvPicPr>
            <a:picLocks noChangeAspect="1"/>
          </p:cNvPicPr>
          <p:nvPr/>
        </p:nvPicPr>
        <p:blipFill>
          <a:blip r:embed="rId5"/>
          <a:stretch>
            <a:fillRect/>
          </a:stretch>
        </p:blipFill>
        <p:spPr>
          <a:xfrm>
            <a:off x="521974" y="2862119"/>
            <a:ext cx="542517" cy="1667668"/>
          </a:xfrm>
          <a:prstGeom prst="rect">
            <a:avLst/>
          </a:prstGeom>
        </p:spPr>
      </p:pic>
      <p:pic>
        <p:nvPicPr>
          <p:cNvPr id="8" name="Picture 7" descr="A stick figure drawing of Dev, a boy with spiky hair.&#10;">
            <a:extLst>
              <a:ext uri="{FF2B5EF4-FFF2-40B4-BE49-F238E27FC236}">
                <a16:creationId xmlns:a16="http://schemas.microsoft.com/office/drawing/2014/main" id="{B3610C40-9E6C-789B-2B63-FD7C6BF5817E}"/>
              </a:ext>
            </a:extLst>
          </p:cNvPr>
          <p:cNvPicPr>
            <a:picLocks noChangeAspect="1"/>
          </p:cNvPicPr>
          <p:nvPr/>
        </p:nvPicPr>
        <p:blipFill>
          <a:blip r:embed="rId6"/>
          <a:stretch>
            <a:fillRect/>
          </a:stretch>
        </p:blipFill>
        <p:spPr>
          <a:xfrm>
            <a:off x="10376561" y="1358398"/>
            <a:ext cx="813717" cy="1620264"/>
          </a:xfrm>
          <a:prstGeom prst="rect">
            <a:avLst/>
          </a:prstGeom>
        </p:spPr>
      </p:pic>
      <p:pic>
        <p:nvPicPr>
          <p:cNvPr id="10" name="Picture 9" descr="A stick figure drawing of Ruby, a girl with short straight hair&#10;">
            <a:extLst>
              <a:ext uri="{FF2B5EF4-FFF2-40B4-BE49-F238E27FC236}">
                <a16:creationId xmlns:a16="http://schemas.microsoft.com/office/drawing/2014/main" id="{AA86162B-6F75-800C-1CF9-40FD98F5F601}"/>
              </a:ext>
            </a:extLst>
          </p:cNvPr>
          <p:cNvPicPr>
            <a:picLocks noChangeAspect="1"/>
          </p:cNvPicPr>
          <p:nvPr/>
        </p:nvPicPr>
        <p:blipFill>
          <a:blip r:embed="rId7"/>
          <a:stretch>
            <a:fillRect/>
          </a:stretch>
        </p:blipFill>
        <p:spPr>
          <a:xfrm>
            <a:off x="977044" y="1237621"/>
            <a:ext cx="833264" cy="1494440"/>
          </a:xfrm>
          <a:prstGeom prst="rect">
            <a:avLst/>
          </a:prstGeom>
        </p:spPr>
      </p:pic>
    </p:spTree>
    <p:extLst>
      <p:ext uri="{BB962C8B-B14F-4D97-AF65-F5344CB8AC3E}">
        <p14:creationId xmlns:p14="http://schemas.microsoft.com/office/powerpoint/2010/main" val="20322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a triangle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4"/>
            <a:ext cx="10025907" cy="4766099"/>
            <a:chOff x="1259457" y="1949569"/>
            <a:chExt cx="8212347" cy="4115063"/>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69"/>
              <a:ext cx="8212347" cy="41150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AB6807-1007-2C40-ACD3-85A647021B46}"/>
                  </a:ext>
                </a:extLst>
              </p:cNvPr>
              <p:cNvSpPr txBox="1"/>
              <p:nvPr/>
            </p:nvSpPr>
            <p:spPr>
              <a:xfrm>
                <a:off x="2511817" y="2508513"/>
                <a:ext cx="7551002" cy="1143518"/>
              </a:xfrm>
              <a:prstGeom prst="rect">
                <a:avLst/>
              </a:prstGeom>
              <a:noFill/>
            </p:spPr>
            <p:txBody>
              <a:bodyPr wrap="square" rtlCol="0">
                <a:spAutoFit/>
              </a:bodyPr>
              <a:lstStyle/>
              <a:p>
                <a:pPr lvl="0">
                  <a:buClr>
                    <a:srgbClr val="000000"/>
                  </a:buClr>
                  <a:buSzPts val="1800"/>
                </a:pPr>
                <a:r>
                  <a:rPr lang="en-US" sz="2800" dirty="0">
                    <a:solidFill>
                      <a:srgbClr val="000000"/>
                    </a:solidFill>
                    <a:latin typeface="Arial" panose="020B0604020202020204" pitchFamily="34" charset="0"/>
                    <a:ea typeface="Calibri"/>
                    <a:cs typeface="Arial" panose="020B0604020202020204" pitchFamily="34" charset="0"/>
                    <a:sym typeface="Calibri"/>
                  </a:rPr>
                  <a:t>The area of a triangle  =  </a:t>
                </a:r>
                <a14:m>
                  <m:oMath xmlns:m="http://schemas.openxmlformats.org/officeDocument/2006/math">
                    <m:f>
                      <m:fPr>
                        <m:ctrlPr>
                          <a:rPr lang="en-US" sz="2800" i="1" smtClean="0">
                            <a:solidFill>
                              <a:srgbClr val="000000"/>
                            </a:solidFill>
                            <a:latin typeface="Cambria Math" panose="02040503050406030204" pitchFamily="18" charset="0"/>
                            <a:cs typeface="Arial" panose="020B0604020202020204" pitchFamily="34" charset="0"/>
                            <a:sym typeface="Calibri"/>
                          </a:rPr>
                        </m:ctrlPr>
                      </m:fPr>
                      <m:num>
                        <m:r>
                          <a:rPr lang="en-SG" sz="2800" b="0" i="1" smtClean="0">
                            <a:solidFill>
                              <a:srgbClr val="000000"/>
                            </a:solidFill>
                            <a:latin typeface="Cambria Math" panose="02040503050406030204" pitchFamily="18" charset="0"/>
                            <a:cs typeface="Arial" panose="020B0604020202020204" pitchFamily="34" charset="0"/>
                            <a:sym typeface="Calibri"/>
                          </a:rPr>
                          <m:t>1</m:t>
                        </m:r>
                      </m:num>
                      <m:den>
                        <m:r>
                          <a:rPr lang="en-SG" sz="2800" b="0" i="1" smtClean="0">
                            <a:solidFill>
                              <a:srgbClr val="000000"/>
                            </a:solidFill>
                            <a:latin typeface="Cambria Math" panose="02040503050406030204" pitchFamily="18" charset="0"/>
                            <a:cs typeface="Arial" panose="020B0604020202020204" pitchFamily="34" charset="0"/>
                            <a:sym typeface="Calibri"/>
                          </a:rPr>
                          <m:t>2</m:t>
                        </m:r>
                      </m:den>
                    </m:f>
                  </m:oMath>
                </a14:m>
                <a:r>
                  <a:rPr lang="en-US" sz="2800" dirty="0">
                    <a:solidFill>
                      <a:srgbClr val="000000"/>
                    </a:solidFill>
                    <a:latin typeface="Arial" panose="020B0604020202020204" pitchFamily="34" charset="0"/>
                    <a:ea typeface="Calibri"/>
                    <a:cs typeface="Arial" panose="020B0604020202020204" pitchFamily="34" charset="0"/>
                    <a:sym typeface="Calibri"/>
                  </a:rPr>
                  <a:t> × base × height</a:t>
                </a:r>
              </a:p>
              <a:p>
                <a:pPr>
                  <a:spcAft>
                    <a:spcPts val="600"/>
                  </a:spcAft>
                </a:pPr>
                <a:endParaRPr lang="en-US" sz="28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0AB6807-1007-2C40-ACD3-85A647021B46}"/>
                  </a:ext>
                </a:extLst>
              </p:cNvPr>
              <p:cNvSpPr txBox="1">
                <a:spLocks noRot="1" noChangeAspect="1" noMove="1" noResize="1" noEditPoints="1" noAdjustHandles="1" noChangeArrowheads="1" noChangeShapeType="1" noTextEdit="1"/>
              </p:cNvSpPr>
              <p:nvPr/>
            </p:nvSpPr>
            <p:spPr>
              <a:xfrm>
                <a:off x="2511817" y="2508513"/>
                <a:ext cx="7551002" cy="1143518"/>
              </a:xfrm>
              <a:prstGeom prst="rect">
                <a:avLst/>
              </a:prstGeom>
              <a:blipFill>
                <a:blip r:embed="rId5"/>
                <a:stretch>
                  <a:fillRect l="-1614"/>
                </a:stretch>
              </a:blipFill>
            </p:spPr>
            <p:txBody>
              <a:bodyPr/>
              <a:lstStyle/>
              <a:p>
                <a:r>
                  <a:rPr lang="en-GB">
                    <a:noFill/>
                  </a:rPr>
                  <a:t> </a:t>
                </a:r>
              </a:p>
            </p:txBody>
          </p:sp>
        </mc:Fallback>
      </mc:AlternateContent>
      <p:sp>
        <p:nvSpPr>
          <p:cNvPr id="2" name="Right Triangle 1">
            <a:extLst>
              <a:ext uri="{FF2B5EF4-FFF2-40B4-BE49-F238E27FC236}">
                <a16:creationId xmlns:a16="http://schemas.microsoft.com/office/drawing/2014/main" id="{59FDE549-F8F2-3B6B-630A-05FF0FF2B230}"/>
              </a:ext>
            </a:extLst>
          </p:cNvPr>
          <p:cNvSpPr/>
          <p:nvPr/>
        </p:nvSpPr>
        <p:spPr>
          <a:xfrm>
            <a:off x="3752852" y="3766311"/>
            <a:ext cx="2457447" cy="1495424"/>
          </a:xfrm>
          <a:prstGeom prst="r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FFFFF"/>
              </a:solidFill>
              <a:latin typeface="Arial"/>
              <a:sym typeface="Arial"/>
            </a:endParaRPr>
          </a:p>
        </p:txBody>
      </p:sp>
      <p:sp>
        <p:nvSpPr>
          <p:cNvPr id="3" name="TextBox 2">
            <a:extLst>
              <a:ext uri="{FF2B5EF4-FFF2-40B4-BE49-F238E27FC236}">
                <a16:creationId xmlns:a16="http://schemas.microsoft.com/office/drawing/2014/main" id="{59F4C001-F817-3362-C8C2-C97BF34B1A87}"/>
              </a:ext>
            </a:extLst>
          </p:cNvPr>
          <p:cNvSpPr txBox="1"/>
          <p:nvPr/>
        </p:nvSpPr>
        <p:spPr>
          <a:xfrm>
            <a:off x="4181464" y="5337474"/>
            <a:ext cx="1552575" cy="379656"/>
          </a:xfrm>
          <a:prstGeom prst="rect">
            <a:avLst/>
          </a:prstGeom>
          <a:noFill/>
        </p:spPr>
        <p:txBody>
          <a:bodyPr wrap="square" rtlCol="0">
            <a:spAutoFit/>
          </a:bodyPr>
          <a:lstStyle/>
          <a:p>
            <a:pPr algn="ctr" defTabSz="1219170">
              <a:buClr>
                <a:srgbClr val="000000"/>
              </a:buClr>
            </a:pPr>
            <a:r>
              <a:rPr lang="en-GB" sz="1867" kern="0" dirty="0">
                <a:solidFill>
                  <a:srgbClr val="000000"/>
                </a:solidFill>
                <a:latin typeface="Arial"/>
                <a:cs typeface="Arial"/>
                <a:sym typeface="Arial"/>
              </a:rPr>
              <a:t>base (b)</a:t>
            </a:r>
          </a:p>
        </p:txBody>
      </p:sp>
      <p:sp>
        <p:nvSpPr>
          <p:cNvPr id="5" name="Rectangle 4">
            <a:extLst>
              <a:ext uri="{FF2B5EF4-FFF2-40B4-BE49-F238E27FC236}">
                <a16:creationId xmlns:a16="http://schemas.microsoft.com/office/drawing/2014/main" id="{0CE7E3AF-9303-0564-C431-708491CE6CDF}"/>
              </a:ext>
            </a:extLst>
          </p:cNvPr>
          <p:cNvSpPr/>
          <p:nvPr/>
        </p:nvSpPr>
        <p:spPr>
          <a:xfrm>
            <a:off x="3752851" y="5069735"/>
            <a:ext cx="192000" cy="192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FFFFF"/>
              </a:solidFill>
              <a:latin typeface="Arial"/>
              <a:sym typeface="Arial"/>
            </a:endParaRPr>
          </a:p>
        </p:txBody>
      </p:sp>
      <p:cxnSp>
        <p:nvCxnSpPr>
          <p:cNvPr id="7" name="Straight Connector 6">
            <a:extLst>
              <a:ext uri="{FF2B5EF4-FFF2-40B4-BE49-F238E27FC236}">
                <a16:creationId xmlns:a16="http://schemas.microsoft.com/office/drawing/2014/main" id="{840BC303-E72D-D3CE-6BA2-08567BC5AEA0}"/>
              </a:ext>
            </a:extLst>
          </p:cNvPr>
          <p:cNvCxnSpPr>
            <a:cxnSpLocks/>
          </p:cNvCxnSpPr>
          <p:nvPr/>
        </p:nvCxnSpPr>
        <p:spPr>
          <a:xfrm>
            <a:off x="3619490" y="4514023"/>
            <a:ext cx="247651" cy="0"/>
          </a:xfrm>
          <a:prstGeom prst="lin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C97F291C-05BC-F28F-0170-4ED860FBA878}"/>
              </a:ext>
            </a:extLst>
          </p:cNvPr>
          <p:cNvCxnSpPr>
            <a:cxnSpLocks/>
          </p:cNvCxnSpPr>
          <p:nvPr/>
        </p:nvCxnSpPr>
        <p:spPr>
          <a:xfrm rot="5400000">
            <a:off x="4791072" y="5261254"/>
            <a:ext cx="247651" cy="0"/>
          </a:xfrm>
          <a:prstGeom prst="lin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70FE5DDC-3AE6-6FCC-1F0A-2B1C359C6C82}"/>
              </a:ext>
            </a:extLst>
          </p:cNvPr>
          <p:cNvCxnSpPr>
            <a:cxnSpLocks/>
          </p:cNvCxnSpPr>
          <p:nvPr/>
        </p:nvCxnSpPr>
        <p:spPr>
          <a:xfrm rot="5400000">
            <a:off x="4899019" y="5261254"/>
            <a:ext cx="247651" cy="0"/>
          </a:xfrm>
          <a:prstGeom prst="lin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sp>
        <p:nvSpPr>
          <p:cNvPr id="10" name="Isosceles Triangle 9">
            <a:extLst>
              <a:ext uri="{FF2B5EF4-FFF2-40B4-BE49-F238E27FC236}">
                <a16:creationId xmlns:a16="http://schemas.microsoft.com/office/drawing/2014/main" id="{0F72E164-B2AC-74B4-12C0-26ABC008EDE1}"/>
              </a:ext>
            </a:extLst>
          </p:cNvPr>
          <p:cNvSpPr/>
          <p:nvPr/>
        </p:nvSpPr>
        <p:spPr>
          <a:xfrm>
            <a:off x="7524753" y="3765830"/>
            <a:ext cx="2457447" cy="149542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FFFFF"/>
              </a:solidFill>
              <a:latin typeface="Arial"/>
              <a:sym typeface="Arial"/>
            </a:endParaRPr>
          </a:p>
        </p:txBody>
      </p:sp>
      <p:sp>
        <p:nvSpPr>
          <p:cNvPr id="11" name="TextBox 10">
            <a:extLst>
              <a:ext uri="{FF2B5EF4-FFF2-40B4-BE49-F238E27FC236}">
                <a16:creationId xmlns:a16="http://schemas.microsoft.com/office/drawing/2014/main" id="{B0635A04-01B8-F338-EB25-9B1351AE1561}"/>
              </a:ext>
            </a:extLst>
          </p:cNvPr>
          <p:cNvSpPr txBox="1"/>
          <p:nvPr/>
        </p:nvSpPr>
        <p:spPr>
          <a:xfrm>
            <a:off x="8014994" y="5335489"/>
            <a:ext cx="1552575" cy="379656"/>
          </a:xfrm>
          <a:prstGeom prst="rect">
            <a:avLst/>
          </a:prstGeom>
          <a:noFill/>
        </p:spPr>
        <p:txBody>
          <a:bodyPr wrap="square" rtlCol="0">
            <a:spAutoFit/>
          </a:bodyPr>
          <a:lstStyle/>
          <a:p>
            <a:pPr algn="ctr" defTabSz="1219170">
              <a:buClr>
                <a:srgbClr val="000000"/>
              </a:buClr>
            </a:pPr>
            <a:r>
              <a:rPr lang="en-GB" sz="1867" kern="0" dirty="0">
                <a:solidFill>
                  <a:srgbClr val="000000"/>
                </a:solidFill>
                <a:latin typeface="Arial"/>
                <a:cs typeface="Arial"/>
                <a:sym typeface="Arial"/>
              </a:rPr>
              <a:t>base (b)</a:t>
            </a:r>
          </a:p>
        </p:txBody>
      </p:sp>
      <p:cxnSp>
        <p:nvCxnSpPr>
          <p:cNvPr id="13" name="Straight Connector 12">
            <a:extLst>
              <a:ext uri="{FF2B5EF4-FFF2-40B4-BE49-F238E27FC236}">
                <a16:creationId xmlns:a16="http://schemas.microsoft.com/office/drawing/2014/main" id="{639F9DF7-8E05-6F9C-08BC-3952AF8A22D6}"/>
              </a:ext>
            </a:extLst>
          </p:cNvPr>
          <p:cNvCxnSpPr/>
          <p:nvPr/>
        </p:nvCxnSpPr>
        <p:spPr>
          <a:xfrm>
            <a:off x="2838426" y="3756769"/>
            <a:ext cx="7152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8F3DC8-2D11-4484-7B1A-B93B6EA749BA}"/>
              </a:ext>
            </a:extLst>
          </p:cNvPr>
          <p:cNvCxnSpPr/>
          <p:nvPr/>
        </p:nvCxnSpPr>
        <p:spPr>
          <a:xfrm>
            <a:off x="2847951" y="5247255"/>
            <a:ext cx="768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B7326D-AD04-A644-9F7B-EAB823B67E4F}"/>
              </a:ext>
            </a:extLst>
          </p:cNvPr>
          <p:cNvCxnSpPr/>
          <p:nvPr/>
        </p:nvCxnSpPr>
        <p:spPr>
          <a:xfrm>
            <a:off x="3193850" y="3756769"/>
            <a:ext cx="0" cy="149048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024AC7-B73F-6238-22F9-EC665E073056}"/>
              </a:ext>
            </a:extLst>
          </p:cNvPr>
          <p:cNvSpPr txBox="1"/>
          <p:nvPr/>
        </p:nvSpPr>
        <p:spPr>
          <a:xfrm>
            <a:off x="2298497" y="4270275"/>
            <a:ext cx="1279353" cy="379656"/>
          </a:xfrm>
          <a:prstGeom prst="rect">
            <a:avLst/>
          </a:prstGeom>
          <a:solidFill>
            <a:schemeClr val="bg1"/>
          </a:solidFill>
        </p:spPr>
        <p:txBody>
          <a:bodyPr wrap="square" rtlCol="0">
            <a:spAutoFit/>
          </a:bodyPr>
          <a:lstStyle/>
          <a:p>
            <a:pPr defTabSz="1219170">
              <a:buClr>
                <a:srgbClr val="000000"/>
              </a:buClr>
            </a:pPr>
            <a:r>
              <a:rPr lang="en-GB" sz="1867" kern="0" dirty="0">
                <a:solidFill>
                  <a:srgbClr val="000000"/>
                </a:solidFill>
                <a:latin typeface="Arial"/>
                <a:cs typeface="Arial"/>
                <a:sym typeface="Arial"/>
              </a:rPr>
              <a:t>height (h)</a:t>
            </a:r>
          </a:p>
        </p:txBody>
      </p:sp>
      <p:cxnSp>
        <p:nvCxnSpPr>
          <p:cNvPr id="19" name="Straight Connector 18">
            <a:extLst>
              <a:ext uri="{FF2B5EF4-FFF2-40B4-BE49-F238E27FC236}">
                <a16:creationId xmlns:a16="http://schemas.microsoft.com/office/drawing/2014/main" id="{CF5D45B9-706F-E97A-9A74-875E1DE33C8D}"/>
              </a:ext>
            </a:extLst>
          </p:cNvPr>
          <p:cNvCxnSpPr/>
          <p:nvPr/>
        </p:nvCxnSpPr>
        <p:spPr>
          <a:xfrm>
            <a:off x="6575423" y="5231374"/>
            <a:ext cx="768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C9DD03-4073-4AAA-E15F-B0DA382D0112}"/>
              </a:ext>
            </a:extLst>
          </p:cNvPr>
          <p:cNvCxnSpPr/>
          <p:nvPr/>
        </p:nvCxnSpPr>
        <p:spPr>
          <a:xfrm>
            <a:off x="6911796" y="3740888"/>
            <a:ext cx="0" cy="149048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DBD56E-3DAE-B669-A288-4DD8AF92DCC1}"/>
              </a:ext>
            </a:extLst>
          </p:cNvPr>
          <p:cNvSpPr txBox="1"/>
          <p:nvPr/>
        </p:nvSpPr>
        <p:spPr>
          <a:xfrm>
            <a:off x="6210298" y="4217617"/>
            <a:ext cx="1411499" cy="379656"/>
          </a:xfrm>
          <a:prstGeom prst="rect">
            <a:avLst/>
          </a:prstGeom>
          <a:solidFill>
            <a:schemeClr val="bg1"/>
          </a:solidFill>
        </p:spPr>
        <p:txBody>
          <a:bodyPr wrap="square" rtlCol="0">
            <a:spAutoFit/>
          </a:bodyPr>
          <a:lstStyle/>
          <a:p>
            <a:pPr defTabSz="1219170">
              <a:buClr>
                <a:srgbClr val="000000"/>
              </a:buClr>
            </a:pPr>
            <a:r>
              <a:rPr lang="en-GB" sz="1867" kern="0" dirty="0">
                <a:solidFill>
                  <a:srgbClr val="000000"/>
                </a:solidFill>
                <a:latin typeface="Arial"/>
                <a:cs typeface="Arial"/>
                <a:sym typeface="Arial"/>
              </a:rPr>
              <a:t>height (h)</a:t>
            </a:r>
          </a:p>
        </p:txBody>
      </p:sp>
    </p:spTree>
    <p:extLst>
      <p:ext uri="{BB962C8B-B14F-4D97-AF65-F5344CB8AC3E}">
        <p14:creationId xmlns:p14="http://schemas.microsoft.com/office/powerpoint/2010/main" val="97752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compound shapes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665230"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Find the area of the compound shapes.</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7" name="TextBox 6">
            <a:extLst>
              <a:ext uri="{FF2B5EF4-FFF2-40B4-BE49-F238E27FC236}">
                <a16:creationId xmlns:a16="http://schemas.microsoft.com/office/drawing/2014/main" id="{E451BB77-A6D2-5680-804E-36D510356ABB}"/>
              </a:ext>
            </a:extLst>
          </p:cNvPr>
          <p:cNvSpPr txBox="1"/>
          <p:nvPr/>
        </p:nvSpPr>
        <p:spPr>
          <a:xfrm>
            <a:off x="848879" y="1854642"/>
            <a:ext cx="731007"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a)</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BFEE8FB-85AC-D0B9-12CD-17B2F990178C}"/>
              </a:ext>
            </a:extLst>
          </p:cNvPr>
          <p:cNvSpPr txBox="1"/>
          <p:nvPr/>
        </p:nvSpPr>
        <p:spPr>
          <a:xfrm>
            <a:off x="6092139" y="1856085"/>
            <a:ext cx="731007"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2800" dirty="0">
                <a:solidFill>
                  <a:srgbClr val="404040"/>
                </a:solidFill>
                <a:latin typeface="Arial" panose="020B0604020202020204" pitchFamily="34" charset="0"/>
                <a:ea typeface="Calibri" panose="020F0502020204030204" pitchFamily="34" charset="0"/>
                <a:cs typeface="Arial" panose="020B0604020202020204" pitchFamily="34" charset="0"/>
              </a:rPr>
              <a:t>b</a:t>
            </a: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20" name="Group 19" descr="A closed shape with six sides. The shape looks like a rectangle, with a smaller rectangle cut off from the top-right corner. The sides are either horizontal or vertical. Four of the sides are labelled with the lengths. The lengths are, in clockwise order: 12 cm (bottom horizontal), 10 cm (vertical), 9 cm (horizontal), 4 cm (vertical). The 12-cm side is the longest side. One horizontal side and one vertical side are not labelled.&#10;">
            <a:extLst>
              <a:ext uri="{FF2B5EF4-FFF2-40B4-BE49-F238E27FC236}">
                <a16:creationId xmlns:a16="http://schemas.microsoft.com/office/drawing/2014/main" id="{0E9237E1-C95F-30B5-ABA1-C815C2529CCA}"/>
              </a:ext>
            </a:extLst>
          </p:cNvPr>
          <p:cNvGrpSpPr/>
          <p:nvPr/>
        </p:nvGrpSpPr>
        <p:grpSpPr>
          <a:xfrm>
            <a:off x="815664" y="2182547"/>
            <a:ext cx="4561021" cy="3504203"/>
            <a:chOff x="689357" y="1903832"/>
            <a:chExt cx="4561021" cy="3504203"/>
          </a:xfrm>
        </p:grpSpPr>
        <p:pic>
          <p:nvPicPr>
            <p:cNvPr id="11" name="Picture 10" descr="Shape&#10;&#10;Description automatically generated">
              <a:extLst>
                <a:ext uri="{FF2B5EF4-FFF2-40B4-BE49-F238E27FC236}">
                  <a16:creationId xmlns:a16="http://schemas.microsoft.com/office/drawing/2014/main" id="{1D4871C2-E143-6194-E209-B7111FF77FED}"/>
                </a:ext>
              </a:extLst>
            </p:cNvPr>
            <p:cNvPicPr>
              <a:picLocks noChangeAspect="1"/>
            </p:cNvPicPr>
            <p:nvPr/>
          </p:nvPicPr>
          <p:blipFill>
            <a:blip r:embed="rId5"/>
            <a:stretch>
              <a:fillRect/>
            </a:stretch>
          </p:blipFill>
          <p:spPr>
            <a:xfrm>
              <a:off x="1745979" y="2401881"/>
              <a:ext cx="3265800" cy="2568494"/>
            </a:xfrm>
            <a:prstGeom prst="rect">
              <a:avLst/>
            </a:prstGeom>
          </p:spPr>
        </p:pic>
        <p:sp>
          <p:nvSpPr>
            <p:cNvPr id="16" name="TextBox 15">
              <a:extLst>
                <a:ext uri="{FF2B5EF4-FFF2-40B4-BE49-F238E27FC236}">
                  <a16:creationId xmlns:a16="http://schemas.microsoft.com/office/drawing/2014/main" id="{2602EE0F-BB6C-53A7-54CD-A4A6D9595DC4}"/>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17" name="TextBox 16">
              <a:extLst>
                <a:ext uri="{FF2B5EF4-FFF2-40B4-BE49-F238E27FC236}">
                  <a16:creationId xmlns:a16="http://schemas.microsoft.com/office/drawing/2014/main" id="{06E3CA4D-EF61-1239-2DB3-63D827CAE8EE}"/>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18" name="TextBox 17">
              <a:extLst>
                <a:ext uri="{FF2B5EF4-FFF2-40B4-BE49-F238E27FC236}">
                  <a16:creationId xmlns:a16="http://schemas.microsoft.com/office/drawing/2014/main" id="{826CAE99-1495-1A13-ED9E-D42688F7F443}"/>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19" name="TextBox 18">
              <a:extLst>
                <a:ext uri="{FF2B5EF4-FFF2-40B4-BE49-F238E27FC236}">
                  <a16:creationId xmlns:a16="http://schemas.microsoft.com/office/drawing/2014/main" id="{A414CE89-8854-716C-BC9B-31325FA96683}"/>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grpSp>
        <p:nvGrpSpPr>
          <p:cNvPr id="27" name="Group 26"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C8C18161-78CA-11B8-E0B0-759CBD946D74}"/>
              </a:ext>
            </a:extLst>
          </p:cNvPr>
          <p:cNvGrpSpPr/>
          <p:nvPr/>
        </p:nvGrpSpPr>
        <p:grpSpPr>
          <a:xfrm>
            <a:off x="6092139" y="2607913"/>
            <a:ext cx="4797441" cy="2472993"/>
            <a:chOff x="5939952" y="2327607"/>
            <a:chExt cx="4797441" cy="2472993"/>
          </a:xfrm>
        </p:grpSpPr>
        <p:pic>
          <p:nvPicPr>
            <p:cNvPr id="13" name="Picture 12">
              <a:extLst>
                <a:ext uri="{FF2B5EF4-FFF2-40B4-BE49-F238E27FC236}">
                  <a16:creationId xmlns:a16="http://schemas.microsoft.com/office/drawing/2014/main" id="{50DF8C0B-FF28-EF93-E794-1C6886F114B5}"/>
                </a:ext>
              </a:extLst>
            </p:cNvPr>
            <p:cNvPicPr>
              <a:picLocks noChangeAspect="1"/>
            </p:cNvPicPr>
            <p:nvPr/>
          </p:nvPicPr>
          <p:blipFill>
            <a:blip r:embed="rId6"/>
            <a:stretch>
              <a:fillRect/>
            </a:stretch>
          </p:blipFill>
          <p:spPr>
            <a:xfrm>
              <a:off x="6099862" y="2410740"/>
              <a:ext cx="4637531" cy="2389860"/>
            </a:xfrm>
            <a:prstGeom prst="rect">
              <a:avLst/>
            </a:prstGeom>
          </p:spPr>
        </p:pic>
        <p:pic>
          <p:nvPicPr>
            <p:cNvPr id="15" name="Picture 14" descr="Shape, rectangle&#10;&#10;Description automatically generated">
              <a:extLst>
                <a:ext uri="{FF2B5EF4-FFF2-40B4-BE49-F238E27FC236}">
                  <a16:creationId xmlns:a16="http://schemas.microsoft.com/office/drawing/2014/main" id="{ECCED535-0610-B804-A3E1-A42423015C5E}"/>
                </a:ext>
              </a:extLst>
            </p:cNvPr>
            <p:cNvPicPr>
              <a:picLocks noChangeAspect="1"/>
            </p:cNvPicPr>
            <p:nvPr/>
          </p:nvPicPr>
          <p:blipFill>
            <a:blip r:embed="rId7"/>
            <a:stretch>
              <a:fillRect/>
            </a:stretch>
          </p:blipFill>
          <p:spPr>
            <a:xfrm>
              <a:off x="6823146" y="2837850"/>
              <a:ext cx="3476779" cy="1432813"/>
            </a:xfrm>
            <a:prstGeom prst="rect">
              <a:avLst/>
            </a:prstGeom>
          </p:spPr>
        </p:pic>
        <p:sp>
          <p:nvSpPr>
            <p:cNvPr id="23" name="TextBox 22">
              <a:extLst>
                <a:ext uri="{FF2B5EF4-FFF2-40B4-BE49-F238E27FC236}">
                  <a16:creationId xmlns:a16="http://schemas.microsoft.com/office/drawing/2014/main" id="{AB1FCA02-C70F-DBE2-0EDF-7B1DBB43AB0A}"/>
                </a:ext>
              </a:extLst>
            </p:cNvPr>
            <p:cNvSpPr txBox="1"/>
            <p:nvPr/>
          </p:nvSpPr>
          <p:spPr>
            <a:xfrm>
              <a:off x="7583131" y="2327607"/>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24" name="TextBox 23">
              <a:extLst>
                <a:ext uri="{FF2B5EF4-FFF2-40B4-BE49-F238E27FC236}">
                  <a16:creationId xmlns:a16="http://schemas.microsoft.com/office/drawing/2014/main" id="{0AEF70E5-73F3-1527-8202-3B94DC8348C6}"/>
                </a:ext>
              </a:extLst>
            </p:cNvPr>
            <p:cNvSpPr txBox="1"/>
            <p:nvPr/>
          </p:nvSpPr>
          <p:spPr>
            <a:xfrm>
              <a:off x="9849575" y="3192678"/>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5 cm</a:t>
              </a:r>
            </a:p>
          </p:txBody>
        </p:sp>
        <p:sp>
          <p:nvSpPr>
            <p:cNvPr id="25" name="TextBox 24">
              <a:extLst>
                <a:ext uri="{FF2B5EF4-FFF2-40B4-BE49-F238E27FC236}">
                  <a16:creationId xmlns:a16="http://schemas.microsoft.com/office/drawing/2014/main" id="{E9C565FF-8722-D98C-1E6A-9F6A77316EFB}"/>
                </a:ext>
              </a:extLst>
            </p:cNvPr>
            <p:cNvSpPr txBox="1"/>
            <p:nvPr/>
          </p:nvSpPr>
          <p:spPr>
            <a:xfrm>
              <a:off x="8008888" y="4290978"/>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26" name="TextBox 25">
              <a:extLst>
                <a:ext uri="{FF2B5EF4-FFF2-40B4-BE49-F238E27FC236}">
                  <a16:creationId xmlns:a16="http://schemas.microsoft.com/office/drawing/2014/main" id="{C504B3E3-D1B7-2B92-5E0C-9B33F80BE93E}"/>
                </a:ext>
              </a:extLst>
            </p:cNvPr>
            <p:cNvSpPr txBox="1"/>
            <p:nvPr/>
          </p:nvSpPr>
          <p:spPr>
            <a:xfrm>
              <a:off x="5939952" y="3323423"/>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grpSp>
    </p:spTree>
    <p:extLst>
      <p:ext uri="{BB962C8B-B14F-4D97-AF65-F5344CB8AC3E}">
        <p14:creationId xmlns:p14="http://schemas.microsoft.com/office/powerpoint/2010/main" val="362063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Methods 1 and 2 for (a)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2072424" y="1111898"/>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1</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8" name="Google Shape;299;g53f047df24_0_470">
            <a:extLst>
              <a:ext uri="{FF2B5EF4-FFF2-40B4-BE49-F238E27FC236}">
                <a16:creationId xmlns:a16="http://schemas.microsoft.com/office/drawing/2014/main" id="{FC06EE01-4898-CA23-7358-C4808092F096}"/>
              </a:ext>
            </a:extLst>
          </p:cNvPr>
          <p:cNvSpPr txBox="1"/>
          <p:nvPr/>
        </p:nvSpPr>
        <p:spPr>
          <a:xfrm>
            <a:off x="1379228" y="4997946"/>
            <a:ext cx="3354103" cy="1147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36 cm² + 72 cm²</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59" name="Google Shape;299;g53f047df24_0_470">
            <a:extLst>
              <a:ext uri="{FF2B5EF4-FFF2-40B4-BE49-F238E27FC236}">
                <a16:creationId xmlns:a16="http://schemas.microsoft.com/office/drawing/2014/main" id="{6699F7C1-474C-D6ED-64B6-4BBDE739C439}"/>
              </a:ext>
            </a:extLst>
          </p:cNvPr>
          <p:cNvSpPr txBox="1"/>
          <p:nvPr/>
        </p:nvSpPr>
        <p:spPr>
          <a:xfrm>
            <a:off x="6695366" y="5049518"/>
            <a:ext cx="3176879" cy="1294980"/>
          </a:xfrm>
          <a:prstGeom prst="rect">
            <a:avLst/>
          </a:prstGeom>
          <a:noFill/>
          <a:ln>
            <a:noFill/>
          </a:ln>
        </p:spPr>
        <p:txBody>
          <a:bodyPr spcFirstLastPara="1" wrap="square" lIns="91425" tIns="91425" rIns="91425" bIns="91425" anchor="t" anchorCtr="0">
            <a:noAutofit/>
          </a:bodyPr>
          <a:lstStyle/>
          <a:p>
            <a:pPr>
              <a:buSzPts val="6000"/>
            </a:pPr>
            <a:r>
              <a:rPr lang="en-GB" sz="2400" dirty="0">
                <a:solidFill>
                  <a:schemeClr val="tx1"/>
                </a:solidFill>
                <a:latin typeface="Arial" panose="020B0604020202020204" pitchFamily="34" charset="0"/>
                <a:cs typeface="Arial" panose="020B0604020202020204" pitchFamily="34" charset="0"/>
              </a:rPr>
              <a:t>Total area </a:t>
            </a:r>
          </a:p>
          <a:p>
            <a:pPr>
              <a:buSzPts val="6000"/>
            </a:pP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90 cm² + 18 cm² </a:t>
            </a:r>
          </a:p>
          <a:p>
            <a:pPr>
              <a:buSzPts val="6000"/>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60" name="TextBox 59">
            <a:extLst>
              <a:ext uri="{FF2B5EF4-FFF2-40B4-BE49-F238E27FC236}">
                <a16:creationId xmlns:a16="http://schemas.microsoft.com/office/drawing/2014/main" id="{FB076552-C1BB-E80A-EF53-ED6CA96CE44D}"/>
              </a:ext>
            </a:extLst>
          </p:cNvPr>
          <p:cNvSpPr txBox="1"/>
          <p:nvPr/>
        </p:nvSpPr>
        <p:spPr>
          <a:xfrm>
            <a:off x="5517658" y="2124935"/>
            <a:ext cx="881349" cy="621776"/>
          </a:xfrm>
          <a:prstGeom prst="rect">
            <a:avLst/>
          </a:prstGeom>
          <a:noFill/>
        </p:spPr>
        <p:txBody>
          <a:bodyPr wrap="square">
            <a:spAutoFit/>
          </a:bodyPr>
          <a:lstStyle/>
          <a:p>
            <a:r>
              <a:rPr lang="en-GB" sz="2400" dirty="0">
                <a:solidFill>
                  <a:schemeClr val="tx1"/>
                </a:solidFill>
                <a:latin typeface="Arial" panose="020B0604020202020204" pitchFamily="34" charset="0"/>
                <a:cs typeface="Arial" panose="020B0604020202020204" pitchFamily="34" charset="0"/>
              </a:rPr>
              <a:t>Or</a:t>
            </a:r>
          </a:p>
        </p:txBody>
      </p:sp>
      <p:sp>
        <p:nvSpPr>
          <p:cNvPr id="83" name="TextBox 82">
            <a:extLst>
              <a:ext uri="{FF2B5EF4-FFF2-40B4-BE49-F238E27FC236}">
                <a16:creationId xmlns:a16="http://schemas.microsoft.com/office/drawing/2014/main" id="{A26D59E7-E998-E421-8C7F-06E425A29469}"/>
              </a:ext>
            </a:extLst>
          </p:cNvPr>
          <p:cNvSpPr txBox="1"/>
          <p:nvPr/>
        </p:nvSpPr>
        <p:spPr>
          <a:xfrm>
            <a:off x="7171373" y="1083435"/>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2</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A34C96E9-C69D-5F9B-DAF9-1F874D6B9667}"/>
              </a:ext>
            </a:extLst>
          </p:cNvPr>
          <p:cNvGrpSpPr/>
          <p:nvPr/>
        </p:nvGrpSpPr>
        <p:grpSpPr>
          <a:xfrm>
            <a:off x="5980653" y="1608040"/>
            <a:ext cx="5757313" cy="3504203"/>
            <a:chOff x="5980653" y="1608040"/>
            <a:chExt cx="5757313" cy="3504203"/>
          </a:xfrm>
        </p:grpSpPr>
        <p:grpSp>
          <p:nvGrpSpPr>
            <p:cNvPr id="20" name="Group 19">
              <a:extLst>
                <a:ext uri="{FF2B5EF4-FFF2-40B4-BE49-F238E27FC236}">
                  <a16:creationId xmlns:a16="http://schemas.microsoft.com/office/drawing/2014/main" id="{D9ADD89A-6F02-1765-AF79-EC9AA6F34A21}"/>
                </a:ext>
              </a:extLst>
            </p:cNvPr>
            <p:cNvGrpSpPr/>
            <p:nvPr/>
          </p:nvGrpSpPr>
          <p:grpSpPr>
            <a:xfrm>
              <a:off x="5980653" y="1608040"/>
              <a:ext cx="4561021" cy="3504203"/>
              <a:chOff x="689357" y="1903832"/>
              <a:chExt cx="4561021" cy="3504203"/>
            </a:xfrm>
          </p:grpSpPr>
          <p:pic>
            <p:nvPicPr>
              <p:cNvPr id="23" name="Picture 22">
                <a:extLst>
                  <a:ext uri="{FF2B5EF4-FFF2-40B4-BE49-F238E27FC236}">
                    <a16:creationId xmlns:a16="http://schemas.microsoft.com/office/drawing/2014/main" id="{B247431F-D0F8-9BD6-31F2-EBA77203C294}"/>
                  </a:ext>
                </a:extLst>
              </p:cNvPr>
              <p:cNvPicPr>
                <a:picLocks noChangeAspect="1"/>
              </p:cNvPicPr>
              <p:nvPr/>
            </p:nvPicPr>
            <p:blipFill>
              <a:blip r:embed="rId5"/>
              <a:stretch>
                <a:fillRect/>
              </a:stretch>
            </p:blipFill>
            <p:spPr>
              <a:xfrm>
                <a:off x="987723" y="2117695"/>
                <a:ext cx="3993198" cy="3088856"/>
              </a:xfrm>
              <a:prstGeom prst="rect">
                <a:avLst/>
              </a:prstGeom>
            </p:spPr>
          </p:pic>
          <p:pic>
            <p:nvPicPr>
              <p:cNvPr id="25" name="Picture 24"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5A9689A8-B39F-DDC9-0224-5D787C7D74CC}"/>
                  </a:ext>
                </a:extLst>
              </p:cNvPr>
              <p:cNvPicPr>
                <a:picLocks noChangeAspect="1"/>
              </p:cNvPicPr>
              <p:nvPr/>
            </p:nvPicPr>
            <p:blipFill>
              <a:blip r:embed="rId6"/>
              <a:stretch>
                <a:fillRect/>
              </a:stretch>
            </p:blipFill>
            <p:spPr>
              <a:xfrm>
                <a:off x="1718730" y="2377876"/>
                <a:ext cx="3265800" cy="2568494"/>
              </a:xfrm>
              <a:prstGeom prst="rect">
                <a:avLst/>
              </a:prstGeom>
            </p:spPr>
          </p:pic>
          <p:sp>
            <p:nvSpPr>
              <p:cNvPr id="27" name="TextBox 26">
                <a:extLst>
                  <a:ext uri="{FF2B5EF4-FFF2-40B4-BE49-F238E27FC236}">
                    <a16:creationId xmlns:a16="http://schemas.microsoft.com/office/drawing/2014/main" id="{812137D9-77EF-0624-B444-E8E1018670D4}"/>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41" name="TextBox 40">
                <a:extLst>
                  <a:ext uri="{FF2B5EF4-FFF2-40B4-BE49-F238E27FC236}">
                    <a16:creationId xmlns:a16="http://schemas.microsoft.com/office/drawing/2014/main" id="{27FDDBCF-B995-C480-DF40-E746324BCF34}"/>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42" name="TextBox 41">
                <a:extLst>
                  <a:ext uri="{FF2B5EF4-FFF2-40B4-BE49-F238E27FC236}">
                    <a16:creationId xmlns:a16="http://schemas.microsoft.com/office/drawing/2014/main" id="{C3AFED9C-C019-4B2A-D091-7E7D33CFE93C}"/>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43" name="TextBox 42">
                <a:extLst>
                  <a:ext uri="{FF2B5EF4-FFF2-40B4-BE49-F238E27FC236}">
                    <a16:creationId xmlns:a16="http://schemas.microsoft.com/office/drawing/2014/main" id="{D74BD530-6B2D-4DB5-EE10-0B4E9BCF0A6F}"/>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cxnSp>
          <p:nvCxnSpPr>
            <p:cNvPr id="50" name="Google Shape;286;g53f047df24_0_470">
              <a:extLst>
                <a:ext uri="{FF2B5EF4-FFF2-40B4-BE49-F238E27FC236}">
                  <a16:creationId xmlns:a16="http://schemas.microsoft.com/office/drawing/2014/main" id="{C167D4D6-F047-1010-8769-B25B662E048A}"/>
                </a:ext>
              </a:extLst>
            </p:cNvPr>
            <p:cNvCxnSpPr>
              <a:cxnSpLocks/>
            </p:cNvCxnSpPr>
            <p:nvPr/>
          </p:nvCxnSpPr>
          <p:spPr>
            <a:xfrm flipV="1">
              <a:off x="9495879" y="2228213"/>
              <a:ext cx="0" cy="2259268"/>
            </a:xfrm>
            <a:prstGeom prst="straightConnector1">
              <a:avLst/>
            </a:prstGeom>
            <a:noFill/>
            <a:ln w="38100" cap="flat" cmpd="sng">
              <a:solidFill>
                <a:srgbClr val="F03C78"/>
              </a:solidFill>
              <a:prstDash val="dash"/>
              <a:round/>
              <a:headEnd type="none" w="sm" len="sm"/>
              <a:tailEnd type="none" w="sm" len="sm"/>
            </a:ln>
          </p:spPr>
        </p:cxnSp>
        <p:sp>
          <p:nvSpPr>
            <p:cNvPr id="55" name="Google Shape;295;g53f047df24_0_470">
              <a:extLst>
                <a:ext uri="{FF2B5EF4-FFF2-40B4-BE49-F238E27FC236}">
                  <a16:creationId xmlns:a16="http://schemas.microsoft.com/office/drawing/2014/main" id="{C4CE60AF-7008-0537-528B-809080D665F9}"/>
                </a:ext>
              </a:extLst>
            </p:cNvPr>
            <p:cNvSpPr/>
            <p:nvPr/>
          </p:nvSpPr>
          <p:spPr>
            <a:xfrm>
              <a:off x="7137793" y="2228213"/>
              <a:ext cx="2358086" cy="2278912"/>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56" name="Google Shape;296;g53f047df24_0_470">
              <a:extLst>
                <a:ext uri="{FF2B5EF4-FFF2-40B4-BE49-F238E27FC236}">
                  <a16:creationId xmlns:a16="http://schemas.microsoft.com/office/drawing/2014/main" id="{B3F003D0-4917-7CA5-B787-A9819AFC7DD2}"/>
                </a:ext>
              </a:extLst>
            </p:cNvPr>
            <p:cNvSpPr/>
            <p:nvPr/>
          </p:nvSpPr>
          <p:spPr>
            <a:xfrm>
              <a:off x="9495878" y="3087164"/>
              <a:ext cx="779947" cy="1420654"/>
            </a:xfrm>
            <a:prstGeom prst="rect">
              <a:avLst/>
            </a:prstGeom>
            <a:solidFill>
              <a:srgbClr val="00B0F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7" name="Google Shape;294;g53f047df24_0_470">
              <a:extLst>
                <a:ext uri="{FF2B5EF4-FFF2-40B4-BE49-F238E27FC236}">
                  <a16:creationId xmlns:a16="http://schemas.microsoft.com/office/drawing/2014/main" id="{0C46D15C-DAD6-68C3-2326-D438804A9296}"/>
                </a:ext>
              </a:extLst>
            </p:cNvPr>
            <p:cNvSpPr txBox="1"/>
            <p:nvPr/>
          </p:nvSpPr>
          <p:spPr>
            <a:xfrm>
              <a:off x="7430020" y="2919738"/>
              <a:ext cx="1791256" cy="829307"/>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a:t>
              </a: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10</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solidFill>
                    <a:schemeClr val="tx1"/>
                  </a:solidFill>
                  <a:latin typeface="Arial" panose="020B0604020202020204" pitchFamily="34" charset="0"/>
                  <a:cs typeface="Arial" panose="020B0604020202020204" pitchFamily="34" charset="0"/>
                </a:rPr>
                <a:t>90 </a:t>
              </a:r>
              <a:r>
                <a:rPr lang="en-GB" sz="2400" b="0" i="0" u="none" strike="noStrike" cap="none" dirty="0">
                  <a:solidFill>
                    <a:schemeClr val="tx1"/>
                  </a:solidFill>
                  <a:latin typeface="Arial" panose="020B0604020202020204" pitchFamily="34" charset="0"/>
                  <a:cs typeface="Arial" panose="020B0604020202020204" pitchFamily="34" charset="0"/>
                  <a:sym typeface="Arial"/>
                </a:rPr>
                <a:t>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7" name="Google Shape;297;g53f047df24_0_470">
              <a:extLst>
                <a:ext uri="{FF2B5EF4-FFF2-40B4-BE49-F238E27FC236}">
                  <a16:creationId xmlns:a16="http://schemas.microsoft.com/office/drawing/2014/main" id="{7C012BDA-857A-53CE-E8A1-070DCFD831E7}"/>
                </a:ext>
              </a:extLst>
            </p:cNvPr>
            <p:cNvSpPr txBox="1"/>
            <p:nvPr/>
          </p:nvSpPr>
          <p:spPr>
            <a:xfrm>
              <a:off x="9582806" y="3320443"/>
              <a:ext cx="2155160" cy="875486"/>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grpSp>
        <p:nvGrpSpPr>
          <p:cNvPr id="62" name="Group 61"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F23BAA6E-8C6F-8A87-CCE1-4053472F996E}"/>
              </a:ext>
            </a:extLst>
          </p:cNvPr>
          <p:cNvGrpSpPr/>
          <p:nvPr/>
        </p:nvGrpSpPr>
        <p:grpSpPr>
          <a:xfrm>
            <a:off x="570702" y="1608040"/>
            <a:ext cx="4561021" cy="3504203"/>
            <a:chOff x="570702" y="1608040"/>
            <a:chExt cx="4561021" cy="3504203"/>
          </a:xfrm>
        </p:grpSpPr>
        <p:grpSp>
          <p:nvGrpSpPr>
            <p:cNvPr id="10" name="Group 9">
              <a:extLst>
                <a:ext uri="{FF2B5EF4-FFF2-40B4-BE49-F238E27FC236}">
                  <a16:creationId xmlns:a16="http://schemas.microsoft.com/office/drawing/2014/main" id="{5DF7CD0B-3B74-5512-5DA2-4AEE330AC0BD}"/>
                </a:ext>
              </a:extLst>
            </p:cNvPr>
            <p:cNvGrpSpPr/>
            <p:nvPr/>
          </p:nvGrpSpPr>
          <p:grpSpPr>
            <a:xfrm>
              <a:off x="570702" y="1608040"/>
              <a:ext cx="4561021" cy="3504203"/>
              <a:chOff x="689357" y="1903832"/>
              <a:chExt cx="4561021" cy="3504203"/>
            </a:xfrm>
          </p:grpSpPr>
          <p:pic>
            <p:nvPicPr>
              <p:cNvPr id="11" name="Picture 10">
                <a:extLst>
                  <a:ext uri="{FF2B5EF4-FFF2-40B4-BE49-F238E27FC236}">
                    <a16:creationId xmlns:a16="http://schemas.microsoft.com/office/drawing/2014/main" id="{0A0BB36D-2EEF-83C7-57CC-4B6F242D24A6}"/>
                  </a:ext>
                </a:extLst>
              </p:cNvPr>
              <p:cNvPicPr>
                <a:picLocks noChangeAspect="1"/>
              </p:cNvPicPr>
              <p:nvPr/>
            </p:nvPicPr>
            <p:blipFill>
              <a:blip r:embed="rId5"/>
              <a:stretch>
                <a:fillRect/>
              </a:stretch>
            </p:blipFill>
            <p:spPr>
              <a:xfrm>
                <a:off x="987723" y="2117695"/>
                <a:ext cx="3993198" cy="3088856"/>
              </a:xfrm>
              <a:prstGeom prst="rect">
                <a:avLst/>
              </a:prstGeom>
            </p:spPr>
          </p:pic>
          <p:pic>
            <p:nvPicPr>
              <p:cNvPr id="13" name="Picture 12" descr="Shape&#10;&#10;Description automatically generated">
                <a:extLst>
                  <a:ext uri="{FF2B5EF4-FFF2-40B4-BE49-F238E27FC236}">
                    <a16:creationId xmlns:a16="http://schemas.microsoft.com/office/drawing/2014/main" id="{E28DECF2-A948-EBF8-BD51-C92492947CB4}"/>
                  </a:ext>
                </a:extLst>
              </p:cNvPr>
              <p:cNvPicPr>
                <a:picLocks noChangeAspect="1"/>
              </p:cNvPicPr>
              <p:nvPr/>
            </p:nvPicPr>
            <p:blipFill>
              <a:blip r:embed="rId6"/>
              <a:stretch>
                <a:fillRect/>
              </a:stretch>
            </p:blipFill>
            <p:spPr>
              <a:xfrm>
                <a:off x="1718730" y="2377876"/>
                <a:ext cx="3265800" cy="2568494"/>
              </a:xfrm>
              <a:prstGeom prst="rect">
                <a:avLst/>
              </a:prstGeom>
            </p:spPr>
          </p:pic>
          <p:sp>
            <p:nvSpPr>
              <p:cNvPr id="16" name="TextBox 15">
                <a:extLst>
                  <a:ext uri="{FF2B5EF4-FFF2-40B4-BE49-F238E27FC236}">
                    <a16:creationId xmlns:a16="http://schemas.microsoft.com/office/drawing/2014/main" id="{FEA2175B-36F7-FA0E-F936-5BC4E0E4CB13}"/>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17" name="TextBox 16">
                <a:extLst>
                  <a:ext uri="{FF2B5EF4-FFF2-40B4-BE49-F238E27FC236}">
                    <a16:creationId xmlns:a16="http://schemas.microsoft.com/office/drawing/2014/main" id="{44749E41-F71B-8DF7-2703-1DE833802580}"/>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18" name="TextBox 17">
                <a:extLst>
                  <a:ext uri="{FF2B5EF4-FFF2-40B4-BE49-F238E27FC236}">
                    <a16:creationId xmlns:a16="http://schemas.microsoft.com/office/drawing/2014/main" id="{43CE083F-E16E-C0C2-78EB-96522079D2D1}"/>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19" name="TextBox 18">
                <a:extLst>
                  <a:ext uri="{FF2B5EF4-FFF2-40B4-BE49-F238E27FC236}">
                    <a16:creationId xmlns:a16="http://schemas.microsoft.com/office/drawing/2014/main" id="{6C86E976-9C17-C62A-3A4D-4D7E645E749F}"/>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
          <p:nvSpPr>
            <p:cNvPr id="38" name="Google Shape;296;g53f047df24_0_470">
              <a:extLst>
                <a:ext uri="{FF2B5EF4-FFF2-40B4-BE49-F238E27FC236}">
                  <a16:creationId xmlns:a16="http://schemas.microsoft.com/office/drawing/2014/main" id="{08038CEC-514F-D5EE-4BF4-95891C539723}"/>
                </a:ext>
              </a:extLst>
            </p:cNvPr>
            <p:cNvSpPr/>
            <p:nvPr/>
          </p:nvSpPr>
          <p:spPr>
            <a:xfrm>
              <a:off x="1732905" y="3105467"/>
              <a:ext cx="3122287" cy="1382013"/>
            </a:xfrm>
            <a:prstGeom prst="rect">
              <a:avLst/>
            </a:prstGeom>
            <a:solidFill>
              <a:srgbClr val="00B0F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9" name="Google Shape;297;g53f047df24_0_470">
              <a:extLst>
                <a:ext uri="{FF2B5EF4-FFF2-40B4-BE49-F238E27FC236}">
                  <a16:creationId xmlns:a16="http://schemas.microsoft.com/office/drawing/2014/main" id="{F4CE72C8-E370-5A63-5581-A056846F646E}"/>
                </a:ext>
              </a:extLst>
            </p:cNvPr>
            <p:cNvSpPr txBox="1"/>
            <p:nvPr/>
          </p:nvSpPr>
          <p:spPr>
            <a:xfrm>
              <a:off x="2436649" y="3335888"/>
              <a:ext cx="2155160" cy="875486"/>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72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36" name="Google Shape;295;g53f047df24_0_470">
              <a:extLst>
                <a:ext uri="{FF2B5EF4-FFF2-40B4-BE49-F238E27FC236}">
                  <a16:creationId xmlns:a16="http://schemas.microsoft.com/office/drawing/2014/main" id="{DFAE113E-9092-35D2-CC6D-3C18026D7CD4}"/>
                </a:ext>
              </a:extLst>
            </p:cNvPr>
            <p:cNvSpPr/>
            <p:nvPr/>
          </p:nvSpPr>
          <p:spPr>
            <a:xfrm>
              <a:off x="1727386" y="2228213"/>
              <a:ext cx="2356242" cy="872632"/>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37" name="Google Shape;294;g53f047df24_0_470">
              <a:extLst>
                <a:ext uri="{FF2B5EF4-FFF2-40B4-BE49-F238E27FC236}">
                  <a16:creationId xmlns:a16="http://schemas.microsoft.com/office/drawing/2014/main" id="{BF052511-20C0-2152-2621-286A95D7BD96}"/>
                </a:ext>
              </a:extLst>
            </p:cNvPr>
            <p:cNvSpPr txBox="1"/>
            <p:nvPr/>
          </p:nvSpPr>
          <p:spPr>
            <a:xfrm>
              <a:off x="2158690" y="2200881"/>
              <a:ext cx="1891000" cy="8754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cxnSp>
          <p:nvCxnSpPr>
            <p:cNvPr id="31" name="Google Shape;286;g53f047df24_0_470">
              <a:extLst>
                <a:ext uri="{FF2B5EF4-FFF2-40B4-BE49-F238E27FC236}">
                  <a16:creationId xmlns:a16="http://schemas.microsoft.com/office/drawing/2014/main" id="{A3004CBB-840E-DB55-3C77-C62F08E0039A}"/>
                </a:ext>
              </a:extLst>
            </p:cNvPr>
            <p:cNvCxnSpPr>
              <a:cxnSpLocks/>
            </p:cNvCxnSpPr>
            <p:nvPr/>
          </p:nvCxnSpPr>
          <p:spPr>
            <a:xfrm rot="10800000">
              <a:off x="1717488" y="3098575"/>
              <a:ext cx="3122287" cy="0"/>
            </a:xfrm>
            <a:prstGeom prst="straightConnector1">
              <a:avLst/>
            </a:prstGeom>
            <a:noFill/>
            <a:ln w="38100" cap="flat" cmpd="sng">
              <a:solidFill>
                <a:srgbClr val="F03C78"/>
              </a:solidFill>
              <a:prstDash val="dash"/>
              <a:round/>
              <a:headEnd type="none" w="sm" len="sm"/>
              <a:tailEnd type="none" w="sm" len="sm"/>
            </a:ln>
          </p:spPr>
        </p:cxnSp>
      </p:grpSp>
    </p:spTree>
    <p:extLst>
      <p:ext uri="{BB962C8B-B14F-4D97-AF65-F5344CB8AC3E}">
        <p14:creationId xmlns:p14="http://schemas.microsoft.com/office/powerpoint/2010/main" val="29317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 </a:t>
            </a:r>
            <a:r>
              <a:rPr lang="en-US" sz="3600" dirty="0">
                <a:solidFill>
                  <a:schemeClr val="accent1"/>
                </a:solidFill>
                <a:latin typeface="Arial" panose="020B0604020202020204" pitchFamily="34" charset="0"/>
                <a:cs typeface="Arial" panose="020B0604020202020204" pitchFamily="34" charset="0"/>
              </a:rPr>
              <a:t>3 for (a)</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3645687" y="1191495"/>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 3</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0" name="Google Shape;294;g53f047df24_0_470">
            <a:extLst>
              <a:ext uri="{FF2B5EF4-FFF2-40B4-BE49-F238E27FC236}">
                <a16:creationId xmlns:a16="http://schemas.microsoft.com/office/drawing/2014/main" id="{1011135A-77B8-00F1-0D59-E8A5A35301B5}"/>
              </a:ext>
            </a:extLst>
          </p:cNvPr>
          <p:cNvSpPr txBox="1"/>
          <p:nvPr/>
        </p:nvSpPr>
        <p:spPr>
          <a:xfrm>
            <a:off x="5904830" y="2640194"/>
            <a:ext cx="1981361" cy="917321"/>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 </a:t>
            </a: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27" name="TextBox 26">
            <a:extLst>
              <a:ext uri="{FF2B5EF4-FFF2-40B4-BE49-F238E27FC236}">
                <a16:creationId xmlns:a16="http://schemas.microsoft.com/office/drawing/2014/main" id="{5F310186-3DFE-5FC9-4F23-7A4CBD999C86}"/>
              </a:ext>
            </a:extLst>
          </p:cNvPr>
          <p:cNvSpPr txBox="1"/>
          <p:nvPr/>
        </p:nvSpPr>
        <p:spPr>
          <a:xfrm>
            <a:off x="1145760" y="1250617"/>
            <a:ext cx="974886" cy="461665"/>
          </a:xfrm>
          <a:prstGeom prst="rect">
            <a:avLst/>
          </a:prstGeom>
          <a:noFill/>
        </p:spPr>
        <p:txBody>
          <a:bodyPr wrap="square">
            <a:spAutoFit/>
          </a:bodyPr>
          <a:lstStyle/>
          <a:p>
            <a:r>
              <a:rPr lang="en-GB" sz="2400" dirty="0">
                <a:solidFill>
                  <a:schemeClr val="tx1"/>
                </a:solidFill>
                <a:latin typeface="Arial" panose="020B0604020202020204" pitchFamily="34" charset="0"/>
                <a:cs typeface="Arial" panose="020B0604020202020204" pitchFamily="34" charset="0"/>
              </a:rPr>
              <a:t>Or</a:t>
            </a:r>
          </a:p>
        </p:txBody>
      </p:sp>
      <p:sp>
        <p:nvSpPr>
          <p:cNvPr id="42" name="Google Shape;299;g53f047df24_0_470">
            <a:extLst>
              <a:ext uri="{FF2B5EF4-FFF2-40B4-BE49-F238E27FC236}">
                <a16:creationId xmlns:a16="http://schemas.microsoft.com/office/drawing/2014/main" id="{C55D671A-8418-381B-CF5B-9FAB4B5B5179}"/>
              </a:ext>
            </a:extLst>
          </p:cNvPr>
          <p:cNvSpPr txBox="1"/>
          <p:nvPr/>
        </p:nvSpPr>
        <p:spPr>
          <a:xfrm>
            <a:off x="5953109" y="4169619"/>
            <a:ext cx="3176879" cy="18016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120 cm²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12 cm²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nvGrpSpPr>
          <p:cNvPr id="32" name="Group 31"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4AAA590-6E32-ED32-2208-23448C0D477C}"/>
              </a:ext>
            </a:extLst>
          </p:cNvPr>
          <p:cNvGrpSpPr/>
          <p:nvPr/>
        </p:nvGrpSpPr>
        <p:grpSpPr>
          <a:xfrm>
            <a:off x="1100215" y="2144907"/>
            <a:ext cx="4428974" cy="3462476"/>
            <a:chOff x="1334837" y="2165920"/>
            <a:chExt cx="4428974" cy="3462476"/>
          </a:xfrm>
        </p:grpSpPr>
        <p:grpSp>
          <p:nvGrpSpPr>
            <p:cNvPr id="15" name="Group 14">
              <a:extLst>
                <a:ext uri="{FF2B5EF4-FFF2-40B4-BE49-F238E27FC236}">
                  <a16:creationId xmlns:a16="http://schemas.microsoft.com/office/drawing/2014/main" id="{36FFE7F0-16D3-5253-5D6C-735AB34A9728}"/>
                </a:ext>
              </a:extLst>
            </p:cNvPr>
            <p:cNvGrpSpPr/>
            <p:nvPr/>
          </p:nvGrpSpPr>
          <p:grpSpPr>
            <a:xfrm>
              <a:off x="1334837" y="2165920"/>
              <a:ext cx="4428974" cy="3462476"/>
              <a:chOff x="689357" y="1945559"/>
              <a:chExt cx="4428974" cy="3462476"/>
            </a:xfrm>
          </p:grpSpPr>
          <p:pic>
            <p:nvPicPr>
              <p:cNvPr id="24" name="Picture 23">
                <a:extLst>
                  <a:ext uri="{FF2B5EF4-FFF2-40B4-BE49-F238E27FC236}">
                    <a16:creationId xmlns:a16="http://schemas.microsoft.com/office/drawing/2014/main" id="{0945EF37-49D3-FBC8-BE0C-E0FB74E4EA09}"/>
                  </a:ext>
                </a:extLst>
              </p:cNvPr>
              <p:cNvPicPr>
                <a:picLocks noChangeAspect="1"/>
              </p:cNvPicPr>
              <p:nvPr/>
            </p:nvPicPr>
            <p:blipFill>
              <a:blip r:embed="rId5"/>
              <a:stretch>
                <a:fillRect/>
              </a:stretch>
            </p:blipFill>
            <p:spPr>
              <a:xfrm>
                <a:off x="987723" y="2117695"/>
                <a:ext cx="3993198" cy="3088856"/>
              </a:xfrm>
              <a:prstGeom prst="rect">
                <a:avLst/>
              </a:prstGeom>
            </p:spPr>
          </p:pic>
          <p:pic>
            <p:nvPicPr>
              <p:cNvPr id="26" name="Picture 25"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121516A1-3C0B-88A2-09B0-F5ADDEDB2D24}"/>
                  </a:ext>
                </a:extLst>
              </p:cNvPr>
              <p:cNvPicPr>
                <a:picLocks noChangeAspect="1"/>
              </p:cNvPicPr>
              <p:nvPr/>
            </p:nvPicPr>
            <p:blipFill>
              <a:blip r:embed="rId6"/>
              <a:stretch>
                <a:fillRect/>
              </a:stretch>
            </p:blipFill>
            <p:spPr>
              <a:xfrm>
                <a:off x="1718730" y="2377876"/>
                <a:ext cx="3265800" cy="2568494"/>
              </a:xfrm>
              <a:prstGeom prst="rect">
                <a:avLst/>
              </a:prstGeom>
            </p:spPr>
          </p:pic>
          <p:sp>
            <p:nvSpPr>
              <p:cNvPr id="28" name="TextBox 27">
                <a:extLst>
                  <a:ext uri="{FF2B5EF4-FFF2-40B4-BE49-F238E27FC236}">
                    <a16:creationId xmlns:a16="http://schemas.microsoft.com/office/drawing/2014/main" id="{0EB13523-44BA-4055-BC35-3FB439AAC83B}"/>
                  </a:ext>
                </a:extLst>
              </p:cNvPr>
              <p:cNvSpPr txBox="1"/>
              <p:nvPr/>
            </p:nvSpPr>
            <p:spPr>
              <a:xfrm>
                <a:off x="4266816" y="2901824"/>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29" name="TextBox 28">
                <a:extLst>
                  <a:ext uri="{FF2B5EF4-FFF2-40B4-BE49-F238E27FC236}">
                    <a16:creationId xmlns:a16="http://schemas.microsoft.com/office/drawing/2014/main" id="{D3B794DB-7662-733B-BBAA-2164DD8F91B9}"/>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0" name="TextBox 29">
                <a:extLst>
                  <a:ext uri="{FF2B5EF4-FFF2-40B4-BE49-F238E27FC236}">
                    <a16:creationId xmlns:a16="http://schemas.microsoft.com/office/drawing/2014/main" id="{C9AC5BB1-6281-7758-96E9-FB71AABDB3F9}"/>
                  </a:ext>
                </a:extLst>
              </p:cNvPr>
              <p:cNvSpPr txBox="1"/>
              <p:nvPr/>
            </p:nvSpPr>
            <p:spPr>
              <a:xfrm>
                <a:off x="2634605" y="1945559"/>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31" name="TextBox 30">
                <a:extLst>
                  <a:ext uri="{FF2B5EF4-FFF2-40B4-BE49-F238E27FC236}">
                    <a16:creationId xmlns:a16="http://schemas.microsoft.com/office/drawing/2014/main" id="{3260FB91-ADEF-7B69-103E-7FE45A1D4803}"/>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
          <p:nvSpPr>
            <p:cNvPr id="19" name="Google Shape;295;g53f047df24_0_470">
              <a:extLst>
                <a:ext uri="{FF2B5EF4-FFF2-40B4-BE49-F238E27FC236}">
                  <a16:creationId xmlns:a16="http://schemas.microsoft.com/office/drawing/2014/main" id="{4F7E9EDE-B93D-E77F-D810-49416AB595F8}"/>
                </a:ext>
              </a:extLst>
            </p:cNvPr>
            <p:cNvSpPr/>
            <p:nvPr/>
          </p:nvSpPr>
          <p:spPr>
            <a:xfrm>
              <a:off x="4848419" y="2755939"/>
              <a:ext cx="766409" cy="838302"/>
            </a:xfrm>
            <a:prstGeom prst="rect">
              <a:avLst/>
            </a:prstGeom>
            <a:solidFill>
              <a:srgbClr val="FF000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23" name="Google Shape;296;g53f047df24_0_470">
              <a:extLst>
                <a:ext uri="{FF2B5EF4-FFF2-40B4-BE49-F238E27FC236}">
                  <a16:creationId xmlns:a16="http://schemas.microsoft.com/office/drawing/2014/main" id="{D434F283-E39B-FBD9-C16E-767F73F79E9B}"/>
                </a:ext>
              </a:extLst>
            </p:cNvPr>
            <p:cNvSpPr/>
            <p:nvPr/>
          </p:nvSpPr>
          <p:spPr>
            <a:xfrm>
              <a:off x="2501974" y="2743693"/>
              <a:ext cx="3115426" cy="2263611"/>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297;g53f047df24_0_470">
              <a:extLst>
                <a:ext uri="{FF2B5EF4-FFF2-40B4-BE49-F238E27FC236}">
                  <a16:creationId xmlns:a16="http://schemas.microsoft.com/office/drawing/2014/main" id="{7F24B89E-C8BC-E69A-B3D8-8A6E08AC3754}"/>
                </a:ext>
              </a:extLst>
            </p:cNvPr>
            <p:cNvSpPr txBox="1"/>
            <p:nvPr/>
          </p:nvSpPr>
          <p:spPr>
            <a:xfrm>
              <a:off x="2970399" y="3501171"/>
              <a:ext cx="2258144" cy="917321"/>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ea typeface="Arial"/>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ea typeface="Arial"/>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 12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10</a:t>
              </a:r>
              <a:endParaRPr sz="2400" b="0" i="0" u="none" strike="noStrike" cap="none" dirty="0">
                <a:solidFill>
                  <a:schemeClr val="tx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ea typeface="Arial"/>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ea typeface="Arial"/>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 </a:t>
              </a:r>
              <a:r>
                <a:rPr lang="en-GB" sz="2400" dirty="0">
                  <a:solidFill>
                    <a:schemeClr val="tx1"/>
                  </a:solidFill>
                  <a:latin typeface="Arial" panose="020B0604020202020204" pitchFamily="34" charset="0"/>
                  <a:cs typeface="Arial" panose="020B0604020202020204" pitchFamily="34" charset="0"/>
                </a:rPr>
                <a:t>120 </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cm²</a:t>
              </a:r>
              <a:endParaRPr sz="2400" b="0" i="0" u="none" strike="noStrike" cap="none" dirty="0">
                <a:solidFill>
                  <a:schemeClr val="tx1"/>
                </a:solidFill>
                <a:latin typeface="Arial" panose="020B0604020202020204" pitchFamily="34" charset="0"/>
                <a:ea typeface="Arial"/>
                <a:cs typeface="Arial" panose="020B0604020202020204" pitchFamily="34" charset="0"/>
                <a:sym typeface="Arial"/>
              </a:endParaRPr>
            </a:p>
          </p:txBody>
        </p:sp>
        <p:sp>
          <p:nvSpPr>
            <p:cNvPr id="14" name="TextBox 13">
              <a:extLst>
                <a:ext uri="{FF2B5EF4-FFF2-40B4-BE49-F238E27FC236}">
                  <a16:creationId xmlns:a16="http://schemas.microsoft.com/office/drawing/2014/main" id="{D4231CC1-5F17-C50D-CA34-24DB87B6AA3A}"/>
                </a:ext>
              </a:extLst>
            </p:cNvPr>
            <p:cNvSpPr txBox="1"/>
            <p:nvPr/>
          </p:nvSpPr>
          <p:spPr>
            <a:xfrm>
              <a:off x="5011993" y="2801847"/>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48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Methods 1 and 2 for (b)</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1813163" y="1104304"/>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1</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3" name="TextBox 82">
            <a:extLst>
              <a:ext uri="{FF2B5EF4-FFF2-40B4-BE49-F238E27FC236}">
                <a16:creationId xmlns:a16="http://schemas.microsoft.com/office/drawing/2014/main" id="{A26D59E7-E998-E421-8C7F-06E425A29469}"/>
              </a:ext>
            </a:extLst>
          </p:cNvPr>
          <p:cNvSpPr txBox="1"/>
          <p:nvPr/>
        </p:nvSpPr>
        <p:spPr>
          <a:xfrm>
            <a:off x="7489416" y="1123978"/>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2</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9" name="Google Shape;299;g53f047df24_0_470">
            <a:extLst>
              <a:ext uri="{FF2B5EF4-FFF2-40B4-BE49-F238E27FC236}">
                <a16:creationId xmlns:a16="http://schemas.microsoft.com/office/drawing/2014/main" id="{6B7D84FC-8EE4-1659-4809-521FFD0CB604}"/>
              </a:ext>
            </a:extLst>
          </p:cNvPr>
          <p:cNvSpPr txBox="1"/>
          <p:nvPr/>
        </p:nvSpPr>
        <p:spPr>
          <a:xfrm>
            <a:off x="3419326" y="4894504"/>
            <a:ext cx="2563460" cy="13810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36 cm² + 6 cm²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42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5" name="Google Shape;294;g53f047df24_0_470">
                <a:extLst>
                  <a:ext uri="{FF2B5EF4-FFF2-40B4-BE49-F238E27FC236}">
                    <a16:creationId xmlns:a16="http://schemas.microsoft.com/office/drawing/2014/main" id="{DA03C5B8-E989-CFF6-A187-A8641DAFA8AD}"/>
                  </a:ext>
                </a:extLst>
              </p:cNvPr>
              <p:cNvSpPr txBox="1"/>
              <p:nvPr/>
            </p:nvSpPr>
            <p:spPr>
              <a:xfrm>
                <a:off x="903673" y="4893073"/>
                <a:ext cx="2363137" cy="8799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14:m>
                  <m:oMath xmlns:m="http://schemas.openxmlformats.org/officeDocument/2006/math">
                    <m:f>
                      <m:fPr>
                        <m:ctrlPr>
                          <a:rPr lang="ar-AE"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ar-AE"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ar-AE" sz="2400" b="0" i="0" u="none" strike="noStrike" cap="none" dirty="0">
                    <a:solidFill>
                      <a:schemeClr val="tx1"/>
                    </a:solidFill>
                    <a:latin typeface="Arial" panose="020B0604020202020204" pitchFamily="34" charset="0"/>
                    <a:cs typeface="Arial" panose="020B0604020202020204" pitchFamily="34" charset="0"/>
                    <a:sym typeface="Arial"/>
                  </a:rPr>
                  <a:t>3 × </a:t>
                </a:r>
                <a:r>
                  <a:rPr lang="en-SG" sz="2400" b="0" i="0" u="none" strike="noStrike" cap="none" dirty="0">
                    <a:solidFill>
                      <a:schemeClr val="tx1"/>
                    </a:solidFill>
                    <a:latin typeface="Arial" panose="020B0604020202020204" pitchFamily="34" charset="0"/>
                    <a:cs typeface="Arial" panose="020B0604020202020204" pitchFamily="34" charset="0"/>
                    <a:sym typeface="Arial"/>
                  </a:rPr>
                  <a:t> × 4</a:t>
                </a:r>
                <a:endParaRPr lang="ar-AE"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Choice>
        <mc:Fallback xmlns="">
          <p:sp>
            <p:nvSpPr>
              <p:cNvPr id="25" name="Google Shape;294;g53f047df24_0_470">
                <a:extLst>
                  <a:ext uri="{FF2B5EF4-FFF2-40B4-BE49-F238E27FC236}">
                    <a16:creationId xmlns:a16="http://schemas.microsoft.com/office/drawing/2014/main" id="{DA03C5B8-E989-CFF6-A187-A8641DAFA8AD}"/>
                  </a:ext>
                </a:extLst>
              </p:cNvPr>
              <p:cNvSpPr txBox="1">
                <a:spLocks noRot="1" noChangeAspect="1" noMove="1" noResize="1" noEditPoints="1" noAdjustHandles="1" noChangeArrowheads="1" noChangeShapeType="1" noTextEdit="1"/>
              </p:cNvSpPr>
              <p:nvPr/>
            </p:nvSpPr>
            <p:spPr>
              <a:xfrm>
                <a:off x="903673" y="4893073"/>
                <a:ext cx="2363137" cy="879911"/>
              </a:xfrm>
              <a:prstGeom prst="rect">
                <a:avLst/>
              </a:prstGeom>
              <a:blipFill>
                <a:blip r:embed="rId6"/>
                <a:stretch>
                  <a:fillRect l="-3866" b="-31944"/>
                </a:stretch>
              </a:blipFill>
              <a:ln>
                <a:noFill/>
              </a:ln>
            </p:spPr>
            <p:txBody>
              <a:bodyPr/>
              <a:lstStyle/>
              <a:p>
                <a:r>
                  <a:rPr lang="en-GB">
                    <a:noFill/>
                  </a:rPr>
                  <a:t> </a:t>
                </a:r>
              </a:p>
            </p:txBody>
          </p:sp>
        </mc:Fallback>
      </mc:AlternateContent>
      <p:sp>
        <p:nvSpPr>
          <p:cNvPr id="42" name="Google Shape;299;g53f047df24_0_470">
            <a:extLst>
              <a:ext uri="{FF2B5EF4-FFF2-40B4-BE49-F238E27FC236}">
                <a16:creationId xmlns:a16="http://schemas.microsoft.com/office/drawing/2014/main" id="{85C1CB84-395B-D811-4D9D-DA460DE09591}"/>
              </a:ext>
            </a:extLst>
          </p:cNvPr>
          <p:cNvSpPr txBox="1"/>
          <p:nvPr/>
        </p:nvSpPr>
        <p:spPr>
          <a:xfrm>
            <a:off x="9259916" y="4928995"/>
            <a:ext cx="2563516" cy="12587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48 cm²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 cm²</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42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2" name="Google Shape;294;g53f047df24_0_470">
                <a:extLst>
                  <a:ext uri="{FF2B5EF4-FFF2-40B4-BE49-F238E27FC236}">
                    <a16:creationId xmlns:a16="http://schemas.microsoft.com/office/drawing/2014/main" id="{E6F9F920-FEB8-39F8-D75C-CC2EE51E677A}"/>
                  </a:ext>
                </a:extLst>
              </p:cNvPr>
              <p:cNvSpPr txBox="1"/>
              <p:nvPr/>
            </p:nvSpPr>
            <p:spPr>
              <a:xfrm>
                <a:off x="6818856" y="4897814"/>
                <a:ext cx="2363137" cy="87400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14:m>
                  <m:oMath xmlns:m="http://schemas.openxmlformats.org/officeDocument/2006/math">
                    <m:f>
                      <m:fPr>
                        <m:ctrlPr>
                          <a:rPr lang="ar-AE"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ar-AE"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ar-AE"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en-SG" sz="2400" b="0" i="0" u="none" strike="noStrike" cap="none" dirty="0">
                    <a:solidFill>
                      <a:schemeClr val="tx1"/>
                    </a:solidFill>
                    <a:latin typeface="Arial" panose="020B0604020202020204" pitchFamily="34" charset="0"/>
                    <a:cs typeface="Arial" panose="020B0604020202020204" pitchFamily="34" charset="0"/>
                    <a:sym typeface="Arial"/>
                  </a:rPr>
                  <a:t> × 3 × 4</a:t>
                </a:r>
                <a:endParaRPr lang="ar-AE"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Choice>
        <mc:Fallback xmlns="">
          <p:sp>
            <p:nvSpPr>
              <p:cNvPr id="62" name="Google Shape;294;g53f047df24_0_470">
                <a:extLst>
                  <a:ext uri="{FF2B5EF4-FFF2-40B4-BE49-F238E27FC236}">
                    <a16:creationId xmlns:a16="http://schemas.microsoft.com/office/drawing/2014/main" id="{E6F9F920-FEB8-39F8-D75C-CC2EE51E677A}"/>
                  </a:ext>
                </a:extLst>
              </p:cNvPr>
              <p:cNvSpPr txBox="1">
                <a:spLocks noRot="1" noChangeAspect="1" noMove="1" noResize="1" noEditPoints="1" noAdjustHandles="1" noChangeArrowheads="1" noChangeShapeType="1" noTextEdit="1"/>
              </p:cNvSpPr>
              <p:nvPr/>
            </p:nvSpPr>
            <p:spPr>
              <a:xfrm>
                <a:off x="6818856" y="4897814"/>
                <a:ext cx="2363137" cy="874003"/>
              </a:xfrm>
              <a:prstGeom prst="rect">
                <a:avLst/>
              </a:prstGeom>
              <a:blipFill>
                <a:blip r:embed="rId7"/>
                <a:stretch>
                  <a:fillRect l="-4134" b="-32639"/>
                </a:stretch>
              </a:blipFill>
              <a:ln>
                <a:noFill/>
              </a:ln>
            </p:spPr>
            <p:txBody>
              <a:bodyPr/>
              <a:lstStyle/>
              <a:p>
                <a:r>
                  <a:rPr lang="en-GB">
                    <a:noFill/>
                  </a:rPr>
                  <a:t> </a:t>
                </a:r>
              </a:p>
            </p:txBody>
          </p:sp>
        </mc:Fallback>
      </mc:AlternateContent>
      <p:grpSp>
        <p:nvGrpSpPr>
          <p:cNvPr id="46" name="Group 45"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1D3A97E-7213-A1C0-D608-2C2E37066B7A}"/>
              </a:ext>
            </a:extLst>
          </p:cNvPr>
          <p:cNvGrpSpPr/>
          <p:nvPr/>
        </p:nvGrpSpPr>
        <p:grpSpPr>
          <a:xfrm>
            <a:off x="397578" y="2066593"/>
            <a:ext cx="4797441" cy="2472993"/>
            <a:chOff x="738132" y="2084913"/>
            <a:chExt cx="4797441" cy="2472993"/>
          </a:xfrm>
        </p:grpSpPr>
        <p:grpSp>
          <p:nvGrpSpPr>
            <p:cNvPr id="15" name="Group 14">
              <a:extLst>
                <a:ext uri="{FF2B5EF4-FFF2-40B4-BE49-F238E27FC236}">
                  <a16:creationId xmlns:a16="http://schemas.microsoft.com/office/drawing/2014/main" id="{6F07C3CD-B682-5307-4159-36D174C2AED5}"/>
                </a:ext>
              </a:extLst>
            </p:cNvPr>
            <p:cNvGrpSpPr/>
            <p:nvPr/>
          </p:nvGrpSpPr>
          <p:grpSpPr>
            <a:xfrm>
              <a:off x="738132" y="2084913"/>
              <a:ext cx="4797441" cy="2472993"/>
              <a:chOff x="5939952" y="2327607"/>
              <a:chExt cx="4797441" cy="2472993"/>
            </a:xfrm>
          </p:grpSpPr>
          <p:pic>
            <p:nvPicPr>
              <p:cNvPr id="24" name="Picture 23">
                <a:extLst>
                  <a:ext uri="{FF2B5EF4-FFF2-40B4-BE49-F238E27FC236}">
                    <a16:creationId xmlns:a16="http://schemas.microsoft.com/office/drawing/2014/main" id="{3CF61A29-46D9-78FA-9FF5-599CCA31F46A}"/>
                  </a:ext>
                </a:extLst>
              </p:cNvPr>
              <p:cNvPicPr>
                <a:picLocks noChangeAspect="1"/>
              </p:cNvPicPr>
              <p:nvPr/>
            </p:nvPicPr>
            <p:blipFill>
              <a:blip r:embed="rId8"/>
              <a:stretch>
                <a:fillRect/>
              </a:stretch>
            </p:blipFill>
            <p:spPr>
              <a:xfrm>
                <a:off x="6099862" y="2410740"/>
                <a:ext cx="4637531" cy="2389860"/>
              </a:xfrm>
              <a:prstGeom prst="rect">
                <a:avLst/>
              </a:prstGeom>
            </p:spPr>
          </p:pic>
          <p:pic>
            <p:nvPicPr>
              <p:cNvPr id="26" name="Picture 25" descr="Shape, rectangle&#10;&#10;Description automatically generated">
                <a:extLst>
                  <a:ext uri="{FF2B5EF4-FFF2-40B4-BE49-F238E27FC236}">
                    <a16:creationId xmlns:a16="http://schemas.microsoft.com/office/drawing/2014/main" id="{D491D3A5-07A5-A10B-B9F1-4E700E9CF394}"/>
                  </a:ext>
                </a:extLst>
              </p:cNvPr>
              <p:cNvPicPr>
                <a:picLocks noChangeAspect="1"/>
              </p:cNvPicPr>
              <p:nvPr/>
            </p:nvPicPr>
            <p:blipFill>
              <a:blip r:embed="rId9"/>
              <a:stretch>
                <a:fillRect/>
              </a:stretch>
            </p:blipFill>
            <p:spPr>
              <a:xfrm>
                <a:off x="6823146" y="2837850"/>
                <a:ext cx="3476779" cy="1432813"/>
              </a:xfrm>
              <a:prstGeom prst="rect">
                <a:avLst/>
              </a:prstGeom>
            </p:spPr>
          </p:pic>
          <p:sp>
            <p:nvSpPr>
              <p:cNvPr id="28" name="TextBox 27">
                <a:extLst>
                  <a:ext uri="{FF2B5EF4-FFF2-40B4-BE49-F238E27FC236}">
                    <a16:creationId xmlns:a16="http://schemas.microsoft.com/office/drawing/2014/main" id="{FBAC88EB-B388-10B4-2F82-64D0852E5CC0}"/>
                  </a:ext>
                </a:extLst>
              </p:cNvPr>
              <p:cNvSpPr txBox="1"/>
              <p:nvPr/>
            </p:nvSpPr>
            <p:spPr>
              <a:xfrm>
                <a:off x="7583131" y="2327607"/>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29" name="TextBox 28">
                <a:extLst>
                  <a:ext uri="{FF2B5EF4-FFF2-40B4-BE49-F238E27FC236}">
                    <a16:creationId xmlns:a16="http://schemas.microsoft.com/office/drawing/2014/main" id="{1C854900-6827-AA5B-4794-3189FC2177E4}"/>
                  </a:ext>
                </a:extLst>
              </p:cNvPr>
              <p:cNvSpPr txBox="1"/>
              <p:nvPr/>
            </p:nvSpPr>
            <p:spPr>
              <a:xfrm>
                <a:off x="9849575" y="3192678"/>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5 cm</a:t>
                </a:r>
              </a:p>
            </p:txBody>
          </p:sp>
          <p:sp>
            <p:nvSpPr>
              <p:cNvPr id="30" name="TextBox 29">
                <a:extLst>
                  <a:ext uri="{FF2B5EF4-FFF2-40B4-BE49-F238E27FC236}">
                    <a16:creationId xmlns:a16="http://schemas.microsoft.com/office/drawing/2014/main" id="{34D1434A-A1FF-C85B-83CD-D5889321F2AD}"/>
                  </a:ext>
                </a:extLst>
              </p:cNvPr>
              <p:cNvSpPr txBox="1"/>
              <p:nvPr/>
            </p:nvSpPr>
            <p:spPr>
              <a:xfrm>
                <a:off x="8008888" y="4290978"/>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1" name="TextBox 30">
                <a:extLst>
                  <a:ext uri="{FF2B5EF4-FFF2-40B4-BE49-F238E27FC236}">
                    <a16:creationId xmlns:a16="http://schemas.microsoft.com/office/drawing/2014/main" id="{89AD3D8F-9B40-D267-FE43-F3BF868B66B8}"/>
                  </a:ext>
                </a:extLst>
              </p:cNvPr>
              <p:cNvSpPr txBox="1"/>
              <p:nvPr/>
            </p:nvSpPr>
            <p:spPr>
              <a:xfrm>
                <a:off x="5939952" y="3323423"/>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grpSp>
        <p:cxnSp>
          <p:nvCxnSpPr>
            <p:cNvPr id="10" name="Straight Arrow Connector 9">
              <a:extLst>
                <a:ext uri="{FF2B5EF4-FFF2-40B4-BE49-F238E27FC236}">
                  <a16:creationId xmlns:a16="http://schemas.microsoft.com/office/drawing/2014/main" id="{C2A98F1A-97FA-2539-EF67-03016D7AC5E3}"/>
                </a:ext>
              </a:extLst>
            </p:cNvPr>
            <p:cNvCxnSpPr>
              <a:cxnSpLocks/>
            </p:cNvCxnSpPr>
            <p:nvPr/>
          </p:nvCxnSpPr>
          <p:spPr>
            <a:xfrm>
              <a:off x="3973660" y="2629573"/>
              <a:ext cx="0" cy="1357228"/>
            </a:xfrm>
            <a:prstGeom prst="straightConnector1">
              <a:avLst/>
            </a:prstGeom>
            <a:ln w="28575"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 name="Group 10">
              <a:extLst>
                <a:ext uri="{FF2B5EF4-FFF2-40B4-BE49-F238E27FC236}">
                  <a16:creationId xmlns:a16="http://schemas.microsoft.com/office/drawing/2014/main" id="{9AB3F96C-D6DE-27EE-B839-7BBEA89BD35C}"/>
                </a:ext>
              </a:extLst>
            </p:cNvPr>
            <p:cNvGrpSpPr/>
            <p:nvPr/>
          </p:nvGrpSpPr>
          <p:grpSpPr>
            <a:xfrm>
              <a:off x="1580480" y="2574421"/>
              <a:ext cx="2492756" cy="1467531"/>
              <a:chOff x="1001487" y="1628354"/>
              <a:chExt cx="1621970" cy="965168"/>
            </a:xfrm>
          </p:grpSpPr>
          <p:sp>
            <p:nvSpPr>
              <p:cNvPr id="13" name="Rectangle 12">
                <a:extLst>
                  <a:ext uri="{FF2B5EF4-FFF2-40B4-BE49-F238E27FC236}">
                    <a16:creationId xmlns:a16="http://schemas.microsoft.com/office/drawing/2014/main" id="{DFF690CF-CD26-E50E-1BAB-A3962156387C}"/>
                  </a:ext>
                </a:extLst>
              </p:cNvPr>
              <p:cNvSpPr/>
              <p:nvPr/>
            </p:nvSpPr>
            <p:spPr>
              <a:xfrm>
                <a:off x="1001487" y="1628354"/>
                <a:ext cx="1621970" cy="9651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6" name="Google Shape;294;g53f047df24_0_470">
                <a:extLst>
                  <a:ext uri="{FF2B5EF4-FFF2-40B4-BE49-F238E27FC236}">
                    <a16:creationId xmlns:a16="http://schemas.microsoft.com/office/drawing/2014/main" id="{D8B07EEF-C2B3-970E-7E65-ED309583B7EB}"/>
                  </a:ext>
                </a:extLst>
              </p:cNvPr>
              <p:cNvSpPr txBox="1"/>
              <p:nvPr/>
            </p:nvSpPr>
            <p:spPr>
              <a:xfrm>
                <a:off x="1166876" y="1745267"/>
                <a:ext cx="1397236" cy="6157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sp>
          <p:nvSpPr>
            <p:cNvPr id="23" name="Right Triangle 22">
              <a:extLst>
                <a:ext uri="{FF2B5EF4-FFF2-40B4-BE49-F238E27FC236}">
                  <a16:creationId xmlns:a16="http://schemas.microsoft.com/office/drawing/2014/main" id="{ED59130D-2639-342D-BAA1-1B6AEAF117E8}"/>
                </a:ext>
              </a:extLst>
            </p:cNvPr>
            <p:cNvSpPr/>
            <p:nvPr/>
          </p:nvSpPr>
          <p:spPr>
            <a:xfrm>
              <a:off x="4074536" y="2577947"/>
              <a:ext cx="1132488" cy="1464007"/>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27" name="Google Shape;289;g53f047df24_0_470">
              <a:extLst>
                <a:ext uri="{FF2B5EF4-FFF2-40B4-BE49-F238E27FC236}">
                  <a16:creationId xmlns:a16="http://schemas.microsoft.com/office/drawing/2014/main" id="{3739C983-EF6C-C5A5-F589-7C9BB7E4E654}"/>
                </a:ext>
              </a:extLst>
            </p:cNvPr>
            <p:cNvCxnSpPr>
              <a:cxnSpLocks/>
            </p:cNvCxnSpPr>
            <p:nvPr/>
          </p:nvCxnSpPr>
          <p:spPr>
            <a:xfrm flipH="1">
              <a:off x="4119011" y="4164199"/>
              <a:ext cx="1135793" cy="0"/>
            </a:xfrm>
            <a:prstGeom prst="straightConnector1">
              <a:avLst/>
            </a:prstGeom>
            <a:noFill/>
            <a:ln w="9525" cap="flat" cmpd="sng">
              <a:solidFill>
                <a:srgbClr val="008237"/>
              </a:solidFill>
              <a:prstDash val="lgDash"/>
              <a:round/>
              <a:headEnd type="triangle" w="sm" len="sm"/>
              <a:tailEnd type="triangle" w="sm" len="sm"/>
            </a:ln>
          </p:spPr>
        </p:cxnSp>
        <p:sp>
          <p:nvSpPr>
            <p:cNvPr id="41" name="TextBox 40">
              <a:extLst>
                <a:ext uri="{FF2B5EF4-FFF2-40B4-BE49-F238E27FC236}">
                  <a16:creationId xmlns:a16="http://schemas.microsoft.com/office/drawing/2014/main" id="{E0665573-6EB3-D450-5702-6F074FF66302}"/>
                </a:ext>
              </a:extLst>
            </p:cNvPr>
            <p:cNvSpPr txBox="1"/>
            <p:nvPr/>
          </p:nvSpPr>
          <p:spPr>
            <a:xfrm>
              <a:off x="4222868" y="4075613"/>
              <a:ext cx="99553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cm </a:t>
              </a:r>
            </a:p>
          </p:txBody>
        </p:sp>
        <p:sp>
          <p:nvSpPr>
            <p:cNvPr id="65" name="TextBox 64">
              <a:extLst>
                <a:ext uri="{FF2B5EF4-FFF2-40B4-BE49-F238E27FC236}">
                  <a16:creationId xmlns:a16="http://schemas.microsoft.com/office/drawing/2014/main" id="{736FE9F3-E66B-8AA9-B72C-B09E84CD3097}"/>
                </a:ext>
              </a:extLst>
            </p:cNvPr>
            <p:cNvSpPr txBox="1"/>
            <p:nvPr/>
          </p:nvSpPr>
          <p:spPr>
            <a:xfrm>
              <a:off x="4245307" y="3342058"/>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47" name="Group 46"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E64BDFE-61F2-0A29-32C1-F75787CA90DA}"/>
              </a:ext>
            </a:extLst>
          </p:cNvPr>
          <p:cNvGrpSpPr/>
          <p:nvPr/>
        </p:nvGrpSpPr>
        <p:grpSpPr>
          <a:xfrm>
            <a:off x="6278813" y="2132554"/>
            <a:ext cx="4797441" cy="2472993"/>
            <a:chOff x="6278813" y="2135178"/>
            <a:chExt cx="4797441" cy="2472993"/>
          </a:xfrm>
        </p:grpSpPr>
        <p:grpSp>
          <p:nvGrpSpPr>
            <p:cNvPr id="32" name="Group 31">
              <a:extLst>
                <a:ext uri="{FF2B5EF4-FFF2-40B4-BE49-F238E27FC236}">
                  <a16:creationId xmlns:a16="http://schemas.microsoft.com/office/drawing/2014/main" id="{063419D5-E169-C40F-0AE5-F6B284E0A832}"/>
                </a:ext>
              </a:extLst>
            </p:cNvPr>
            <p:cNvGrpSpPr/>
            <p:nvPr/>
          </p:nvGrpSpPr>
          <p:grpSpPr>
            <a:xfrm>
              <a:off x="6278813" y="2135178"/>
              <a:ext cx="4797441" cy="2472993"/>
              <a:chOff x="5939952" y="2327607"/>
              <a:chExt cx="4797441" cy="2472993"/>
            </a:xfrm>
          </p:grpSpPr>
          <p:pic>
            <p:nvPicPr>
              <p:cNvPr id="33" name="Picture 32">
                <a:extLst>
                  <a:ext uri="{FF2B5EF4-FFF2-40B4-BE49-F238E27FC236}">
                    <a16:creationId xmlns:a16="http://schemas.microsoft.com/office/drawing/2014/main" id="{A12342FA-3581-B699-DB5D-6180893BAAE5}"/>
                  </a:ext>
                </a:extLst>
              </p:cNvPr>
              <p:cNvPicPr>
                <a:picLocks noChangeAspect="1"/>
              </p:cNvPicPr>
              <p:nvPr/>
            </p:nvPicPr>
            <p:blipFill>
              <a:blip r:embed="rId8"/>
              <a:stretch>
                <a:fillRect/>
              </a:stretch>
            </p:blipFill>
            <p:spPr>
              <a:xfrm>
                <a:off x="6099862" y="2410740"/>
                <a:ext cx="4637531" cy="2389860"/>
              </a:xfrm>
              <a:prstGeom prst="rect">
                <a:avLst/>
              </a:prstGeom>
            </p:spPr>
          </p:pic>
          <p:pic>
            <p:nvPicPr>
              <p:cNvPr id="34" name="Picture 33" descr="Shape, rectangle&#10;&#10;Description automatically generated">
                <a:extLst>
                  <a:ext uri="{FF2B5EF4-FFF2-40B4-BE49-F238E27FC236}">
                    <a16:creationId xmlns:a16="http://schemas.microsoft.com/office/drawing/2014/main" id="{083E80FA-3184-887D-568C-CB4415BCD253}"/>
                  </a:ext>
                </a:extLst>
              </p:cNvPr>
              <p:cNvPicPr>
                <a:picLocks noChangeAspect="1"/>
              </p:cNvPicPr>
              <p:nvPr/>
            </p:nvPicPr>
            <p:blipFill>
              <a:blip r:embed="rId9"/>
              <a:stretch>
                <a:fillRect/>
              </a:stretch>
            </p:blipFill>
            <p:spPr>
              <a:xfrm>
                <a:off x="6823146" y="2837850"/>
                <a:ext cx="3476779" cy="1432813"/>
              </a:xfrm>
              <a:prstGeom prst="rect">
                <a:avLst/>
              </a:prstGeom>
            </p:spPr>
          </p:pic>
          <p:sp>
            <p:nvSpPr>
              <p:cNvPr id="35" name="TextBox 34">
                <a:extLst>
                  <a:ext uri="{FF2B5EF4-FFF2-40B4-BE49-F238E27FC236}">
                    <a16:creationId xmlns:a16="http://schemas.microsoft.com/office/drawing/2014/main" id="{E31119B7-75E1-2462-7FBF-4A4777D4E869}"/>
                  </a:ext>
                </a:extLst>
              </p:cNvPr>
              <p:cNvSpPr txBox="1"/>
              <p:nvPr/>
            </p:nvSpPr>
            <p:spPr>
              <a:xfrm>
                <a:off x="7583131" y="2327607"/>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37" name="TextBox 36">
                <a:extLst>
                  <a:ext uri="{FF2B5EF4-FFF2-40B4-BE49-F238E27FC236}">
                    <a16:creationId xmlns:a16="http://schemas.microsoft.com/office/drawing/2014/main" id="{8F3598CD-EC66-DBB6-36E3-5B94E850F558}"/>
                  </a:ext>
                </a:extLst>
              </p:cNvPr>
              <p:cNvSpPr txBox="1"/>
              <p:nvPr/>
            </p:nvSpPr>
            <p:spPr>
              <a:xfrm>
                <a:off x="8008888" y="4290978"/>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8" name="TextBox 37">
                <a:extLst>
                  <a:ext uri="{FF2B5EF4-FFF2-40B4-BE49-F238E27FC236}">
                    <a16:creationId xmlns:a16="http://schemas.microsoft.com/office/drawing/2014/main" id="{67620B05-5A71-3F7B-4BA5-A1B11C60ADB4}"/>
                  </a:ext>
                </a:extLst>
              </p:cNvPr>
              <p:cNvSpPr txBox="1"/>
              <p:nvPr/>
            </p:nvSpPr>
            <p:spPr>
              <a:xfrm>
                <a:off x="5939952" y="3323423"/>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grpSp>
        <p:grpSp>
          <p:nvGrpSpPr>
            <p:cNvPr id="17" name="Group 16">
              <a:extLst>
                <a:ext uri="{FF2B5EF4-FFF2-40B4-BE49-F238E27FC236}">
                  <a16:creationId xmlns:a16="http://schemas.microsoft.com/office/drawing/2014/main" id="{F2A48682-55B0-6EAE-D26F-210A34F2BE5A}"/>
                </a:ext>
              </a:extLst>
            </p:cNvPr>
            <p:cNvGrpSpPr/>
            <p:nvPr/>
          </p:nvGrpSpPr>
          <p:grpSpPr>
            <a:xfrm>
              <a:off x="7133219" y="2623910"/>
              <a:ext cx="3553277" cy="1463822"/>
              <a:chOff x="949782" y="1626166"/>
              <a:chExt cx="1686828" cy="1031297"/>
            </a:xfrm>
          </p:grpSpPr>
          <p:sp>
            <p:nvSpPr>
              <p:cNvPr id="18" name="Rectangle 17">
                <a:extLst>
                  <a:ext uri="{FF2B5EF4-FFF2-40B4-BE49-F238E27FC236}">
                    <a16:creationId xmlns:a16="http://schemas.microsoft.com/office/drawing/2014/main" id="{766CDBE8-03A1-792F-7B98-7201F456C562}"/>
                  </a:ext>
                </a:extLst>
              </p:cNvPr>
              <p:cNvSpPr/>
              <p:nvPr/>
            </p:nvSpPr>
            <p:spPr>
              <a:xfrm>
                <a:off x="949782" y="1626166"/>
                <a:ext cx="1673674" cy="10312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9" name="Google Shape;294;g53f047df24_0_470">
                <a:extLst>
                  <a:ext uri="{FF2B5EF4-FFF2-40B4-BE49-F238E27FC236}">
                    <a16:creationId xmlns:a16="http://schemas.microsoft.com/office/drawing/2014/main" id="{60641BED-C4C3-0B7D-009E-4CBEB2BD343C}"/>
                  </a:ext>
                </a:extLst>
              </p:cNvPr>
              <p:cNvSpPr txBox="1"/>
              <p:nvPr/>
            </p:nvSpPr>
            <p:spPr>
              <a:xfrm>
                <a:off x="1180029" y="1797142"/>
                <a:ext cx="1456581" cy="6157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48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sp>
          <p:nvSpPr>
            <p:cNvPr id="61" name="Right Triangle 60">
              <a:extLst>
                <a:ext uri="{FF2B5EF4-FFF2-40B4-BE49-F238E27FC236}">
                  <a16:creationId xmlns:a16="http://schemas.microsoft.com/office/drawing/2014/main" id="{38235C6C-74AA-2009-512F-BAED865C39EE}"/>
                </a:ext>
              </a:extLst>
            </p:cNvPr>
            <p:cNvSpPr/>
            <p:nvPr/>
          </p:nvSpPr>
          <p:spPr>
            <a:xfrm rot="10800000">
              <a:off x="9620627" y="2629886"/>
              <a:ext cx="1038160" cy="1456118"/>
            </a:xfrm>
            <a:prstGeom prst="r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6AC3BE7-8F97-4BEB-5E56-2FF38469D8F5}"/>
                </a:ext>
              </a:extLst>
            </p:cNvPr>
            <p:cNvSpPr txBox="1"/>
            <p:nvPr/>
          </p:nvSpPr>
          <p:spPr>
            <a:xfrm>
              <a:off x="10045396" y="2719151"/>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378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barn(inVertical)">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3" grpId="0"/>
      <p:bldP spid="9" grpId="0"/>
      <p:bldP spid="25" grpId="0"/>
      <p:bldP spid="42"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compound shapes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309931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To find the area of a compound shape:</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split the shape into smaller shapes that you are familiar with</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calculate the area of each smaller shape</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add the areas of all the smaller shapes</a:t>
            </a:r>
          </a:p>
          <a:p>
            <a:pPr>
              <a:spcAft>
                <a:spcPts val="600"/>
              </a:spcAft>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8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Crowd </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capa</a:t>
            </a:r>
            <a:r>
              <a:rPr lang="en-US" sz="3600" dirty="0">
                <a:solidFill>
                  <a:schemeClr val="accent1"/>
                </a:solidFill>
                <a:latin typeface="Arial" panose="020B0604020202020204" pitchFamily="34" charset="0"/>
                <a:cs typeface="Arial" panose="020B0604020202020204" pitchFamily="34" charset="0"/>
              </a:rPr>
              <a:t>city</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3" name="TextBox 2">
            <a:extLst>
              <a:ext uri="{FF2B5EF4-FFF2-40B4-BE49-F238E27FC236}">
                <a16:creationId xmlns:a16="http://schemas.microsoft.com/office/drawing/2014/main" id="{30C366C7-03A0-2D6C-BCC6-D19757A98944}"/>
              </a:ext>
            </a:extLst>
          </p:cNvPr>
          <p:cNvSpPr txBox="1"/>
          <p:nvPr/>
        </p:nvSpPr>
        <p:spPr>
          <a:xfrm>
            <a:off x="1148792" y="1458641"/>
            <a:ext cx="5695543" cy="5693866"/>
          </a:xfrm>
          <a:prstGeom prst="rect">
            <a:avLst/>
          </a:prstGeom>
          <a:noFill/>
        </p:spPr>
        <p:txBody>
          <a:bodyPr wrap="square">
            <a:spAutoFit/>
          </a:bodyPr>
          <a:lstStyle/>
          <a:p>
            <a:r>
              <a:rPr lang="en-GB" sz="2800" b="0" i="0" dirty="0">
                <a:solidFill>
                  <a:srgbClr val="000000"/>
                </a:solidFill>
                <a:effectLst/>
                <a:latin typeface="Arial" panose="020B0604020202020204" pitchFamily="34" charset="0"/>
                <a:cs typeface="Arial" panose="020B0604020202020204" pitchFamily="34" charset="0"/>
              </a:rPr>
              <a:t>An event company </a:t>
            </a:r>
            <a:r>
              <a:rPr lang="en-GB" sz="2800" dirty="0">
                <a:solidFill>
                  <a:srgbClr val="000000"/>
                </a:solidFill>
                <a:latin typeface="Arial" panose="020B0604020202020204" pitchFamily="34" charset="0"/>
                <a:cs typeface="Arial" panose="020B0604020202020204" pitchFamily="34" charset="0"/>
              </a:rPr>
              <a:t>is</a:t>
            </a:r>
            <a:r>
              <a:rPr lang="en-GB" sz="2800" b="0" i="0" dirty="0">
                <a:solidFill>
                  <a:srgbClr val="000000"/>
                </a:solidFill>
                <a:effectLst/>
                <a:latin typeface="Arial" panose="020B0604020202020204" pitchFamily="34" charset="0"/>
                <a:cs typeface="Arial" panose="020B0604020202020204" pitchFamily="34" charset="0"/>
              </a:rPr>
              <a:t> looking for a venue for a music event. </a:t>
            </a:r>
            <a:endParaRPr lang="en-GB" sz="2800" dirty="0">
              <a:latin typeface="Arial" panose="020B0604020202020204" pitchFamily="34" charset="0"/>
              <a:cs typeface="Arial" panose="020B0604020202020204" pitchFamily="34" charset="0"/>
            </a:endParaRPr>
          </a:p>
          <a:p>
            <a:r>
              <a:rPr lang="en-GB" sz="2800" b="0" i="0" dirty="0">
                <a:solidFill>
                  <a:srgbClr val="000000"/>
                </a:solidFill>
                <a:effectLst/>
                <a:latin typeface="Arial" panose="020B0604020202020204" pitchFamily="34" charset="0"/>
                <a:cs typeface="Arial" panose="020B0604020202020204" pitchFamily="34" charset="0"/>
              </a:rPr>
              <a:t>Each venue can safely fit a maximum of 3 people per 1 m². </a:t>
            </a:r>
          </a:p>
          <a:p>
            <a:endParaRPr lang="en-GB" sz="2800" dirty="0">
              <a:latin typeface="Arial" panose="020B0604020202020204" pitchFamily="34" charset="0"/>
              <a:cs typeface="Arial" panose="020B0604020202020204" pitchFamily="34" charset="0"/>
            </a:endParaRPr>
          </a:p>
          <a:p>
            <a:r>
              <a:rPr lang="en-GB" sz="2800" b="0" i="0" dirty="0">
                <a:solidFill>
                  <a:srgbClr val="000000"/>
                </a:solidFill>
                <a:effectLst/>
                <a:latin typeface="Arial" panose="020B0604020202020204" pitchFamily="34" charset="0"/>
                <a:cs typeface="Arial" panose="020B0604020202020204" pitchFamily="34" charset="0"/>
              </a:rPr>
              <a:t>Tickets </a:t>
            </a:r>
            <a:r>
              <a:rPr lang="en-GB" sz="2800" dirty="0">
                <a:solidFill>
                  <a:srgbClr val="000000"/>
                </a:solidFill>
                <a:latin typeface="Arial" panose="020B0604020202020204" pitchFamily="34" charset="0"/>
                <a:cs typeface="Arial" panose="020B0604020202020204" pitchFamily="34" charset="0"/>
              </a:rPr>
              <a:t>for the event are</a:t>
            </a:r>
            <a:r>
              <a:rPr lang="en-GB" sz="2800" b="0" i="0" dirty="0">
                <a:solidFill>
                  <a:srgbClr val="000000"/>
                </a:solidFill>
                <a:effectLst/>
                <a:latin typeface="Arial" panose="020B0604020202020204" pitchFamily="34" charset="0"/>
                <a:cs typeface="Arial" panose="020B0604020202020204" pitchFamily="34" charset="0"/>
              </a:rPr>
              <a:t> £30 each.</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Th</a:t>
            </a:r>
            <a:r>
              <a:rPr lang="en-GB" sz="2800" b="0" i="0" dirty="0">
                <a:solidFill>
                  <a:srgbClr val="000000"/>
                </a:solidFill>
                <a:effectLst/>
                <a:latin typeface="Arial" panose="020B0604020202020204" pitchFamily="34" charset="0"/>
                <a:cs typeface="Arial" panose="020B0604020202020204" pitchFamily="34" charset="0"/>
              </a:rPr>
              <a:t>e company wants to </a:t>
            </a:r>
            <a:r>
              <a:rPr lang="en-GB" sz="2800" dirty="0">
                <a:solidFill>
                  <a:srgbClr val="000000"/>
                </a:solidFill>
                <a:latin typeface="Arial" panose="020B0604020202020204" pitchFamily="34" charset="0"/>
                <a:cs typeface="Arial" panose="020B0604020202020204" pitchFamily="34" charset="0"/>
              </a:rPr>
              <a:t>make as much money as possible while ensuring safety</a:t>
            </a:r>
            <a:r>
              <a:rPr lang="en-GB" sz="2800" b="0" i="0" dirty="0">
                <a:solidFill>
                  <a:srgbClr val="000000"/>
                </a:solidFill>
                <a:effectLst/>
                <a:latin typeface="Arial" panose="020B0604020202020204" pitchFamily="34" charset="0"/>
                <a:cs typeface="Arial" panose="020B0604020202020204" pitchFamily="34" charset="0"/>
              </a:rPr>
              <a:t>. </a:t>
            </a:r>
          </a:p>
          <a:p>
            <a:endParaRPr lang="en-GB" sz="2800" b="0" i="0" dirty="0">
              <a:solidFill>
                <a:srgbClr val="000000"/>
              </a:solidFill>
              <a:effectLst/>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6" name="Picture 5" descr="A photograph from the back of a crowded concert hall filled with people. All of the people in the crowd are standing and facing a stage. There are performers and lights on the stage. &#10;">
            <a:extLst>
              <a:ext uri="{FF2B5EF4-FFF2-40B4-BE49-F238E27FC236}">
                <a16:creationId xmlns:a16="http://schemas.microsoft.com/office/drawing/2014/main" id="{A5850A13-DF3D-0369-70B7-B752FF571D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12854" y="2231591"/>
            <a:ext cx="4240946" cy="2827297"/>
          </a:xfrm>
          <a:prstGeom prst="rect">
            <a:avLst/>
          </a:prstGeom>
        </p:spPr>
      </p:pic>
    </p:spTree>
    <p:extLst>
      <p:ext uri="{BB962C8B-B14F-4D97-AF65-F5344CB8AC3E}">
        <p14:creationId xmlns:p14="http://schemas.microsoft.com/office/powerpoint/2010/main" val="425381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Venue 1. The diagram is a rectangle shape. &#10;A diagram of Venue 2. The diagram is a square shape. &#10;A diagram of Venue 3. The diagram is a trapezium shape.&#10;A diagram of Venue 4. The diagram is a closed shape with six sides. The shape looks like an L-shape. All of the sides are either horizontal or vertical&#10;A diagram of Venue 5. The diagram is a closed shape with eight side. The shape looks like a U-shape. All of the sides are either horizontal or vertical&#10;A diagram of Venue 6. The diagram is a rectangle with a smaller rectangle cut out from the centre.&#10;A diagram of Venue 7. The diagram is a closed shape with five sides and looks like a simple drawing of a house. There is one horizontal side at the bottom and two parallel vertical sides. The other two sides meet at the top at an obtuse angle&#10;">
            <a:extLst>
              <a:ext uri="{FF2B5EF4-FFF2-40B4-BE49-F238E27FC236}">
                <a16:creationId xmlns:a16="http://schemas.microsoft.com/office/drawing/2014/main" id="{FA80ACCA-1261-CC92-AEA2-87A3F58D6051}"/>
              </a:ext>
            </a:extLst>
          </p:cNvPr>
          <p:cNvPicPr>
            <a:picLocks noChangeAspect="1"/>
          </p:cNvPicPr>
          <p:nvPr/>
        </p:nvPicPr>
        <p:blipFill>
          <a:blip r:embed="rId3"/>
          <a:stretch>
            <a:fillRect/>
          </a:stretch>
        </p:blipFill>
        <p:spPr>
          <a:xfrm>
            <a:off x="1941623" y="1811142"/>
            <a:ext cx="8308753" cy="4494898"/>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Which venue?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245989" y="165505"/>
            <a:ext cx="1679451"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3" name="TextBox 2">
            <a:extLst>
              <a:ext uri="{FF2B5EF4-FFF2-40B4-BE49-F238E27FC236}">
                <a16:creationId xmlns:a16="http://schemas.microsoft.com/office/drawing/2014/main" id="{30C366C7-03A0-2D6C-BCC6-D19757A98944}"/>
              </a:ext>
            </a:extLst>
          </p:cNvPr>
          <p:cNvSpPr txBox="1"/>
          <p:nvPr/>
        </p:nvSpPr>
        <p:spPr>
          <a:xfrm>
            <a:off x="1306836" y="1028200"/>
            <a:ext cx="10280633" cy="1200329"/>
          </a:xfrm>
          <a:prstGeom prst="rect">
            <a:avLst/>
          </a:prstGeom>
          <a:noFill/>
        </p:spPr>
        <p:txBody>
          <a:bodyPr wrap="square">
            <a:spAutoFit/>
          </a:bodyPr>
          <a:lstStyle/>
          <a:p>
            <a:r>
              <a:rPr lang="en-GB" sz="2400" b="0" i="0" dirty="0">
                <a:solidFill>
                  <a:srgbClr val="000000"/>
                </a:solidFill>
                <a:effectLst/>
                <a:latin typeface="Arial" panose="020B0604020202020204" pitchFamily="34" charset="0"/>
                <a:cs typeface="Arial" panose="020B0604020202020204" pitchFamily="34" charset="0"/>
              </a:rPr>
              <a:t>To make the greatest amount of money possible, which venue should the company choose? How much will the company earn?</a:t>
            </a:r>
          </a:p>
          <a:p>
            <a:endParaRPr lang="en-GB" sz="2400" dirty="0">
              <a:latin typeface="Arial" panose="020B0604020202020204" pitchFamily="34" charset="0"/>
              <a:cs typeface="Arial" panose="020B0604020202020204" pitchFamily="34" charset="0"/>
            </a:endParaRP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422066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B2904-33B7-F683-59A9-2F4B37803BCE}"/>
              </a:ext>
            </a:extLst>
          </p:cNvPr>
          <p:cNvPicPr>
            <a:picLocks noChangeAspect="1"/>
          </p:cNvPicPr>
          <p:nvPr/>
        </p:nvPicPr>
        <p:blipFill rotWithShape="1">
          <a:blip r:embed="rId3"/>
          <a:srcRect b="41583"/>
          <a:stretch/>
        </p:blipFill>
        <p:spPr>
          <a:xfrm>
            <a:off x="6483927" y="1487054"/>
            <a:ext cx="3325091" cy="2491901"/>
          </a:xfrm>
          <a:prstGeom prst="rect">
            <a:avLst/>
          </a:prstGeom>
        </p:spPr>
      </p:pic>
      <p:pic>
        <p:nvPicPr>
          <p:cNvPr id="5" name="Picture 4">
            <a:extLst>
              <a:ext uri="{FF2B5EF4-FFF2-40B4-BE49-F238E27FC236}">
                <a16:creationId xmlns:a16="http://schemas.microsoft.com/office/drawing/2014/main" id="{F6AE0887-7483-5EBD-C201-5D20EFD152CD}"/>
              </a:ext>
            </a:extLst>
          </p:cNvPr>
          <p:cNvPicPr>
            <a:picLocks noChangeAspect="1"/>
          </p:cNvPicPr>
          <p:nvPr/>
        </p:nvPicPr>
        <p:blipFill rotWithShape="1">
          <a:blip r:embed="rId4"/>
          <a:srcRect b="36778"/>
          <a:stretch/>
        </p:blipFill>
        <p:spPr>
          <a:xfrm>
            <a:off x="938233" y="1168833"/>
            <a:ext cx="4297982" cy="2887084"/>
          </a:xfrm>
          <a:prstGeom prst="rect">
            <a:avLst/>
          </a:prstGeom>
        </p:spPr>
      </p:pic>
      <p:pic>
        <p:nvPicPr>
          <p:cNvPr id="9" name="Picture 8" descr="A diagram of Venue 2. The diagram is a square shape. &#10;">
            <a:extLst>
              <a:ext uri="{FF2B5EF4-FFF2-40B4-BE49-F238E27FC236}">
                <a16:creationId xmlns:a16="http://schemas.microsoft.com/office/drawing/2014/main" id="{820F3B98-7AC6-4488-9113-FAD26414C1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3522" y="1706729"/>
            <a:ext cx="1854778" cy="1854778"/>
          </a:xfrm>
          <a:prstGeom prst="rect">
            <a:avLst/>
          </a:prstGeom>
          <a:noFill/>
          <a:ln>
            <a:noFill/>
          </a:ln>
        </p:spPr>
      </p:pic>
      <p:pic>
        <p:nvPicPr>
          <p:cNvPr id="3" name="Picture 2" descr="A diagram of Venue 1. The diagram is a rectangle shape. &#10;">
            <a:extLst>
              <a:ext uri="{FF2B5EF4-FFF2-40B4-BE49-F238E27FC236}">
                <a16:creationId xmlns:a16="http://schemas.microsoft.com/office/drawing/2014/main" id="{DF9E0F80-61AA-1F2A-266C-382104D82617}"/>
              </a:ext>
            </a:extLst>
          </p:cNvPr>
          <p:cNvPicPr>
            <a:picLocks noChangeAspect="1"/>
          </p:cNvPicPr>
          <p:nvPr/>
        </p:nvPicPr>
        <p:blipFill>
          <a:blip r:embed="rId6"/>
          <a:stretch>
            <a:fillRect/>
          </a:stretch>
        </p:blipFill>
        <p:spPr>
          <a:xfrm>
            <a:off x="2154381" y="1906111"/>
            <a:ext cx="2407227" cy="1490472"/>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1 and Venue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2100633" y="4369070"/>
            <a:ext cx="2514722" cy="13810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1</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20 × 30</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600 m²</a:t>
            </a:r>
          </a:p>
        </p:txBody>
      </p:sp>
      <p:sp>
        <p:nvSpPr>
          <p:cNvPr id="8" name="Google Shape;299;g53f047df24_0_470">
            <a:extLst>
              <a:ext uri="{FF2B5EF4-FFF2-40B4-BE49-F238E27FC236}">
                <a16:creationId xmlns:a16="http://schemas.microsoft.com/office/drawing/2014/main" id="{0AB431B9-017B-9273-DAE9-83AB4A9C3128}"/>
              </a:ext>
            </a:extLst>
          </p:cNvPr>
          <p:cNvSpPr txBox="1"/>
          <p:nvPr/>
        </p:nvSpPr>
        <p:spPr>
          <a:xfrm>
            <a:off x="7190753" y="4397798"/>
            <a:ext cx="2514722" cy="13810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2</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25 × 25</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625 m²</a:t>
            </a:r>
          </a:p>
        </p:txBody>
      </p:sp>
      <p:sp>
        <p:nvSpPr>
          <p:cNvPr id="10" name="TextBox 9">
            <a:extLst>
              <a:ext uri="{FF2B5EF4-FFF2-40B4-BE49-F238E27FC236}">
                <a16:creationId xmlns:a16="http://schemas.microsoft.com/office/drawing/2014/main" id="{5632511D-E406-0502-B5D2-813891381A92}"/>
              </a:ext>
            </a:extLst>
          </p:cNvPr>
          <p:cNvSpPr txBox="1"/>
          <p:nvPr/>
        </p:nvSpPr>
        <p:spPr>
          <a:xfrm>
            <a:off x="2673479" y="2389737"/>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1</a:t>
            </a:r>
            <a:endParaRPr lang="en-GB" sz="2800" dirty="0">
              <a:cs typeface="Arial" panose="020B0604020202020204" pitchFamily="34" charset="0"/>
            </a:endParaRPr>
          </a:p>
        </p:txBody>
      </p:sp>
      <p:sp>
        <p:nvSpPr>
          <p:cNvPr id="11" name="TextBox 10">
            <a:extLst>
              <a:ext uri="{FF2B5EF4-FFF2-40B4-BE49-F238E27FC236}">
                <a16:creationId xmlns:a16="http://schemas.microsoft.com/office/drawing/2014/main" id="{2B364153-46F0-AF56-8E7F-4B2E0C1D1DE6}"/>
              </a:ext>
            </a:extLst>
          </p:cNvPr>
          <p:cNvSpPr txBox="1"/>
          <p:nvPr/>
        </p:nvSpPr>
        <p:spPr>
          <a:xfrm>
            <a:off x="7646396" y="2372508"/>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2</a:t>
            </a:r>
            <a:endParaRPr lang="en-GB" sz="2800" dirty="0">
              <a:cs typeface="Arial" panose="020B0604020202020204" pitchFamily="34" charset="0"/>
            </a:endParaRPr>
          </a:p>
        </p:txBody>
      </p:sp>
    </p:spTree>
    <p:extLst>
      <p:ext uri="{BB962C8B-B14F-4D97-AF65-F5344CB8AC3E}">
        <p14:creationId xmlns:p14="http://schemas.microsoft.com/office/powerpoint/2010/main" val="347806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Three gardens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564811" y="1129212"/>
            <a:ext cx="10850571" cy="954107"/>
          </a:xfrm>
          <a:prstGeom prst="rect">
            <a:avLst/>
          </a:prstGeom>
          <a:noFill/>
        </p:spPr>
        <p:txBody>
          <a:bodyPr wrap="square" rtlCol="0">
            <a:spAutoFit/>
          </a:bodyPr>
          <a:lstStyle/>
          <a:p>
            <a:r>
              <a:rPr lang="en-SG" sz="2800" dirty="0">
                <a:solidFill>
                  <a:srgbClr val="000000"/>
                </a:solidFill>
                <a:latin typeface="Arial" panose="020B0604020202020204" pitchFamily="34" charset="0"/>
                <a:cs typeface="Arial" panose="020B0604020202020204" pitchFamily="34" charset="0"/>
              </a:rPr>
              <a:t>A farmer has three rectangular vegetable gardens.</a:t>
            </a:r>
            <a:endParaRPr lang="en-US" sz="2800" dirty="0">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AD9D66E-E3E1-D5D9-8CD7-10C4E539E705}"/>
              </a:ext>
            </a:extLst>
          </p:cNvPr>
          <p:cNvGrpSpPr/>
          <p:nvPr/>
        </p:nvGrpSpPr>
        <p:grpSpPr>
          <a:xfrm>
            <a:off x="1339929" y="1955940"/>
            <a:ext cx="8652819" cy="1480598"/>
            <a:chOff x="288036" y="1258326"/>
            <a:chExt cx="8652819" cy="1480598"/>
          </a:xfrm>
        </p:grpSpPr>
        <p:sp>
          <p:nvSpPr>
            <p:cNvPr id="8" name="Rectangle 7">
              <a:extLst>
                <a:ext uri="{FF2B5EF4-FFF2-40B4-BE49-F238E27FC236}">
                  <a16:creationId xmlns:a16="http://schemas.microsoft.com/office/drawing/2014/main" id="{DBF20404-0754-E7D7-6315-86D282517694}"/>
                </a:ext>
              </a:extLst>
            </p:cNvPr>
            <p:cNvSpPr/>
            <p:nvPr/>
          </p:nvSpPr>
          <p:spPr>
            <a:xfrm>
              <a:off x="6073358" y="1271182"/>
              <a:ext cx="2867497" cy="135087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Rectangle 8">
              <a:extLst>
                <a:ext uri="{FF2B5EF4-FFF2-40B4-BE49-F238E27FC236}">
                  <a16:creationId xmlns:a16="http://schemas.microsoft.com/office/drawing/2014/main" id="{EE07141B-FB65-0B08-EEFA-36587155ED6D}"/>
                </a:ext>
              </a:extLst>
            </p:cNvPr>
            <p:cNvSpPr/>
            <p:nvPr/>
          </p:nvSpPr>
          <p:spPr>
            <a:xfrm>
              <a:off x="3118777" y="1258326"/>
              <a:ext cx="2520000" cy="14805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 name="Rectangle 9">
              <a:extLst>
                <a:ext uri="{FF2B5EF4-FFF2-40B4-BE49-F238E27FC236}">
                  <a16:creationId xmlns:a16="http://schemas.microsoft.com/office/drawing/2014/main" id="{C4867D9F-FA11-DA85-B4D5-8F4A51557F03}"/>
                </a:ext>
              </a:extLst>
            </p:cNvPr>
            <p:cNvSpPr/>
            <p:nvPr/>
          </p:nvSpPr>
          <p:spPr>
            <a:xfrm>
              <a:off x="288036" y="1262924"/>
              <a:ext cx="2520000" cy="13591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nvGrpSpPr>
          <p:cNvPr id="20" name="Group 19">
            <a:extLst>
              <a:ext uri="{FF2B5EF4-FFF2-40B4-BE49-F238E27FC236}">
                <a16:creationId xmlns:a16="http://schemas.microsoft.com/office/drawing/2014/main" id="{49D728BE-1E38-085B-2CAE-B68819399645}"/>
              </a:ext>
            </a:extLst>
          </p:cNvPr>
          <p:cNvGrpSpPr/>
          <p:nvPr/>
        </p:nvGrpSpPr>
        <p:grpSpPr>
          <a:xfrm>
            <a:off x="703751" y="3639408"/>
            <a:ext cx="4672221" cy="2089379"/>
            <a:chOff x="231619" y="3639408"/>
            <a:chExt cx="4672221" cy="2089379"/>
          </a:xfrm>
        </p:grpSpPr>
        <p:sp>
          <p:nvSpPr>
            <p:cNvPr id="12" name="Speech Bubble: Rectangle with Corners Rounded 11">
              <a:extLst>
                <a:ext uri="{FF2B5EF4-FFF2-40B4-BE49-F238E27FC236}">
                  <a16:creationId xmlns:a16="http://schemas.microsoft.com/office/drawing/2014/main" id="{49F7B122-44AE-E600-558E-F8072EEDCCB2}"/>
                </a:ext>
              </a:extLst>
            </p:cNvPr>
            <p:cNvSpPr/>
            <p:nvPr/>
          </p:nvSpPr>
          <p:spPr>
            <a:xfrm>
              <a:off x="1949258" y="3858848"/>
              <a:ext cx="2954582" cy="1869939"/>
            </a:xfrm>
            <a:prstGeom prst="wedgeRoundRectCallout">
              <a:avLst>
                <a:gd name="adj1" fmla="val -80466"/>
                <a:gd name="adj2" fmla="val 1137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cs typeface="Arial" panose="020B0604020202020204" pitchFamily="34" charset="0"/>
                </a:rPr>
                <a:t>Garden A is the smallest because it has the smallest length and width.</a:t>
              </a:r>
            </a:p>
          </p:txBody>
        </p:sp>
        <p:sp>
          <p:nvSpPr>
            <p:cNvPr id="14" name="TextBox 13">
              <a:extLst>
                <a:ext uri="{FF2B5EF4-FFF2-40B4-BE49-F238E27FC236}">
                  <a16:creationId xmlns:a16="http://schemas.microsoft.com/office/drawing/2014/main" id="{5F11A6B2-15C5-4FFE-7514-ABD2747BD0BA}"/>
                </a:ext>
              </a:extLst>
            </p:cNvPr>
            <p:cNvSpPr txBox="1"/>
            <p:nvPr/>
          </p:nvSpPr>
          <p:spPr>
            <a:xfrm>
              <a:off x="231619" y="3639408"/>
              <a:ext cx="12427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Ruby</a:t>
              </a:r>
            </a:p>
          </p:txBody>
        </p:sp>
      </p:grpSp>
      <p:grpSp>
        <p:nvGrpSpPr>
          <p:cNvPr id="21" name="Group 20">
            <a:extLst>
              <a:ext uri="{FF2B5EF4-FFF2-40B4-BE49-F238E27FC236}">
                <a16:creationId xmlns:a16="http://schemas.microsoft.com/office/drawing/2014/main" id="{24489153-F46D-2171-D654-923E722EF2BD}"/>
              </a:ext>
            </a:extLst>
          </p:cNvPr>
          <p:cNvGrpSpPr/>
          <p:nvPr/>
        </p:nvGrpSpPr>
        <p:grpSpPr>
          <a:xfrm>
            <a:off x="6198781" y="3850153"/>
            <a:ext cx="5691514" cy="1947770"/>
            <a:chOff x="6198781" y="3858848"/>
            <a:chExt cx="5691514" cy="1947770"/>
          </a:xfrm>
        </p:grpSpPr>
        <p:sp>
          <p:nvSpPr>
            <p:cNvPr id="13" name="Speech Bubble: Rectangle with Corners Rounded 12">
              <a:extLst>
                <a:ext uri="{FF2B5EF4-FFF2-40B4-BE49-F238E27FC236}">
                  <a16:creationId xmlns:a16="http://schemas.microsoft.com/office/drawing/2014/main" id="{573E74F8-DBF9-0898-EF77-C0EAD11EFCDB}"/>
                </a:ext>
              </a:extLst>
            </p:cNvPr>
            <p:cNvSpPr/>
            <p:nvPr/>
          </p:nvSpPr>
          <p:spPr>
            <a:xfrm>
              <a:off x="6198781" y="3858848"/>
              <a:ext cx="3710073" cy="1476001"/>
            </a:xfrm>
            <a:prstGeom prst="wedgeRoundRectCallout">
              <a:avLst>
                <a:gd name="adj1" fmla="val 67431"/>
                <a:gd name="adj2" fmla="val -2184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cs typeface="Arial" panose="020B0604020202020204" pitchFamily="34" charset="0"/>
                </a:rPr>
                <a:t>Garden C is the biggest as it is the longest. 16 m is longer than 15 m.</a:t>
              </a:r>
            </a:p>
          </p:txBody>
        </p:sp>
        <p:sp>
          <p:nvSpPr>
            <p:cNvPr id="15" name="TextBox 14">
              <a:extLst>
                <a:ext uri="{FF2B5EF4-FFF2-40B4-BE49-F238E27FC236}">
                  <a16:creationId xmlns:a16="http://schemas.microsoft.com/office/drawing/2014/main" id="{C33E6984-5446-92ED-6050-A30A315806A7}"/>
                </a:ext>
              </a:extLst>
            </p:cNvPr>
            <p:cNvSpPr txBox="1"/>
            <p:nvPr/>
          </p:nvSpPr>
          <p:spPr>
            <a:xfrm>
              <a:off x="10647570" y="5283398"/>
              <a:ext cx="12427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Dev</a:t>
              </a:r>
            </a:p>
          </p:txBody>
        </p:sp>
      </p:grpSp>
      <p:sp>
        <p:nvSpPr>
          <p:cNvPr id="16" name="TextBox 15">
            <a:extLst>
              <a:ext uri="{FF2B5EF4-FFF2-40B4-BE49-F238E27FC236}">
                <a16:creationId xmlns:a16="http://schemas.microsoft.com/office/drawing/2014/main" id="{CB676162-18B6-526B-E6D1-0E92850E3B7F}"/>
              </a:ext>
            </a:extLst>
          </p:cNvPr>
          <p:cNvSpPr txBox="1"/>
          <p:nvPr/>
        </p:nvSpPr>
        <p:spPr>
          <a:xfrm>
            <a:off x="564810" y="5780957"/>
            <a:ext cx="10850571" cy="523220"/>
          </a:xfrm>
          <a:prstGeom prst="rect">
            <a:avLst/>
          </a:prstGeom>
          <a:noFill/>
        </p:spPr>
        <p:txBody>
          <a:bodyPr wrap="square" rtlCol="0">
            <a:spAutoFit/>
          </a:bodyPr>
          <a:lstStyle/>
          <a:p>
            <a:r>
              <a:rPr lang="en-SG" sz="2800" dirty="0">
                <a:solidFill>
                  <a:srgbClr val="000000"/>
                </a:solidFill>
                <a:latin typeface="Arial" panose="020B0604020202020204" pitchFamily="34" charset="0"/>
                <a:cs typeface="Arial" panose="020B0604020202020204" pitchFamily="34" charset="0"/>
              </a:rPr>
              <a:t>Discuss their reasoning </a:t>
            </a:r>
            <a:r>
              <a:rPr lang="en-US" sz="2800" dirty="0">
                <a:solidFill>
                  <a:srgbClr val="000000"/>
                </a:solidFill>
                <a:latin typeface="Arial" panose="020B0604020202020204" pitchFamily="34" charset="0"/>
                <a:cs typeface="Arial" panose="020B0604020202020204" pitchFamily="34" charset="0"/>
              </a:rPr>
              <a:t>without calculating the area of the gardens.</a:t>
            </a:r>
            <a:r>
              <a:rPr lang="en-GB"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17" name="Group 16" descr="Worksheet available icon">
            <a:extLst>
              <a:ext uri="{FF2B5EF4-FFF2-40B4-BE49-F238E27FC236}">
                <a16:creationId xmlns:a16="http://schemas.microsoft.com/office/drawing/2014/main" id="{8C6D26F9-FFBD-F30C-65F5-A961D9C07259}"/>
              </a:ext>
            </a:extLst>
          </p:cNvPr>
          <p:cNvGrpSpPr/>
          <p:nvPr/>
        </p:nvGrpSpPr>
        <p:grpSpPr>
          <a:xfrm>
            <a:off x="9495879" y="211521"/>
            <a:ext cx="2102384" cy="753403"/>
            <a:chOff x="9495879" y="211521"/>
            <a:chExt cx="2102384" cy="753403"/>
          </a:xfrm>
        </p:grpSpPr>
        <p:pic>
          <p:nvPicPr>
            <p:cNvPr id="18" name="Graphic 6" descr="Document">
              <a:extLst>
                <a:ext uri="{FF2B5EF4-FFF2-40B4-BE49-F238E27FC236}">
                  <a16:creationId xmlns:a16="http://schemas.microsoft.com/office/drawing/2014/main" id="{1DDB00FD-D6EE-C139-1BC3-798B9F935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9" name="TextBox 18">
              <a:extLst>
                <a:ext uri="{FF2B5EF4-FFF2-40B4-BE49-F238E27FC236}">
                  <a16:creationId xmlns:a16="http://schemas.microsoft.com/office/drawing/2014/main" id="{F85E6948-14D1-5607-EC6B-863010044C1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itle 1">
            <a:extLst>
              <a:ext uri="{FF2B5EF4-FFF2-40B4-BE49-F238E27FC236}">
                <a16:creationId xmlns:a16="http://schemas.microsoft.com/office/drawing/2014/main" id="{8E533A03-22F7-82BA-5A3C-BFD57C6BDE6C}"/>
              </a:ext>
            </a:extLst>
          </p:cNvPr>
          <p:cNvSpPr txBox="1">
            <a:spLocks/>
          </p:cNvSpPr>
          <p:nvPr/>
        </p:nvSpPr>
        <p:spPr>
          <a:xfrm>
            <a:off x="1125331" y="2218618"/>
            <a:ext cx="2954582" cy="991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Arial" panose="020B0604020202020204" pitchFamily="34" charset="0"/>
                <a:cs typeface="Arial" panose="020B0604020202020204" pitchFamily="34" charset="0"/>
              </a:rPr>
              <a:t>Garden A</a:t>
            </a:r>
            <a:r>
              <a:rPr lang="en-GB" sz="3300" dirty="0">
                <a:latin typeface="Arial" panose="020B0604020202020204" pitchFamily="34" charset="0"/>
                <a:cs typeface="Arial" panose="020B0604020202020204" pitchFamily="34" charset="0"/>
              </a:rPr>
              <a:t>  </a:t>
            </a:r>
          </a:p>
          <a:p>
            <a:r>
              <a:rPr lang="en-GB" sz="3300" dirty="0">
                <a:latin typeface="Arial" panose="020B0604020202020204" pitchFamily="34" charset="0"/>
                <a:cs typeface="Arial" panose="020B0604020202020204" pitchFamily="34" charset="0"/>
              </a:rPr>
              <a:t>15 m × 7 m</a:t>
            </a:r>
          </a:p>
        </p:txBody>
      </p:sp>
      <p:sp>
        <p:nvSpPr>
          <p:cNvPr id="5" name="Title 1">
            <a:extLst>
              <a:ext uri="{FF2B5EF4-FFF2-40B4-BE49-F238E27FC236}">
                <a16:creationId xmlns:a16="http://schemas.microsoft.com/office/drawing/2014/main" id="{DCED6811-9E21-6979-2ECE-5AE98194BCB0}"/>
              </a:ext>
            </a:extLst>
          </p:cNvPr>
          <p:cNvSpPr txBox="1">
            <a:spLocks/>
          </p:cNvSpPr>
          <p:nvPr/>
        </p:nvSpPr>
        <p:spPr>
          <a:xfrm>
            <a:off x="3914618" y="2210830"/>
            <a:ext cx="2954582" cy="991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Arial" panose="020B0604020202020204" pitchFamily="34" charset="0"/>
                <a:cs typeface="Arial" panose="020B0604020202020204" pitchFamily="34" charset="0"/>
              </a:rPr>
              <a:t>Garden B</a:t>
            </a:r>
            <a:r>
              <a:rPr lang="en-GB" sz="3300" dirty="0">
                <a:latin typeface="Arial" panose="020B0604020202020204" pitchFamily="34" charset="0"/>
                <a:cs typeface="Arial" panose="020B0604020202020204" pitchFamily="34" charset="0"/>
              </a:rPr>
              <a:t>  </a:t>
            </a:r>
          </a:p>
          <a:p>
            <a:r>
              <a:rPr lang="en-GB" sz="3300" dirty="0">
                <a:latin typeface="Arial" panose="020B0604020202020204" pitchFamily="34" charset="0"/>
                <a:cs typeface="Arial" panose="020B0604020202020204" pitchFamily="34" charset="0"/>
              </a:rPr>
              <a:t>15 m × 8 m</a:t>
            </a:r>
          </a:p>
        </p:txBody>
      </p:sp>
      <p:sp>
        <p:nvSpPr>
          <p:cNvPr id="6" name="Title 1">
            <a:extLst>
              <a:ext uri="{FF2B5EF4-FFF2-40B4-BE49-F238E27FC236}">
                <a16:creationId xmlns:a16="http://schemas.microsoft.com/office/drawing/2014/main" id="{28807587-F475-B313-D7B5-BA5A3D8A4312}"/>
              </a:ext>
            </a:extLst>
          </p:cNvPr>
          <p:cNvSpPr txBox="1">
            <a:spLocks/>
          </p:cNvSpPr>
          <p:nvPr/>
        </p:nvSpPr>
        <p:spPr>
          <a:xfrm>
            <a:off x="6923889" y="2238864"/>
            <a:ext cx="2954582" cy="991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Arial" panose="020B0604020202020204" pitchFamily="34" charset="0"/>
                <a:cs typeface="Arial" panose="020B0604020202020204" pitchFamily="34" charset="0"/>
              </a:rPr>
              <a:t>Garden C</a:t>
            </a:r>
            <a:r>
              <a:rPr lang="en-GB" sz="3300" dirty="0">
                <a:latin typeface="Arial" panose="020B0604020202020204" pitchFamily="34" charset="0"/>
                <a:cs typeface="Arial" panose="020B0604020202020204" pitchFamily="34" charset="0"/>
              </a:rPr>
              <a:t>  </a:t>
            </a:r>
          </a:p>
          <a:p>
            <a:r>
              <a:rPr lang="en-GB" sz="3300" dirty="0">
                <a:latin typeface="Arial" panose="020B0604020202020204" pitchFamily="34" charset="0"/>
                <a:cs typeface="Arial" panose="020B0604020202020204" pitchFamily="34" charset="0"/>
              </a:rPr>
              <a:t>16 m × 7 m</a:t>
            </a:r>
          </a:p>
        </p:txBody>
      </p:sp>
      <p:pic>
        <p:nvPicPr>
          <p:cNvPr id="11" name="Picture 10" descr="A stick figure drawing of Dev, a boy with spiky hair.&#10;">
            <a:extLst>
              <a:ext uri="{FF2B5EF4-FFF2-40B4-BE49-F238E27FC236}">
                <a16:creationId xmlns:a16="http://schemas.microsoft.com/office/drawing/2014/main" id="{8CF60CD2-E797-674A-0A25-7AC9CA74C54E}"/>
              </a:ext>
            </a:extLst>
          </p:cNvPr>
          <p:cNvPicPr>
            <a:picLocks noChangeAspect="1"/>
          </p:cNvPicPr>
          <p:nvPr/>
        </p:nvPicPr>
        <p:blipFill>
          <a:blip r:embed="rId5"/>
          <a:stretch>
            <a:fillRect/>
          </a:stretch>
        </p:blipFill>
        <p:spPr>
          <a:xfrm>
            <a:off x="10647570" y="3797298"/>
            <a:ext cx="767811" cy="1528856"/>
          </a:xfrm>
          <a:prstGeom prst="rect">
            <a:avLst/>
          </a:prstGeom>
        </p:spPr>
      </p:pic>
      <p:pic>
        <p:nvPicPr>
          <p:cNvPr id="23" name="Picture 22" descr="A stick figure drawing of Ruby, a girl with short straight hair&#10;">
            <a:extLst>
              <a:ext uri="{FF2B5EF4-FFF2-40B4-BE49-F238E27FC236}">
                <a16:creationId xmlns:a16="http://schemas.microsoft.com/office/drawing/2014/main" id="{9FE36AFD-DCA3-B771-0AE0-7129CE852CE5}"/>
              </a:ext>
            </a:extLst>
          </p:cNvPr>
          <p:cNvPicPr>
            <a:picLocks noChangeAspect="1"/>
          </p:cNvPicPr>
          <p:nvPr/>
        </p:nvPicPr>
        <p:blipFill>
          <a:blip r:embed="rId6"/>
          <a:stretch>
            <a:fillRect/>
          </a:stretch>
        </p:blipFill>
        <p:spPr>
          <a:xfrm>
            <a:off x="722710" y="4220676"/>
            <a:ext cx="805242" cy="1444184"/>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032A0-F8B2-D4F7-9E58-D6AF5C3C2C1F}"/>
              </a:ext>
            </a:extLst>
          </p:cNvPr>
          <p:cNvPicPr>
            <a:picLocks noChangeAspect="1"/>
          </p:cNvPicPr>
          <p:nvPr/>
        </p:nvPicPr>
        <p:blipFill rotWithShape="1">
          <a:blip r:embed="rId3"/>
          <a:srcRect b="29166"/>
          <a:stretch/>
        </p:blipFill>
        <p:spPr>
          <a:xfrm>
            <a:off x="5931134" y="1189847"/>
            <a:ext cx="4821604" cy="2617604"/>
          </a:xfrm>
          <a:prstGeom prst="rect">
            <a:avLst/>
          </a:prstGeom>
        </p:spPr>
      </p:pic>
      <p:pic>
        <p:nvPicPr>
          <p:cNvPr id="2" name="Picture 1" descr="A diagram of Venue 3. The diagram is a trapezium shape.&#10;">
            <a:extLst>
              <a:ext uri="{FF2B5EF4-FFF2-40B4-BE49-F238E27FC236}">
                <a16:creationId xmlns:a16="http://schemas.microsoft.com/office/drawing/2014/main" id="{3FF49795-8F3A-9A4A-8598-B4284B50B678}"/>
              </a:ext>
            </a:extLst>
          </p:cNvPr>
          <p:cNvPicPr>
            <a:picLocks noChangeAspect="1"/>
          </p:cNvPicPr>
          <p:nvPr/>
        </p:nvPicPr>
        <p:blipFill rotWithShape="1">
          <a:blip r:embed="rId4"/>
          <a:srcRect b="28815"/>
          <a:stretch/>
        </p:blipFill>
        <p:spPr>
          <a:xfrm>
            <a:off x="365143" y="1078476"/>
            <a:ext cx="4976443" cy="2617604"/>
          </a:xfrm>
          <a:prstGeom prst="rect">
            <a:avLst/>
          </a:prstGeom>
        </p:spPr>
      </p:pic>
      <p:pic>
        <p:nvPicPr>
          <p:cNvPr id="6" name="Picture 5" descr="A diagram of Venue 4. The diagram is a closed shape with six sides. The shape looks like an L-shape. All of the sides are either horizontal or vertical&#10;">
            <a:extLst>
              <a:ext uri="{FF2B5EF4-FFF2-40B4-BE49-F238E27FC236}">
                <a16:creationId xmlns:a16="http://schemas.microsoft.com/office/drawing/2014/main" id="{72D774EC-E104-4D9A-B850-9E445462DB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7486" y="1574860"/>
            <a:ext cx="3027480" cy="1532022"/>
          </a:xfrm>
          <a:prstGeom prst="rect">
            <a:avLst/>
          </a:prstGeom>
          <a:noFill/>
          <a:ln>
            <a:noFill/>
          </a:ln>
        </p:spPr>
      </p:pic>
      <p:pic>
        <p:nvPicPr>
          <p:cNvPr id="5" name="Picture 4">
            <a:extLst>
              <a:ext uri="{FF2B5EF4-FFF2-40B4-BE49-F238E27FC236}">
                <a16:creationId xmlns:a16="http://schemas.microsoft.com/office/drawing/2014/main" id="{946D862B-40F9-2DCC-3779-35F0B6A0C9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8060" y="1637335"/>
            <a:ext cx="2975882" cy="1573455"/>
          </a:xfrm>
          <a:prstGeom prst="rect">
            <a:avLst/>
          </a:prstGeom>
          <a:noFill/>
          <a:ln>
            <a:noFill/>
          </a:ln>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3 and Venue 4</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1275348" y="3879576"/>
                <a:ext cx="4066238" cy="2034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dirty="0">
                    <a:latin typeface="Arial" panose="020B0604020202020204" pitchFamily="34" charset="0"/>
                    <a:cs typeface="Arial" panose="020B0604020202020204" pitchFamily="34" charset="0"/>
                    <a:sym typeface="Arial"/>
                  </a:rPr>
                  <a:t>34</a:t>
                </a:r>
                <a:r>
                  <a:rPr lang="en-GB" sz="2400" b="0" i="0" u="none" strike="noStrike" cap="none" dirty="0">
                    <a:solidFill>
                      <a:schemeClr val="tx1"/>
                    </a:solidFill>
                    <a:latin typeface="Arial" panose="020B0604020202020204" pitchFamily="34" charset="0"/>
                    <a:cs typeface="Arial" panose="020B0604020202020204" pitchFamily="34" charset="0"/>
                    <a:sym typeface="Arial"/>
                  </a:rPr>
                  <a:t> m – 26 m = 8 m</a:t>
                </a:r>
              </a:p>
              <a:p>
                <a:pPr marL="0" marR="0" lvl="0" indent="0" algn="l" rtl="0">
                  <a:lnSpc>
                    <a:spcPct val="100000"/>
                  </a:lnSpc>
                  <a:spcBef>
                    <a:spcPts val="0"/>
                  </a:spcBef>
                  <a:spcAft>
                    <a:spcPts val="0"/>
                  </a:spcAft>
                  <a:buClr>
                    <a:srgbClr val="000000"/>
                  </a:buClr>
                  <a:buSzPts val="6000"/>
                  <a:buFont typeface="Arial"/>
                  <a:buNone/>
                </a:pPr>
                <a:endParaRPr lang="en-GB"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3</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26 × 20) + (</a:t>
                </a:r>
                <a14:m>
                  <m:oMath xmlns:m="http://schemas.openxmlformats.org/officeDocument/2006/math">
                    <m:f>
                      <m:fPr>
                        <m:ctrlPr>
                          <a:rPr lang="en-GB"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en-GB" sz="2400" b="0" i="0" u="none" strike="noStrike" cap="none" dirty="0">
                    <a:solidFill>
                      <a:schemeClr val="tx1"/>
                    </a:solidFill>
                    <a:latin typeface="Arial" panose="020B0604020202020204" pitchFamily="34" charset="0"/>
                    <a:cs typeface="Arial" panose="020B0604020202020204" pitchFamily="34" charset="0"/>
                    <a:sym typeface="Arial"/>
                  </a:rPr>
                  <a:t> × 8 × 20)</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600 m²</a:t>
                </a:r>
              </a:p>
            </p:txBody>
          </p:sp>
        </mc:Choice>
        <mc:Fallback xmlns="">
          <p:sp>
            <p:nvSpPr>
              <p:cNvPr id="7" name="Google Shape;299;g53f047df24_0_470">
                <a:extLst>
                  <a:ext uri="{FF2B5EF4-FFF2-40B4-BE49-F238E27FC236}">
                    <a16:creationId xmlns:a16="http://schemas.microsoft.com/office/drawing/2014/main" id="{336B24DE-5B10-5242-5389-D545D2300249}"/>
                  </a:ext>
                </a:extLst>
              </p:cNvPr>
              <p:cNvSpPr txBox="1">
                <a:spLocks noRot="1" noChangeAspect="1" noMove="1" noResize="1" noEditPoints="1" noAdjustHandles="1" noChangeArrowheads="1" noChangeShapeType="1" noTextEdit="1"/>
              </p:cNvSpPr>
              <p:nvPr/>
            </p:nvSpPr>
            <p:spPr>
              <a:xfrm>
                <a:off x="1275348" y="3879576"/>
                <a:ext cx="4066238" cy="2034117"/>
              </a:xfrm>
              <a:prstGeom prst="rect">
                <a:avLst/>
              </a:prstGeom>
              <a:blipFill>
                <a:blip r:embed="rId7"/>
                <a:stretch>
                  <a:fillRect l="-2249" b="-11078"/>
                </a:stretch>
              </a:blipFill>
              <a:ln>
                <a:noFill/>
              </a:ln>
            </p:spPr>
            <p:txBody>
              <a:bodyPr/>
              <a:lstStyle/>
              <a:p>
                <a:r>
                  <a:rPr lang="en-GB">
                    <a:noFill/>
                  </a:rPr>
                  <a:t> </a:t>
                </a:r>
              </a:p>
            </p:txBody>
          </p:sp>
        </mc:Fallback>
      </mc:AlternateContent>
      <p:sp>
        <p:nvSpPr>
          <p:cNvPr id="8" name="Google Shape;299;g53f047df24_0_470">
            <a:extLst>
              <a:ext uri="{FF2B5EF4-FFF2-40B4-BE49-F238E27FC236}">
                <a16:creationId xmlns:a16="http://schemas.microsoft.com/office/drawing/2014/main" id="{0AB431B9-017B-9273-DAE9-83AB4A9C3128}"/>
              </a:ext>
            </a:extLst>
          </p:cNvPr>
          <p:cNvSpPr txBox="1"/>
          <p:nvPr/>
        </p:nvSpPr>
        <p:spPr>
          <a:xfrm>
            <a:off x="6850416" y="3934778"/>
            <a:ext cx="3863703" cy="21252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36 m – 20 m = 16 m</a:t>
            </a:r>
          </a:p>
          <a:p>
            <a:pPr marL="0" marR="0" lvl="0" indent="0" algn="l" rtl="0">
              <a:lnSpc>
                <a:spcPct val="100000"/>
              </a:lnSpc>
              <a:spcBef>
                <a:spcPts val="0"/>
              </a:spcBef>
              <a:spcAft>
                <a:spcPts val="0"/>
              </a:spcAft>
              <a:buClr>
                <a:srgbClr val="000000"/>
              </a:buClr>
              <a:buSzPts val="6000"/>
              <a:buFont typeface="Arial"/>
              <a:buNone/>
            </a:pPr>
            <a:endParaRPr lang="en-GB" sz="2400" dirty="0">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4</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(20 × 18) + (16 × 10)</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520</a:t>
            </a:r>
            <a:r>
              <a:rPr lang="en-GB" sz="2400" b="0" i="0" u="none" strike="noStrike" cap="none" dirty="0">
                <a:solidFill>
                  <a:schemeClr val="tx1"/>
                </a:solidFill>
                <a:latin typeface="Arial" panose="020B0604020202020204" pitchFamily="34" charset="0"/>
                <a:cs typeface="Arial" panose="020B0604020202020204" pitchFamily="34" charset="0"/>
                <a:sym typeface="Arial"/>
              </a:rPr>
              <a:t> m²</a:t>
            </a:r>
          </a:p>
        </p:txBody>
      </p:sp>
      <p:sp>
        <p:nvSpPr>
          <p:cNvPr id="9" name="TextBox 8">
            <a:extLst>
              <a:ext uri="{FF2B5EF4-FFF2-40B4-BE49-F238E27FC236}">
                <a16:creationId xmlns:a16="http://schemas.microsoft.com/office/drawing/2014/main" id="{85A8D64C-A0CC-D1EF-31CF-21462E10BFFF}"/>
              </a:ext>
            </a:extLst>
          </p:cNvPr>
          <p:cNvSpPr txBox="1"/>
          <p:nvPr/>
        </p:nvSpPr>
        <p:spPr>
          <a:xfrm>
            <a:off x="2320188" y="2214578"/>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3</a:t>
            </a:r>
            <a:endParaRPr lang="en-GB" sz="2800" dirty="0">
              <a:cs typeface="Arial" panose="020B0604020202020204" pitchFamily="34" charset="0"/>
            </a:endParaRPr>
          </a:p>
        </p:txBody>
      </p:sp>
      <p:sp>
        <p:nvSpPr>
          <p:cNvPr id="10" name="TextBox 9">
            <a:extLst>
              <a:ext uri="{FF2B5EF4-FFF2-40B4-BE49-F238E27FC236}">
                <a16:creationId xmlns:a16="http://schemas.microsoft.com/office/drawing/2014/main" id="{6DC5640F-1E32-206F-4D21-13535C6070D6}"/>
              </a:ext>
            </a:extLst>
          </p:cNvPr>
          <p:cNvSpPr txBox="1"/>
          <p:nvPr/>
        </p:nvSpPr>
        <p:spPr>
          <a:xfrm>
            <a:off x="7856711" y="2162452"/>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4</a:t>
            </a:r>
            <a:endParaRPr lang="en-GB" sz="2800" dirty="0">
              <a:cs typeface="Arial" panose="020B0604020202020204" pitchFamily="34" charset="0"/>
            </a:endParaRPr>
          </a:p>
        </p:txBody>
      </p:sp>
    </p:spTree>
    <p:extLst>
      <p:ext uri="{BB962C8B-B14F-4D97-AF65-F5344CB8AC3E}">
        <p14:creationId xmlns:p14="http://schemas.microsoft.com/office/powerpoint/2010/main" val="9821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7D357D-4A28-AE3A-5898-D28A99C529B5}"/>
              </a:ext>
            </a:extLst>
          </p:cNvPr>
          <p:cNvPicPr>
            <a:picLocks noChangeAspect="1"/>
          </p:cNvPicPr>
          <p:nvPr/>
        </p:nvPicPr>
        <p:blipFill rotWithShape="1">
          <a:blip r:embed="rId3"/>
          <a:srcRect b="30178"/>
          <a:stretch/>
        </p:blipFill>
        <p:spPr>
          <a:xfrm>
            <a:off x="5612115" y="1332819"/>
            <a:ext cx="5807059" cy="2324803"/>
          </a:xfrm>
          <a:prstGeom prst="rect">
            <a:avLst/>
          </a:prstGeom>
        </p:spPr>
      </p:pic>
      <p:pic>
        <p:nvPicPr>
          <p:cNvPr id="5" name="Picture 4">
            <a:extLst>
              <a:ext uri="{FF2B5EF4-FFF2-40B4-BE49-F238E27FC236}">
                <a16:creationId xmlns:a16="http://schemas.microsoft.com/office/drawing/2014/main" id="{7749E6BF-0620-6D90-6915-1D3FF68DB613}"/>
              </a:ext>
            </a:extLst>
          </p:cNvPr>
          <p:cNvPicPr>
            <a:picLocks noChangeAspect="1"/>
          </p:cNvPicPr>
          <p:nvPr/>
        </p:nvPicPr>
        <p:blipFill rotWithShape="1">
          <a:blip r:embed="rId4"/>
          <a:srcRect b="31409"/>
          <a:stretch/>
        </p:blipFill>
        <p:spPr>
          <a:xfrm>
            <a:off x="434894" y="1198746"/>
            <a:ext cx="5206084" cy="2511671"/>
          </a:xfrm>
          <a:prstGeom prst="rect">
            <a:avLst/>
          </a:prstGeom>
        </p:spPr>
      </p:pic>
      <p:grpSp>
        <p:nvGrpSpPr>
          <p:cNvPr id="16" name="Group 15" descr="A diagram of Venue 6. The diagram is a rectangle with a smaller rectangle cut out from the centre.&#10;">
            <a:extLst>
              <a:ext uri="{FF2B5EF4-FFF2-40B4-BE49-F238E27FC236}">
                <a16:creationId xmlns:a16="http://schemas.microsoft.com/office/drawing/2014/main" id="{FCC92908-61B8-A40E-CCA1-842863FCF999}"/>
              </a:ext>
            </a:extLst>
          </p:cNvPr>
          <p:cNvGrpSpPr/>
          <p:nvPr/>
        </p:nvGrpSpPr>
        <p:grpSpPr>
          <a:xfrm>
            <a:off x="6280055" y="1599929"/>
            <a:ext cx="5176806" cy="1452031"/>
            <a:chOff x="6176994" y="1599929"/>
            <a:chExt cx="5176806" cy="1452031"/>
          </a:xfrm>
        </p:grpSpPr>
        <p:pic>
          <p:nvPicPr>
            <p:cNvPr id="10" name="Picture 9">
              <a:extLst>
                <a:ext uri="{FF2B5EF4-FFF2-40B4-BE49-F238E27FC236}">
                  <a16:creationId xmlns:a16="http://schemas.microsoft.com/office/drawing/2014/main" id="{731AA581-1984-85FA-FDAB-21B8A47AA3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94" y="1599929"/>
              <a:ext cx="5176806" cy="1452031"/>
            </a:xfrm>
            <a:prstGeom prst="rect">
              <a:avLst/>
            </a:prstGeom>
            <a:noFill/>
            <a:ln>
              <a:noFill/>
            </a:ln>
          </p:spPr>
        </p:pic>
        <p:sp>
          <p:nvSpPr>
            <p:cNvPr id="13" name="TextBox 12">
              <a:extLst>
                <a:ext uri="{FF2B5EF4-FFF2-40B4-BE49-F238E27FC236}">
                  <a16:creationId xmlns:a16="http://schemas.microsoft.com/office/drawing/2014/main" id="{B013F732-4498-1C71-7776-3336F60DE162}"/>
                </a:ext>
              </a:extLst>
            </p:cNvPr>
            <p:cNvSpPr txBox="1"/>
            <p:nvPr/>
          </p:nvSpPr>
          <p:spPr>
            <a:xfrm flipH="1">
              <a:off x="8788576" y="2125889"/>
              <a:ext cx="523049" cy="369332"/>
            </a:xfrm>
            <a:prstGeom prst="rect">
              <a:avLst/>
            </a:prstGeom>
            <a:noFill/>
          </p:spPr>
          <p:txBody>
            <a:bodyPr wrap="square" rtlCol="0">
              <a:spAutoFit/>
            </a:bodyPr>
            <a:lstStyle/>
            <a:p>
              <a:pPr algn="l"/>
              <a:r>
                <a:rPr lang="en-GB" dirty="0">
                  <a:cs typeface="Arial" panose="020B0604020202020204" pitchFamily="34" charset="0"/>
                </a:rPr>
                <a:t>8m</a:t>
              </a:r>
            </a:p>
          </p:txBody>
        </p:sp>
        <p:sp>
          <p:nvSpPr>
            <p:cNvPr id="14" name="TextBox 13">
              <a:extLst>
                <a:ext uri="{FF2B5EF4-FFF2-40B4-BE49-F238E27FC236}">
                  <a16:creationId xmlns:a16="http://schemas.microsoft.com/office/drawing/2014/main" id="{5124128A-755E-03F3-74E1-3FF2F9C3CB9F}"/>
                </a:ext>
              </a:extLst>
            </p:cNvPr>
            <p:cNvSpPr txBox="1"/>
            <p:nvPr/>
          </p:nvSpPr>
          <p:spPr>
            <a:xfrm flipH="1">
              <a:off x="6554531" y="1958197"/>
              <a:ext cx="928254" cy="369332"/>
            </a:xfrm>
            <a:prstGeom prst="rect">
              <a:avLst/>
            </a:prstGeom>
            <a:noFill/>
          </p:spPr>
          <p:txBody>
            <a:bodyPr wrap="square" rtlCol="0">
              <a:spAutoFit/>
            </a:bodyPr>
            <a:lstStyle/>
            <a:p>
              <a:pPr algn="l"/>
              <a:r>
                <a:rPr lang="en-GB" dirty="0">
                  <a:cs typeface="Arial" panose="020B0604020202020204" pitchFamily="34" charset="0"/>
                </a:rPr>
                <a:t>10m</a:t>
              </a:r>
            </a:p>
          </p:txBody>
        </p:sp>
        <p:sp>
          <p:nvSpPr>
            <p:cNvPr id="15" name="TextBox 14">
              <a:extLst>
                <a:ext uri="{FF2B5EF4-FFF2-40B4-BE49-F238E27FC236}">
                  <a16:creationId xmlns:a16="http://schemas.microsoft.com/office/drawing/2014/main" id="{5745E831-B580-BD4D-8D2C-86C1F4EEE6F9}"/>
                </a:ext>
              </a:extLst>
            </p:cNvPr>
            <p:cNvSpPr txBox="1"/>
            <p:nvPr/>
          </p:nvSpPr>
          <p:spPr>
            <a:xfrm flipH="1">
              <a:off x="10261519" y="1933297"/>
              <a:ext cx="928254" cy="369332"/>
            </a:xfrm>
            <a:prstGeom prst="rect">
              <a:avLst/>
            </a:prstGeom>
            <a:noFill/>
          </p:spPr>
          <p:txBody>
            <a:bodyPr wrap="square" rtlCol="0">
              <a:spAutoFit/>
            </a:bodyPr>
            <a:lstStyle/>
            <a:p>
              <a:pPr algn="l"/>
              <a:r>
                <a:rPr lang="en-GB" dirty="0">
                  <a:cs typeface="Arial" panose="020B0604020202020204" pitchFamily="34" charset="0"/>
                </a:rPr>
                <a:t>10m</a:t>
              </a:r>
            </a:p>
          </p:txBody>
        </p:sp>
      </p:grpSp>
      <p:grpSp>
        <p:nvGrpSpPr>
          <p:cNvPr id="11" name="Group 10" descr="A diagram of Venue 5. The diagram is a closed shape with eight side. The shape looks like a U-shape. All of the sides are either horizontal or vertical&#10;">
            <a:extLst>
              <a:ext uri="{FF2B5EF4-FFF2-40B4-BE49-F238E27FC236}">
                <a16:creationId xmlns:a16="http://schemas.microsoft.com/office/drawing/2014/main" id="{767099AB-D7FA-7537-5E26-A97916B97CE4}"/>
              </a:ext>
            </a:extLst>
          </p:cNvPr>
          <p:cNvGrpSpPr/>
          <p:nvPr/>
        </p:nvGrpSpPr>
        <p:grpSpPr>
          <a:xfrm>
            <a:off x="1426656" y="1528512"/>
            <a:ext cx="3886238" cy="1574087"/>
            <a:chOff x="1340862" y="1528512"/>
            <a:chExt cx="3729902" cy="1574087"/>
          </a:xfrm>
        </p:grpSpPr>
        <p:pic>
          <p:nvPicPr>
            <p:cNvPr id="2" name="Picture 1">
              <a:extLst>
                <a:ext uri="{FF2B5EF4-FFF2-40B4-BE49-F238E27FC236}">
                  <a16:creationId xmlns:a16="http://schemas.microsoft.com/office/drawing/2014/main" id="{3A2A24EA-7D93-1A29-B251-4140017C75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0862" y="1528512"/>
              <a:ext cx="3729902" cy="1574087"/>
            </a:xfrm>
            <a:prstGeom prst="rect">
              <a:avLst/>
            </a:prstGeom>
            <a:noFill/>
            <a:ln>
              <a:noFill/>
            </a:ln>
          </p:spPr>
        </p:pic>
        <p:sp>
          <p:nvSpPr>
            <p:cNvPr id="3" name="TextBox 2">
              <a:extLst>
                <a:ext uri="{FF2B5EF4-FFF2-40B4-BE49-F238E27FC236}">
                  <a16:creationId xmlns:a16="http://schemas.microsoft.com/office/drawing/2014/main" id="{1952493A-429B-F9F2-A7C7-2C86A2B024DC}"/>
                </a:ext>
              </a:extLst>
            </p:cNvPr>
            <p:cNvSpPr txBox="1"/>
            <p:nvPr/>
          </p:nvSpPr>
          <p:spPr>
            <a:xfrm flipH="1">
              <a:off x="2376015" y="1563722"/>
              <a:ext cx="523049" cy="400110"/>
            </a:xfrm>
            <a:prstGeom prst="rect">
              <a:avLst/>
            </a:prstGeom>
            <a:noFill/>
          </p:spPr>
          <p:txBody>
            <a:bodyPr wrap="square" rtlCol="0">
              <a:spAutoFit/>
            </a:bodyPr>
            <a:lstStyle/>
            <a:p>
              <a:pPr algn="l"/>
              <a:r>
                <a:rPr lang="en-GB" sz="2000" dirty="0">
                  <a:cs typeface="Arial" panose="020B0604020202020204" pitchFamily="34" charset="0"/>
                </a:rPr>
                <a:t>8m</a:t>
              </a:r>
            </a:p>
          </p:txBody>
        </p:sp>
        <p:sp>
          <p:nvSpPr>
            <p:cNvPr id="9" name="TextBox 8">
              <a:extLst>
                <a:ext uri="{FF2B5EF4-FFF2-40B4-BE49-F238E27FC236}">
                  <a16:creationId xmlns:a16="http://schemas.microsoft.com/office/drawing/2014/main" id="{0418FFC4-5AFE-6CC4-EF12-6C43F88EE147}"/>
                </a:ext>
              </a:extLst>
            </p:cNvPr>
            <p:cNvSpPr txBox="1"/>
            <p:nvPr/>
          </p:nvSpPr>
          <p:spPr>
            <a:xfrm flipH="1">
              <a:off x="3205813" y="2089645"/>
              <a:ext cx="928254" cy="400110"/>
            </a:xfrm>
            <a:prstGeom prst="rect">
              <a:avLst/>
            </a:prstGeom>
            <a:noFill/>
          </p:spPr>
          <p:txBody>
            <a:bodyPr wrap="square" rtlCol="0">
              <a:spAutoFit/>
            </a:bodyPr>
            <a:lstStyle/>
            <a:p>
              <a:pPr algn="l"/>
              <a:r>
                <a:rPr lang="en-GB" sz="2000" dirty="0">
                  <a:cs typeface="Arial" panose="020B0604020202020204" pitchFamily="34" charset="0"/>
                </a:rPr>
                <a:t>10m</a:t>
              </a:r>
            </a:p>
          </p:txBody>
        </p:sp>
      </p:gr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5 and Venue 6</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1275348" y="4524861"/>
            <a:ext cx="4066238" cy="2034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dirty="0">
                <a:latin typeface="Arial" panose="020B0604020202020204" pitchFamily="34" charset="0"/>
                <a:cs typeface="Arial" panose="020B0604020202020204" pitchFamily="34" charset="0"/>
                <a:sym typeface="Arial"/>
              </a:rPr>
              <a:t>A</a:t>
            </a:r>
            <a:r>
              <a:rPr lang="en-GB" sz="2400" b="0" i="0" u="none" strike="noStrike" cap="none" dirty="0">
                <a:solidFill>
                  <a:schemeClr val="tx1"/>
                </a:solidFill>
                <a:latin typeface="Arial" panose="020B0604020202020204" pitchFamily="34" charset="0"/>
                <a:cs typeface="Arial" panose="020B0604020202020204" pitchFamily="34" charset="0"/>
                <a:sym typeface="Arial"/>
              </a:rPr>
              <a:t>rea of Venue 5</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(35</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latin typeface="Arial" panose="020B0604020202020204" pitchFamily="34" charset="0"/>
                <a:cs typeface="Arial" panose="020B0604020202020204" pitchFamily="34" charset="0"/>
                <a:sym typeface="Arial"/>
              </a:rPr>
              <a:t>19</a:t>
            </a: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(10 × 8)</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585</a:t>
            </a:r>
            <a:r>
              <a:rPr lang="en-GB" sz="2400" b="0" i="0" u="none" strike="noStrike" cap="none" dirty="0">
                <a:solidFill>
                  <a:schemeClr val="tx1"/>
                </a:solidFill>
                <a:latin typeface="Arial" panose="020B0604020202020204" pitchFamily="34" charset="0"/>
                <a:cs typeface="Arial" panose="020B0604020202020204" pitchFamily="34" charset="0"/>
                <a:sym typeface="Arial"/>
              </a:rPr>
              <a:t> m²</a:t>
            </a:r>
          </a:p>
        </p:txBody>
      </p:sp>
      <p:sp>
        <p:nvSpPr>
          <p:cNvPr id="8" name="Google Shape;299;g53f047df24_0_470">
            <a:extLst>
              <a:ext uri="{FF2B5EF4-FFF2-40B4-BE49-F238E27FC236}">
                <a16:creationId xmlns:a16="http://schemas.microsoft.com/office/drawing/2014/main" id="{0AB431B9-017B-9273-DAE9-83AB4A9C3128}"/>
              </a:ext>
            </a:extLst>
          </p:cNvPr>
          <p:cNvSpPr txBox="1"/>
          <p:nvPr/>
        </p:nvSpPr>
        <p:spPr>
          <a:xfrm>
            <a:off x="6536178" y="3827751"/>
            <a:ext cx="4380474" cy="25116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42 m – 10 m – 10 m = 22 m</a:t>
            </a:r>
          </a:p>
          <a:p>
            <a:pPr marL="0" marR="0" lvl="0" indent="0" algn="l" rtl="0">
              <a:lnSpc>
                <a:spcPct val="100000"/>
              </a:lnSpc>
              <a:spcBef>
                <a:spcPts val="0"/>
              </a:spcBef>
              <a:spcAft>
                <a:spcPts val="0"/>
              </a:spcAft>
              <a:buClr>
                <a:srgbClr val="000000"/>
              </a:buClr>
              <a:buSzPts val="6000"/>
              <a:buFont typeface="Arial"/>
              <a:buNone/>
            </a:pPr>
            <a:endParaRPr lang="en-GB"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6</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42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8</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latin typeface="Arial" panose="020B0604020202020204" pitchFamily="34" charset="0"/>
                <a:cs typeface="Arial" panose="020B0604020202020204" pitchFamily="34" charset="0"/>
                <a:sym typeface="Arial"/>
              </a:rPr>
              <a:t>22</a:t>
            </a: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328 m²</a:t>
            </a:r>
          </a:p>
        </p:txBody>
      </p:sp>
      <p:sp>
        <p:nvSpPr>
          <p:cNvPr id="17" name="TextBox 16">
            <a:extLst>
              <a:ext uri="{FF2B5EF4-FFF2-40B4-BE49-F238E27FC236}">
                <a16:creationId xmlns:a16="http://schemas.microsoft.com/office/drawing/2014/main" id="{FD77BC14-A050-7244-732E-DC6BEC183031}"/>
              </a:ext>
            </a:extLst>
          </p:cNvPr>
          <p:cNvSpPr txBox="1"/>
          <p:nvPr/>
        </p:nvSpPr>
        <p:spPr>
          <a:xfrm>
            <a:off x="2685260" y="2377032"/>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5</a:t>
            </a:r>
            <a:endParaRPr lang="en-GB" sz="2800" dirty="0">
              <a:cs typeface="Arial" panose="020B0604020202020204" pitchFamily="34" charset="0"/>
            </a:endParaRPr>
          </a:p>
        </p:txBody>
      </p:sp>
      <p:sp>
        <p:nvSpPr>
          <p:cNvPr id="18" name="TextBox 17">
            <a:extLst>
              <a:ext uri="{FF2B5EF4-FFF2-40B4-BE49-F238E27FC236}">
                <a16:creationId xmlns:a16="http://schemas.microsoft.com/office/drawing/2014/main" id="{228DECFE-15A1-2C96-4BBC-0F33D950CBCF}"/>
              </a:ext>
            </a:extLst>
          </p:cNvPr>
          <p:cNvSpPr txBox="1"/>
          <p:nvPr/>
        </p:nvSpPr>
        <p:spPr>
          <a:xfrm>
            <a:off x="8183943" y="2545499"/>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6</a:t>
            </a:r>
            <a:endParaRPr lang="en-GB" sz="2800" dirty="0">
              <a:cs typeface="Arial" panose="020B0604020202020204" pitchFamily="34" charset="0"/>
            </a:endParaRPr>
          </a:p>
        </p:txBody>
      </p:sp>
    </p:spTree>
    <p:extLst>
      <p:ext uri="{BB962C8B-B14F-4D97-AF65-F5344CB8AC3E}">
        <p14:creationId xmlns:p14="http://schemas.microsoft.com/office/powerpoint/2010/main" val="97362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7</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1030445" y="4281142"/>
                <a:ext cx="4066238" cy="2034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dirty="0">
                    <a:latin typeface="Arial" panose="020B0604020202020204" pitchFamily="34" charset="0"/>
                    <a:cs typeface="Arial" panose="020B0604020202020204" pitchFamily="34" charset="0"/>
                    <a:sym typeface="Arial"/>
                  </a:rPr>
                  <a:t>A</a:t>
                </a:r>
                <a:r>
                  <a:rPr lang="en-GB" sz="2400" b="0" i="0" u="none" strike="noStrike" cap="none" dirty="0">
                    <a:solidFill>
                      <a:schemeClr val="tx1"/>
                    </a:solidFill>
                    <a:latin typeface="Arial" panose="020B0604020202020204" pitchFamily="34" charset="0"/>
                    <a:cs typeface="Arial" panose="020B0604020202020204" pitchFamily="34" charset="0"/>
                    <a:sym typeface="Arial"/>
                  </a:rPr>
                  <a:t>rea of Venue 7</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(28</a:t>
                </a:r>
                <a:r>
                  <a:rPr lang="en-GB" sz="2400" b="0" i="0" u="none" strike="noStrike" cap="none" dirty="0">
                    <a:solidFill>
                      <a:schemeClr val="tx1"/>
                    </a:solidFill>
                    <a:latin typeface="Arial" panose="020B0604020202020204" pitchFamily="34" charset="0"/>
                    <a:cs typeface="Arial" panose="020B0604020202020204" pitchFamily="34" charset="0"/>
                    <a:sym typeface="Arial"/>
                  </a:rPr>
                  <a:t> × 20) + (</a:t>
                </a:r>
                <a:r>
                  <a:rPr lang="en-GB" sz="500" b="0" i="0" u="none" strike="noStrike" cap="none" dirty="0">
                    <a:solidFill>
                      <a:schemeClr val="tx1"/>
                    </a:solidFill>
                    <a:latin typeface="Arial" panose="020B0604020202020204" pitchFamily="34" charset="0"/>
                    <a:cs typeface="Arial" panose="020B0604020202020204" pitchFamily="34" charset="0"/>
                    <a:sym typeface="Arial"/>
                  </a:rPr>
                  <a:t> </a:t>
                </a:r>
                <a14:m>
                  <m:oMath xmlns:m="http://schemas.openxmlformats.org/officeDocument/2006/math">
                    <m:f>
                      <m:fPr>
                        <m:ctrlPr>
                          <a:rPr lang="en-GB"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en-GB" sz="2400" b="0" i="0" u="none" strike="noStrike" cap="none" dirty="0">
                    <a:solidFill>
                      <a:schemeClr val="tx1"/>
                    </a:solidFill>
                    <a:latin typeface="Arial" panose="020B0604020202020204" pitchFamily="34" charset="0"/>
                    <a:cs typeface="Arial" panose="020B0604020202020204" pitchFamily="34" charset="0"/>
                    <a:sym typeface="Arial"/>
                  </a:rPr>
                  <a:t> × 28 × </a:t>
                </a:r>
                <a:r>
                  <a:rPr lang="en-GB" sz="2400" dirty="0">
                    <a:latin typeface="Arial" panose="020B0604020202020204" pitchFamily="34" charset="0"/>
                    <a:cs typeface="Arial" panose="020B0604020202020204" pitchFamily="34" charset="0"/>
                    <a:sym typeface="Arial"/>
                  </a:rPr>
                  <a:t>5</a:t>
                </a: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630 m²</a:t>
                </a:r>
              </a:p>
            </p:txBody>
          </p:sp>
        </mc:Choice>
        <mc:Fallback xmlns="">
          <p:sp>
            <p:nvSpPr>
              <p:cNvPr id="7" name="Google Shape;299;g53f047df24_0_470">
                <a:extLst>
                  <a:ext uri="{FF2B5EF4-FFF2-40B4-BE49-F238E27FC236}">
                    <a16:creationId xmlns:a16="http://schemas.microsoft.com/office/drawing/2014/main" id="{336B24DE-5B10-5242-5389-D545D2300249}"/>
                  </a:ext>
                </a:extLst>
              </p:cNvPr>
              <p:cNvSpPr txBox="1">
                <a:spLocks noRot="1" noChangeAspect="1" noMove="1" noResize="1" noEditPoints="1" noAdjustHandles="1" noChangeArrowheads="1" noChangeShapeType="1" noTextEdit="1"/>
              </p:cNvSpPr>
              <p:nvPr/>
            </p:nvSpPr>
            <p:spPr>
              <a:xfrm>
                <a:off x="1030445" y="4281142"/>
                <a:ext cx="4066238" cy="2034117"/>
              </a:xfrm>
              <a:prstGeom prst="rect">
                <a:avLst/>
              </a:prstGeom>
              <a:blipFill>
                <a:blip r:embed="rId3"/>
                <a:stretch>
                  <a:fillRect l="-2249"/>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682E6FB5-8BCF-40B6-DB1B-7BA59B44130E}"/>
              </a:ext>
            </a:extLst>
          </p:cNvPr>
          <p:cNvGrpSpPr/>
          <p:nvPr/>
        </p:nvGrpSpPr>
        <p:grpSpPr>
          <a:xfrm>
            <a:off x="1300570" y="1405853"/>
            <a:ext cx="3214665" cy="2539119"/>
            <a:chOff x="6958052" y="2301236"/>
            <a:chExt cx="2198901" cy="1632965"/>
          </a:xfrm>
        </p:grpSpPr>
        <p:sp>
          <p:nvSpPr>
            <p:cNvPr id="3" name="TextBox 2">
              <a:extLst>
                <a:ext uri="{FF2B5EF4-FFF2-40B4-BE49-F238E27FC236}">
                  <a16:creationId xmlns:a16="http://schemas.microsoft.com/office/drawing/2014/main" id="{0AC73F32-64B1-0289-32C7-150A0B2C6951}"/>
                </a:ext>
              </a:extLst>
            </p:cNvPr>
            <p:cNvSpPr txBox="1"/>
            <p:nvPr/>
          </p:nvSpPr>
          <p:spPr>
            <a:xfrm rot="20065370" flipH="1">
              <a:off x="6995199" y="2301236"/>
              <a:ext cx="584521" cy="307777"/>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16m</a:t>
              </a:r>
            </a:p>
          </p:txBody>
        </p:sp>
        <p:grpSp>
          <p:nvGrpSpPr>
            <p:cNvPr id="9" name="Group 8">
              <a:extLst>
                <a:ext uri="{FF2B5EF4-FFF2-40B4-BE49-F238E27FC236}">
                  <a16:creationId xmlns:a16="http://schemas.microsoft.com/office/drawing/2014/main" id="{B7E4F51D-DEA6-9B3B-D5D6-7C10904C186F}"/>
                </a:ext>
              </a:extLst>
            </p:cNvPr>
            <p:cNvGrpSpPr/>
            <p:nvPr/>
          </p:nvGrpSpPr>
          <p:grpSpPr>
            <a:xfrm>
              <a:off x="6958052" y="2366305"/>
              <a:ext cx="2198901" cy="1567896"/>
              <a:chOff x="6976677" y="2336435"/>
              <a:chExt cx="2198901" cy="1567896"/>
            </a:xfrm>
          </p:grpSpPr>
          <p:grpSp>
            <p:nvGrpSpPr>
              <p:cNvPr id="10" name="Group 9">
                <a:extLst>
                  <a:ext uri="{FF2B5EF4-FFF2-40B4-BE49-F238E27FC236}">
                    <a16:creationId xmlns:a16="http://schemas.microsoft.com/office/drawing/2014/main" id="{7A4B8A18-B3A0-C811-7413-A84C27646F9D}"/>
                  </a:ext>
                </a:extLst>
              </p:cNvPr>
              <p:cNvGrpSpPr/>
              <p:nvPr/>
            </p:nvGrpSpPr>
            <p:grpSpPr>
              <a:xfrm>
                <a:off x="6976677" y="2336435"/>
                <a:ext cx="1554582" cy="1321621"/>
                <a:chOff x="7260386" y="324739"/>
                <a:chExt cx="1008691" cy="759933"/>
              </a:xfrm>
            </p:grpSpPr>
            <p:sp>
              <p:nvSpPr>
                <p:cNvPr id="20" name="Rectangle 19">
                  <a:extLst>
                    <a:ext uri="{FF2B5EF4-FFF2-40B4-BE49-F238E27FC236}">
                      <a16:creationId xmlns:a16="http://schemas.microsoft.com/office/drawing/2014/main" id="{532A941B-9DD0-8056-22E4-48CFC9C6FB5D}"/>
                    </a:ext>
                  </a:extLst>
                </p:cNvPr>
                <p:cNvSpPr/>
                <p:nvPr/>
              </p:nvSpPr>
              <p:spPr>
                <a:xfrm>
                  <a:off x="7261077" y="540537"/>
                  <a:ext cx="1008000" cy="543028"/>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3" name="Isosceles Triangle 22">
                  <a:extLst>
                    <a:ext uri="{FF2B5EF4-FFF2-40B4-BE49-F238E27FC236}">
                      <a16:creationId xmlns:a16="http://schemas.microsoft.com/office/drawing/2014/main" id="{75561560-2C72-4DB1-FDEC-DD250B362502}"/>
                    </a:ext>
                  </a:extLst>
                </p:cNvPr>
                <p:cNvSpPr/>
                <p:nvPr/>
              </p:nvSpPr>
              <p:spPr>
                <a:xfrm>
                  <a:off x="7261077" y="324739"/>
                  <a:ext cx="1008000" cy="216000"/>
                </a:xfrm>
                <a:prstGeom prst="triangle">
                  <a:avLst>
                    <a:gd name="adj" fmla="val 49374"/>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5C73F08-5A0F-3032-D1FC-3C62A1E16DD2}"/>
                    </a:ext>
                  </a:extLst>
                </p:cNvPr>
                <p:cNvCxnSpPr>
                  <a:cxnSpLocks/>
                </p:cNvCxnSpPr>
                <p:nvPr/>
              </p:nvCxnSpPr>
              <p:spPr>
                <a:xfrm flipH="1">
                  <a:off x="7260386" y="540536"/>
                  <a:ext cx="691" cy="543028"/>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62289706-96D3-8070-10A5-F338BE4520BA}"/>
                    </a:ext>
                  </a:extLst>
                </p:cNvPr>
                <p:cNvCxnSpPr>
                  <a:cxnSpLocks/>
                </p:cNvCxnSpPr>
                <p:nvPr/>
              </p:nvCxnSpPr>
              <p:spPr>
                <a:xfrm flipH="1">
                  <a:off x="7261077" y="1084672"/>
                  <a:ext cx="1008000" cy="0"/>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1779F8B5-D530-3691-3949-16E8FFD34866}"/>
                    </a:ext>
                  </a:extLst>
                </p:cNvPr>
                <p:cNvCxnSpPr>
                  <a:cxnSpLocks/>
                </p:cNvCxnSpPr>
                <p:nvPr/>
              </p:nvCxnSpPr>
              <p:spPr>
                <a:xfrm flipH="1">
                  <a:off x="8269075" y="547742"/>
                  <a:ext cx="1" cy="535822"/>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CDA41CBD-B3AE-BB74-DF0F-394A6E5070ED}"/>
                    </a:ext>
                  </a:extLst>
                </p:cNvPr>
                <p:cNvCxnSpPr>
                  <a:cxnSpLocks/>
                  <a:stCxn id="23" idx="0"/>
                </p:cNvCxnSpPr>
                <p:nvPr/>
              </p:nvCxnSpPr>
              <p:spPr>
                <a:xfrm>
                  <a:off x="7758767" y="324739"/>
                  <a:ext cx="510308" cy="223003"/>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2505A1DC-9178-6978-FBAF-1B7C67D15392}"/>
                    </a:ext>
                  </a:extLst>
                </p:cNvPr>
                <p:cNvCxnSpPr>
                  <a:cxnSpLocks/>
                  <a:stCxn id="23" idx="2"/>
                  <a:endCxn id="23" idx="0"/>
                </p:cNvCxnSpPr>
                <p:nvPr/>
              </p:nvCxnSpPr>
              <p:spPr>
                <a:xfrm flipV="1">
                  <a:off x="7261077" y="324739"/>
                  <a:ext cx="497690" cy="216000"/>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grpSp>
          <p:sp>
            <p:nvSpPr>
              <p:cNvPr id="13" name="TextBox 12">
                <a:extLst>
                  <a:ext uri="{FF2B5EF4-FFF2-40B4-BE49-F238E27FC236}">
                    <a16:creationId xmlns:a16="http://schemas.microsoft.com/office/drawing/2014/main" id="{7306BC4C-F854-C30D-9F17-F30F77B04457}"/>
                  </a:ext>
                </a:extLst>
              </p:cNvPr>
              <p:cNvSpPr txBox="1"/>
              <p:nvPr/>
            </p:nvSpPr>
            <p:spPr>
              <a:xfrm>
                <a:off x="7411688" y="3003821"/>
                <a:ext cx="880974" cy="307777"/>
              </a:xfrm>
              <a:prstGeom prst="rect">
                <a:avLst/>
              </a:prstGeom>
              <a:noFill/>
            </p:spPr>
            <p:txBody>
              <a:bodyPr wrap="square" rtlCol="0">
                <a:spAutoFit/>
              </a:bodyPr>
              <a:lstStyle/>
              <a:p>
                <a:r>
                  <a:rPr lang="en-GB" dirty="0">
                    <a:solidFill>
                      <a:srgbClr val="C00000"/>
                    </a:solidFill>
                    <a:latin typeface="Calibri" panose="020F0502020204030204" pitchFamily="34" charset="0"/>
                    <a:cs typeface="Calibri" panose="020F0502020204030204" pitchFamily="34" charset="0"/>
                  </a:rPr>
                  <a:t>Venue 7</a:t>
                </a:r>
              </a:p>
            </p:txBody>
          </p:sp>
          <p:sp>
            <p:nvSpPr>
              <p:cNvPr id="14" name="TextBox 13">
                <a:extLst>
                  <a:ext uri="{FF2B5EF4-FFF2-40B4-BE49-F238E27FC236}">
                    <a16:creationId xmlns:a16="http://schemas.microsoft.com/office/drawing/2014/main" id="{DA3CAE35-D6FE-DBC1-07B5-74A4EB5954FF}"/>
                  </a:ext>
                </a:extLst>
              </p:cNvPr>
              <p:cNvSpPr txBox="1"/>
              <p:nvPr/>
            </p:nvSpPr>
            <p:spPr>
              <a:xfrm flipH="1">
                <a:off x="7411323" y="3666805"/>
                <a:ext cx="584521" cy="2375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28 m</a:t>
                </a:r>
              </a:p>
            </p:txBody>
          </p:sp>
          <p:sp>
            <p:nvSpPr>
              <p:cNvPr id="18" name="TextBox 17">
                <a:extLst>
                  <a:ext uri="{FF2B5EF4-FFF2-40B4-BE49-F238E27FC236}">
                    <a16:creationId xmlns:a16="http://schemas.microsoft.com/office/drawing/2014/main" id="{7105F71E-4DF8-1E9E-614A-814A2BAE091D}"/>
                  </a:ext>
                </a:extLst>
              </p:cNvPr>
              <p:cNvSpPr txBox="1"/>
              <p:nvPr/>
            </p:nvSpPr>
            <p:spPr>
              <a:xfrm flipH="1">
                <a:off x="8591057" y="2370372"/>
                <a:ext cx="584521" cy="2375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5 m</a:t>
                </a:r>
              </a:p>
            </p:txBody>
          </p:sp>
          <p:cxnSp>
            <p:nvCxnSpPr>
              <p:cNvPr id="19" name="Straight Arrow Connector 18">
                <a:extLst>
                  <a:ext uri="{FF2B5EF4-FFF2-40B4-BE49-F238E27FC236}">
                    <a16:creationId xmlns:a16="http://schemas.microsoft.com/office/drawing/2014/main" id="{9BDB491A-55C1-F326-C43D-1A67D90DB3D3}"/>
                  </a:ext>
                </a:extLst>
              </p:cNvPr>
              <p:cNvCxnSpPr>
                <a:cxnSpLocks/>
              </p:cNvCxnSpPr>
              <p:nvPr/>
            </p:nvCxnSpPr>
            <p:spPr>
              <a:xfrm>
                <a:off x="8535832" y="2336435"/>
                <a:ext cx="0" cy="375652"/>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CA895D-C723-EBCF-5E07-D92444AC39F8}"/>
                  </a:ext>
                </a:extLst>
              </p:cNvPr>
              <p:cNvSpPr txBox="1"/>
              <p:nvPr/>
            </p:nvSpPr>
            <p:spPr>
              <a:xfrm flipH="1">
                <a:off x="8575630" y="3009923"/>
                <a:ext cx="584521" cy="237526"/>
              </a:xfrm>
              <a:prstGeom prst="rect">
                <a:avLst/>
              </a:prstGeom>
              <a:solidFill>
                <a:schemeClr val="bg1"/>
              </a:solidFill>
            </p:spPr>
            <p:txBody>
              <a:bodyPr wrap="square" rtlCol="0">
                <a:spAutoFit/>
              </a:bodyPr>
              <a:lstStyle/>
              <a:p>
                <a:r>
                  <a:rPr lang="en-GB" dirty="0">
                    <a:latin typeface="Calibri" panose="020F0502020204030204" pitchFamily="34" charset="0"/>
                    <a:cs typeface="Calibri" panose="020F0502020204030204" pitchFamily="34" charset="0"/>
                  </a:rPr>
                  <a:t>20 m</a:t>
                </a:r>
              </a:p>
            </p:txBody>
          </p:sp>
        </p:grpSp>
      </p:grpSp>
      <p:cxnSp>
        <p:nvCxnSpPr>
          <p:cNvPr id="30" name="Straight Connector 29">
            <a:extLst>
              <a:ext uri="{FF2B5EF4-FFF2-40B4-BE49-F238E27FC236}">
                <a16:creationId xmlns:a16="http://schemas.microsoft.com/office/drawing/2014/main" id="{770FB973-D2C4-A5FD-08AC-07D693A506E7}"/>
              </a:ext>
            </a:extLst>
          </p:cNvPr>
          <p:cNvCxnSpPr>
            <a:cxnSpLocks/>
          </p:cNvCxnSpPr>
          <p:nvPr/>
        </p:nvCxnSpPr>
        <p:spPr>
          <a:xfrm flipV="1">
            <a:off x="1293442" y="2107732"/>
            <a:ext cx="2285778" cy="107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94B3047-7F19-203F-2F8A-9A544E308289}"/>
              </a:ext>
            </a:extLst>
          </p:cNvPr>
          <p:cNvSpPr txBox="1"/>
          <p:nvPr/>
        </p:nvSpPr>
        <p:spPr>
          <a:xfrm>
            <a:off x="5466012" y="1219394"/>
            <a:ext cx="5695543" cy="4893647"/>
          </a:xfrm>
          <a:prstGeom prst="rect">
            <a:avLst/>
          </a:prstGeom>
          <a:noFill/>
        </p:spPr>
        <p:txBody>
          <a:bodyPr wrap="square">
            <a:spAutoFit/>
          </a:bodyPr>
          <a:lstStyle/>
          <a:p>
            <a:r>
              <a:rPr lang="en-GB" sz="2600" b="0" i="0" dirty="0">
                <a:solidFill>
                  <a:srgbClr val="000000"/>
                </a:solidFill>
                <a:effectLst/>
                <a:latin typeface="Arial" panose="020B0604020202020204" pitchFamily="34" charset="0"/>
                <a:cs typeface="Arial" panose="020B0604020202020204" pitchFamily="34" charset="0"/>
              </a:rPr>
              <a:t>Venue 7 has the biggest area. </a:t>
            </a:r>
          </a:p>
          <a:p>
            <a:r>
              <a:rPr lang="en-GB" sz="2600" dirty="0">
                <a:solidFill>
                  <a:srgbClr val="000000"/>
                </a:solidFill>
                <a:latin typeface="Arial" panose="020B0604020202020204" pitchFamily="34" charset="0"/>
                <a:cs typeface="Arial" panose="020B0604020202020204" pitchFamily="34" charset="0"/>
              </a:rPr>
              <a:t>Therefore, it can fit the greatest number of people and give the greatest income.</a:t>
            </a:r>
          </a:p>
          <a:p>
            <a:endParaRPr lang="en-GB" sz="2600" b="0" i="0" dirty="0">
              <a:solidFill>
                <a:srgbClr val="000000"/>
              </a:solidFill>
              <a:effectLst/>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There can be 3 people per 1 m</a:t>
            </a:r>
            <a:r>
              <a:rPr lang="en-GB" sz="2600" baseline="30000" dirty="0">
                <a:solidFill>
                  <a:srgbClr val="000000"/>
                </a:solidFill>
                <a:latin typeface="Arial" panose="020B0604020202020204" pitchFamily="34" charset="0"/>
                <a:cs typeface="Arial" panose="020B0604020202020204" pitchFamily="34" charset="0"/>
              </a:rPr>
              <a:t>2</a:t>
            </a:r>
            <a:r>
              <a:rPr lang="en-GB" sz="2600" dirty="0">
                <a:solidFill>
                  <a:srgbClr val="000000"/>
                </a:solidFill>
                <a:latin typeface="Arial" panose="020B0604020202020204" pitchFamily="34" charset="0"/>
                <a:cs typeface="Arial" panose="020B0604020202020204" pitchFamily="34" charset="0"/>
              </a:rPr>
              <a:t>.</a:t>
            </a:r>
          </a:p>
          <a:p>
            <a:r>
              <a:rPr lang="en-GB" sz="2600" dirty="0">
                <a:solidFill>
                  <a:srgbClr val="000000"/>
                </a:solidFill>
                <a:latin typeface="Arial" panose="020B0604020202020204" pitchFamily="34" charset="0"/>
                <a:cs typeface="Arial" panose="020B0604020202020204" pitchFamily="34" charset="0"/>
              </a:rPr>
              <a:t>630 × 3 = 1890</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Tickets are </a:t>
            </a:r>
            <a:r>
              <a:rPr lang="en-GB" sz="2600" b="0" i="0" dirty="0">
                <a:solidFill>
                  <a:srgbClr val="000000"/>
                </a:solidFill>
                <a:effectLst/>
                <a:latin typeface="Arial" panose="020B0604020202020204" pitchFamily="34" charset="0"/>
                <a:cs typeface="Arial" panose="020B0604020202020204" pitchFamily="34" charset="0"/>
              </a:rPr>
              <a:t>£30 eac</a:t>
            </a:r>
            <a:r>
              <a:rPr lang="en-GB" sz="2600" dirty="0">
                <a:solidFill>
                  <a:srgbClr val="000000"/>
                </a:solidFill>
                <a:latin typeface="Arial" panose="020B0604020202020204" pitchFamily="34" charset="0"/>
                <a:cs typeface="Arial" panose="020B0604020202020204" pitchFamily="34" charset="0"/>
              </a:rPr>
              <a:t>h.</a:t>
            </a:r>
          </a:p>
          <a:p>
            <a:r>
              <a:rPr lang="en-GB" sz="2600" dirty="0">
                <a:latin typeface="Arial" panose="020B0604020202020204" pitchFamily="34" charset="0"/>
                <a:cs typeface="Arial" panose="020B0604020202020204" pitchFamily="34" charset="0"/>
              </a:rPr>
              <a:t>1890</a:t>
            </a:r>
            <a:r>
              <a:rPr lang="en-GB" sz="2600" dirty="0">
                <a:solidFill>
                  <a:schemeClr val="tx1"/>
                </a:solidFill>
                <a:effectLst/>
                <a:latin typeface="Arial" panose="020B0604020202020204" pitchFamily="34" charset="0"/>
                <a:cs typeface="Arial" panose="020B0604020202020204" pitchFamily="34" charset="0"/>
              </a:rPr>
              <a:t> </a:t>
            </a:r>
            <a:r>
              <a:rPr lang="en-GB" sz="2600" dirty="0">
                <a:solidFill>
                  <a:schemeClr val="tx1"/>
                </a:solidFill>
                <a:latin typeface="Arial" panose="020B0604020202020204" pitchFamily="34" charset="0"/>
                <a:cs typeface="Arial" panose="020B0604020202020204" pitchFamily="34" charset="0"/>
              </a:rPr>
              <a:t>×</a:t>
            </a:r>
            <a:r>
              <a:rPr lang="en-GB" sz="2600" dirty="0">
                <a:solidFill>
                  <a:schemeClr val="tx1"/>
                </a:solidFill>
                <a:effectLst/>
                <a:latin typeface="Arial" panose="020B0604020202020204" pitchFamily="34" charset="0"/>
                <a:cs typeface="Arial" panose="020B0604020202020204" pitchFamily="34" charset="0"/>
              </a:rPr>
              <a:t> £30 = £</a:t>
            </a:r>
            <a:r>
              <a:rPr lang="en-GB" sz="2600" dirty="0">
                <a:latin typeface="Arial" panose="020B0604020202020204" pitchFamily="34" charset="0"/>
                <a:cs typeface="Arial" panose="020B0604020202020204" pitchFamily="34" charset="0"/>
              </a:rPr>
              <a:t>56 7</a:t>
            </a:r>
            <a:r>
              <a:rPr lang="en-GB" sz="2600" dirty="0">
                <a:solidFill>
                  <a:schemeClr val="tx1"/>
                </a:solidFill>
                <a:effectLst/>
                <a:latin typeface="Arial" panose="020B0604020202020204" pitchFamily="34" charset="0"/>
                <a:cs typeface="Arial" panose="020B0604020202020204" pitchFamily="34" charset="0"/>
              </a:rPr>
              <a:t>00</a:t>
            </a:r>
          </a:p>
          <a:p>
            <a:endParaRPr lang="en-GB" sz="2600" dirty="0">
              <a:latin typeface="Arial" panose="020B0604020202020204" pitchFamily="34" charset="0"/>
              <a:cs typeface="Arial" panose="020B0604020202020204" pitchFamily="34" charset="0"/>
            </a:endParaRPr>
          </a:p>
          <a:p>
            <a:r>
              <a:rPr lang="en-GB" sz="2600" dirty="0">
                <a:solidFill>
                  <a:schemeClr val="tx1"/>
                </a:solidFill>
                <a:effectLst/>
                <a:latin typeface="Arial" panose="020B0604020202020204" pitchFamily="34" charset="0"/>
                <a:cs typeface="Arial" panose="020B0604020202020204" pitchFamily="34" charset="0"/>
              </a:rPr>
              <a:t>The company can earn £</a:t>
            </a:r>
            <a:r>
              <a:rPr lang="en-GB" sz="2600" dirty="0">
                <a:latin typeface="Arial" panose="020B0604020202020204" pitchFamily="34" charset="0"/>
                <a:cs typeface="Arial" panose="020B0604020202020204" pitchFamily="34" charset="0"/>
              </a:rPr>
              <a:t>56 7</a:t>
            </a:r>
            <a:r>
              <a:rPr lang="en-GB" sz="2600" dirty="0">
                <a:solidFill>
                  <a:schemeClr val="tx1"/>
                </a:solidFill>
                <a:effectLst/>
                <a:latin typeface="Arial" panose="020B0604020202020204" pitchFamily="34" charset="0"/>
                <a:cs typeface="Arial" panose="020B0604020202020204" pitchFamily="34" charset="0"/>
              </a:rPr>
              <a:t>00.</a:t>
            </a:r>
            <a:endParaRPr lang="en-GB" sz="2600" dirty="0">
              <a:solidFill>
                <a:srgbClr val="000000"/>
              </a:solidFill>
              <a:latin typeface="Arial" panose="020B0604020202020204" pitchFamily="34" charset="0"/>
              <a:cs typeface="Arial" panose="020B0604020202020204" pitchFamily="34" charset="0"/>
            </a:endParaRPr>
          </a:p>
        </p:txBody>
      </p:sp>
      <p:pic>
        <p:nvPicPr>
          <p:cNvPr id="5" name="Picture 4" descr="A diagram of Venue 7. The diagram is a closed shape with five sides and looks like a simple drawing of a house. There is one horizontal side at the bottom and two parallel vertical sides. The other two sides meet at the top at an obtuse angle&#10;">
            <a:extLst>
              <a:ext uri="{FF2B5EF4-FFF2-40B4-BE49-F238E27FC236}">
                <a16:creationId xmlns:a16="http://schemas.microsoft.com/office/drawing/2014/main" id="{07A11CF5-6834-9604-EC57-6FBA1641AE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445" y="1507030"/>
            <a:ext cx="2665640" cy="2094431"/>
          </a:xfrm>
          <a:prstGeom prst="rect">
            <a:avLst/>
          </a:prstGeom>
          <a:noFill/>
          <a:ln>
            <a:noFill/>
          </a:ln>
        </p:spPr>
      </p:pic>
      <p:sp>
        <p:nvSpPr>
          <p:cNvPr id="6" name="TextBox 5">
            <a:extLst>
              <a:ext uri="{FF2B5EF4-FFF2-40B4-BE49-F238E27FC236}">
                <a16:creationId xmlns:a16="http://schemas.microsoft.com/office/drawing/2014/main" id="{E1F8D62E-9CC9-9E7C-E082-884094293732}"/>
              </a:ext>
            </a:extLst>
          </p:cNvPr>
          <p:cNvSpPr txBox="1"/>
          <p:nvPr/>
        </p:nvSpPr>
        <p:spPr>
          <a:xfrm flipH="1">
            <a:off x="1059324" y="1511464"/>
            <a:ext cx="854536"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16 m</a:t>
            </a:r>
          </a:p>
        </p:txBody>
      </p:sp>
      <p:sp>
        <p:nvSpPr>
          <p:cNvPr id="8" name="TextBox 7">
            <a:extLst>
              <a:ext uri="{FF2B5EF4-FFF2-40B4-BE49-F238E27FC236}">
                <a16:creationId xmlns:a16="http://schemas.microsoft.com/office/drawing/2014/main" id="{0112180F-6D41-F0F5-961E-4DD5377DD46B}"/>
              </a:ext>
            </a:extLst>
          </p:cNvPr>
          <p:cNvSpPr txBox="1"/>
          <p:nvPr/>
        </p:nvSpPr>
        <p:spPr>
          <a:xfrm>
            <a:off x="1670400" y="2422685"/>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7</a:t>
            </a:r>
            <a:endParaRPr lang="en-GB" sz="2800" dirty="0">
              <a:cs typeface="Arial" panose="020B0604020202020204" pitchFamily="34" charset="0"/>
            </a:endParaRPr>
          </a:p>
        </p:txBody>
      </p:sp>
    </p:spTree>
    <p:extLst>
      <p:ext uri="{BB962C8B-B14F-4D97-AF65-F5344CB8AC3E}">
        <p14:creationId xmlns:p14="http://schemas.microsoft.com/office/powerpoint/2010/main" val="301752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 showing a right-angle triangle. The vertical and horizontal sides are both labelled as measuring 1/2 mile.">
            <a:extLst>
              <a:ext uri="{FF2B5EF4-FFF2-40B4-BE49-F238E27FC236}">
                <a16:creationId xmlns:a16="http://schemas.microsoft.com/office/drawing/2014/main" id="{EB987DB6-6409-CA85-5116-FD17F8822647}"/>
              </a:ext>
            </a:extLst>
          </p:cNvPr>
          <p:cNvPicPr>
            <a:picLocks noChangeAspect="1"/>
          </p:cNvPicPr>
          <p:nvPr/>
        </p:nvPicPr>
        <p:blipFill>
          <a:blip r:embed="rId3"/>
          <a:stretch>
            <a:fillRect/>
          </a:stretch>
        </p:blipFill>
        <p:spPr>
          <a:xfrm>
            <a:off x="6974957" y="2912475"/>
            <a:ext cx="2004357" cy="183545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30603" y="174623"/>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FS exam question guidance/tips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9" name="Thought Bubble: Cloud 18">
            <a:extLst>
              <a:ext uri="{FF2B5EF4-FFF2-40B4-BE49-F238E27FC236}">
                <a16:creationId xmlns:a16="http://schemas.microsoft.com/office/drawing/2014/main" id="{8EE72629-964F-DBC4-0108-7EA5CF5C343D}"/>
              </a:ext>
            </a:extLst>
          </p:cNvPr>
          <p:cNvSpPr/>
          <p:nvPr/>
        </p:nvSpPr>
        <p:spPr>
          <a:xfrm>
            <a:off x="530603" y="1329005"/>
            <a:ext cx="1777093" cy="918130"/>
          </a:xfrm>
          <a:prstGeom prst="cloudCallout">
            <a:avLst>
              <a:gd name="adj1" fmla="val 182778"/>
              <a:gd name="adj2" fmla="val 84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Underline key words</a:t>
            </a:r>
          </a:p>
        </p:txBody>
      </p:sp>
      <p:sp>
        <p:nvSpPr>
          <p:cNvPr id="20" name="Thought Bubble: Cloud 19">
            <a:extLst>
              <a:ext uri="{FF2B5EF4-FFF2-40B4-BE49-F238E27FC236}">
                <a16:creationId xmlns:a16="http://schemas.microsoft.com/office/drawing/2014/main" id="{BB1133F9-EA83-969F-178F-61B59C175C8C}"/>
              </a:ext>
            </a:extLst>
          </p:cNvPr>
          <p:cNvSpPr/>
          <p:nvPr/>
        </p:nvSpPr>
        <p:spPr>
          <a:xfrm>
            <a:off x="202781" y="3115202"/>
            <a:ext cx="1777093" cy="918130"/>
          </a:xfrm>
          <a:prstGeom prst="cloudCallout">
            <a:avLst>
              <a:gd name="adj1" fmla="val 83130"/>
              <a:gd name="adj2" fmla="val 32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Would a sketch help?</a:t>
            </a:r>
          </a:p>
        </p:txBody>
      </p:sp>
      <p:sp>
        <p:nvSpPr>
          <p:cNvPr id="21" name="Thought Bubble: Cloud 20">
            <a:extLst>
              <a:ext uri="{FF2B5EF4-FFF2-40B4-BE49-F238E27FC236}">
                <a16:creationId xmlns:a16="http://schemas.microsoft.com/office/drawing/2014/main" id="{1C10CECB-56AE-B603-11DC-0B8A8E5E23A3}"/>
              </a:ext>
            </a:extLst>
          </p:cNvPr>
          <p:cNvSpPr/>
          <p:nvPr/>
        </p:nvSpPr>
        <p:spPr>
          <a:xfrm>
            <a:off x="9500170" y="1391707"/>
            <a:ext cx="2083007" cy="918130"/>
          </a:xfrm>
          <a:prstGeom prst="cloudCallout">
            <a:avLst>
              <a:gd name="adj1" fmla="val -72906"/>
              <a:gd name="adj2" fmla="val 103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Remember units!</a:t>
            </a:r>
          </a:p>
        </p:txBody>
      </p:sp>
      <p:sp>
        <p:nvSpPr>
          <p:cNvPr id="23" name="Thought Bubble: Cloud 22">
            <a:extLst>
              <a:ext uri="{FF2B5EF4-FFF2-40B4-BE49-F238E27FC236}">
                <a16:creationId xmlns:a16="http://schemas.microsoft.com/office/drawing/2014/main" id="{543F8D56-B992-AAA0-49BA-38289131BA4F}"/>
              </a:ext>
            </a:extLst>
          </p:cNvPr>
          <p:cNvSpPr/>
          <p:nvPr/>
        </p:nvSpPr>
        <p:spPr>
          <a:xfrm>
            <a:off x="9103445" y="4580419"/>
            <a:ext cx="3046045" cy="1627407"/>
          </a:xfrm>
          <a:prstGeom prst="cloudCallout">
            <a:avLst>
              <a:gd name="adj1" fmla="val -60202"/>
              <a:gd name="adj2" fmla="val -1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Look at the marks – gives an indication of how many steps are required.</a:t>
            </a:r>
          </a:p>
        </p:txBody>
      </p:sp>
      <p:sp>
        <p:nvSpPr>
          <p:cNvPr id="25" name="Thought Bubble: Cloud 24">
            <a:extLst>
              <a:ext uri="{FF2B5EF4-FFF2-40B4-BE49-F238E27FC236}">
                <a16:creationId xmlns:a16="http://schemas.microsoft.com/office/drawing/2014/main" id="{EA461EFD-462A-7EDC-8AA6-D758BD72CE4A}"/>
              </a:ext>
            </a:extLst>
          </p:cNvPr>
          <p:cNvSpPr/>
          <p:nvPr/>
        </p:nvSpPr>
        <p:spPr>
          <a:xfrm>
            <a:off x="251526" y="4694967"/>
            <a:ext cx="1777093" cy="1263130"/>
          </a:xfrm>
          <a:prstGeom prst="cloudCallout">
            <a:avLst>
              <a:gd name="adj1" fmla="val 75825"/>
              <a:gd name="adj2" fmla="val 1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Is your answer realistic? Check it.</a:t>
            </a:r>
          </a:p>
        </p:txBody>
      </p:sp>
      <p:sp>
        <p:nvSpPr>
          <p:cNvPr id="6" name="TextBox 5">
            <a:extLst>
              <a:ext uri="{FF2B5EF4-FFF2-40B4-BE49-F238E27FC236}">
                <a16:creationId xmlns:a16="http://schemas.microsoft.com/office/drawing/2014/main" id="{9769B5B3-ADD4-C861-619B-20D62132E545}"/>
              </a:ext>
            </a:extLst>
          </p:cNvPr>
          <p:cNvSpPr txBox="1"/>
          <p:nvPr/>
        </p:nvSpPr>
        <p:spPr>
          <a:xfrm>
            <a:off x="2530116" y="4694966"/>
            <a:ext cx="6223419" cy="1323439"/>
          </a:xfrm>
          <a:prstGeom prst="rect">
            <a:avLst/>
          </a:prstGeom>
          <a:noFill/>
          <a:ln>
            <a:noFill/>
          </a:ln>
        </p:spPr>
        <p:txBody>
          <a:bodyPr wrap="square" rtlCol="0">
            <a:spAutoFit/>
          </a:bodyPr>
          <a:lstStyle/>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Will the area of the development be greater than the total area of 50 football pitches?</a:t>
            </a:r>
          </a:p>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(5 marks)</a:t>
            </a:r>
          </a:p>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startAt="2"/>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Use reverse calculations to show a check for your answer</a:t>
            </a:r>
            <a:r>
              <a:rPr lang="en-GB" sz="1600" kern="0" dirty="0">
                <a:solidFill>
                  <a:srgbClr val="000000"/>
                </a:solidFill>
                <a:latin typeface="Arial" panose="020B0604020202020204" pitchFamily="34" charset="0"/>
                <a:cs typeface="Arial" panose="020B0604020202020204" pitchFamily="34" charset="0"/>
                <a:sym typeface="Arial"/>
              </a:rPr>
              <a:t>.</a:t>
            </a: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 mark)</a:t>
            </a:r>
          </a:p>
        </p:txBody>
      </p:sp>
      <p:sp>
        <p:nvSpPr>
          <p:cNvPr id="7" name="TextBox 6">
            <a:extLst>
              <a:ext uri="{FF2B5EF4-FFF2-40B4-BE49-F238E27FC236}">
                <a16:creationId xmlns:a16="http://schemas.microsoft.com/office/drawing/2014/main" id="{2D73A2D4-0A8B-6259-54FD-285ADC5231F9}"/>
              </a:ext>
            </a:extLst>
          </p:cNvPr>
          <p:cNvSpPr txBox="1"/>
          <p:nvPr/>
        </p:nvSpPr>
        <p:spPr>
          <a:xfrm>
            <a:off x="2542485" y="1305574"/>
            <a:ext cx="5684157" cy="830997"/>
          </a:xfrm>
          <a:prstGeom prst="rect">
            <a:avLst/>
          </a:prstGeom>
          <a:noFill/>
        </p:spPr>
        <p:txBody>
          <a:bodyPr wrap="square">
            <a:spAutoFit/>
          </a:bodyPr>
          <a:lstStyle/>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Usha is a local councillor.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She wants to write about a new housing development.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The diagram shows the space for the new development.</a:t>
            </a:r>
          </a:p>
        </p:txBody>
      </p:sp>
      <p:sp>
        <p:nvSpPr>
          <p:cNvPr id="8" name="TextBox 7">
            <a:extLst>
              <a:ext uri="{FF2B5EF4-FFF2-40B4-BE49-F238E27FC236}">
                <a16:creationId xmlns:a16="http://schemas.microsoft.com/office/drawing/2014/main" id="{D0C049F5-FC85-301C-E9C1-AF1199A44C3F}"/>
              </a:ext>
            </a:extLst>
          </p:cNvPr>
          <p:cNvSpPr txBox="1"/>
          <p:nvPr/>
        </p:nvSpPr>
        <p:spPr>
          <a:xfrm>
            <a:off x="2574046" y="2520793"/>
            <a:ext cx="6355248" cy="1815882"/>
          </a:xfrm>
          <a:prstGeom prst="rect">
            <a:avLst/>
          </a:prstGeom>
          <a:noFill/>
        </p:spPr>
        <p:txBody>
          <a:bodyPr wrap="square">
            <a:spAutoFit/>
          </a:bodyPr>
          <a:lstStyle/>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a:buClr>
                <a:srgbClr val="000000"/>
              </a:buClr>
              <a:buFont typeface="Arial"/>
              <a:buNone/>
            </a:pPr>
            <a:endParaRPr lang="en-GB" sz="16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sz="16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Usha knows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 a football pitch is rectangular 100 m by 50 m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 1 mile = 1600 m </a:t>
            </a:r>
          </a:p>
        </p:txBody>
      </p:sp>
      <p:sp>
        <p:nvSpPr>
          <p:cNvPr id="24" name="Thought Bubble: Cloud 23">
            <a:extLst>
              <a:ext uri="{FF2B5EF4-FFF2-40B4-BE49-F238E27FC236}">
                <a16:creationId xmlns:a16="http://schemas.microsoft.com/office/drawing/2014/main" id="{937650F8-7A02-96C4-CFD0-FB3F96D7E632}"/>
              </a:ext>
            </a:extLst>
          </p:cNvPr>
          <p:cNvSpPr/>
          <p:nvPr/>
        </p:nvSpPr>
        <p:spPr>
          <a:xfrm>
            <a:off x="9495431" y="3028935"/>
            <a:ext cx="2205456" cy="1090665"/>
          </a:xfrm>
          <a:prstGeom prst="cloudCallout">
            <a:avLst>
              <a:gd name="adj1" fmla="val -85434"/>
              <a:gd name="adj2" fmla="val 115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Have you answered the question?</a:t>
            </a:r>
          </a:p>
        </p:txBody>
      </p:sp>
      <p:cxnSp>
        <p:nvCxnSpPr>
          <p:cNvPr id="10" name="Straight Connector 9">
            <a:extLst>
              <a:ext uri="{FF2B5EF4-FFF2-40B4-BE49-F238E27FC236}">
                <a16:creationId xmlns:a16="http://schemas.microsoft.com/office/drawing/2014/main" id="{B44B0643-E69C-92ED-E684-9CBEB3912E5D}"/>
              </a:ext>
            </a:extLst>
          </p:cNvPr>
          <p:cNvCxnSpPr>
            <a:cxnSpLocks/>
          </p:cNvCxnSpPr>
          <p:nvPr/>
        </p:nvCxnSpPr>
        <p:spPr>
          <a:xfrm>
            <a:off x="4507562" y="2815855"/>
            <a:ext cx="433082"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8482F3-E3FA-4B10-9FB4-AB5FEEFF05A6}"/>
              </a:ext>
            </a:extLst>
          </p:cNvPr>
          <p:cNvCxnSpPr>
            <a:cxnSpLocks/>
          </p:cNvCxnSpPr>
          <p:nvPr/>
        </p:nvCxnSpPr>
        <p:spPr>
          <a:xfrm>
            <a:off x="7365594" y="2830845"/>
            <a:ext cx="709660"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639052-9C31-9998-F9BA-F4FFE3FC1DF9}"/>
              </a:ext>
            </a:extLst>
          </p:cNvPr>
          <p:cNvCxnSpPr>
            <a:cxnSpLocks/>
          </p:cNvCxnSpPr>
          <p:nvPr/>
        </p:nvCxnSpPr>
        <p:spPr>
          <a:xfrm>
            <a:off x="3734274" y="3072832"/>
            <a:ext cx="348415"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8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34969" y="131733"/>
            <a:ext cx="876440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FS exam guidance: Reverse calculations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6" name="TextBox 5">
            <a:extLst>
              <a:ext uri="{FF2B5EF4-FFF2-40B4-BE49-F238E27FC236}">
                <a16:creationId xmlns:a16="http://schemas.microsoft.com/office/drawing/2014/main" id="{4DAA6D1A-90FC-4D2F-5E72-B2A9438C0264}"/>
              </a:ext>
            </a:extLst>
          </p:cNvPr>
          <p:cNvSpPr txBox="1"/>
          <p:nvPr/>
        </p:nvSpPr>
        <p:spPr>
          <a:xfrm>
            <a:off x="1248369" y="1456131"/>
            <a:ext cx="8051007" cy="4503797"/>
          </a:xfrm>
          <a:prstGeom prst="rect">
            <a:avLst/>
          </a:prstGeom>
          <a:noFill/>
        </p:spPr>
        <p:txBody>
          <a:bodyPr wrap="square">
            <a:spAutoFit/>
          </a:bodyPr>
          <a:lstStyle/>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calculations are used in functional skills maths to check answers. </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This can be either carrying out reverse operation or estimating your answer.</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calculation example:</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ctr">
              <a:spcAft>
                <a:spcPts val="800"/>
              </a:spcAft>
              <a:buClr>
                <a:srgbClr val="000000"/>
              </a:buClr>
              <a:buFont typeface="Arial"/>
              <a:buNone/>
            </a:pPr>
            <a:r>
              <a:rPr lang="en-GB" sz="24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Calculation</a:t>
            </a: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could be 12 × 8 = 96 </a:t>
            </a:r>
          </a:p>
          <a:p>
            <a:pPr algn="ctr">
              <a:spcAft>
                <a:spcPts val="800"/>
              </a:spcAft>
              <a:buClr>
                <a:srgbClr val="000000"/>
              </a:buClr>
              <a:buFont typeface="Arial"/>
              <a:buNone/>
            </a:pPr>
            <a:r>
              <a:rPr lang="en-GB" sz="24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check </a:t>
            </a: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would be 96 ÷ 8 = 12  </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p:txBody>
      </p:sp>
      <p:sp>
        <p:nvSpPr>
          <p:cNvPr id="7" name="Oval 6">
            <a:extLst>
              <a:ext uri="{FF2B5EF4-FFF2-40B4-BE49-F238E27FC236}">
                <a16:creationId xmlns:a16="http://schemas.microsoft.com/office/drawing/2014/main" id="{2280E1D2-03B6-7063-5C21-0F4217EC288D}"/>
              </a:ext>
            </a:extLst>
          </p:cNvPr>
          <p:cNvSpPr/>
          <p:nvPr/>
        </p:nvSpPr>
        <p:spPr>
          <a:xfrm>
            <a:off x="8116150" y="4519614"/>
            <a:ext cx="3237650" cy="1045028"/>
          </a:xfrm>
          <a:prstGeom prst="ellipse">
            <a:avLst/>
          </a:prstGeom>
          <a:solidFill>
            <a:schemeClr val="accent1"/>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FFFFFF"/>
                </a:solidFill>
                <a:effectLst/>
                <a:uLnTx/>
                <a:uFillTx/>
                <a:latin typeface="Arial"/>
                <a:ea typeface="+mn-ea"/>
                <a:cs typeface="+mn-cs"/>
                <a:sym typeface="Arial"/>
              </a:rPr>
              <a:t>You need to do the opposite/inverse.</a:t>
            </a:r>
          </a:p>
        </p:txBody>
      </p:sp>
      <p:sp>
        <p:nvSpPr>
          <p:cNvPr id="11" name="Oval 10">
            <a:extLst>
              <a:ext uri="{FF2B5EF4-FFF2-40B4-BE49-F238E27FC236}">
                <a16:creationId xmlns:a16="http://schemas.microsoft.com/office/drawing/2014/main" id="{AE8A839D-4716-8EA8-9D8D-FFEDEFD3360A}"/>
              </a:ext>
            </a:extLst>
          </p:cNvPr>
          <p:cNvSpPr/>
          <p:nvPr/>
        </p:nvSpPr>
        <p:spPr>
          <a:xfrm>
            <a:off x="8116150" y="3079300"/>
            <a:ext cx="3237650" cy="1045028"/>
          </a:xfrm>
          <a:prstGeom prst="ellipse">
            <a:avLst/>
          </a:prstGeom>
          <a:solidFill>
            <a:schemeClr val="accent1"/>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FFFFFF"/>
                </a:solidFill>
                <a:effectLst/>
                <a:uLnTx/>
                <a:uFillTx/>
                <a:latin typeface="Arial"/>
                <a:ea typeface="+mn-ea"/>
                <a:cs typeface="+mn-cs"/>
                <a:sym typeface="Arial"/>
              </a:rPr>
              <a:t>Look out for checks. They come at the end of the question.</a:t>
            </a:r>
          </a:p>
        </p:txBody>
      </p:sp>
    </p:spTree>
    <p:extLst>
      <p:ext uri="{BB962C8B-B14F-4D97-AF65-F5344CB8AC3E}">
        <p14:creationId xmlns:p14="http://schemas.microsoft.com/office/powerpoint/2010/main" val="129627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10" name="TextBox 9">
            <a:extLst>
              <a:ext uri="{FF2B5EF4-FFF2-40B4-BE49-F238E27FC236}">
                <a16:creationId xmlns:a16="http://schemas.microsoft.com/office/drawing/2014/main" id="{9E461D2F-8AFB-5C3C-F936-9DF225399A26}"/>
              </a:ext>
            </a:extLst>
          </p:cNvPr>
          <p:cNvSpPr txBox="1"/>
          <p:nvPr/>
        </p:nvSpPr>
        <p:spPr>
          <a:xfrm>
            <a:off x="1018189" y="4810406"/>
            <a:ext cx="10147712" cy="1015663"/>
          </a:xfrm>
          <a:prstGeom prst="rect">
            <a:avLst/>
          </a:prstGeom>
          <a:noFill/>
          <a:ln>
            <a:noFill/>
          </a:ln>
        </p:spPr>
        <p:txBody>
          <a:bodyPr wrap="square" rtlCol="0">
            <a:spAutoFit/>
          </a:bodyPr>
          <a:lstStyle/>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Will the area of the development be greater than the total area of 50 football pitches?</a:t>
            </a:r>
          </a:p>
          <a:p>
            <a:pPr marR="0" lvl="0" defTabSz="914400" eaLnBrk="1" fontAlgn="auto" latinLnBrk="0" hangingPunct="1">
              <a:lnSpc>
                <a:spcPct val="100000"/>
              </a:lnSpc>
              <a:spcBef>
                <a:spcPts val="0"/>
              </a:spcBef>
              <a:spcAft>
                <a:spcPts val="0"/>
              </a:spcAft>
              <a:buClr>
                <a:srgbClr val="000000"/>
              </a:buClr>
              <a:buSzTx/>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startAt="2"/>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Use reverse calculations to show a check for your answer</a:t>
            </a:r>
            <a:r>
              <a:rPr lang="en-GB" sz="2000" kern="0" dirty="0">
                <a:solidFill>
                  <a:srgbClr val="000000"/>
                </a:solidFill>
                <a:latin typeface="Arial" panose="020B0604020202020204" pitchFamily="34" charset="0"/>
                <a:cs typeface="Arial" panose="020B0604020202020204" pitchFamily="34" charset="0"/>
                <a:sym typeface="Arial"/>
              </a:rPr>
              <a:t>.</a:t>
            </a: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E1BD4D5A-860D-196A-440F-4B8A16A89F77}"/>
              </a:ext>
            </a:extLst>
          </p:cNvPr>
          <p:cNvSpPr txBox="1"/>
          <p:nvPr/>
        </p:nvSpPr>
        <p:spPr>
          <a:xfrm>
            <a:off x="1018189" y="1435729"/>
            <a:ext cx="7882233" cy="1015663"/>
          </a:xfrm>
          <a:prstGeom prst="rect">
            <a:avLst/>
          </a:prstGeom>
          <a:noFill/>
        </p:spPr>
        <p:txBody>
          <a:bodyPr wrap="square">
            <a:spAutoFit/>
          </a:bodyPr>
          <a:lstStyle/>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Usha is a local councillor.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She wants to write about a new housing development.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The diagram shows the space for the new development.</a:t>
            </a:r>
          </a:p>
        </p:txBody>
      </p:sp>
      <p:sp>
        <p:nvSpPr>
          <p:cNvPr id="19" name="TextBox 18">
            <a:extLst>
              <a:ext uri="{FF2B5EF4-FFF2-40B4-BE49-F238E27FC236}">
                <a16:creationId xmlns:a16="http://schemas.microsoft.com/office/drawing/2014/main" id="{82995B76-E48B-56EC-46BB-C162E9AA47B7}"/>
              </a:ext>
            </a:extLst>
          </p:cNvPr>
          <p:cNvSpPr txBox="1"/>
          <p:nvPr/>
        </p:nvSpPr>
        <p:spPr>
          <a:xfrm>
            <a:off x="1018189" y="2757909"/>
            <a:ext cx="6355248" cy="1938992"/>
          </a:xfrm>
          <a:prstGeom prst="rect">
            <a:avLst/>
          </a:prstGeom>
          <a:noFill/>
        </p:spPr>
        <p:txBody>
          <a:bodyPr wrap="square">
            <a:spAutoFit/>
          </a:bodyPr>
          <a:lstStyle/>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Usha knows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 a football pitch is rectangular 100 m by 50 m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 1 mile = 1600 m </a:t>
            </a:r>
          </a:p>
        </p:txBody>
      </p:sp>
      <p:pic>
        <p:nvPicPr>
          <p:cNvPr id="5" name="Picture 4" descr="Diagram showing a right-angle triangle. The vertical and horizontal sides are both labelled as measuring 1/2 mile.">
            <a:extLst>
              <a:ext uri="{FF2B5EF4-FFF2-40B4-BE49-F238E27FC236}">
                <a16:creationId xmlns:a16="http://schemas.microsoft.com/office/drawing/2014/main" id="{3EE92530-5C42-B032-A6DC-39AB1171E6A5}"/>
              </a:ext>
            </a:extLst>
          </p:cNvPr>
          <p:cNvPicPr>
            <a:picLocks noChangeAspect="1"/>
          </p:cNvPicPr>
          <p:nvPr/>
        </p:nvPicPr>
        <p:blipFill>
          <a:blip r:embed="rId5"/>
          <a:stretch>
            <a:fillRect/>
          </a:stretch>
        </p:blipFill>
        <p:spPr>
          <a:xfrm>
            <a:off x="7869834" y="1754824"/>
            <a:ext cx="3154906" cy="2889043"/>
          </a:xfrm>
          <a:prstGeom prst="rect">
            <a:avLst/>
          </a:prstGeom>
        </p:spPr>
      </p:pic>
    </p:spTree>
    <p:extLst>
      <p:ext uri="{BB962C8B-B14F-4D97-AF65-F5344CB8AC3E}">
        <p14:creationId xmlns:p14="http://schemas.microsoft.com/office/powerpoint/2010/main" val="263484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the floor plan of a restaurant. Starting from the bottom right to left, a horizontal line of 10.2 m is shown connected to a vertical line of 7.7 m going up. A right angle is shown between the two lines. A horizontal line (right angle shown) then goes to the right 10.2 m, followed by a vertical line down 4 m (right angle shown). A horizontal line then goes back to the left 4.5 m (right angle shown). A line comes off this at an angle down to the right to meet the starting point.">
            <a:extLst>
              <a:ext uri="{FF2B5EF4-FFF2-40B4-BE49-F238E27FC236}">
                <a16:creationId xmlns:a16="http://schemas.microsoft.com/office/drawing/2014/main" id="{483B3F5E-FF21-5F13-666C-DFC441BF5A5C}"/>
              </a:ext>
            </a:extLst>
          </p:cNvPr>
          <p:cNvPicPr>
            <a:picLocks noChangeAspect="1"/>
          </p:cNvPicPr>
          <p:nvPr/>
        </p:nvPicPr>
        <p:blipFill>
          <a:blip r:embed="rId3"/>
          <a:stretch>
            <a:fillRect/>
          </a:stretch>
        </p:blipFill>
        <p:spPr>
          <a:xfrm>
            <a:off x="7201075" y="2015739"/>
            <a:ext cx="4128974" cy="3261542"/>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8" name="TextBox 7">
            <a:extLst>
              <a:ext uri="{FF2B5EF4-FFF2-40B4-BE49-F238E27FC236}">
                <a16:creationId xmlns:a16="http://schemas.microsoft.com/office/drawing/2014/main" id="{525B16FF-4921-9FF8-415B-BBDDCB03BB25}"/>
              </a:ext>
            </a:extLst>
          </p:cNvPr>
          <p:cNvSpPr txBox="1"/>
          <p:nvPr/>
        </p:nvSpPr>
        <p:spPr>
          <a:xfrm>
            <a:off x="1119979" y="1490435"/>
            <a:ext cx="7031216" cy="3477875"/>
          </a:xfrm>
          <a:prstGeom prst="rect">
            <a:avLst/>
          </a:prstGeom>
          <a:noFill/>
        </p:spPr>
        <p:txBody>
          <a:bodyPr wrap="square">
            <a:spAutoFit/>
          </a:bodyPr>
          <a:lstStyle/>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Maninder is the manager of a restaurant.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She wants to cover the floor of the restaurant with tiles.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This is a plan of the floor of the restaurant.</a:t>
            </a: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Maninder will buy the tiles in packs.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Each pack covers an area of 0.945 m</a:t>
            </a:r>
            <a:r>
              <a:rPr lang="en-GB" sz="2000" kern="0" baseline="30000" dirty="0">
                <a:solidFill>
                  <a:srgbClr val="000000"/>
                </a:solidFill>
                <a:latin typeface="Arial" panose="020B0604020202020204" pitchFamily="34" charset="0"/>
                <a:cs typeface="Arial" panose="020B0604020202020204" pitchFamily="34" charset="0"/>
                <a:sym typeface="Arial"/>
              </a:rPr>
              <a:t>2</a:t>
            </a:r>
            <a:r>
              <a:rPr lang="en-GB" sz="2000" kern="0" dirty="0">
                <a:solidFill>
                  <a:srgbClr val="000000"/>
                </a:solidFill>
                <a:latin typeface="Arial" panose="020B0604020202020204" pitchFamily="34" charset="0"/>
                <a:cs typeface="Arial" panose="020B0604020202020204" pitchFamily="34" charset="0"/>
                <a:sym typeface="Arial"/>
              </a:rPr>
              <a:t>.</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One pack of tiles costs £16.15 </a:t>
            </a: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Tiles can be cut and joined. </a:t>
            </a:r>
          </a:p>
        </p:txBody>
      </p:sp>
      <p:sp>
        <p:nvSpPr>
          <p:cNvPr id="10" name="TextBox 9">
            <a:extLst>
              <a:ext uri="{FF2B5EF4-FFF2-40B4-BE49-F238E27FC236}">
                <a16:creationId xmlns:a16="http://schemas.microsoft.com/office/drawing/2014/main" id="{BEBFF5F1-227F-98C5-9C34-571DE95A16DC}"/>
              </a:ext>
            </a:extLst>
          </p:cNvPr>
          <p:cNvSpPr txBox="1"/>
          <p:nvPr/>
        </p:nvSpPr>
        <p:spPr>
          <a:xfrm>
            <a:off x="1119979" y="5298943"/>
            <a:ext cx="7770206" cy="40011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Work out the total cost of the packs of tiles Maninder will buy.</a:t>
            </a:r>
          </a:p>
        </p:txBody>
      </p:sp>
    </p:spTree>
    <p:extLst>
      <p:ext uri="{BB962C8B-B14F-4D97-AF65-F5344CB8AC3E}">
        <p14:creationId xmlns:p14="http://schemas.microsoft.com/office/powerpoint/2010/main" val="42675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mc:AlternateContent xmlns:mc="http://schemas.openxmlformats.org/markup-compatibility/2006" xmlns:a14="http://schemas.microsoft.com/office/drawing/2010/main">
        <mc:Choice Requires="a14">
          <p:sp>
            <p:nvSpPr>
              <p:cNvPr id="6" name="Rectangle 1">
                <a:extLst>
                  <a:ext uri="{FF2B5EF4-FFF2-40B4-BE49-F238E27FC236}">
                    <a16:creationId xmlns:a16="http://schemas.microsoft.com/office/drawing/2014/main" id="{4CE6F8A1-9D19-D2B4-6C15-4E0F137E9A6C}"/>
                  </a:ext>
                </a:extLst>
              </p:cNvPr>
              <p:cNvSpPr>
                <a:spLocks noChangeArrowheads="1"/>
              </p:cNvSpPr>
              <p:nvPr/>
            </p:nvSpPr>
            <p:spPr bwMode="auto">
              <a:xfrm>
                <a:off x="1504522" y="1593575"/>
                <a:ext cx="8970583" cy="3513975"/>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George will cover part of a floor with tiles.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The part of the floor is in the shape of a triangle as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   </a:t>
                </a:r>
                <a:endParaRPr lang="en-US" altLang="en-US" sz="20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George buys tiles in packs.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Each pack covers 1 m</a:t>
                </a:r>
                <a:r>
                  <a:rPr kumimoji="0" lang="en-US" altLang="en-US" sz="2000" b="0" i="0" u="none" strike="noStrike" cap="none" normalizeH="0" baseline="30000" dirty="0">
                    <a:ln>
                      <a:noFill/>
                    </a:ln>
                    <a:solidFill>
                      <a:schemeClr val="tx1"/>
                    </a:solidFill>
                    <a:effectLst/>
                    <a:cs typeface="Arial" panose="020B0604020202020204" pitchFamily="34" charset="0"/>
                  </a:rPr>
                  <a:t>2</a:t>
                </a:r>
                <a:r>
                  <a:rPr kumimoji="0" lang="en-US" altLang="en-US" sz="2000" b="0" i="0" u="none" strike="noStrike" cap="none" normalizeH="0" baseline="0" dirty="0">
                    <a:ln>
                      <a:noFill/>
                    </a:ln>
                    <a:solidFill>
                      <a:schemeClr val="tx1"/>
                    </a:solidFill>
                    <a:effectLst/>
                    <a:cs typeface="Arial" panose="020B0604020202020204" pitchFamily="34" charset="0"/>
                  </a:rPr>
                  <a:t> and costs £39.95.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The tiles can be cut and joined.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George gets </a:t>
                </a:r>
                <a14:m>
                  <m:oMath xmlns:m="http://schemas.openxmlformats.org/officeDocument/2006/math">
                    <m:f>
                      <m:fPr>
                        <m:ctrlPr>
                          <a:rPr kumimoji="0" lang="en-US" altLang="en-US" sz="2000"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ctrlPr>
                      </m:fPr>
                      <m:num>
                        <m:r>
                          <a:rPr kumimoji="0" lang="en-GB" altLang="en-US" sz="2000"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1</m:t>
                        </m:r>
                      </m:num>
                      <m:den>
                        <m:r>
                          <a:rPr kumimoji="0" lang="en-GB" altLang="en-US" sz="2000"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3</m:t>
                        </m:r>
                      </m:den>
                    </m:f>
                  </m:oMath>
                </a14:m>
                <a:r>
                  <a:rPr kumimoji="0" lang="en-US" altLang="en-US" sz="2000" b="0" i="0" u="none" strike="noStrike" cap="none" normalizeH="0" baseline="0" dirty="0">
                    <a:ln>
                      <a:noFill/>
                    </a:ln>
                    <a:solidFill>
                      <a:schemeClr val="tx1"/>
                    </a:solidFill>
                    <a:effectLst/>
                    <a:cs typeface="Arial" panose="020B0604020202020204" pitchFamily="34" charset="0"/>
                  </a:rPr>
                  <a:t> off the cost of the packs of tiles.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p:txBody>
          </p:sp>
        </mc:Choice>
        <mc:Fallback xmlns="">
          <p:sp>
            <p:nvSpPr>
              <p:cNvPr id="6" name="Rectangle 1">
                <a:extLst>
                  <a:ext uri="{FF2B5EF4-FFF2-40B4-BE49-F238E27FC236}">
                    <a16:creationId xmlns:a16="http://schemas.microsoft.com/office/drawing/2014/main" id="{4CE6F8A1-9D19-D2B4-6C15-4E0F137E9A6C}"/>
                  </a:ext>
                </a:extLst>
              </p:cNvPr>
              <p:cNvSpPr>
                <a:spLocks noRot="1" noChangeAspect="1" noMove="1" noResize="1" noEditPoints="1" noAdjustHandles="1" noChangeArrowheads="1" noChangeShapeType="1" noTextEdit="1"/>
              </p:cNvSpPr>
              <p:nvPr/>
            </p:nvSpPr>
            <p:spPr bwMode="auto">
              <a:xfrm>
                <a:off x="1504522" y="1593575"/>
                <a:ext cx="8970583" cy="3513975"/>
              </a:xfrm>
              <a:prstGeom prst="rect">
                <a:avLst/>
              </a:prstGeom>
              <a:blipFill>
                <a:blip r:embed="rId6"/>
                <a:stretch>
                  <a:fillRect l="-1697" t="-215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TextBox 16">
            <a:extLst>
              <a:ext uri="{FF2B5EF4-FFF2-40B4-BE49-F238E27FC236}">
                <a16:creationId xmlns:a16="http://schemas.microsoft.com/office/drawing/2014/main" id="{72A6F242-F9AF-7001-B427-E27FC59F8E24}"/>
              </a:ext>
            </a:extLst>
          </p:cNvPr>
          <p:cNvSpPr txBox="1"/>
          <p:nvPr/>
        </p:nvSpPr>
        <p:spPr>
          <a:xfrm>
            <a:off x="1409610" y="5224118"/>
            <a:ext cx="7892696" cy="400110"/>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Work out the lowest cost of the tiles for George.</a:t>
            </a:r>
            <a:endParaRPr kumimoji="0" lang="en-GB" altLang="en-US" sz="20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5" name="Picture 4" descr="Diagram showing a right-angle triangle. The vertical line labelled 305 cm and the horizontal line 371.5 cm.">
            <a:extLst>
              <a:ext uri="{FF2B5EF4-FFF2-40B4-BE49-F238E27FC236}">
                <a16:creationId xmlns:a16="http://schemas.microsoft.com/office/drawing/2014/main" id="{82B2683B-BEB1-DFA2-4D17-B14D65FA54CA}"/>
              </a:ext>
            </a:extLst>
          </p:cNvPr>
          <p:cNvPicPr>
            <a:picLocks noChangeAspect="1"/>
          </p:cNvPicPr>
          <p:nvPr/>
        </p:nvPicPr>
        <p:blipFill>
          <a:blip r:embed="rId7"/>
          <a:stretch>
            <a:fillRect/>
          </a:stretch>
        </p:blipFill>
        <p:spPr>
          <a:xfrm>
            <a:off x="7247902" y="2534887"/>
            <a:ext cx="3610034" cy="2729538"/>
          </a:xfrm>
          <a:prstGeom prst="rect">
            <a:avLst/>
          </a:prstGeom>
        </p:spPr>
      </p:pic>
    </p:spTree>
    <p:extLst>
      <p:ext uri="{BB962C8B-B14F-4D97-AF65-F5344CB8AC3E}">
        <p14:creationId xmlns:p14="http://schemas.microsoft.com/office/powerpoint/2010/main" val="75970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78208" y="62272"/>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mark scheme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B2F6A7D3-15CD-F69C-B36A-D2ED2620DBCF}"/>
              </a:ext>
            </a:extLst>
          </p:cNvPr>
          <p:cNvGraphicFramePr>
            <a:graphicFrameLocks noGrp="1"/>
          </p:cNvGraphicFramePr>
          <p:nvPr>
            <p:extLst>
              <p:ext uri="{D42A27DB-BD31-4B8C-83A1-F6EECF244321}">
                <p14:modId xmlns:p14="http://schemas.microsoft.com/office/powerpoint/2010/main" val="230886913"/>
              </p:ext>
            </p:extLst>
          </p:nvPr>
        </p:nvGraphicFramePr>
        <p:xfrm>
          <a:off x="1293974" y="2388378"/>
          <a:ext cx="9868618" cy="3670963"/>
        </p:xfrm>
        <a:graphic>
          <a:graphicData uri="http://schemas.openxmlformats.org/drawingml/2006/table">
            <a:tbl>
              <a:tblPr firstRow="1" bandRow="1">
                <a:tableStyleId>{5C22544A-7EE6-4342-B048-85BDC9FD1C3A}</a:tableStyleId>
              </a:tblPr>
              <a:tblGrid>
                <a:gridCol w="974783">
                  <a:extLst>
                    <a:ext uri="{9D8B030D-6E8A-4147-A177-3AD203B41FA5}">
                      <a16:colId xmlns:a16="http://schemas.microsoft.com/office/drawing/2014/main" val="1210673246"/>
                    </a:ext>
                  </a:extLst>
                </a:gridCol>
                <a:gridCol w="3047117">
                  <a:extLst>
                    <a:ext uri="{9D8B030D-6E8A-4147-A177-3AD203B41FA5}">
                      <a16:colId xmlns:a16="http://schemas.microsoft.com/office/drawing/2014/main" val="1459181167"/>
                    </a:ext>
                  </a:extLst>
                </a:gridCol>
                <a:gridCol w="691198">
                  <a:extLst>
                    <a:ext uri="{9D8B030D-6E8A-4147-A177-3AD203B41FA5}">
                      <a16:colId xmlns:a16="http://schemas.microsoft.com/office/drawing/2014/main" val="887582043"/>
                    </a:ext>
                  </a:extLst>
                </a:gridCol>
                <a:gridCol w="683066">
                  <a:extLst>
                    <a:ext uri="{9D8B030D-6E8A-4147-A177-3AD203B41FA5}">
                      <a16:colId xmlns:a16="http://schemas.microsoft.com/office/drawing/2014/main" val="2461785830"/>
                    </a:ext>
                  </a:extLst>
                </a:gridCol>
                <a:gridCol w="4472454">
                  <a:extLst>
                    <a:ext uri="{9D8B030D-6E8A-4147-A177-3AD203B41FA5}">
                      <a16:colId xmlns:a16="http://schemas.microsoft.com/office/drawing/2014/main" val="898218943"/>
                    </a:ext>
                  </a:extLst>
                </a:gridCol>
              </a:tblGrid>
              <a:tr h="293074">
                <a:tc>
                  <a:txBody>
                    <a:bodyPr/>
                    <a:lstStyle/>
                    <a:p>
                      <a:pPr algn="ctr"/>
                      <a:r>
                        <a:rPr lang="en-IN" sz="1200" b="1" dirty="0">
                          <a:solidFill>
                            <a:schemeClr val="tx1"/>
                          </a:solidFill>
                          <a:latin typeface="Arial" panose="020B0604020202020204" pitchFamily="34" charset="0"/>
                          <a:cs typeface="Arial" panose="020B0604020202020204" pitchFamily="34" charset="0"/>
                        </a:rPr>
                        <a:t>Question</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Process</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Mark</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Mark Grid</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Evidence</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29750"/>
                  </a:ext>
                </a:extLst>
              </a:tr>
              <a:tr h="1913936">
                <a:tc>
                  <a:txBody>
                    <a:bodyPr/>
                    <a:lstStyle/>
                    <a:p>
                      <a:r>
                        <a:rPr lang="en-IN" sz="1200" b="1" dirty="0">
                          <a:solidFill>
                            <a:schemeClr val="tx1"/>
                          </a:solidFill>
                          <a:latin typeface="Arial" panose="020B0604020202020204" pitchFamily="34" charset="0"/>
                          <a:cs typeface="Arial" panose="020B0604020202020204" pitchFamily="34" charset="0"/>
                        </a:rPr>
                        <a:t>Q4(a)</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Process to convert to metric</a:t>
                      </a:r>
                      <a:endParaRPr lang="en-US" sz="1200" b="0" dirty="0">
                        <a:solidFill>
                          <a:schemeClr val="tx1"/>
                        </a:solidFill>
                        <a:latin typeface="Arial" panose="020B0604020202020204" pitchFamily="34" charset="0"/>
                        <a:cs typeface="Arial" panose="020B0604020202020204" pitchFamily="34" charset="0"/>
                      </a:endParaRPr>
                    </a:p>
                    <a:p>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Process to work out area of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Process to find</a:t>
                      </a:r>
                      <a:r>
                        <a:rPr lang="en-IN" sz="1200" b="0" baseline="0" dirty="0">
                          <a:solidFill>
                            <a:schemeClr val="tx1"/>
                          </a:solidFill>
                          <a:latin typeface="Arial" panose="020B0604020202020204" pitchFamily="34" charset="0"/>
                          <a:cs typeface="Arial" panose="020B0604020202020204" pitchFamily="34" charset="0"/>
                        </a:rPr>
                        <a:t> </a:t>
                      </a:r>
                      <a:r>
                        <a:rPr lang="en-IN" sz="1200" b="0" dirty="0">
                          <a:solidFill>
                            <a:schemeClr val="tx1"/>
                          </a:solidFill>
                          <a:latin typeface="Arial" panose="020B0604020202020204" pitchFamily="34" charset="0"/>
                          <a:cs typeface="Arial" panose="020B0604020202020204" pitchFamily="34" charset="0"/>
                        </a:rPr>
                        <a:t>area of a football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Full process to find figures</a:t>
                      </a:r>
                      <a:r>
                        <a:rPr lang="en-IN" sz="1200" b="0" baseline="0" dirty="0">
                          <a:solidFill>
                            <a:schemeClr val="tx1"/>
                          </a:solidFill>
                          <a:latin typeface="Arial" panose="020B0604020202020204" pitchFamily="34" charset="0"/>
                          <a:cs typeface="Arial" panose="020B0604020202020204" pitchFamily="34" charset="0"/>
                        </a:rPr>
                        <a:t> to compare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Arial" panose="020B0604020202020204" pitchFamily="34" charset="0"/>
                          <a:cs typeface="Arial" panose="020B0604020202020204" pitchFamily="34" charset="0"/>
                        </a:rPr>
                        <a:t>Valid decisions with accurate </a:t>
                      </a:r>
                      <a:r>
                        <a:rPr lang="en-IN" sz="1200" b="0" dirty="0">
                          <a:solidFill>
                            <a:schemeClr val="tx1"/>
                          </a:solidFill>
                          <a:latin typeface="Arial" panose="020B0604020202020204" pitchFamily="34" charset="0"/>
                          <a:cs typeface="Arial" panose="020B0604020202020204" pitchFamily="34" charset="0"/>
                        </a:rPr>
                        <a:t>figures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dirty="0">
                          <a:solidFill>
                            <a:schemeClr val="tx1"/>
                          </a:solidFill>
                          <a:latin typeface="Arial" panose="020B0604020202020204" pitchFamily="34" charset="0"/>
                          <a:cs typeface="Arial" panose="020B0604020202020204" pitchFamily="34" charset="0"/>
                        </a:rPr>
                        <a:t>1</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1</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1</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1 or</a:t>
                      </a:r>
                    </a:p>
                    <a:p>
                      <a:pPr algn="ctr"/>
                      <a:endParaRPr lang="en-IN" sz="1200" b="0" dirty="0">
                        <a:solidFill>
                          <a:schemeClr val="tx1"/>
                        </a:solidFill>
                        <a:latin typeface="Arial" panose="020B0604020202020204" pitchFamily="34" charset="0"/>
                        <a:cs typeface="Arial" panose="020B0604020202020204" pitchFamily="34" charset="0"/>
                      </a:endParaRP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2</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dirty="0">
                          <a:solidFill>
                            <a:schemeClr val="tx1"/>
                          </a:solidFill>
                          <a:latin typeface="Arial" panose="020B0604020202020204" pitchFamily="34" charset="0"/>
                          <a:cs typeface="Arial" panose="020B0604020202020204" pitchFamily="34" charset="0"/>
                        </a:rPr>
                        <a:t>A</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B</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C</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D</a:t>
                      </a:r>
                    </a:p>
                    <a:p>
                      <a:pPr algn="ctr"/>
                      <a:endParaRPr lang="en-IN" sz="1200" b="0" dirty="0">
                        <a:solidFill>
                          <a:schemeClr val="tx1"/>
                        </a:solidFill>
                        <a:latin typeface="Arial" panose="020B0604020202020204" pitchFamily="34" charset="0"/>
                        <a:cs typeface="Arial" panose="020B0604020202020204" pitchFamily="34" charset="0"/>
                      </a:endParaRP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DE</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e.g. 1600 ÷ 2 (= 800)</a:t>
                      </a:r>
                    </a:p>
                    <a:p>
                      <a:endParaRPr lang="en-IN" sz="1200" b="1"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e.g.    </a:t>
                      </a:r>
                      <a:r>
                        <a:rPr lang="en-US" sz="1200" b="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'800' </a:t>
                      </a:r>
                      <a:r>
                        <a:rPr lang="en-US" sz="1200" b="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'800’ (= 320 000) </a:t>
                      </a:r>
                      <a:r>
                        <a:rPr lang="en-US" sz="1200" b="1" dirty="0">
                          <a:solidFill>
                            <a:schemeClr val="tx1"/>
                          </a:solidFill>
                          <a:latin typeface="Arial" panose="020B0604020202020204" pitchFamily="34" charset="0"/>
                          <a:cs typeface="Arial" panose="020B0604020202020204" pitchFamily="34" charset="0"/>
                        </a:rPr>
                        <a:t>or </a:t>
                      </a:r>
                      <a:r>
                        <a:rPr lang="en-US" sz="1200" b="0" dirty="0">
                          <a:solidFill>
                            <a:schemeClr val="tx1"/>
                          </a:solidFill>
                          <a:latin typeface="Arial" panose="020B0604020202020204" pitchFamily="34" charset="0"/>
                          <a:cs typeface="Arial" panose="020B0604020202020204" pitchFamily="34" charset="0"/>
                        </a:rPr>
                        <a:t>0.5</a:t>
                      </a:r>
                      <a:r>
                        <a:rPr lang="en-US" sz="1200" dirty="0">
                          <a:solidFill>
                            <a:schemeClr val="tx1"/>
                          </a:solidFill>
                          <a:latin typeface="Arial" panose="020B0604020202020204" pitchFamily="34" charset="0"/>
                          <a:cs typeface="Arial" panose="020B0604020202020204" pitchFamily="34" charset="0"/>
                        </a:rPr>
                        <a:t> </a:t>
                      </a:r>
                      <a:r>
                        <a:rPr lang="en-US" sz="1200" b="0" dirty="0">
                          <a:solidFill>
                            <a:schemeClr val="tx1"/>
                          </a:solidFill>
                          <a:latin typeface="Arial" panose="020B0604020202020204" pitchFamily="34" charset="0"/>
                          <a:cs typeface="Arial" panose="020B0604020202020204" pitchFamily="34" charset="0"/>
                        </a:rPr>
                        <a:t>× 0.5 </a:t>
                      </a:r>
                      <a:r>
                        <a:rPr lang="en-US" sz="1200" dirty="0">
                          <a:solidFill>
                            <a:schemeClr val="tx1"/>
                          </a:solidFill>
                          <a:latin typeface="Arial" panose="020B0604020202020204" pitchFamily="34" charset="0"/>
                          <a:cs typeface="Arial" panose="020B0604020202020204" pitchFamily="34" charset="0"/>
                        </a:rPr>
                        <a:t>÷ 2 (= 0.125)</a:t>
                      </a:r>
                    </a:p>
                    <a:p>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100 </a:t>
                      </a:r>
                      <a:r>
                        <a:rPr lang="en-US" sz="1200" b="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50 (= 5000)</a:t>
                      </a:r>
                      <a:r>
                        <a:rPr lang="en-US" sz="1200" baseline="0" dirty="0">
                          <a:solidFill>
                            <a:schemeClr val="tx1"/>
                          </a:solidFill>
                          <a:latin typeface="Arial" panose="020B0604020202020204" pitchFamily="34" charset="0"/>
                          <a:cs typeface="Arial" panose="020B0604020202020204" pitchFamily="34" charset="0"/>
                        </a:rPr>
                        <a:t> 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e.g. 50 </a:t>
                      </a:r>
                      <a:r>
                        <a:rPr lang="en-US" sz="1200" b="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'5000' (=250 000)</a:t>
                      </a:r>
                      <a:r>
                        <a:rPr lang="en-US" sz="1200" baseline="0" dirty="0">
                          <a:solidFill>
                            <a:schemeClr val="tx1"/>
                          </a:solidFill>
                          <a:latin typeface="Arial" panose="020B0604020202020204" pitchFamily="34" charset="0"/>
                          <a:cs typeface="Arial" panose="020B0604020202020204" pitchFamily="34" charset="0"/>
                        </a:rPr>
                        <a:t> </a:t>
                      </a:r>
                      <a:r>
                        <a:rPr lang="en-US" sz="1200" b="1" baseline="0" dirty="0">
                          <a:solidFill>
                            <a:schemeClr val="tx1"/>
                          </a:solidFill>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‘320 000' ÷ '5000’ (= 64)</a:t>
                      </a:r>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Yes </a:t>
                      </a:r>
                      <a:r>
                        <a:rPr lang="en-IN" sz="1200" b="1" dirty="0">
                          <a:solidFill>
                            <a:schemeClr val="tx1"/>
                          </a:solidFill>
                          <a:latin typeface="Arial" panose="020B0604020202020204" pitchFamily="34" charset="0"/>
                          <a:cs typeface="Arial" panose="020B0604020202020204" pitchFamily="34" charset="0"/>
                        </a:rPr>
                        <a:t>AND </a:t>
                      </a:r>
                      <a:r>
                        <a:rPr lang="en-IN" sz="1200" b="0" dirty="0">
                          <a:solidFill>
                            <a:schemeClr val="tx1"/>
                          </a:solidFill>
                          <a:latin typeface="Arial" panose="020B0604020202020204" pitchFamily="34" charset="0"/>
                          <a:cs typeface="Arial" panose="020B0604020202020204" pitchFamily="34" charset="0"/>
                        </a:rPr>
                        <a:t>320 000 (m</a:t>
                      </a:r>
                      <a:r>
                        <a:rPr lang="en-IN" sz="1200" b="0" baseline="30000" dirty="0">
                          <a:solidFill>
                            <a:schemeClr val="tx1"/>
                          </a:solidFill>
                          <a:latin typeface="Arial" panose="020B0604020202020204" pitchFamily="34" charset="0"/>
                          <a:cs typeface="Arial" panose="020B0604020202020204" pitchFamily="34" charset="0"/>
                        </a:rPr>
                        <a:t>2</a:t>
                      </a:r>
                      <a:r>
                        <a:rPr lang="en-IN" sz="1200" b="0" dirty="0">
                          <a:solidFill>
                            <a:schemeClr val="tx1"/>
                          </a:solidFill>
                          <a:latin typeface="Arial" panose="020B0604020202020204" pitchFamily="34" charset="0"/>
                          <a:cs typeface="Arial" panose="020B0604020202020204" pitchFamily="34" charset="0"/>
                        </a:rPr>
                        <a:t>)</a:t>
                      </a:r>
                      <a:r>
                        <a:rPr lang="en-US" sz="1200" b="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and </a:t>
                      </a:r>
                      <a:r>
                        <a:rPr lang="en-US" sz="1200" b="0" dirty="0">
                          <a:solidFill>
                            <a:schemeClr val="tx1"/>
                          </a:solidFill>
                          <a:latin typeface="Arial" panose="020B0604020202020204" pitchFamily="34" charset="0"/>
                          <a:cs typeface="Arial" panose="020B0604020202020204" pitchFamily="34" charset="0"/>
                        </a:rPr>
                        <a:t>250 000 </a:t>
                      </a:r>
                      <a:r>
                        <a:rPr lang="en-IN" sz="1200" b="0" dirty="0">
                          <a:solidFill>
                            <a:schemeClr val="tx1"/>
                          </a:solidFill>
                          <a:latin typeface="Arial" panose="020B0604020202020204" pitchFamily="34" charset="0"/>
                          <a:cs typeface="Arial" panose="020B0604020202020204" pitchFamily="34" charset="0"/>
                        </a:rPr>
                        <a:t>(m</a:t>
                      </a:r>
                      <a:r>
                        <a:rPr lang="en-IN" sz="1200" b="0" baseline="30000" dirty="0">
                          <a:solidFill>
                            <a:schemeClr val="tx1"/>
                          </a:solidFill>
                          <a:latin typeface="Arial" panose="020B0604020202020204" pitchFamily="34" charset="0"/>
                          <a:cs typeface="Arial" panose="020B0604020202020204" pitchFamily="34" charset="0"/>
                        </a:rPr>
                        <a:t>2</a:t>
                      </a:r>
                      <a:r>
                        <a:rPr lang="en-IN" sz="1200" b="0" dirty="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Yes </a:t>
                      </a:r>
                      <a:r>
                        <a:rPr lang="en-IN" sz="1200" b="1" dirty="0">
                          <a:solidFill>
                            <a:schemeClr val="tx1"/>
                          </a:solidFill>
                          <a:latin typeface="Arial" panose="020B0604020202020204" pitchFamily="34" charset="0"/>
                          <a:cs typeface="Arial" panose="020B0604020202020204" pitchFamily="34" charset="0"/>
                        </a:rPr>
                        <a:t>AND </a:t>
                      </a:r>
                      <a:r>
                        <a:rPr lang="en-IN" sz="1200" b="0" dirty="0">
                          <a:solidFill>
                            <a:schemeClr val="tx1"/>
                          </a:solidFill>
                          <a:latin typeface="Arial" panose="020B0604020202020204" pitchFamily="34" charset="0"/>
                          <a:cs typeface="Arial" panose="020B0604020202020204" pitchFamily="34" charset="0"/>
                        </a:rPr>
                        <a:t>64</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92441"/>
                  </a:ext>
                </a:extLst>
              </a:tr>
              <a:tr h="53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chemeClr val="tx1"/>
                          </a:solidFill>
                          <a:latin typeface="Arial" panose="020B0604020202020204" pitchFamily="34" charset="0"/>
                          <a:cs typeface="Arial" panose="020B0604020202020204" pitchFamily="34" charset="0"/>
                        </a:rPr>
                        <a:t>Q4(b)</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latin typeface="Arial" panose="020B0604020202020204" pitchFamily="34" charset="0"/>
                          <a:cs typeface="Arial" panose="020B0604020202020204" pitchFamily="34" charset="0"/>
                        </a:rPr>
                        <a:t>Valid check</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F</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e.g. '250 000' ÷ 50 = 5000 </a:t>
                      </a:r>
                      <a:r>
                        <a:rPr lang="en-US" sz="1200" b="1" dirty="0">
                          <a:solidFill>
                            <a:schemeClr val="tx1"/>
                          </a:solidFill>
                          <a:latin typeface="Arial" panose="020B0604020202020204" pitchFamily="34" charset="0"/>
                          <a:cs typeface="Arial" panose="020B0604020202020204" pitchFamily="34" charset="0"/>
                        </a:rPr>
                        <a:t>and</a:t>
                      </a:r>
                      <a:r>
                        <a:rPr lang="en-US" sz="1200" dirty="0">
                          <a:solidFill>
                            <a:schemeClr val="tx1"/>
                          </a:solidFill>
                          <a:latin typeface="Arial" panose="020B0604020202020204" pitchFamily="34" charset="0"/>
                          <a:cs typeface="Arial" panose="020B0604020202020204" pitchFamily="34" charset="0"/>
                        </a:rPr>
                        <a:t> '320 000' ÷ 800 =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479349"/>
                  </a:ext>
                </a:extLst>
              </a:tr>
              <a:tr h="396156">
                <a:tc gridSpan="2">
                  <a:txBody>
                    <a:bodyPr/>
                    <a:lstStyle/>
                    <a:p>
                      <a:pPr algn="r"/>
                      <a:r>
                        <a:rPr lang="en-IN" sz="1200" b="1" dirty="0">
                          <a:solidFill>
                            <a:schemeClr val="tx1"/>
                          </a:solidFill>
                          <a:latin typeface="Arial" panose="020B0604020202020204" pitchFamily="34" charset="0"/>
                          <a:cs typeface="Arial" panose="020B0604020202020204" pitchFamily="34" charset="0"/>
                        </a:rPr>
                        <a:t>Total marks for question</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sz="1200" b="1" dirty="0">
                          <a:solidFill>
                            <a:schemeClr val="tx1"/>
                          </a:solidFill>
                          <a:latin typeface="Arial" panose="020B0604020202020204" pitchFamily="34" charset="0"/>
                          <a:cs typeface="Arial" panose="020B0604020202020204" pitchFamily="34" charset="0"/>
                        </a:rPr>
                        <a:t>6</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291374"/>
                  </a:ext>
                </a:extLst>
              </a:tr>
            </a:tbl>
          </a:graphicData>
        </a:graphic>
      </p:graphicFrame>
      <p:sp>
        <p:nvSpPr>
          <p:cNvPr id="3" name="Rectangle 2">
            <a:extLst>
              <a:ext uri="{FF2B5EF4-FFF2-40B4-BE49-F238E27FC236}">
                <a16:creationId xmlns:a16="http://schemas.microsoft.com/office/drawing/2014/main" id="{6B978701-5D00-82E7-A976-CCEBD170B4B1}"/>
              </a:ext>
            </a:extLst>
          </p:cNvPr>
          <p:cNvSpPr/>
          <p:nvPr/>
        </p:nvSpPr>
        <p:spPr>
          <a:xfrm>
            <a:off x="2646336" y="1581751"/>
            <a:ext cx="7136019"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PEARSON EDEXCEL FUNCTIONAL SKILLS MATHEMATICS − SEPTEMBER 2019</a:t>
            </a:r>
          </a:p>
        </p:txBody>
      </p:sp>
      <p:sp>
        <p:nvSpPr>
          <p:cNvPr id="6" name="Rectangle 5">
            <a:extLst>
              <a:ext uri="{FF2B5EF4-FFF2-40B4-BE49-F238E27FC236}">
                <a16:creationId xmlns:a16="http://schemas.microsoft.com/office/drawing/2014/main" id="{D678720E-CFC8-42D5-D894-A6D9DBC7DF8B}"/>
              </a:ext>
            </a:extLst>
          </p:cNvPr>
          <p:cNvSpPr/>
          <p:nvPr/>
        </p:nvSpPr>
        <p:spPr>
          <a:xfrm>
            <a:off x="4864311" y="1889528"/>
            <a:ext cx="2463378"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MARK SCHEME − LEVEL 2 </a:t>
            </a:r>
          </a:p>
        </p:txBody>
      </p:sp>
      <p:graphicFrame>
        <p:nvGraphicFramePr>
          <p:cNvPr id="7" name="Object 6">
            <a:extLst>
              <a:ext uri="{FF2B5EF4-FFF2-40B4-BE49-F238E27FC236}">
                <a16:creationId xmlns:a16="http://schemas.microsoft.com/office/drawing/2014/main" id="{C21DE7AD-A530-2CB5-47DF-6351780DAB27}"/>
              </a:ext>
            </a:extLst>
          </p:cNvPr>
          <p:cNvGraphicFramePr>
            <a:graphicFrameLocks noChangeAspect="1"/>
          </p:cNvGraphicFramePr>
          <p:nvPr>
            <p:extLst>
              <p:ext uri="{D42A27DB-BD31-4B8C-83A1-F6EECF244321}">
                <p14:modId xmlns:p14="http://schemas.microsoft.com/office/powerpoint/2010/main" val="2732830910"/>
              </p:ext>
            </p:extLst>
          </p:nvPr>
        </p:nvGraphicFramePr>
        <p:xfrm>
          <a:off x="7048500" y="3152775"/>
          <a:ext cx="153988" cy="398463"/>
        </p:xfrm>
        <a:graphic>
          <a:graphicData uri="http://schemas.openxmlformats.org/presentationml/2006/ole">
            <mc:AlternateContent xmlns:mc="http://schemas.openxmlformats.org/markup-compatibility/2006">
              <mc:Choice xmlns:v="urn:schemas-microsoft-com:vml" Requires="v">
                <p:oleObj name="Equation" r:id="rId5" imgW="152280" imgH="393480" progId="Equation.DSMT4">
                  <p:embed/>
                </p:oleObj>
              </mc:Choice>
              <mc:Fallback>
                <p:oleObj name="Equation" r:id="rId5" imgW="152280" imgH="393480" progId="Equation.DSMT4">
                  <p:embed/>
                  <p:pic>
                    <p:nvPicPr>
                      <p:cNvPr id="7" name="Object 6">
                        <a:extLst>
                          <a:ext uri="{FF2B5EF4-FFF2-40B4-BE49-F238E27FC236}">
                            <a16:creationId xmlns:a16="http://schemas.microsoft.com/office/drawing/2014/main" id="{C21DE7AD-A530-2CB5-47DF-6351780DAB27}"/>
                          </a:ext>
                        </a:extLst>
                      </p:cNvPr>
                      <p:cNvPicPr/>
                      <p:nvPr/>
                    </p:nvPicPr>
                    <p:blipFill>
                      <a:blip r:embed="rId6"/>
                      <a:stretch>
                        <a:fillRect/>
                      </a:stretch>
                    </p:blipFill>
                    <p:spPr>
                      <a:xfrm>
                        <a:off x="7048500" y="3152775"/>
                        <a:ext cx="153988" cy="398463"/>
                      </a:xfrm>
                      <a:prstGeom prst="rect">
                        <a:avLst/>
                      </a:prstGeom>
                    </p:spPr>
                  </p:pic>
                </p:oleObj>
              </mc:Fallback>
            </mc:AlternateContent>
          </a:graphicData>
        </a:graphic>
      </p:graphicFrame>
    </p:spTree>
    <p:extLst>
      <p:ext uri="{BB962C8B-B14F-4D97-AF65-F5344CB8AC3E}">
        <p14:creationId xmlns:p14="http://schemas.microsoft.com/office/powerpoint/2010/main" val="903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 to (a)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16" name="TextBox 15">
            <a:extLst>
              <a:ext uri="{FF2B5EF4-FFF2-40B4-BE49-F238E27FC236}">
                <a16:creationId xmlns:a16="http://schemas.microsoft.com/office/drawing/2014/main" id="{ACC2A8D3-207E-7950-FABD-B96489F4F7AE}"/>
              </a:ext>
            </a:extLst>
          </p:cNvPr>
          <p:cNvSpPr txBox="1"/>
          <p:nvPr/>
        </p:nvSpPr>
        <p:spPr>
          <a:xfrm>
            <a:off x="838201" y="1328562"/>
            <a:ext cx="525779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is a local councillor.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She wants to write about a new housing development.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The diagram shows the space for the new development.</a:t>
            </a:r>
          </a:p>
        </p:txBody>
      </p:sp>
      <p:sp>
        <p:nvSpPr>
          <p:cNvPr id="17" name="TextBox 16">
            <a:extLst>
              <a:ext uri="{FF2B5EF4-FFF2-40B4-BE49-F238E27FC236}">
                <a16:creationId xmlns:a16="http://schemas.microsoft.com/office/drawing/2014/main" id="{81694F0D-510A-7A21-3EE5-82F542C5D094}"/>
              </a:ext>
            </a:extLst>
          </p:cNvPr>
          <p:cNvSpPr txBox="1"/>
          <p:nvPr/>
        </p:nvSpPr>
        <p:spPr>
          <a:xfrm>
            <a:off x="838201" y="4169869"/>
            <a:ext cx="551447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knows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 football pitch is rectangular 100 m by 50 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1 mile = 1600 m. </a:t>
            </a:r>
          </a:p>
        </p:txBody>
      </p:sp>
      <p:sp>
        <p:nvSpPr>
          <p:cNvPr id="2" name="Rectangle 1">
            <a:extLst>
              <a:ext uri="{FF2B5EF4-FFF2-40B4-BE49-F238E27FC236}">
                <a16:creationId xmlns:a16="http://schemas.microsoft.com/office/drawing/2014/main" id="{682600DB-B23B-0F11-458B-382DB5C5E6ED}"/>
              </a:ext>
            </a:extLst>
          </p:cNvPr>
          <p:cNvSpPr/>
          <p:nvPr/>
        </p:nvSpPr>
        <p:spPr>
          <a:xfrm>
            <a:off x="6043863" y="1382891"/>
            <a:ext cx="55544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Will the area of the development be greater than the total area of 50 football pitches? </a:t>
            </a:r>
          </a:p>
        </p:txBody>
      </p:sp>
      <mc:AlternateContent xmlns:mc="http://schemas.openxmlformats.org/markup-compatibility/2006" xmlns:a14="http://schemas.microsoft.com/office/drawing/2010/main">
        <mc:Choice Requires="a14">
          <p:sp>
            <p:nvSpPr>
              <p:cNvPr id="26" name="Object 25">
                <a:extLst>
                  <a:ext uri="{FF2B5EF4-FFF2-40B4-BE49-F238E27FC236}">
                    <a16:creationId xmlns:a16="http://schemas.microsoft.com/office/drawing/2014/main" id="{16471A31-D2C7-47A1-DDDC-7AF7C7A6068C}"/>
                  </a:ext>
                </a:extLst>
              </p:cNvPr>
              <p:cNvSpPr txBox="1"/>
              <p:nvPr/>
            </p:nvSpPr>
            <p:spPr>
              <a:xfrm>
                <a:off x="6096000" y="2087917"/>
                <a:ext cx="2331596" cy="6159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m:rPr>
                          <m:nor/>
                        </m:rPr>
                        <a:rPr lang="en-GB" i="0">
                          <a:solidFill>
                            <a:srgbClr val="000000"/>
                          </a:solidFill>
                          <a:latin typeface="Arial" panose="020B0604020202020204" pitchFamily="34" charset="0"/>
                          <a:cs typeface="Arial" panose="020B0604020202020204" pitchFamily="34" charset="0"/>
                        </a:rPr>
                        <m:t> </m:t>
                      </m:r>
                      <m:r>
                        <m:rPr>
                          <m:nor/>
                        </m:rPr>
                        <a:rPr lang="en-GB" b="0" i="0" smtClean="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mile</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800</m:t>
                      </m:r>
                      <m:r>
                        <a:rPr lang="en-GB" b="0" i="1" smtClean="0">
                          <a:solidFill>
                            <a:srgbClr val="000000"/>
                          </a:solidFill>
                          <a:latin typeface="Cambria Math" panose="02040503050406030204" pitchFamily="18" charset="0"/>
                        </a:rPr>
                        <m:t> </m:t>
                      </m:r>
                      <m:r>
                        <m:rPr>
                          <m:nor/>
                        </m:rPr>
                        <a:rPr lang="en-GB" i="0">
                          <a:solidFill>
                            <a:srgbClr val="000000"/>
                          </a:solidFill>
                          <a:latin typeface="Arial" panose="020B0604020202020204" pitchFamily="34" charset="0"/>
                          <a:cs typeface="Arial" panose="020B0604020202020204" pitchFamily="34" charset="0"/>
                        </a:rPr>
                        <m:t>m</m:t>
                      </m:r>
                      <m:r>
                        <m:rPr>
                          <m:nor/>
                        </m:rPr>
                        <a:rPr lang="en-GB" i="0">
                          <a:solidFill>
                            <a:srgbClr val="000000"/>
                          </a:solidFill>
                          <a:latin typeface="Arial" panose="020B0604020202020204" pitchFamily="34" charset="0"/>
                          <a:cs typeface="Arial" panose="020B0604020202020204" pitchFamily="34" charset="0"/>
                        </a:rPr>
                        <m:t>.</m:t>
                      </m:r>
                    </m:oMath>
                  </m:oMathPara>
                </a14:m>
                <a:endParaRPr lang="en-GB" dirty="0">
                  <a:latin typeface="Arial" panose="020B0604020202020204" pitchFamily="34" charset="0"/>
                  <a:cs typeface="Arial" panose="020B0604020202020204" pitchFamily="34" charset="0"/>
                </a:endParaRPr>
              </a:p>
            </p:txBody>
          </p:sp>
        </mc:Choice>
        <mc:Fallback xmlns="">
          <p:sp>
            <p:nvSpPr>
              <p:cNvPr id="26" name="Object 25">
                <a:extLst>
                  <a:ext uri="{FF2B5EF4-FFF2-40B4-BE49-F238E27FC236}">
                    <a16:creationId xmlns:a16="http://schemas.microsoft.com/office/drawing/2014/main" id="{16471A31-D2C7-47A1-DDDC-7AF7C7A6068C}"/>
                  </a:ext>
                </a:extLst>
              </p:cNvPr>
              <p:cNvSpPr txBox="1">
                <a:spLocks noRot="1" noChangeAspect="1" noMove="1" noResize="1" noEditPoints="1" noAdjustHandles="1" noChangeArrowheads="1" noChangeShapeType="1" noTextEdit="1"/>
              </p:cNvSpPr>
              <p:nvPr/>
            </p:nvSpPr>
            <p:spPr>
              <a:xfrm>
                <a:off x="6096000" y="2087917"/>
                <a:ext cx="2331596" cy="61595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Object 26">
                <a:extLst>
                  <a:ext uri="{FF2B5EF4-FFF2-40B4-BE49-F238E27FC236}">
                    <a16:creationId xmlns:a16="http://schemas.microsoft.com/office/drawing/2014/main" id="{85011991-7414-6ADE-6422-49CD928C12F8}"/>
                  </a:ext>
                </a:extLst>
              </p:cNvPr>
              <p:cNvSpPr txBox="1"/>
              <p:nvPr/>
            </p:nvSpPr>
            <p:spPr>
              <a:xfrm>
                <a:off x="6078888" y="2895497"/>
                <a:ext cx="3979512" cy="6159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800</m:t>
                      </m:r>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800</m:t>
                      </m:r>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640000</m:t>
                      </m:r>
                      <m:r>
                        <a:rPr lang="en-GB" b="0" i="1" smtClean="0">
                          <a:solidFill>
                            <a:srgbClr val="000000"/>
                          </a:solidFill>
                          <a:latin typeface="Cambria Math" panose="02040503050406030204" pitchFamily="18" charset="0"/>
                        </a:rPr>
                        <m:t> </m:t>
                      </m:r>
                      <m:sSup>
                        <m:sSupPr>
                          <m:ctrlPr>
                            <a:rPr lang="en-GB" i="1">
                              <a:solidFill>
                                <a:srgbClr val="000000"/>
                              </a:solidFill>
                              <a:latin typeface="Cambria Math" panose="02040503050406030204" pitchFamily="18" charset="0"/>
                            </a:rPr>
                          </m:ctrlPr>
                        </m:sSupPr>
                        <m:e>
                          <m:r>
                            <m:rPr>
                              <m:sty m:val="p"/>
                            </m:rPr>
                            <a:rPr lang="en-GB" i="0">
                              <a:solidFill>
                                <a:srgbClr val="000000"/>
                              </a:solidFill>
                              <a:latin typeface="Cambria Math" panose="02040503050406030204" pitchFamily="18" charset="0"/>
                            </a:rPr>
                            <m:t>m</m:t>
                          </m:r>
                        </m:e>
                        <m:sup>
                          <m:r>
                            <a:rPr lang="en-GB" i="0">
                              <a:solidFill>
                                <a:srgbClr val="000000"/>
                              </a:solidFill>
                              <a:latin typeface="Cambria Math" panose="02040503050406030204" pitchFamily="18" charset="0"/>
                            </a:rPr>
                            <m:t>2</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27" name="Object 26">
                <a:extLst>
                  <a:ext uri="{FF2B5EF4-FFF2-40B4-BE49-F238E27FC236}">
                    <a16:creationId xmlns:a16="http://schemas.microsoft.com/office/drawing/2014/main" id="{85011991-7414-6ADE-6422-49CD928C12F8}"/>
                  </a:ext>
                </a:extLst>
              </p:cNvPr>
              <p:cNvSpPr txBox="1">
                <a:spLocks noRot="1" noChangeAspect="1" noMove="1" noResize="1" noEditPoints="1" noAdjustHandles="1" noChangeArrowheads="1" noChangeShapeType="1" noTextEdit="1"/>
              </p:cNvSpPr>
              <p:nvPr/>
            </p:nvSpPr>
            <p:spPr>
              <a:xfrm>
                <a:off x="6078888" y="2895497"/>
                <a:ext cx="3979512" cy="61595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C23BFEB9-F216-D182-B8E0-D95FB7BA0DEA}"/>
                  </a:ext>
                </a:extLst>
              </p:cNvPr>
              <p:cNvSpPr txBox="1"/>
              <p:nvPr/>
            </p:nvSpPr>
            <p:spPr>
              <a:xfrm>
                <a:off x="8068644" y="3529706"/>
                <a:ext cx="1331912" cy="3571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m:t>
                      </m:r>
                      <m:r>
                        <a:rPr lang="en-GB" i="1" smtClean="0">
                          <a:solidFill>
                            <a:srgbClr val="000000"/>
                          </a:solidFill>
                          <a:latin typeface="Cambria Math" panose="02040503050406030204" pitchFamily="18" charset="0"/>
                        </a:rPr>
                        <m:t>320000</m:t>
                      </m:r>
                      <m:sSup>
                        <m:sSupPr>
                          <m:ctrlPr>
                            <a:rPr lang="en-GB" i="1">
                              <a:solidFill>
                                <a:srgbClr val="000000"/>
                              </a:solidFill>
                              <a:latin typeface="Cambria Math" panose="02040503050406030204" pitchFamily="18" charset="0"/>
                            </a:rPr>
                          </m:ctrlPr>
                        </m:sSupPr>
                        <m:e>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e>
                        <m:sup>
                          <m:r>
                            <a:rPr lang="en-GB" i="0">
                              <a:solidFill>
                                <a:srgbClr val="000000"/>
                              </a:solidFill>
                              <a:latin typeface="Cambria Math" panose="02040503050406030204" pitchFamily="18" charset="0"/>
                            </a:rPr>
                            <m:t>2</m:t>
                          </m:r>
                        </m:sup>
                      </m:sSup>
                    </m:oMath>
                  </m:oMathPara>
                </a14:m>
                <a:endParaRPr lang="en-GB" dirty="0"/>
              </a:p>
            </p:txBody>
          </p:sp>
        </mc:Choice>
        <mc:Fallback xmlns="">
          <p:sp>
            <p:nvSpPr>
              <p:cNvPr id="28" name="Object 27">
                <a:extLst>
                  <a:ext uri="{FF2B5EF4-FFF2-40B4-BE49-F238E27FC236}">
                    <a16:creationId xmlns:a16="http://schemas.microsoft.com/office/drawing/2014/main" id="{C23BFEB9-F216-D182-B8E0-D95FB7BA0DEA}"/>
                  </a:ext>
                </a:extLst>
              </p:cNvPr>
              <p:cNvSpPr txBox="1">
                <a:spLocks noRot="1" noChangeAspect="1" noMove="1" noResize="1" noEditPoints="1" noAdjustHandles="1" noChangeArrowheads="1" noChangeShapeType="1" noTextEdit="1"/>
              </p:cNvSpPr>
              <p:nvPr/>
            </p:nvSpPr>
            <p:spPr>
              <a:xfrm>
                <a:off x="8068644" y="3529706"/>
                <a:ext cx="1331912" cy="357188"/>
              </a:xfrm>
              <a:prstGeom prst="rect">
                <a:avLst/>
              </a:prstGeom>
              <a:blipFill>
                <a:blip r:embed="rId7"/>
                <a:stretch>
                  <a:fillRect r="-119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Object 28">
                <a:extLst>
                  <a:ext uri="{FF2B5EF4-FFF2-40B4-BE49-F238E27FC236}">
                    <a16:creationId xmlns:a16="http://schemas.microsoft.com/office/drawing/2014/main" id="{3954F785-846F-6B3B-E35F-7DD89BAFEBDB}"/>
                  </a:ext>
                </a:extLst>
              </p:cNvPr>
              <p:cNvSpPr txBox="1"/>
              <p:nvPr/>
            </p:nvSpPr>
            <p:spPr>
              <a:xfrm>
                <a:off x="6628166" y="3992637"/>
                <a:ext cx="2867713" cy="3571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50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100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smtClean="0">
                          <a:solidFill>
                            <a:srgbClr val="000000"/>
                          </a:solidFill>
                          <a:latin typeface="Cambria Math" panose="02040503050406030204" pitchFamily="18" charset="0"/>
                        </a:rPr>
                        <m:t>=</m:t>
                      </m:r>
                      <m:r>
                        <a:rPr lang="en-GB" i="1">
                          <a:solidFill>
                            <a:srgbClr val="000000"/>
                          </a:solidFill>
                          <a:latin typeface="Cambria Math" panose="02040503050406030204" pitchFamily="18" charset="0"/>
                        </a:rPr>
                        <m:t>5000</m:t>
                      </m:r>
                      <m:sSup>
                        <m:sSupPr>
                          <m:ctrlPr>
                            <a:rPr lang="en-GB" i="1">
                              <a:solidFill>
                                <a:srgbClr val="000000"/>
                              </a:solidFill>
                              <a:latin typeface="Cambria Math" panose="02040503050406030204" pitchFamily="18" charset="0"/>
                            </a:rPr>
                          </m:ctrlPr>
                        </m:sSupPr>
                        <m:e>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e>
                        <m:sup>
                          <m:r>
                            <a:rPr lang="en-GB" i="0">
                              <a:solidFill>
                                <a:srgbClr val="000000"/>
                              </a:solidFill>
                              <a:latin typeface="Cambria Math" panose="02040503050406030204" pitchFamily="18" charset="0"/>
                            </a:rPr>
                            <m:t>2</m:t>
                          </m:r>
                        </m:sup>
                      </m:sSup>
                    </m:oMath>
                  </m:oMathPara>
                </a14:m>
                <a:endParaRPr lang="en-GB" dirty="0"/>
              </a:p>
            </p:txBody>
          </p:sp>
        </mc:Choice>
        <mc:Fallback xmlns="">
          <p:sp>
            <p:nvSpPr>
              <p:cNvPr id="29" name="Object 28">
                <a:extLst>
                  <a:ext uri="{FF2B5EF4-FFF2-40B4-BE49-F238E27FC236}">
                    <a16:creationId xmlns:a16="http://schemas.microsoft.com/office/drawing/2014/main" id="{3954F785-846F-6B3B-E35F-7DD89BAFEBDB}"/>
                  </a:ext>
                </a:extLst>
              </p:cNvPr>
              <p:cNvSpPr txBox="1">
                <a:spLocks noRot="1" noChangeAspect="1" noMove="1" noResize="1" noEditPoints="1" noAdjustHandles="1" noChangeArrowheads="1" noChangeShapeType="1" noTextEdit="1"/>
              </p:cNvSpPr>
              <p:nvPr/>
            </p:nvSpPr>
            <p:spPr>
              <a:xfrm>
                <a:off x="6628166" y="3992637"/>
                <a:ext cx="2867713" cy="35718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Object 29">
                <a:extLst>
                  <a:ext uri="{FF2B5EF4-FFF2-40B4-BE49-F238E27FC236}">
                    <a16:creationId xmlns:a16="http://schemas.microsoft.com/office/drawing/2014/main" id="{5DD58481-AA4F-E64E-F05C-CC40BBC03A69}"/>
                  </a:ext>
                </a:extLst>
              </p:cNvPr>
              <p:cNvSpPr txBox="1"/>
              <p:nvPr/>
            </p:nvSpPr>
            <p:spPr>
              <a:xfrm>
                <a:off x="7261798" y="4520379"/>
                <a:ext cx="1707687" cy="6159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320000</m:t>
                          </m:r>
                        </m:num>
                        <m:den>
                          <m:r>
                            <a:rPr lang="en-GB" i="1">
                              <a:solidFill>
                                <a:srgbClr val="000000"/>
                              </a:solidFill>
                              <a:latin typeface="Cambria Math" panose="02040503050406030204" pitchFamily="18" charset="0"/>
                            </a:rPr>
                            <m:t>5000</m:t>
                          </m:r>
                        </m:den>
                      </m:f>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64</m:t>
                      </m:r>
                    </m:oMath>
                  </m:oMathPara>
                </a14:m>
                <a:endParaRPr lang="en-GB" dirty="0"/>
              </a:p>
            </p:txBody>
          </p:sp>
        </mc:Choice>
        <mc:Fallback xmlns="">
          <p:sp>
            <p:nvSpPr>
              <p:cNvPr id="30" name="Object 29">
                <a:extLst>
                  <a:ext uri="{FF2B5EF4-FFF2-40B4-BE49-F238E27FC236}">
                    <a16:creationId xmlns:a16="http://schemas.microsoft.com/office/drawing/2014/main" id="{5DD58481-AA4F-E64E-F05C-CC40BBC03A69}"/>
                  </a:ext>
                </a:extLst>
              </p:cNvPr>
              <p:cNvSpPr txBox="1">
                <a:spLocks noRot="1" noChangeAspect="1" noMove="1" noResize="1" noEditPoints="1" noAdjustHandles="1" noChangeArrowheads="1" noChangeShapeType="1" noTextEdit="1"/>
              </p:cNvSpPr>
              <p:nvPr/>
            </p:nvSpPr>
            <p:spPr>
              <a:xfrm>
                <a:off x="7261798" y="4520379"/>
                <a:ext cx="1707687" cy="615950"/>
              </a:xfrm>
              <a:prstGeom prst="rect">
                <a:avLst/>
              </a:prstGeom>
              <a:blipFill>
                <a:blip r:embed="rId9"/>
                <a:stretch>
                  <a:fillRect/>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D5D5C10E-D466-3796-9566-923CEDA62ABD}"/>
              </a:ext>
            </a:extLst>
          </p:cNvPr>
          <p:cNvSpPr/>
          <p:nvPr/>
        </p:nvSpPr>
        <p:spPr>
          <a:xfrm>
            <a:off x="9954573" y="3068969"/>
            <a:ext cx="216523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(Area available).</a:t>
            </a:r>
          </a:p>
        </p:txBody>
      </p:sp>
      <p:sp>
        <p:nvSpPr>
          <p:cNvPr id="32" name="Rectangle 31">
            <a:extLst>
              <a:ext uri="{FF2B5EF4-FFF2-40B4-BE49-F238E27FC236}">
                <a16:creationId xmlns:a16="http://schemas.microsoft.com/office/drawing/2014/main" id="{048909D8-630C-BB37-E216-3DF7DFD03999}"/>
              </a:ext>
            </a:extLst>
          </p:cNvPr>
          <p:cNvSpPr/>
          <p:nvPr/>
        </p:nvSpPr>
        <p:spPr>
          <a:xfrm>
            <a:off x="9762245" y="4074266"/>
            <a:ext cx="216523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(football pitch).</a:t>
            </a:r>
          </a:p>
        </p:txBody>
      </p:sp>
      <p:sp>
        <p:nvSpPr>
          <p:cNvPr id="33" name="Rectangle 32">
            <a:extLst>
              <a:ext uri="{FF2B5EF4-FFF2-40B4-BE49-F238E27FC236}">
                <a16:creationId xmlns:a16="http://schemas.microsoft.com/office/drawing/2014/main" id="{A40E0034-EBEE-98A2-D822-F67A1BC8EE3F}"/>
              </a:ext>
            </a:extLst>
          </p:cNvPr>
          <p:cNvSpPr/>
          <p:nvPr/>
        </p:nvSpPr>
        <p:spPr>
          <a:xfrm>
            <a:off x="6673570" y="5753241"/>
            <a:ext cx="264295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Yes, it will be larger.</a:t>
            </a:r>
          </a:p>
        </p:txBody>
      </p:sp>
      <p:sp>
        <p:nvSpPr>
          <p:cNvPr id="34" name="Rectangle 33">
            <a:extLst>
              <a:ext uri="{FF2B5EF4-FFF2-40B4-BE49-F238E27FC236}">
                <a16:creationId xmlns:a16="http://schemas.microsoft.com/office/drawing/2014/main" id="{F22C5681-40D6-0FA3-950F-DBDDB66147ED}"/>
              </a:ext>
            </a:extLst>
          </p:cNvPr>
          <p:cNvSpPr/>
          <p:nvPr/>
        </p:nvSpPr>
        <p:spPr>
          <a:xfrm>
            <a:off x="9316527" y="5736566"/>
            <a:ext cx="1906438" cy="5348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Yes.</a:t>
            </a:r>
            <a:endParaRPr lang="en-US" dirty="0">
              <a:solidFill>
                <a:schemeClr val="tx1"/>
              </a:solidFill>
              <a:latin typeface="Arial" panose="020B0604020202020204" pitchFamily="34" charset="0"/>
              <a:cs typeface="Arial" panose="020B0604020202020204" pitchFamily="34" charset="0"/>
            </a:endParaRPr>
          </a:p>
        </p:txBody>
      </p:sp>
      <p:pic>
        <p:nvPicPr>
          <p:cNvPr id="6" name="Picture 5" descr="Diagram showing a right-angle triangle. The vertical and horizontal sides are both labelled as measuring 1/2 mile.">
            <a:extLst>
              <a:ext uri="{FF2B5EF4-FFF2-40B4-BE49-F238E27FC236}">
                <a16:creationId xmlns:a16="http://schemas.microsoft.com/office/drawing/2014/main" id="{5CF7A77C-EDF5-A585-3E22-A25035DDFA27}"/>
              </a:ext>
            </a:extLst>
          </p:cNvPr>
          <p:cNvPicPr>
            <a:picLocks noChangeAspect="1"/>
          </p:cNvPicPr>
          <p:nvPr/>
        </p:nvPicPr>
        <p:blipFill>
          <a:blip r:embed="rId10"/>
          <a:stretch>
            <a:fillRect/>
          </a:stretch>
        </p:blipFill>
        <p:spPr>
          <a:xfrm>
            <a:off x="1080705" y="2783761"/>
            <a:ext cx="1486357" cy="1361102"/>
          </a:xfrm>
          <a:prstGeom prst="rect">
            <a:avLst/>
          </a:prstGeom>
        </p:spPr>
      </p:pic>
    </p:spTree>
    <p:extLst>
      <p:ext uri="{BB962C8B-B14F-4D97-AF65-F5344CB8AC3E}">
        <p14:creationId xmlns:p14="http://schemas.microsoft.com/office/powerpoint/2010/main" val="4224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Garden B. Garden B has a sign that says 'Garden B, 15 m by 8 m'.&#10;">
            <a:extLst>
              <a:ext uri="{FF2B5EF4-FFF2-40B4-BE49-F238E27FC236}">
                <a16:creationId xmlns:a16="http://schemas.microsoft.com/office/drawing/2014/main" id="{5E3F2AF8-9957-E0C5-D5BC-143437267ED0}"/>
              </a:ext>
            </a:extLst>
          </p:cNvPr>
          <p:cNvPicPr>
            <a:picLocks noChangeAspect="1"/>
          </p:cNvPicPr>
          <p:nvPr/>
        </p:nvPicPr>
        <p:blipFill>
          <a:blip r:embed="rId3"/>
          <a:stretch>
            <a:fillRect/>
          </a:stretch>
        </p:blipFill>
        <p:spPr>
          <a:xfrm>
            <a:off x="7377625" y="2680149"/>
            <a:ext cx="3121152" cy="1499616"/>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Three gardens (answers)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23" name="TextBox 22">
            <a:extLst>
              <a:ext uri="{FF2B5EF4-FFF2-40B4-BE49-F238E27FC236}">
                <a16:creationId xmlns:a16="http://schemas.microsoft.com/office/drawing/2014/main" id="{704D0C7A-EC90-931C-D040-7BEC76C003E2}"/>
              </a:ext>
            </a:extLst>
          </p:cNvPr>
          <p:cNvSpPr txBox="1"/>
          <p:nvPr/>
        </p:nvSpPr>
        <p:spPr>
          <a:xfrm>
            <a:off x="771739" y="1171977"/>
            <a:ext cx="4512641" cy="954107"/>
          </a:xfrm>
          <a:prstGeom prst="rect">
            <a:avLst/>
          </a:prstGeom>
          <a:noFill/>
        </p:spPr>
        <p:txBody>
          <a:bodyPr wrap="square" rtlCol="0">
            <a:spAutoFit/>
          </a:bodyPr>
          <a:lstStyle/>
          <a:p>
            <a:r>
              <a:rPr lang="en-GB" sz="2800" dirty="0">
                <a:solidFill>
                  <a:schemeClr val="tx1"/>
                </a:solidFill>
                <a:latin typeface="Arial" panose="020B0604020202020204" pitchFamily="34" charset="0"/>
                <a:cs typeface="Arial" panose="020B0604020202020204" pitchFamily="34" charset="0"/>
              </a:rPr>
              <a:t>Garden A has the smallest length and width.</a:t>
            </a:r>
          </a:p>
        </p:txBody>
      </p:sp>
      <p:sp>
        <p:nvSpPr>
          <p:cNvPr id="25" name="TextBox 24">
            <a:extLst>
              <a:ext uri="{FF2B5EF4-FFF2-40B4-BE49-F238E27FC236}">
                <a16:creationId xmlns:a16="http://schemas.microsoft.com/office/drawing/2014/main" id="{AACAC28F-2CC5-11C2-BD13-DE025E7E3693}"/>
              </a:ext>
            </a:extLst>
          </p:cNvPr>
          <p:cNvSpPr txBox="1"/>
          <p:nvPr/>
        </p:nvSpPr>
        <p:spPr>
          <a:xfrm>
            <a:off x="4372112" y="4478366"/>
            <a:ext cx="5793165" cy="1815882"/>
          </a:xfrm>
          <a:prstGeom prst="rect">
            <a:avLst/>
          </a:prstGeom>
          <a:noFill/>
        </p:spPr>
        <p:txBody>
          <a:bodyPr wrap="square" rtlCol="0">
            <a:spAutoFit/>
          </a:bodyPr>
          <a:lstStyle/>
          <a:p>
            <a:r>
              <a:rPr lang="en-GB" sz="2800" dirty="0">
                <a:solidFill>
                  <a:schemeClr val="tx1"/>
                </a:solidFill>
                <a:latin typeface="Arial" panose="020B0604020202020204" pitchFamily="34" charset="0"/>
                <a:cs typeface="Arial" panose="020B0604020202020204" pitchFamily="34" charset="0"/>
              </a:rPr>
              <a:t>Garden C is 1 metre longer than Garden A. It is only 7 m</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bigger than A. It is smaller than Garden B.</a:t>
            </a:r>
          </a:p>
          <a:p>
            <a:endParaRPr lang="en-GB" sz="28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4CCBD04-05BC-1EAE-0591-0528EDC8D308}"/>
              </a:ext>
            </a:extLst>
          </p:cNvPr>
          <p:cNvSpPr txBox="1"/>
          <p:nvPr/>
        </p:nvSpPr>
        <p:spPr>
          <a:xfrm>
            <a:off x="6096000" y="1145951"/>
            <a:ext cx="5257800" cy="1815882"/>
          </a:xfrm>
          <a:prstGeom prst="rect">
            <a:avLst/>
          </a:prstGeom>
          <a:noFill/>
        </p:spPr>
        <p:txBody>
          <a:bodyPr wrap="square" rtlCol="0">
            <a:spAutoFit/>
          </a:bodyPr>
          <a:lstStyle/>
          <a:p>
            <a:r>
              <a:rPr lang="en-GB" sz="2800" dirty="0">
                <a:solidFill>
                  <a:schemeClr val="tx1"/>
                </a:solidFill>
                <a:latin typeface="Arial" panose="020B0604020202020204" pitchFamily="34" charset="0"/>
                <a:cs typeface="Arial" panose="020B0604020202020204" pitchFamily="34" charset="0"/>
              </a:rPr>
              <a:t>Garden B is 1 metre wider than Garden A. It is 15 m</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bigger than Garden A.</a:t>
            </a:r>
          </a:p>
          <a:p>
            <a:endParaRPr lang="en-GB" sz="28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D791AE2-28EA-8410-3F9B-5436E6E6B481}"/>
              </a:ext>
            </a:extLst>
          </p:cNvPr>
          <p:cNvSpPr/>
          <p:nvPr/>
        </p:nvSpPr>
        <p:spPr>
          <a:xfrm>
            <a:off x="7389500" y="3995655"/>
            <a:ext cx="2775778" cy="1722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Arial" panose="020B0604020202020204" pitchFamily="34" charset="0"/>
                <a:cs typeface="Arial" panose="020B0604020202020204" pitchFamily="34" charset="0"/>
              </a:rPr>
              <a:t>1 x 15</a:t>
            </a:r>
          </a:p>
        </p:txBody>
      </p:sp>
      <p:pic>
        <p:nvPicPr>
          <p:cNvPr id="7" name="Picture 6" descr="A drawing of Garden A. Garden A has a sign that says 'Garden A, 15 m by 7 m'.&#10;">
            <a:extLst>
              <a:ext uri="{FF2B5EF4-FFF2-40B4-BE49-F238E27FC236}">
                <a16:creationId xmlns:a16="http://schemas.microsoft.com/office/drawing/2014/main" id="{EB68F2CC-23EE-2C07-C719-0FEFB833A659}"/>
              </a:ext>
            </a:extLst>
          </p:cNvPr>
          <p:cNvPicPr>
            <a:picLocks noChangeAspect="1"/>
          </p:cNvPicPr>
          <p:nvPr/>
        </p:nvPicPr>
        <p:blipFill>
          <a:blip r:embed="rId4"/>
          <a:stretch>
            <a:fillRect/>
          </a:stretch>
        </p:blipFill>
        <p:spPr>
          <a:xfrm>
            <a:off x="1112682" y="2325565"/>
            <a:ext cx="3121152" cy="1274064"/>
          </a:xfrm>
          <a:prstGeom prst="rect">
            <a:avLst/>
          </a:prstGeom>
        </p:spPr>
      </p:pic>
      <p:pic>
        <p:nvPicPr>
          <p:cNvPr id="11" name="Picture 10" descr="A drawing of Garden C. Garden C has a sign that says 'Garden C, 16 m by 7 m'.&#10;">
            <a:extLst>
              <a:ext uri="{FF2B5EF4-FFF2-40B4-BE49-F238E27FC236}">
                <a16:creationId xmlns:a16="http://schemas.microsoft.com/office/drawing/2014/main" id="{4B56B065-4410-4F76-041B-8C018C9F861C}"/>
              </a:ext>
            </a:extLst>
          </p:cNvPr>
          <p:cNvPicPr>
            <a:picLocks noChangeAspect="1"/>
          </p:cNvPicPr>
          <p:nvPr/>
        </p:nvPicPr>
        <p:blipFill>
          <a:blip r:embed="rId5"/>
          <a:stretch>
            <a:fillRect/>
          </a:stretch>
        </p:blipFill>
        <p:spPr>
          <a:xfrm>
            <a:off x="1095778" y="4567665"/>
            <a:ext cx="3154414" cy="1253756"/>
          </a:xfrm>
          <a:prstGeom prst="rect">
            <a:avLst/>
          </a:prstGeom>
        </p:spPr>
      </p:pic>
      <p:sp>
        <p:nvSpPr>
          <p:cNvPr id="21" name="Rectangle 20">
            <a:extLst>
              <a:ext uri="{FF2B5EF4-FFF2-40B4-BE49-F238E27FC236}">
                <a16:creationId xmlns:a16="http://schemas.microsoft.com/office/drawing/2014/main" id="{79B762D0-2499-FE31-B149-726240598060}"/>
              </a:ext>
            </a:extLst>
          </p:cNvPr>
          <p:cNvSpPr/>
          <p:nvPr/>
        </p:nvSpPr>
        <p:spPr>
          <a:xfrm>
            <a:off x="1095777" y="4567665"/>
            <a:ext cx="155335" cy="12537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dirty="0">
                <a:solidFill>
                  <a:srgbClr val="C00000"/>
                </a:solidFill>
                <a:latin typeface="Arial" panose="020B0604020202020204" pitchFamily="34" charset="0"/>
                <a:cs typeface="Arial" panose="020B0604020202020204" pitchFamily="34" charset="0"/>
              </a:rPr>
              <a:t>1 x 7</a:t>
            </a:r>
          </a:p>
        </p:txBody>
      </p:sp>
    </p:spTree>
    <p:extLst>
      <p:ext uri="{BB962C8B-B14F-4D97-AF65-F5344CB8AC3E}">
        <p14:creationId xmlns:p14="http://schemas.microsoft.com/office/powerpoint/2010/main" val="142928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 to (b)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8" name="TextBox 7">
            <a:extLst>
              <a:ext uri="{FF2B5EF4-FFF2-40B4-BE49-F238E27FC236}">
                <a16:creationId xmlns:a16="http://schemas.microsoft.com/office/drawing/2014/main" id="{1BD619E9-FC38-E9FD-9C56-BB5E82920A39}"/>
              </a:ext>
            </a:extLst>
          </p:cNvPr>
          <p:cNvSpPr txBox="1"/>
          <p:nvPr/>
        </p:nvSpPr>
        <p:spPr>
          <a:xfrm>
            <a:off x="838201" y="1328562"/>
            <a:ext cx="525779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is a local councillor.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She wants to write about a new housing development.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The diagram shows the space for the new development.</a:t>
            </a:r>
          </a:p>
        </p:txBody>
      </p:sp>
      <p:sp>
        <p:nvSpPr>
          <p:cNvPr id="10" name="TextBox 9">
            <a:extLst>
              <a:ext uri="{FF2B5EF4-FFF2-40B4-BE49-F238E27FC236}">
                <a16:creationId xmlns:a16="http://schemas.microsoft.com/office/drawing/2014/main" id="{D3D8C909-0482-D317-66D6-85AE5CAAB4BD}"/>
              </a:ext>
            </a:extLst>
          </p:cNvPr>
          <p:cNvSpPr txBox="1"/>
          <p:nvPr/>
        </p:nvSpPr>
        <p:spPr>
          <a:xfrm>
            <a:off x="838201" y="4169869"/>
            <a:ext cx="551447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knows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 football pitch is rectangular 100 m by 50 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1 mile = 1600 m. </a:t>
            </a:r>
          </a:p>
        </p:txBody>
      </p:sp>
      <p:sp>
        <p:nvSpPr>
          <p:cNvPr id="24" name="Rectangle 23">
            <a:extLst>
              <a:ext uri="{FF2B5EF4-FFF2-40B4-BE49-F238E27FC236}">
                <a16:creationId xmlns:a16="http://schemas.microsoft.com/office/drawing/2014/main" id="{06660CFC-A2AA-FA5B-3BC2-C92224A99743}"/>
              </a:ext>
            </a:extLst>
          </p:cNvPr>
          <p:cNvSpPr/>
          <p:nvPr/>
        </p:nvSpPr>
        <p:spPr>
          <a:xfrm>
            <a:off x="5161615" y="1316832"/>
            <a:ext cx="636317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(b) Use reverse calculations to show a check of your answer.</a:t>
            </a:r>
          </a:p>
        </p:txBody>
      </p:sp>
      <mc:AlternateContent xmlns:mc="http://schemas.openxmlformats.org/markup-compatibility/2006" xmlns:a14="http://schemas.microsoft.com/office/drawing/2010/main">
        <mc:Choice Requires="a14">
          <p:sp>
            <p:nvSpPr>
              <p:cNvPr id="25" name="Object 24">
                <a:extLst>
                  <a:ext uri="{FF2B5EF4-FFF2-40B4-BE49-F238E27FC236}">
                    <a16:creationId xmlns:a16="http://schemas.microsoft.com/office/drawing/2014/main" id="{03A43A03-54C8-E522-8C7B-0D83ECA7BA6C}"/>
                  </a:ext>
                </a:extLst>
              </p:cNvPr>
              <p:cNvSpPr txBox="1"/>
              <p:nvPr/>
            </p:nvSpPr>
            <p:spPr>
              <a:xfrm>
                <a:off x="8138424" y="2165192"/>
                <a:ext cx="3126399" cy="344319"/>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64×50×100=320000</m:t>
                      </m:r>
                    </m:oMath>
                  </m:oMathPara>
                </a14:m>
                <a:endParaRPr lang="en-GB" dirty="0"/>
              </a:p>
            </p:txBody>
          </p:sp>
        </mc:Choice>
        <mc:Fallback xmlns="">
          <p:sp>
            <p:nvSpPr>
              <p:cNvPr id="25" name="Object 24">
                <a:extLst>
                  <a:ext uri="{FF2B5EF4-FFF2-40B4-BE49-F238E27FC236}">
                    <a16:creationId xmlns:a16="http://schemas.microsoft.com/office/drawing/2014/main" id="{03A43A03-54C8-E522-8C7B-0D83ECA7BA6C}"/>
                  </a:ext>
                </a:extLst>
              </p:cNvPr>
              <p:cNvSpPr txBox="1">
                <a:spLocks noRot="1" noChangeAspect="1" noMove="1" noResize="1" noEditPoints="1" noAdjustHandles="1" noChangeArrowheads="1" noChangeShapeType="1" noTextEdit="1"/>
              </p:cNvSpPr>
              <p:nvPr/>
            </p:nvSpPr>
            <p:spPr>
              <a:xfrm>
                <a:off x="8138424" y="2165192"/>
                <a:ext cx="3126399" cy="34431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Object 25">
                <a:extLst>
                  <a:ext uri="{FF2B5EF4-FFF2-40B4-BE49-F238E27FC236}">
                    <a16:creationId xmlns:a16="http://schemas.microsoft.com/office/drawing/2014/main" id="{EDCF8948-2D50-A1FC-253B-F5356FFDD286}"/>
                  </a:ext>
                </a:extLst>
              </p:cNvPr>
              <p:cNvSpPr txBox="1"/>
              <p:nvPr/>
            </p:nvSpPr>
            <p:spPr>
              <a:xfrm>
                <a:off x="8396867" y="2607937"/>
                <a:ext cx="2867956" cy="3651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320000×2=640000</m:t>
                      </m:r>
                    </m:oMath>
                  </m:oMathPara>
                </a14:m>
                <a:endParaRPr lang="en-GB" dirty="0"/>
              </a:p>
            </p:txBody>
          </p:sp>
        </mc:Choice>
        <mc:Fallback xmlns="">
          <p:sp>
            <p:nvSpPr>
              <p:cNvPr id="26" name="Object 25">
                <a:extLst>
                  <a:ext uri="{FF2B5EF4-FFF2-40B4-BE49-F238E27FC236}">
                    <a16:creationId xmlns:a16="http://schemas.microsoft.com/office/drawing/2014/main" id="{EDCF8948-2D50-A1FC-253B-F5356FFDD286}"/>
                  </a:ext>
                </a:extLst>
              </p:cNvPr>
              <p:cNvSpPr txBox="1">
                <a:spLocks noRot="1" noChangeAspect="1" noMove="1" noResize="1" noEditPoints="1" noAdjustHandles="1" noChangeArrowheads="1" noChangeShapeType="1" noTextEdit="1"/>
              </p:cNvSpPr>
              <p:nvPr/>
            </p:nvSpPr>
            <p:spPr>
              <a:xfrm>
                <a:off x="8396867" y="2607937"/>
                <a:ext cx="2867956" cy="36512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Object 26">
                <a:extLst>
                  <a:ext uri="{FF2B5EF4-FFF2-40B4-BE49-F238E27FC236}">
                    <a16:creationId xmlns:a16="http://schemas.microsoft.com/office/drawing/2014/main" id="{18F46184-1F24-ED8D-8C38-008FED0DDDD5}"/>
                  </a:ext>
                </a:extLst>
              </p:cNvPr>
              <p:cNvSpPr txBox="1"/>
              <p:nvPr/>
            </p:nvSpPr>
            <p:spPr>
              <a:xfrm>
                <a:off x="8785836" y="3045988"/>
                <a:ext cx="2867956" cy="416296"/>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640000=800</m:t>
                      </m:r>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×800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oMath>
                  </m:oMathPara>
                </a14:m>
                <a:endParaRPr lang="en-GB" dirty="0"/>
              </a:p>
            </p:txBody>
          </p:sp>
        </mc:Choice>
        <mc:Fallback xmlns="">
          <p:sp>
            <p:nvSpPr>
              <p:cNvPr id="27" name="Object 26">
                <a:extLst>
                  <a:ext uri="{FF2B5EF4-FFF2-40B4-BE49-F238E27FC236}">
                    <a16:creationId xmlns:a16="http://schemas.microsoft.com/office/drawing/2014/main" id="{18F46184-1F24-ED8D-8C38-008FED0DDDD5}"/>
                  </a:ext>
                </a:extLst>
              </p:cNvPr>
              <p:cNvSpPr txBox="1">
                <a:spLocks noRot="1" noChangeAspect="1" noMove="1" noResize="1" noEditPoints="1" noAdjustHandles="1" noChangeArrowheads="1" noChangeShapeType="1" noTextEdit="1"/>
              </p:cNvSpPr>
              <p:nvPr/>
            </p:nvSpPr>
            <p:spPr>
              <a:xfrm>
                <a:off x="8785836" y="3045988"/>
                <a:ext cx="2867956" cy="41629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FE08940F-54A4-98A0-9B25-D83A6410986C}"/>
                  </a:ext>
                </a:extLst>
              </p:cNvPr>
              <p:cNvSpPr txBox="1"/>
              <p:nvPr/>
            </p:nvSpPr>
            <p:spPr>
              <a:xfrm>
                <a:off x="8785836" y="3612680"/>
                <a:ext cx="2129928" cy="66833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800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num>
                        <m:den>
                          <m:r>
                            <a:rPr lang="en-GB" i="1">
                              <a:solidFill>
                                <a:srgbClr val="000000"/>
                              </a:solidFill>
                              <a:latin typeface="Cambria Math" panose="02040503050406030204" pitchFamily="18" charset="0"/>
                            </a:rPr>
                            <m:t>1600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den>
                      </m:f>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m:rPr>
                          <m:nor/>
                        </m:rPr>
                        <a:rPr lang="en-GB" b="0" i="0" smtClean="0">
                          <a:solidFill>
                            <a:srgbClr val="000000"/>
                          </a:solidFill>
                          <a:latin typeface="Cambria Math" panose="02040503050406030204" pitchFamily="18" charset="0"/>
                        </a:rPr>
                        <m:t> </m:t>
                      </m:r>
                      <m:r>
                        <m:rPr>
                          <m:nor/>
                        </m:rPr>
                        <a:rPr lang="en-GB" i="0">
                          <a:solidFill>
                            <a:srgbClr val="000000"/>
                          </a:solidFill>
                          <a:latin typeface="Cambria Math" panose="02040503050406030204" pitchFamily="18" charset="0"/>
                        </a:rPr>
                        <m:t>mile</m:t>
                      </m:r>
                      <m:r>
                        <m:rPr>
                          <m:nor/>
                        </m:rPr>
                        <a:rPr lang="en-GB" i="0">
                          <a:solidFill>
                            <a:srgbClr val="000000"/>
                          </a:solidFill>
                          <a:latin typeface="Cambria Math" panose="02040503050406030204" pitchFamily="18" charset="0"/>
                        </a:rPr>
                        <m:t>.</m:t>
                      </m:r>
                    </m:oMath>
                  </m:oMathPara>
                </a14:m>
                <a:endParaRPr lang="en-GB" dirty="0"/>
              </a:p>
            </p:txBody>
          </p:sp>
        </mc:Choice>
        <mc:Fallback xmlns="">
          <p:sp>
            <p:nvSpPr>
              <p:cNvPr id="28" name="Object 27">
                <a:extLst>
                  <a:ext uri="{FF2B5EF4-FFF2-40B4-BE49-F238E27FC236}">
                    <a16:creationId xmlns:a16="http://schemas.microsoft.com/office/drawing/2014/main" id="{FE08940F-54A4-98A0-9B25-D83A6410986C}"/>
                  </a:ext>
                </a:extLst>
              </p:cNvPr>
              <p:cNvSpPr txBox="1">
                <a:spLocks noRot="1" noChangeAspect="1" noMove="1" noResize="1" noEditPoints="1" noAdjustHandles="1" noChangeArrowheads="1" noChangeShapeType="1" noTextEdit="1"/>
              </p:cNvSpPr>
              <p:nvPr/>
            </p:nvSpPr>
            <p:spPr>
              <a:xfrm>
                <a:off x="8785836" y="3612680"/>
                <a:ext cx="2129928" cy="668338"/>
              </a:xfrm>
              <a:prstGeom prst="rect">
                <a:avLst/>
              </a:prstGeom>
              <a:blipFill>
                <a:blip r:embed="rId8"/>
                <a:stretch>
                  <a:fillRect/>
                </a:stretch>
              </a:blipFill>
            </p:spPr>
            <p:txBody>
              <a:bodyPr/>
              <a:lstStyle/>
              <a:p>
                <a:r>
                  <a:rPr lang="en-GB">
                    <a:noFill/>
                  </a:rPr>
                  <a:t> </a:t>
                </a:r>
              </a:p>
            </p:txBody>
          </p:sp>
        </mc:Fallback>
      </mc:AlternateContent>
      <p:pic>
        <p:nvPicPr>
          <p:cNvPr id="6" name="Picture 5" descr="Diagram showing a right-angle triangle. The vertical and horizontal sides are both labelled as measuring 1/2 mile.">
            <a:extLst>
              <a:ext uri="{FF2B5EF4-FFF2-40B4-BE49-F238E27FC236}">
                <a16:creationId xmlns:a16="http://schemas.microsoft.com/office/drawing/2014/main" id="{CF96C2F4-DCB7-FE35-5A1A-443097A17C79}"/>
              </a:ext>
            </a:extLst>
          </p:cNvPr>
          <p:cNvPicPr>
            <a:picLocks noChangeAspect="1"/>
          </p:cNvPicPr>
          <p:nvPr/>
        </p:nvPicPr>
        <p:blipFill>
          <a:blip r:embed="rId9"/>
          <a:stretch>
            <a:fillRect/>
          </a:stretch>
        </p:blipFill>
        <p:spPr>
          <a:xfrm>
            <a:off x="980547" y="2817620"/>
            <a:ext cx="1543331" cy="1413275"/>
          </a:xfrm>
          <a:prstGeom prst="rect">
            <a:avLst/>
          </a:prstGeom>
        </p:spPr>
      </p:pic>
    </p:spTree>
    <p:extLst>
      <p:ext uri="{BB962C8B-B14F-4D97-AF65-F5344CB8AC3E}">
        <p14:creationId xmlns:p14="http://schemas.microsoft.com/office/powerpoint/2010/main" val="4050481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89782" y="156461"/>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mark scheme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31</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8543E621-767E-84A8-60FA-FE382EDEE06E}"/>
              </a:ext>
            </a:extLst>
          </p:cNvPr>
          <p:cNvGraphicFramePr>
            <a:graphicFrameLocks noGrp="1"/>
          </p:cNvGraphicFramePr>
          <p:nvPr>
            <p:extLst>
              <p:ext uri="{D42A27DB-BD31-4B8C-83A1-F6EECF244321}">
                <p14:modId xmlns:p14="http://schemas.microsoft.com/office/powerpoint/2010/main" val="3843827039"/>
              </p:ext>
            </p:extLst>
          </p:nvPr>
        </p:nvGraphicFramePr>
        <p:xfrm>
          <a:off x="872704" y="1784390"/>
          <a:ext cx="10324392" cy="4465320"/>
        </p:xfrm>
        <a:graphic>
          <a:graphicData uri="http://schemas.openxmlformats.org/drawingml/2006/table">
            <a:tbl>
              <a:tblPr firstRow="1" bandRow="1">
                <a:tableStyleId>{5C22544A-7EE6-4342-B048-85BDC9FD1C3A}</a:tableStyleId>
              </a:tblPr>
              <a:tblGrid>
                <a:gridCol w="946150">
                  <a:extLst>
                    <a:ext uri="{9D8B030D-6E8A-4147-A177-3AD203B41FA5}">
                      <a16:colId xmlns:a16="http://schemas.microsoft.com/office/drawing/2014/main" val="1210673246"/>
                    </a:ext>
                  </a:extLst>
                </a:gridCol>
                <a:gridCol w="3531524">
                  <a:extLst>
                    <a:ext uri="{9D8B030D-6E8A-4147-A177-3AD203B41FA5}">
                      <a16:colId xmlns:a16="http://schemas.microsoft.com/office/drawing/2014/main" val="1459181167"/>
                    </a:ext>
                  </a:extLst>
                </a:gridCol>
                <a:gridCol w="691198">
                  <a:extLst>
                    <a:ext uri="{9D8B030D-6E8A-4147-A177-3AD203B41FA5}">
                      <a16:colId xmlns:a16="http://schemas.microsoft.com/office/drawing/2014/main" val="887582043"/>
                    </a:ext>
                  </a:extLst>
                </a:gridCol>
                <a:gridCol w="683066">
                  <a:extLst>
                    <a:ext uri="{9D8B030D-6E8A-4147-A177-3AD203B41FA5}">
                      <a16:colId xmlns:a16="http://schemas.microsoft.com/office/drawing/2014/main" val="2461785830"/>
                    </a:ext>
                  </a:extLst>
                </a:gridCol>
                <a:gridCol w="4472454">
                  <a:extLst>
                    <a:ext uri="{9D8B030D-6E8A-4147-A177-3AD203B41FA5}">
                      <a16:colId xmlns:a16="http://schemas.microsoft.com/office/drawing/2014/main" val="898218943"/>
                    </a:ext>
                  </a:extLst>
                </a:gridCol>
              </a:tblGrid>
              <a:tr h="357098">
                <a:tc>
                  <a:txBody>
                    <a:bodyPr/>
                    <a:lstStyle/>
                    <a:p>
                      <a:pPr algn="ctr"/>
                      <a:r>
                        <a:rPr lang="en-IN" sz="1100" b="1" dirty="0">
                          <a:solidFill>
                            <a:schemeClr val="tx1"/>
                          </a:solidFill>
                          <a:latin typeface="Arial" panose="020B0604020202020204" pitchFamily="34" charset="0"/>
                          <a:cs typeface="Arial" panose="020B0604020202020204" pitchFamily="34" charset="0"/>
                        </a:rPr>
                        <a:t>Question</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Process</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Mark</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Mark Grid</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Evidence</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29750"/>
                  </a:ext>
                </a:extLst>
              </a:tr>
              <a:tr h="3213884">
                <a:tc>
                  <a:txBody>
                    <a:bodyPr/>
                    <a:lstStyle/>
                    <a:p>
                      <a:r>
                        <a:rPr lang="en-IN" sz="1100" b="1" dirty="0">
                          <a:solidFill>
                            <a:schemeClr val="tx1"/>
                          </a:solidFill>
                          <a:latin typeface="Arial" panose="020B0604020202020204" pitchFamily="34" charset="0"/>
                          <a:cs typeface="Arial" panose="020B0604020202020204" pitchFamily="34" charset="0"/>
                        </a:rPr>
                        <a:t>Q12</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Process to find out a missing length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Process to find out one relevant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Full process to work out floor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Process to work out number of packs (allow for a relevant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Full process to work out total cost using rounded up value (allow ft ‘packs’ provided area is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Accurate figure </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100" b="0" dirty="0">
                          <a:solidFill>
                            <a:schemeClr val="tx1"/>
                          </a:solidFill>
                          <a:latin typeface="Arial" panose="020B0604020202020204" pitchFamily="34" charset="0"/>
                          <a:cs typeface="Arial" panose="020B0604020202020204" pitchFamily="34" charset="0"/>
                        </a:rPr>
                        <a:t>1</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1 or</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2</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1 or</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2 or</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3</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100" b="0" dirty="0">
                          <a:solidFill>
                            <a:schemeClr val="tx1"/>
                          </a:solidFill>
                          <a:latin typeface="Arial" panose="020B0604020202020204" pitchFamily="34" charset="0"/>
                          <a:cs typeface="Arial" panose="020B0604020202020204" pitchFamily="34" charset="0"/>
                        </a:rPr>
                        <a:t>A</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B</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BC</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D</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DE</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DEF</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Arial" panose="020B0604020202020204" pitchFamily="34" charset="0"/>
                          <a:cs typeface="Arial" panose="020B0604020202020204" pitchFamily="34" charset="0"/>
                        </a:rPr>
                        <a:t>10.2 − 4.5 (= 5.7) </a:t>
                      </a:r>
                      <a:r>
                        <a:rPr lang="en-US" sz="1100" b="1" dirty="0">
                          <a:solidFill>
                            <a:schemeClr val="tx1"/>
                          </a:solidFill>
                          <a:latin typeface="Arial" panose="020B0604020202020204" pitchFamily="34" charset="0"/>
                          <a:cs typeface="Arial" panose="020B0604020202020204" pitchFamily="34" charset="0"/>
                        </a:rPr>
                        <a:t>OR</a:t>
                      </a:r>
                    </a:p>
                    <a:p>
                      <a:r>
                        <a:rPr lang="en-IN" sz="1100" b="0" dirty="0">
                          <a:solidFill>
                            <a:schemeClr val="tx1"/>
                          </a:solidFill>
                          <a:latin typeface="Arial" panose="020B0604020202020204" pitchFamily="34" charset="0"/>
                          <a:cs typeface="Arial" panose="020B0604020202020204" pitchFamily="34" charset="0"/>
                        </a:rPr>
                        <a:t>7.7</a:t>
                      </a:r>
                      <a:r>
                        <a:rPr lang="en-US" sz="1100" b="0" dirty="0">
                          <a:solidFill>
                            <a:schemeClr val="tx1"/>
                          </a:solidFill>
                          <a:latin typeface="Arial" panose="020B0604020202020204" pitchFamily="34" charset="0"/>
                          <a:cs typeface="Arial" panose="020B0604020202020204" pitchFamily="34" charset="0"/>
                        </a:rPr>
                        <a:t> − 4 (= 3.7)</a:t>
                      </a:r>
                    </a:p>
                    <a:p>
                      <a:endParaRPr lang="en-IN" sz="1100" b="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e.g. 4.5 × 4 (= 18)</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10.2</a:t>
                      </a:r>
                      <a:r>
                        <a:rPr lang="en-US" sz="1100" b="0" dirty="0">
                          <a:solidFill>
                            <a:schemeClr val="tx1"/>
                          </a:solidFill>
                          <a:latin typeface="Arial" panose="020B0604020202020204" pitchFamily="34" charset="0"/>
                          <a:cs typeface="Arial" panose="020B0604020202020204" pitchFamily="34" charset="0"/>
                        </a:rPr>
                        <a:t> × 4 (= 40.8)</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4.5</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3.7</a:t>
                      </a:r>
                      <a:r>
                        <a:rPr lang="en-US" sz="1100" dirty="0">
                          <a:solidFill>
                            <a:schemeClr val="tx1"/>
                          </a:solidFill>
                          <a:latin typeface="Arial" panose="020B0604020202020204" pitchFamily="34" charset="0"/>
                          <a:cs typeface="Arial" panose="020B0604020202020204" pitchFamily="34" charset="0"/>
                        </a:rPr>
                        <a:t>’ ÷ 2 (= 8.325)</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7.7</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5.7</a:t>
                      </a:r>
                      <a:r>
                        <a:rPr lang="en-US" sz="1100" dirty="0">
                          <a:solidFill>
                            <a:schemeClr val="tx1"/>
                          </a:solidFill>
                          <a:latin typeface="Arial" panose="020B0604020202020204" pitchFamily="34" charset="0"/>
                          <a:cs typeface="Arial" panose="020B0604020202020204" pitchFamily="34" charset="0"/>
                        </a:rPr>
                        <a:t>’ (= 43.89)</a:t>
                      </a:r>
                      <a:r>
                        <a:rPr lang="en-US" sz="1100" b="1" dirty="0">
                          <a:solidFill>
                            <a:schemeClr val="tx1"/>
                          </a:solidFill>
                          <a:latin typeface="Arial" panose="020B0604020202020204" pitchFamily="34" charset="0"/>
                          <a:cs typeface="Arial" panose="020B060402020202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3.7</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5.7</a:t>
                      </a:r>
                      <a:r>
                        <a:rPr lang="en-US" sz="1100" dirty="0">
                          <a:solidFill>
                            <a:schemeClr val="tx1"/>
                          </a:solidFill>
                          <a:latin typeface="Arial" panose="020B0604020202020204" pitchFamily="34" charset="0"/>
                          <a:cs typeface="Arial" panose="020B0604020202020204" pitchFamily="34" charset="0"/>
                        </a:rPr>
                        <a:t>’ (= 21.09)</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10.2</a:t>
                      </a:r>
                      <a:r>
                        <a:rPr lang="en-US" sz="1100" b="0" dirty="0">
                          <a:solidFill>
                            <a:schemeClr val="tx1"/>
                          </a:solidFill>
                          <a:latin typeface="Arial" panose="020B0604020202020204" pitchFamily="34" charset="0"/>
                          <a:cs typeface="Arial" panose="020B0604020202020204" pitchFamily="34" charset="0"/>
                        </a:rPr>
                        <a:t> × 7.7 (= 78.54)</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4</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5.7</a:t>
                      </a:r>
                      <a:r>
                        <a:rPr lang="en-US" sz="1100" dirty="0">
                          <a:solidFill>
                            <a:schemeClr val="tx1"/>
                          </a:solidFill>
                          <a:latin typeface="Arial" panose="020B0604020202020204" pitchFamily="34" charset="0"/>
                          <a:cs typeface="Arial" panose="020B0604020202020204" pitchFamily="34" charset="0"/>
                        </a:rPr>
                        <a:t>’ (= 22.8)</a:t>
                      </a:r>
                    </a:p>
                    <a:p>
                      <a:endParaRPr lang="en-IN" sz="1100" b="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e.g. ‘18’ + ‘43.89’ + ‘8.325’ (= 70.215)</a:t>
                      </a:r>
                      <a:r>
                        <a:rPr lang="en-US" sz="1100" b="1" dirty="0">
                          <a:solidFill>
                            <a:schemeClr val="tx1"/>
                          </a:solidFill>
                          <a:latin typeface="Arial" panose="020B0604020202020204" pitchFamily="34" charset="0"/>
                          <a:cs typeface="Arial" panose="020B0604020202020204" pitchFamily="34" charset="0"/>
                        </a:rPr>
                        <a:t> OR</a:t>
                      </a:r>
                    </a:p>
                    <a:p>
                      <a:r>
                        <a:rPr lang="en-US" sz="1100" dirty="0">
                          <a:solidFill>
                            <a:schemeClr val="tx1"/>
                          </a:solidFill>
                          <a:latin typeface="Arial" panose="020B0604020202020204" pitchFamily="34" charset="0"/>
                          <a:cs typeface="Arial" panose="020B0604020202020204" pitchFamily="34" charset="0"/>
                        </a:rPr>
                        <a:t>‘40.8’ + ‘21.09’ + ‘8.325’ (= 70.215)</a:t>
                      </a:r>
                      <a:r>
                        <a:rPr lang="en-US" sz="1100" b="1" dirty="0">
                          <a:solidFill>
                            <a:schemeClr val="tx1"/>
                          </a:solidFill>
                          <a:latin typeface="Arial" panose="020B0604020202020204" pitchFamily="34" charset="0"/>
                          <a:cs typeface="Arial" panose="020B0604020202020204" pitchFamily="34" charset="0"/>
                        </a:rPr>
                        <a:t> OR</a:t>
                      </a:r>
                    </a:p>
                    <a:p>
                      <a:r>
                        <a:rPr lang="en-US" sz="1100" dirty="0">
                          <a:solidFill>
                            <a:schemeClr val="tx1"/>
                          </a:solidFill>
                          <a:latin typeface="Arial" panose="020B0604020202020204" pitchFamily="34" charset="0"/>
                          <a:cs typeface="Arial" panose="020B0604020202020204" pitchFamily="34" charset="0"/>
                        </a:rPr>
                        <a:t>‘78.54’ − ‘8.325’ (= 70.215)</a:t>
                      </a:r>
                    </a:p>
                    <a:p>
                      <a:endParaRPr lang="en-IN" sz="1100" b="0" dirty="0">
                        <a:solidFill>
                          <a:schemeClr val="tx1"/>
                        </a:solidFill>
                        <a:latin typeface="Arial" panose="020B0604020202020204" pitchFamily="34" charset="0"/>
                        <a:cs typeface="Arial" panose="020B0604020202020204" pitchFamily="34" charset="0"/>
                      </a:endParaRPr>
                    </a:p>
                    <a:p>
                      <a:r>
                        <a:rPr lang="en-IN" sz="1100" b="0" dirty="0" err="1">
                          <a:solidFill>
                            <a:schemeClr val="tx1"/>
                          </a:solidFill>
                          <a:latin typeface="Arial" panose="020B0604020202020204" pitchFamily="34" charset="0"/>
                          <a:cs typeface="Arial" panose="020B0604020202020204" pitchFamily="34" charset="0"/>
                        </a:rPr>
                        <a:t>e.g</a:t>
                      </a:r>
                      <a:r>
                        <a:rPr lang="en-IN" sz="11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‘70.215’ ÷ 0.945 (= 74.30…) </a:t>
                      </a:r>
                      <a:r>
                        <a:rPr lang="en-US" sz="1100" b="0" dirty="0">
                          <a:solidFill>
                            <a:schemeClr val="tx1"/>
                          </a:solidFill>
                          <a:latin typeface="Arial" panose="020B0604020202020204" pitchFamily="34" charset="0"/>
                          <a:cs typeface="Arial" panose="020B0604020202020204" pitchFamily="34" charset="0"/>
                        </a:rPr>
                        <a:t>oe</a:t>
                      </a:r>
                    </a:p>
                    <a:p>
                      <a:endParaRPr lang="en-IN" sz="1100" b="1" dirty="0">
                        <a:solidFill>
                          <a:schemeClr val="tx1"/>
                        </a:solidFill>
                        <a:latin typeface="Arial" panose="020B0604020202020204" pitchFamily="34" charset="0"/>
                        <a:cs typeface="Arial" panose="020B0604020202020204" pitchFamily="34" charset="0"/>
                      </a:endParaRPr>
                    </a:p>
                    <a:p>
                      <a:endParaRPr lang="en-IN" sz="1100" b="1" dirty="0">
                        <a:solidFill>
                          <a:schemeClr val="tx1"/>
                        </a:solidFill>
                        <a:latin typeface="Arial" panose="020B0604020202020204" pitchFamily="34" charset="0"/>
                        <a:cs typeface="Arial" panose="020B0604020202020204" pitchFamily="34" charset="0"/>
                      </a:endParaRPr>
                    </a:p>
                    <a:p>
                      <a:r>
                        <a:rPr lang="en-IN" sz="1100" b="0" dirty="0" err="1">
                          <a:solidFill>
                            <a:schemeClr val="tx1"/>
                          </a:solidFill>
                          <a:latin typeface="Arial" panose="020B0604020202020204" pitchFamily="34" charset="0"/>
                          <a:cs typeface="Arial" panose="020B0604020202020204" pitchFamily="34" charset="0"/>
                        </a:rPr>
                        <a:t>e.g</a:t>
                      </a:r>
                      <a:r>
                        <a:rPr lang="en-IN" sz="11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‘75’</a:t>
                      </a:r>
                      <a:r>
                        <a:rPr lang="en-US" sz="1100" b="0" dirty="0">
                          <a:solidFill>
                            <a:schemeClr val="tx1"/>
                          </a:solidFill>
                          <a:latin typeface="Arial" panose="020B0604020202020204" pitchFamily="34" charset="0"/>
                          <a:cs typeface="Arial" panose="020B0604020202020204" pitchFamily="34" charset="0"/>
                        </a:rPr>
                        <a:t> × 16.15 (= 1211.25)</a:t>
                      </a:r>
                    </a:p>
                    <a:p>
                      <a:endParaRPr lang="en-IN" sz="1100" b="0" dirty="0">
                        <a:solidFill>
                          <a:schemeClr val="tx1"/>
                        </a:solidFill>
                        <a:latin typeface="Arial" panose="020B0604020202020204" pitchFamily="34" charset="0"/>
                        <a:cs typeface="Arial" panose="020B0604020202020204" pitchFamily="34" charset="0"/>
                      </a:endParaRPr>
                    </a:p>
                    <a:p>
                      <a:endParaRPr lang="en-IN" sz="1100" b="0" dirty="0">
                        <a:solidFill>
                          <a:schemeClr val="tx1"/>
                        </a:solidFill>
                        <a:latin typeface="Arial" panose="020B0604020202020204" pitchFamily="34" charset="0"/>
                        <a:cs typeface="Arial" panose="020B0604020202020204" pitchFamily="34" charset="0"/>
                      </a:endParaRPr>
                    </a:p>
                    <a:p>
                      <a:r>
                        <a:rPr lang="en-IN" sz="1100" b="0" dirty="0">
                          <a:solidFill>
                            <a:schemeClr val="tx1"/>
                          </a:solidFill>
                          <a:latin typeface="Arial" panose="020B0604020202020204" pitchFamily="34" charset="0"/>
                          <a:cs typeface="Arial" panose="020B0604020202020204" pitchFamily="34" charset="0"/>
                        </a:rPr>
                        <a:t>1211.25</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92441"/>
                  </a:ext>
                </a:extLst>
              </a:tr>
              <a:tr h="230088">
                <a:tc gridSpan="2">
                  <a:txBody>
                    <a:bodyPr/>
                    <a:lstStyle/>
                    <a:p>
                      <a:pPr algn="r"/>
                      <a:r>
                        <a:rPr lang="en-IN" sz="1100" b="1" dirty="0">
                          <a:solidFill>
                            <a:schemeClr val="tx1"/>
                          </a:solidFill>
                          <a:latin typeface="Arial" panose="020B0604020202020204" pitchFamily="34" charset="0"/>
                          <a:cs typeface="Arial" panose="020B0604020202020204" pitchFamily="34" charset="0"/>
                        </a:rPr>
                        <a:t>Total marks for question</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sz="1100" b="1" dirty="0">
                          <a:solidFill>
                            <a:schemeClr val="tx1"/>
                          </a:solidFill>
                          <a:latin typeface="Arial" panose="020B0604020202020204" pitchFamily="34" charset="0"/>
                          <a:cs typeface="Arial" panose="020B0604020202020204" pitchFamily="34" charset="0"/>
                        </a:rPr>
                        <a:t>6</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291374"/>
                  </a:ext>
                </a:extLst>
              </a:tr>
            </a:tbl>
          </a:graphicData>
        </a:graphic>
      </p:graphicFrame>
      <p:sp>
        <p:nvSpPr>
          <p:cNvPr id="3" name="Rectangle 2">
            <a:extLst>
              <a:ext uri="{FF2B5EF4-FFF2-40B4-BE49-F238E27FC236}">
                <a16:creationId xmlns:a16="http://schemas.microsoft.com/office/drawing/2014/main" id="{FA4EDEAE-D35A-DD16-3C62-1D0619C6C854}"/>
              </a:ext>
            </a:extLst>
          </p:cNvPr>
          <p:cNvSpPr/>
          <p:nvPr/>
        </p:nvSpPr>
        <p:spPr>
          <a:xfrm>
            <a:off x="3499448" y="1107303"/>
            <a:ext cx="5262113"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PEARSON EDEXCEL FUNCTIONAL SKILLS MATHEMATICS</a:t>
            </a:r>
          </a:p>
        </p:txBody>
      </p:sp>
      <p:sp>
        <p:nvSpPr>
          <p:cNvPr id="5" name="Rectangle 4">
            <a:extLst>
              <a:ext uri="{FF2B5EF4-FFF2-40B4-BE49-F238E27FC236}">
                <a16:creationId xmlns:a16="http://schemas.microsoft.com/office/drawing/2014/main" id="{EF29BBE2-E141-3999-2F11-94B4D6C6E22C}"/>
              </a:ext>
            </a:extLst>
          </p:cNvPr>
          <p:cNvSpPr/>
          <p:nvPr/>
        </p:nvSpPr>
        <p:spPr>
          <a:xfrm>
            <a:off x="4581569" y="1415080"/>
            <a:ext cx="3097870"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MARK SCHEME − </a:t>
            </a:r>
            <a:r>
              <a:rPr lang="en-US" sz="1400" b="1">
                <a:latin typeface="Arial" panose="020B0604020202020204" pitchFamily="34" charset="0"/>
                <a:cs typeface="Arial" panose="020B0604020202020204" pitchFamily="34" charset="0"/>
              </a:rPr>
              <a:t>LEVEL 2 SET </a:t>
            </a:r>
            <a:r>
              <a:rPr lang="en-US" sz="14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68808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8" name="TextBox 7">
            <a:extLst>
              <a:ext uri="{FF2B5EF4-FFF2-40B4-BE49-F238E27FC236}">
                <a16:creationId xmlns:a16="http://schemas.microsoft.com/office/drawing/2014/main" id="{525B16FF-4921-9FF8-415B-BBDDCB03BB25}"/>
              </a:ext>
            </a:extLst>
          </p:cNvPr>
          <p:cNvSpPr txBox="1"/>
          <p:nvPr/>
        </p:nvSpPr>
        <p:spPr>
          <a:xfrm>
            <a:off x="877195" y="1536174"/>
            <a:ext cx="4482100" cy="4801314"/>
          </a:xfrm>
          <a:prstGeom prst="rect">
            <a:avLst/>
          </a:prstGeom>
          <a:noFill/>
        </p:spPr>
        <p:txBody>
          <a:bodyPr wrap="square">
            <a:spAutoFit/>
          </a:bodyPr>
          <a:lstStyle/>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Maninder is the manager of a restaurant. </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She wants to cover the floor of the restaurant with tiles. </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This is a plan of the floor of the restaurant. </a:t>
            </a: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Maninder will buy the tiles in packs. </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Each pack covers an area of 0.945 m</a:t>
            </a:r>
            <a:r>
              <a:rPr lang="en-GB" kern="0" baseline="30000" dirty="0">
                <a:solidFill>
                  <a:srgbClr val="000000"/>
                </a:solidFill>
                <a:latin typeface="Arial" panose="020B0604020202020204" pitchFamily="34" charset="0"/>
                <a:cs typeface="Arial" panose="020B0604020202020204" pitchFamily="34" charset="0"/>
                <a:sym typeface="Arial"/>
              </a:rPr>
              <a:t>2</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One pack of tiles costs £16.15 </a:t>
            </a: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Tiles can be cut and joined. </a:t>
            </a:r>
          </a:p>
        </p:txBody>
      </p:sp>
      <p:sp>
        <p:nvSpPr>
          <p:cNvPr id="6" name="Rectangle 5">
            <a:extLst>
              <a:ext uri="{FF2B5EF4-FFF2-40B4-BE49-F238E27FC236}">
                <a16:creationId xmlns:a16="http://schemas.microsoft.com/office/drawing/2014/main" id="{CBA55D9F-835D-811B-A584-446062908DF3}"/>
              </a:ext>
            </a:extLst>
          </p:cNvPr>
          <p:cNvSpPr/>
          <p:nvPr/>
        </p:nvSpPr>
        <p:spPr>
          <a:xfrm>
            <a:off x="6437423" y="2542178"/>
            <a:ext cx="636317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area = 10.2 × 7.7 − 4.5 × (7.7 − 4) ×</a:t>
            </a:r>
          </a:p>
        </p:txBody>
      </p:sp>
      <p:graphicFrame>
        <p:nvGraphicFramePr>
          <p:cNvPr id="7" name="Object 6">
            <a:extLst>
              <a:ext uri="{FF2B5EF4-FFF2-40B4-BE49-F238E27FC236}">
                <a16:creationId xmlns:a16="http://schemas.microsoft.com/office/drawing/2014/main" id="{460A56C6-7C05-AED2-1238-969C97258FC3}"/>
              </a:ext>
            </a:extLst>
          </p:cNvPr>
          <p:cNvGraphicFramePr>
            <a:graphicFrameLocks noChangeAspect="1"/>
          </p:cNvGraphicFramePr>
          <p:nvPr>
            <p:extLst>
              <p:ext uri="{D42A27DB-BD31-4B8C-83A1-F6EECF244321}">
                <p14:modId xmlns:p14="http://schemas.microsoft.com/office/powerpoint/2010/main" val="2071511528"/>
              </p:ext>
            </p:extLst>
          </p:nvPr>
        </p:nvGraphicFramePr>
        <p:xfrm>
          <a:off x="10687264" y="2447987"/>
          <a:ext cx="215890" cy="557713"/>
        </p:xfrm>
        <a:graphic>
          <a:graphicData uri="http://schemas.openxmlformats.org/presentationml/2006/ole">
            <mc:AlternateContent xmlns:mc="http://schemas.openxmlformats.org/markup-compatibility/2006">
              <mc:Choice xmlns:v="urn:schemas-microsoft-com:vml" Requires="v">
                <p:oleObj name="Equation" r:id="rId5" imgW="152280" imgH="393480" progId="Equation.DSMT4">
                  <p:embed/>
                </p:oleObj>
              </mc:Choice>
              <mc:Fallback>
                <p:oleObj name="Equation" r:id="rId5" imgW="152280" imgH="393480" progId="Equation.DSMT4">
                  <p:embed/>
                  <p:pic>
                    <p:nvPicPr>
                      <p:cNvPr id="7" name="Object 6">
                        <a:extLst>
                          <a:ext uri="{FF2B5EF4-FFF2-40B4-BE49-F238E27FC236}">
                            <a16:creationId xmlns:a16="http://schemas.microsoft.com/office/drawing/2014/main" id="{460A56C6-7C05-AED2-1238-969C97258FC3}"/>
                          </a:ext>
                        </a:extLst>
                      </p:cNvPr>
                      <p:cNvPicPr/>
                      <p:nvPr/>
                    </p:nvPicPr>
                    <p:blipFill>
                      <a:blip r:embed="rId6"/>
                      <a:stretch>
                        <a:fillRect/>
                      </a:stretch>
                    </p:blipFill>
                    <p:spPr>
                      <a:xfrm>
                        <a:off x="10687264" y="2447987"/>
                        <a:ext cx="215890" cy="557713"/>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B97F1EA-5FDD-E06F-C02F-5D4DE04FB62E}"/>
              </a:ext>
            </a:extLst>
          </p:cNvPr>
          <p:cNvSpPr/>
          <p:nvPr/>
        </p:nvSpPr>
        <p:spPr>
          <a:xfrm>
            <a:off x="7441459" y="3051742"/>
            <a:ext cx="181069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78.54 − 8.325</a:t>
            </a:r>
          </a:p>
        </p:txBody>
      </p:sp>
      <p:sp>
        <p:nvSpPr>
          <p:cNvPr id="16" name="Rectangle 15">
            <a:extLst>
              <a:ext uri="{FF2B5EF4-FFF2-40B4-BE49-F238E27FC236}">
                <a16:creationId xmlns:a16="http://schemas.microsoft.com/office/drawing/2014/main" id="{7E4F570D-90DA-1822-E4BC-8C6C1282D449}"/>
              </a:ext>
            </a:extLst>
          </p:cNvPr>
          <p:cNvSpPr/>
          <p:nvPr/>
        </p:nvSpPr>
        <p:spPr>
          <a:xfrm>
            <a:off x="7441459" y="3543791"/>
            <a:ext cx="181069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70.215 m</a:t>
            </a:r>
            <a:r>
              <a:rPr lang="en-US" baseline="30000" dirty="0">
                <a:latin typeface="Arial" panose="020B0604020202020204" pitchFamily="34" charset="0"/>
                <a:cs typeface="Arial" panose="020B0604020202020204" pitchFamily="34" charset="0"/>
              </a:rPr>
              <a:t>2</a:t>
            </a:r>
          </a:p>
        </p:txBody>
      </p:sp>
      <p:sp>
        <p:nvSpPr>
          <p:cNvPr id="17" name="Rectangle 16">
            <a:extLst>
              <a:ext uri="{FF2B5EF4-FFF2-40B4-BE49-F238E27FC236}">
                <a16:creationId xmlns:a16="http://schemas.microsoft.com/office/drawing/2014/main" id="{D93917DE-1B05-B447-EAF1-02687BC2C8A8}"/>
              </a:ext>
            </a:extLst>
          </p:cNvPr>
          <p:cNvSpPr/>
          <p:nvPr/>
        </p:nvSpPr>
        <p:spPr>
          <a:xfrm>
            <a:off x="6832707" y="4113286"/>
            <a:ext cx="250781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packs: 70.215 ÷ 0.945</a:t>
            </a:r>
            <a:endParaRPr lang="en-US" baseline="30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19CE85A-0324-4DEB-37E2-A589FC662A38}"/>
              </a:ext>
            </a:extLst>
          </p:cNvPr>
          <p:cNvSpPr/>
          <p:nvPr/>
        </p:nvSpPr>
        <p:spPr>
          <a:xfrm>
            <a:off x="7544899" y="4498115"/>
            <a:ext cx="70160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75</a:t>
            </a:r>
            <a:endParaRPr lang="en-US" baseline="30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7C239A7-3AF4-9906-AFF0-1EFC67A94571}"/>
              </a:ext>
            </a:extLst>
          </p:cNvPr>
          <p:cNvSpPr/>
          <p:nvPr/>
        </p:nvSpPr>
        <p:spPr>
          <a:xfrm>
            <a:off x="7080734" y="4917570"/>
            <a:ext cx="325924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cost: 75 × 16.15 = £1211.25</a:t>
            </a:r>
            <a:endParaRPr lang="en-US" baseline="30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F5D2F9C-07D7-71A3-939E-5E1D8D801696}"/>
              </a:ext>
            </a:extLst>
          </p:cNvPr>
          <p:cNvSpPr/>
          <p:nvPr/>
        </p:nvSpPr>
        <p:spPr>
          <a:xfrm>
            <a:off x="6460981" y="5833440"/>
            <a:ext cx="250781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Cost: £1211.25 </a:t>
            </a:r>
            <a:endParaRPr lang="en-US" baseline="30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CB55033-2D4D-2DD3-8C5D-DC00AAF9B46E}"/>
              </a:ext>
            </a:extLst>
          </p:cNvPr>
          <p:cNvSpPr txBox="1"/>
          <p:nvPr/>
        </p:nvSpPr>
        <p:spPr>
          <a:xfrm>
            <a:off x="5446794" y="1558290"/>
            <a:ext cx="652713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Work out the total cost of the packs of tiles Maninder will buy.</a:t>
            </a:r>
          </a:p>
        </p:txBody>
      </p:sp>
      <p:pic>
        <p:nvPicPr>
          <p:cNvPr id="5" name="Picture 4" descr="Diagram of the floor plan of a restaurant. Starting from the bottom right to left, a horizontal line of 10.2 m is shown connected to a vertical line of 7.7 m going up. A right angle is shown between the two lines. A horizontal line (right angle shown) then goes to the right 10.2 m, followed by a vertical line down 4 m (right angle shown). A horizontal line then goes back to the left 4.5 m (right angle shown). A line comes off this at an angle down to the right to meet the starting point.">
            <a:extLst>
              <a:ext uri="{FF2B5EF4-FFF2-40B4-BE49-F238E27FC236}">
                <a16:creationId xmlns:a16="http://schemas.microsoft.com/office/drawing/2014/main" id="{10527703-867B-3A75-D59C-25D2CC9CCA90}"/>
              </a:ext>
            </a:extLst>
          </p:cNvPr>
          <p:cNvPicPr>
            <a:picLocks noChangeAspect="1"/>
          </p:cNvPicPr>
          <p:nvPr/>
        </p:nvPicPr>
        <p:blipFill>
          <a:blip r:embed="rId7"/>
          <a:stretch>
            <a:fillRect/>
          </a:stretch>
        </p:blipFill>
        <p:spPr>
          <a:xfrm>
            <a:off x="1128011" y="2785883"/>
            <a:ext cx="2386517" cy="1885148"/>
          </a:xfrm>
          <a:prstGeom prst="rect">
            <a:avLst/>
          </a:prstGeom>
        </p:spPr>
      </p:pic>
    </p:spTree>
    <p:extLst>
      <p:ext uri="{BB962C8B-B14F-4D97-AF65-F5344CB8AC3E}">
        <p14:creationId xmlns:p14="http://schemas.microsoft.com/office/powerpoint/2010/main" val="272681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91305"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mark scheme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33</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3" name="Table 2">
            <a:extLst>
              <a:ext uri="{FF2B5EF4-FFF2-40B4-BE49-F238E27FC236}">
                <a16:creationId xmlns:a16="http://schemas.microsoft.com/office/drawing/2014/main" id="{6A2403EF-FE0E-6E9B-6334-294B372F6F75}"/>
              </a:ext>
            </a:extLst>
          </p:cNvPr>
          <p:cNvGraphicFramePr>
            <a:graphicFrameLocks noGrp="1"/>
          </p:cNvGraphicFramePr>
          <p:nvPr>
            <p:extLst>
              <p:ext uri="{D42A27DB-BD31-4B8C-83A1-F6EECF244321}">
                <p14:modId xmlns:p14="http://schemas.microsoft.com/office/powerpoint/2010/main" val="2573010175"/>
              </p:ext>
            </p:extLst>
          </p:nvPr>
        </p:nvGraphicFramePr>
        <p:xfrm>
          <a:off x="1873369" y="1389877"/>
          <a:ext cx="8445261" cy="4541520"/>
        </p:xfrm>
        <a:graphic>
          <a:graphicData uri="http://schemas.openxmlformats.org/drawingml/2006/table">
            <a:tbl>
              <a:tblPr firstRow="1" bandRow="1">
                <a:tableStyleId>{5C22544A-7EE6-4342-B048-85BDC9FD1C3A}</a:tableStyleId>
              </a:tblPr>
              <a:tblGrid>
                <a:gridCol w="1147313">
                  <a:extLst>
                    <a:ext uri="{9D8B030D-6E8A-4147-A177-3AD203B41FA5}">
                      <a16:colId xmlns:a16="http://schemas.microsoft.com/office/drawing/2014/main" val="1210673246"/>
                    </a:ext>
                  </a:extLst>
                </a:gridCol>
                <a:gridCol w="2216990">
                  <a:extLst>
                    <a:ext uri="{9D8B030D-6E8A-4147-A177-3AD203B41FA5}">
                      <a16:colId xmlns:a16="http://schemas.microsoft.com/office/drawing/2014/main" val="1459181167"/>
                    </a:ext>
                  </a:extLst>
                </a:gridCol>
                <a:gridCol w="940279">
                  <a:extLst>
                    <a:ext uri="{9D8B030D-6E8A-4147-A177-3AD203B41FA5}">
                      <a16:colId xmlns:a16="http://schemas.microsoft.com/office/drawing/2014/main" val="887582043"/>
                    </a:ext>
                  </a:extLst>
                </a:gridCol>
                <a:gridCol w="841426">
                  <a:extLst>
                    <a:ext uri="{9D8B030D-6E8A-4147-A177-3AD203B41FA5}">
                      <a16:colId xmlns:a16="http://schemas.microsoft.com/office/drawing/2014/main" val="2461785830"/>
                    </a:ext>
                  </a:extLst>
                </a:gridCol>
                <a:gridCol w="3299253">
                  <a:extLst>
                    <a:ext uri="{9D8B030D-6E8A-4147-A177-3AD203B41FA5}">
                      <a16:colId xmlns:a16="http://schemas.microsoft.com/office/drawing/2014/main" val="898218943"/>
                    </a:ext>
                  </a:extLst>
                </a:gridCol>
              </a:tblGrid>
              <a:tr h="449235">
                <a:tc>
                  <a:txBody>
                    <a:bodyPr/>
                    <a:lstStyle/>
                    <a:p>
                      <a:pPr algn="ctr"/>
                      <a:r>
                        <a:rPr lang="en-IN" sz="1400" b="1" dirty="0">
                          <a:solidFill>
                            <a:schemeClr val="tx1"/>
                          </a:solidFill>
                          <a:latin typeface="Arial" panose="020B0604020202020204" pitchFamily="34" charset="0"/>
                          <a:cs typeface="Arial" panose="020B0604020202020204" pitchFamily="34" charset="0"/>
                        </a:rPr>
                        <a:t>Question</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Process</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Mark</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Mark Grid</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Evidence</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29750"/>
                  </a:ext>
                </a:extLst>
              </a:tr>
              <a:tr h="3183148">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Uses consistent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Process to find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Process to work with whole packs</a:t>
                      </a:r>
                      <a:endParaRPr lang="en-US"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Process to work with fractional discount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Correct answer</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b="0" dirty="0">
                          <a:solidFill>
                            <a:schemeClr val="tx1"/>
                          </a:solidFill>
                          <a:latin typeface="Arial" panose="020B0604020202020204" pitchFamily="34" charset="0"/>
                          <a:cs typeface="Arial" panose="020B0604020202020204" pitchFamily="34" charset="0"/>
                        </a:rPr>
                        <a:t>A</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B</a:t>
                      </a: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C</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D</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E</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latin typeface="Arial" panose="020B0604020202020204" pitchFamily="34" charset="0"/>
                          <a:cs typeface="Arial" panose="020B0604020202020204" pitchFamily="34" charset="0"/>
                        </a:rPr>
                        <a:t>e.g. 3.05(m) </a:t>
                      </a:r>
                      <a:r>
                        <a:rPr lang="en-US" sz="1400" b="1" dirty="0">
                          <a:solidFill>
                            <a:schemeClr val="tx1"/>
                          </a:solidFill>
                          <a:latin typeface="Arial" panose="020B0604020202020204" pitchFamily="34" charset="0"/>
                          <a:cs typeface="Arial" panose="020B0604020202020204" pitchFamily="34" charset="0"/>
                        </a:rPr>
                        <a:t>and</a:t>
                      </a:r>
                      <a:r>
                        <a:rPr lang="en-US" sz="1400" b="0" dirty="0">
                          <a:solidFill>
                            <a:schemeClr val="tx1"/>
                          </a:solidFill>
                          <a:latin typeface="Arial" panose="020B0604020202020204" pitchFamily="34" charset="0"/>
                          <a:cs typeface="Arial" panose="020B0604020202020204" pitchFamily="34" charset="0"/>
                        </a:rPr>
                        <a:t> 3.715(m) </a:t>
                      </a:r>
                      <a:r>
                        <a:rPr lang="en-US" sz="1400" b="1" dirty="0">
                          <a:solidFill>
                            <a:schemeClr val="tx1"/>
                          </a:solidFill>
                          <a:latin typeface="Arial" panose="020B0604020202020204" pitchFamily="34" charset="0"/>
                          <a:cs typeface="Arial" panose="020B0604020202020204" pitchFamily="34" charset="0"/>
                        </a:rPr>
                        <a:t>or</a:t>
                      </a:r>
                      <a:r>
                        <a:rPr lang="en-US" sz="1400" b="0" dirty="0">
                          <a:solidFill>
                            <a:schemeClr val="tx1"/>
                          </a:solidFill>
                          <a:latin typeface="Arial" panose="020B0604020202020204" pitchFamily="34" charset="0"/>
                          <a:cs typeface="Arial" panose="020B0604020202020204" pitchFamily="34" charset="0"/>
                        </a:rPr>
                        <a:t> 10 000(cm</a:t>
                      </a:r>
                      <a:r>
                        <a:rPr lang="en-US" sz="1400" b="0" baseline="30000" dirty="0">
                          <a:solidFill>
                            <a:schemeClr val="tx1"/>
                          </a:solidFill>
                          <a:latin typeface="Arial" panose="020B0604020202020204" pitchFamily="34" charset="0"/>
                          <a:cs typeface="Arial" panose="020B0604020202020204" pitchFamily="34" charset="0"/>
                        </a:rPr>
                        <a:t>2</a:t>
                      </a:r>
                      <a:r>
                        <a:rPr lang="en-US" sz="1400" b="0" dirty="0">
                          <a:solidFill>
                            <a:schemeClr val="tx1"/>
                          </a:solidFill>
                          <a:latin typeface="Arial" panose="020B0604020202020204" pitchFamily="34" charset="0"/>
                          <a:cs typeface="Arial" panose="020B0604020202020204" pitchFamily="34" charset="0"/>
                        </a:rPr>
                        <a:t>) May be seen or implied by subsequent working</a:t>
                      </a:r>
                    </a:p>
                    <a:p>
                      <a:endParaRPr lang="en-IN" sz="1400" b="0" dirty="0">
                        <a:solidFill>
                          <a:schemeClr val="tx1"/>
                        </a:solidFill>
                        <a:latin typeface="Arial" panose="020B0604020202020204" pitchFamily="34" charset="0"/>
                        <a:cs typeface="Arial" panose="020B0604020202020204" pitchFamily="34" charset="0"/>
                      </a:endParaRPr>
                    </a:p>
                    <a:p>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3.05</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3.715</a:t>
                      </a:r>
                      <a:r>
                        <a:rPr lang="en-US" sz="1400" dirty="0">
                          <a:solidFill>
                            <a:schemeClr val="tx1"/>
                          </a:solidFill>
                          <a:latin typeface="Arial" panose="020B0604020202020204" pitchFamily="34" charset="0"/>
                          <a:cs typeface="Arial" panose="020B0604020202020204" pitchFamily="34" charset="0"/>
                        </a:rPr>
                        <a:t>’ ÷ 2 (= 5.66…)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39.95 (= 239.7)</a:t>
                      </a:r>
                      <a:r>
                        <a:rPr lang="en-US" sz="1400" b="1" dirty="0">
                          <a:solidFill>
                            <a:schemeClr val="tx1"/>
                          </a:solidFill>
                          <a:latin typeface="Arial" panose="020B0604020202020204" pitchFamily="34" charset="0"/>
                          <a:cs typeface="Arial" panose="020B060402020202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‘2</a:t>
                      </a:r>
                      <a:r>
                        <a:rPr lang="en-US" sz="1400" b="0" dirty="0">
                          <a:solidFill>
                            <a:schemeClr val="tx1"/>
                          </a:solidFill>
                          <a:latin typeface="Arial" panose="020B0604020202020204" pitchFamily="34" charset="0"/>
                          <a:cs typeface="Arial" panose="020B0604020202020204" pitchFamily="34" charset="0"/>
                        </a:rPr>
                        <a:t>6.63</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 159.8)</a:t>
                      </a:r>
                      <a:r>
                        <a:rPr lang="en-US" sz="1400" b="1" dirty="0">
                          <a:solidFill>
                            <a:schemeClr val="tx1"/>
                          </a:solidFill>
                          <a:latin typeface="Arial" panose="020B0604020202020204" pitchFamily="34" charset="0"/>
                          <a:cs typeface="Arial" panose="020B060402020202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 ÷ 3 </a:t>
                      </a:r>
                      <a:r>
                        <a:rPr lang="en-US" sz="1400" b="0" dirty="0">
                          <a:solidFill>
                            <a:schemeClr val="tx1"/>
                          </a:solidFill>
                          <a:latin typeface="Arial" panose="020B0604020202020204" pitchFamily="34" charset="0"/>
                          <a:cs typeface="Arial" panose="020B0604020202020204" pitchFamily="34" charset="0"/>
                        </a:rPr>
                        <a:t>× 2 </a:t>
                      </a:r>
                      <a:r>
                        <a:rPr lang="en-US" sz="1400" dirty="0">
                          <a:solidFill>
                            <a:schemeClr val="tx1"/>
                          </a:solidFill>
                          <a:latin typeface="Arial" panose="020B0604020202020204" pitchFamily="34" charset="0"/>
                          <a:cs typeface="Arial" panose="020B0604020202020204" pitchFamily="34" charset="0"/>
                        </a:rPr>
                        <a:t>(= 4)</a:t>
                      </a:r>
                      <a:r>
                        <a:rPr lang="en-US" sz="1400" b="1"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239.7</a:t>
                      </a:r>
                      <a:r>
                        <a:rPr lang="en-US" sz="1400" dirty="0">
                          <a:solidFill>
                            <a:schemeClr val="tx1"/>
                          </a:solidFill>
                          <a:latin typeface="Arial" panose="020B0604020202020204" pitchFamily="34" charset="0"/>
                          <a:cs typeface="Arial" panose="020B0604020202020204" pitchFamily="34" charset="0"/>
                        </a:rPr>
                        <a:t>’ ÷ 3 </a:t>
                      </a:r>
                      <a:r>
                        <a:rPr lang="en-US" sz="1400" b="0" dirty="0">
                          <a:solidFill>
                            <a:schemeClr val="tx1"/>
                          </a:solidFill>
                          <a:latin typeface="Arial" panose="020B0604020202020204" pitchFamily="34" charset="0"/>
                          <a:cs typeface="Arial" panose="020B0604020202020204" pitchFamily="34" charset="0"/>
                        </a:rPr>
                        <a:t>× 2 </a:t>
                      </a:r>
                      <a:r>
                        <a:rPr lang="en-US" sz="1400" dirty="0">
                          <a:solidFill>
                            <a:schemeClr val="tx1"/>
                          </a:solidFill>
                          <a:latin typeface="Arial" panose="020B0604020202020204" pitchFamily="34" charset="0"/>
                          <a:cs typeface="Arial" panose="020B0604020202020204" pitchFamily="34" charset="0"/>
                        </a:rPr>
                        <a:t>(= 159.8)</a:t>
                      </a:r>
                      <a:r>
                        <a:rPr lang="en-US" sz="1400" b="1"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oe </a:t>
                      </a:r>
                      <a:r>
                        <a:rPr lang="en-US" sz="1400" b="1" dirty="0">
                          <a:solidFill>
                            <a:schemeClr val="tx1"/>
                          </a:solidFill>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39.95 ÷ 3 </a:t>
                      </a:r>
                      <a:r>
                        <a:rPr lang="en-US" sz="1400" b="0" dirty="0">
                          <a:solidFill>
                            <a:schemeClr val="tx1"/>
                          </a:solidFill>
                          <a:latin typeface="Arial" panose="020B0604020202020204" pitchFamily="34" charset="0"/>
                          <a:cs typeface="Arial" panose="020B0604020202020204" pitchFamily="34" charset="0"/>
                        </a:rPr>
                        <a:t>× 2 </a:t>
                      </a:r>
                      <a:r>
                        <a:rPr lang="en-US" sz="1400" dirty="0">
                          <a:solidFill>
                            <a:schemeClr val="tx1"/>
                          </a:solidFill>
                          <a:latin typeface="Arial" panose="020B0604020202020204" pitchFamily="34" charset="0"/>
                          <a:cs typeface="Arial" panose="020B0604020202020204" pitchFamily="34" charset="0"/>
                        </a:rPr>
                        <a:t>(= 26.63…)</a:t>
                      </a:r>
                      <a:r>
                        <a:rPr lang="en-US" sz="1400" b="1"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oe </a:t>
                      </a:r>
                      <a:r>
                        <a:rPr lang="en-US" sz="1400" b="1" dirty="0">
                          <a:solidFill>
                            <a:schemeClr val="tx1"/>
                          </a:solidFill>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39.95 </a:t>
                      </a:r>
                      <a:r>
                        <a:rPr lang="en-US" sz="1400" b="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4</a:t>
                      </a:r>
                      <a:r>
                        <a:rPr lang="en-US" sz="1400" dirty="0">
                          <a:solidFill>
                            <a:schemeClr val="tx1"/>
                          </a:solidFill>
                          <a:latin typeface="Arial" panose="020B0604020202020204" pitchFamily="34" charset="0"/>
                          <a:cs typeface="Arial" panose="020B0604020202020204" pitchFamily="34" charset="0"/>
                        </a:rPr>
                        <a:t>’ (= 159.8)</a:t>
                      </a:r>
                      <a:endParaRPr lang="en-US"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159.80</a:t>
                      </a:r>
                      <a:endParaRPr lang="en-IN"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92441"/>
                  </a:ext>
                </a:extLst>
              </a:tr>
              <a:tr h="272750">
                <a:tc gridSpan="2">
                  <a:txBody>
                    <a:bodyPr/>
                    <a:lstStyle/>
                    <a:p>
                      <a:pPr algn="r"/>
                      <a:r>
                        <a:rPr lang="en-IN" sz="1400" b="1" dirty="0">
                          <a:solidFill>
                            <a:schemeClr val="tx1"/>
                          </a:solidFill>
                          <a:latin typeface="Arial" panose="020B0604020202020204" pitchFamily="34" charset="0"/>
                          <a:cs typeface="Arial" panose="020B0604020202020204" pitchFamily="34" charset="0"/>
                        </a:rPr>
                        <a:t>Total marks for question</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sz="1400" b="1" dirty="0">
                          <a:solidFill>
                            <a:schemeClr val="tx1"/>
                          </a:solidFill>
                          <a:latin typeface="Arial" panose="020B0604020202020204" pitchFamily="34" charset="0"/>
                          <a:cs typeface="Arial" panose="020B0604020202020204" pitchFamily="34" charset="0"/>
                        </a:rPr>
                        <a:t>5</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291374"/>
                  </a:ext>
                </a:extLst>
              </a:tr>
            </a:tbl>
          </a:graphicData>
        </a:graphic>
      </p:graphicFrame>
    </p:spTree>
    <p:extLst>
      <p:ext uri="{BB962C8B-B14F-4D97-AF65-F5344CB8AC3E}">
        <p14:creationId xmlns:p14="http://schemas.microsoft.com/office/powerpoint/2010/main" val="55050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2" name="Rectangle 1"/>
          <p:cNvSpPr/>
          <p:nvPr/>
        </p:nvSpPr>
        <p:spPr>
          <a:xfrm>
            <a:off x="6557459" y="1721445"/>
            <a:ext cx="50408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out the lowest cost of the tiles for George.</a:t>
            </a:r>
          </a:p>
        </p:txBody>
      </p:sp>
      <mc:AlternateContent xmlns:mc="http://schemas.openxmlformats.org/markup-compatibility/2006" xmlns:a14="http://schemas.microsoft.com/office/drawing/2010/main">
        <mc:Choice Requires="a14">
          <p:sp>
            <p:nvSpPr>
              <p:cNvPr id="16" name="Rectangle 15"/>
              <p:cNvSpPr/>
              <p:nvPr/>
            </p:nvSpPr>
            <p:spPr>
              <a:xfrm>
                <a:off x="7574383" y="2275443"/>
                <a:ext cx="3978910"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2</m:t>
                          </m:r>
                        </m:den>
                      </m:f>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3.05</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m:rPr>
                          <m:sty m:val="p"/>
                        </m:rP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715</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m:rPr>
                          <m:sty m:val="p"/>
                        </m:rPr>
                        <a:rPr kumimoji="0" lang="en-IN"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m:t>
                      </m:r>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=5.665375</m:t>
                      </m:r>
                      <m:sSup>
                        <m:sSupPr>
                          <m:ctrlP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sSupPr>
                        <m:e>
                          <m:r>
                            <a:rPr kumimoji="0" lang="en-GB"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m:rPr>
                              <m:sty m:val="p"/>
                            </m:rPr>
                            <a:rPr kumimoji="0" lang="en-IN"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m:t>
                          </m:r>
                        </m:e>
                        <m:sup>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7574383" y="2275443"/>
                <a:ext cx="3978910" cy="610936"/>
              </a:xfrm>
              <a:prstGeom prst="rect">
                <a:avLst/>
              </a:prstGeom>
              <a:blipFill>
                <a:blip r:embed="rId6"/>
                <a:stretch>
                  <a:fillRect b="-2041"/>
                </a:stretch>
              </a:blipFill>
            </p:spPr>
            <p:txBody>
              <a:bodyPr/>
              <a:lstStyle/>
              <a:p>
                <a:r>
                  <a:rPr lang="en-US">
                    <a:noFill/>
                  </a:rPr>
                  <a:t> </a:t>
                </a:r>
              </a:p>
            </p:txBody>
          </p:sp>
        </mc:Fallback>
      </mc:AlternateContent>
      <p:sp>
        <p:nvSpPr>
          <p:cNvPr id="18" name="Rectangle 17"/>
          <p:cNvSpPr/>
          <p:nvPr/>
        </p:nvSpPr>
        <p:spPr>
          <a:xfrm>
            <a:off x="7584941" y="2948703"/>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74382" y="2946619"/>
                <a:ext cx="25330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 packs are needed.</a:t>
                </a:r>
              </a:p>
            </p:txBody>
          </p:sp>
        </mc:Choice>
        <mc:Fallback xmlns="">
          <p:sp>
            <p:nvSpPr>
              <p:cNvPr id="19" name="Rectangle 18"/>
              <p:cNvSpPr>
                <a:spLocks noRot="1" noChangeAspect="1" noMove="1" noResize="1" noEditPoints="1" noAdjustHandles="1" noChangeArrowheads="1" noChangeShapeType="1" noTextEdit="1"/>
              </p:cNvSpPr>
              <p:nvPr/>
            </p:nvSpPr>
            <p:spPr>
              <a:xfrm>
                <a:off x="7574382" y="2946619"/>
                <a:ext cx="2533066" cy="369332"/>
              </a:xfrm>
              <a:prstGeom prst="rect">
                <a:avLst/>
              </a:prstGeom>
              <a:blipFill>
                <a:blip r:embed="rId7"/>
                <a:stretch>
                  <a:fillRect t="-8197" r="-964"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74382" y="3410528"/>
                <a:ext cx="24400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6</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9</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95</m:t>
                      </m:r>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39.</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70</m:t>
                      </m:r>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74382" y="3410528"/>
                <a:ext cx="2440091" cy="369332"/>
              </a:xfrm>
              <a:prstGeom prst="rect">
                <a:avLst/>
              </a:prstGeom>
              <a:blipFill>
                <a:blip r:embed="rId8"/>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173615" y="3840100"/>
                <a:ext cx="1210588"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f>
                        <m:f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f>
                        <m:f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173615" y="3840100"/>
                <a:ext cx="1210588" cy="61093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564764" y="4511276"/>
                <a:ext cx="2670924" cy="6127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239</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70</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f>
                        <m:f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159.80</m:t>
                      </m:r>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564764" y="4511276"/>
                <a:ext cx="2670924" cy="6127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C9D6FE7B-8DA6-044E-E69A-661A86C3B2B9}"/>
                  </a:ext>
                </a:extLst>
              </p:cNvPr>
              <p:cNvSpPr>
                <a:spLocks noChangeArrowheads="1"/>
              </p:cNvSpPr>
              <p:nvPr/>
            </p:nvSpPr>
            <p:spPr bwMode="auto">
              <a:xfrm>
                <a:off x="675156" y="1610033"/>
                <a:ext cx="5882303" cy="3162532"/>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George will cover part of a floor with tiles.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The part of the floor is in the shape of a triangle as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   </a:t>
                </a:r>
                <a:endParaRPr lang="en-US" altLang="en-US"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George buys tiles in packs.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Each pack covers 1 m</a:t>
                </a:r>
                <a:r>
                  <a:rPr kumimoji="0" lang="en-US" altLang="en-US" b="0" i="0" u="none" strike="noStrike" cap="none" normalizeH="0" baseline="30000" dirty="0">
                    <a:ln>
                      <a:noFill/>
                    </a:ln>
                    <a:solidFill>
                      <a:schemeClr val="tx1"/>
                    </a:solidFill>
                    <a:effectLst/>
                    <a:cs typeface="Arial" panose="020B0604020202020204" pitchFamily="34" charset="0"/>
                  </a:rPr>
                  <a:t>2</a:t>
                </a:r>
                <a:r>
                  <a:rPr kumimoji="0" lang="en-US" altLang="en-US" b="0" i="0" u="none" strike="noStrike" cap="none" normalizeH="0" baseline="0" dirty="0">
                    <a:ln>
                      <a:noFill/>
                    </a:ln>
                    <a:solidFill>
                      <a:schemeClr val="tx1"/>
                    </a:solidFill>
                    <a:effectLst/>
                    <a:cs typeface="Arial" panose="020B0604020202020204" pitchFamily="34" charset="0"/>
                  </a:rPr>
                  <a:t> and costs £39.95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The tiles can be cut and joined.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George gets </a:t>
                </a:r>
                <a14:m>
                  <m:oMath xmlns:m="http://schemas.openxmlformats.org/officeDocument/2006/math">
                    <m:f>
                      <m:fPr>
                        <m:ctrlPr>
                          <a:rPr kumimoji="0" lang="en-US" altLang="en-US"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ctrlPr>
                      </m:fPr>
                      <m:num>
                        <m:r>
                          <a:rPr kumimoji="0" lang="en-GB" altLang="en-US"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1</m:t>
                        </m:r>
                      </m:num>
                      <m:den>
                        <m:r>
                          <a:rPr kumimoji="0" lang="en-GB" altLang="en-US"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3</m:t>
                        </m:r>
                      </m:den>
                    </m:f>
                  </m:oMath>
                </a14:m>
                <a:r>
                  <a:rPr kumimoji="0" lang="en-US" altLang="en-US" b="0" i="0" u="none" strike="noStrike" cap="none" normalizeH="0" baseline="0" dirty="0">
                    <a:ln>
                      <a:noFill/>
                    </a:ln>
                    <a:solidFill>
                      <a:schemeClr val="tx1"/>
                    </a:solidFill>
                    <a:effectLst/>
                    <a:cs typeface="Arial" panose="020B0604020202020204" pitchFamily="34" charset="0"/>
                  </a:rPr>
                  <a:t> off the cost of the packs of tiles.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p:txBody>
          </p:sp>
        </mc:Choice>
        <mc:Fallback xmlns="">
          <p:sp>
            <p:nvSpPr>
              <p:cNvPr id="5" name="Rectangle 1">
                <a:extLst>
                  <a:ext uri="{FF2B5EF4-FFF2-40B4-BE49-F238E27FC236}">
                    <a16:creationId xmlns:a16="http://schemas.microsoft.com/office/drawing/2014/main" id="{C9D6FE7B-8DA6-044E-E69A-661A86C3B2B9}"/>
                  </a:ext>
                </a:extLst>
              </p:cNvPr>
              <p:cNvSpPr>
                <a:spLocks noRot="1" noChangeAspect="1" noMove="1" noResize="1" noEditPoints="1" noAdjustHandles="1" noChangeArrowheads="1" noChangeShapeType="1" noTextEdit="1"/>
              </p:cNvSpPr>
              <p:nvPr/>
            </p:nvSpPr>
            <p:spPr bwMode="auto">
              <a:xfrm>
                <a:off x="675156" y="1610033"/>
                <a:ext cx="5882303" cy="3162532"/>
              </a:xfrm>
              <a:prstGeom prst="rect">
                <a:avLst/>
              </a:prstGeom>
              <a:blipFill>
                <a:blip r:embed="rId11"/>
                <a:stretch>
                  <a:fillRect l="-2487" t="-2505" r="-238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pic>
        <p:nvPicPr>
          <p:cNvPr id="8" name="Picture 7" descr="Diagram showing a right-angle triangle. The vertical line labelled 305 cm and the horizontal line 371.5 cm.">
            <a:extLst>
              <a:ext uri="{FF2B5EF4-FFF2-40B4-BE49-F238E27FC236}">
                <a16:creationId xmlns:a16="http://schemas.microsoft.com/office/drawing/2014/main" id="{03ED2E73-131B-C04D-D01D-62953A790A47}"/>
              </a:ext>
            </a:extLst>
          </p:cNvPr>
          <p:cNvPicPr>
            <a:picLocks noChangeAspect="1"/>
          </p:cNvPicPr>
          <p:nvPr/>
        </p:nvPicPr>
        <p:blipFill>
          <a:blip r:embed="rId12"/>
          <a:stretch>
            <a:fillRect/>
          </a:stretch>
        </p:blipFill>
        <p:spPr>
          <a:xfrm>
            <a:off x="5058427" y="2403898"/>
            <a:ext cx="2141868" cy="1619461"/>
          </a:xfrm>
          <a:prstGeom prst="rect">
            <a:avLst/>
          </a:prstGeom>
        </p:spPr>
      </p:pic>
    </p:spTree>
    <p:extLst>
      <p:ext uri="{BB962C8B-B14F-4D97-AF65-F5344CB8AC3E}">
        <p14:creationId xmlns:p14="http://schemas.microsoft.com/office/powerpoint/2010/main" val="69146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FB70FD-E9F2-6CBE-57F6-64833F40954F}"/>
              </a:ext>
            </a:extLst>
          </p:cNvPr>
          <p:cNvGrpSpPr/>
          <p:nvPr/>
        </p:nvGrpSpPr>
        <p:grpSpPr>
          <a:xfrm>
            <a:off x="1027796" y="2646838"/>
            <a:ext cx="7480471" cy="3714010"/>
            <a:chOff x="712917" y="1330711"/>
            <a:chExt cx="7018594" cy="3694771"/>
          </a:xfrm>
        </p:grpSpPr>
        <p:pic>
          <p:nvPicPr>
            <p:cNvPr id="8" name="Picture 7">
              <a:extLst>
                <a:ext uri="{FF2B5EF4-FFF2-40B4-BE49-F238E27FC236}">
                  <a16:creationId xmlns:a16="http://schemas.microsoft.com/office/drawing/2014/main" id="{CBC4871E-4000-4127-FB56-7ECD95FA1B6F}"/>
                </a:ext>
              </a:extLst>
            </p:cNvPr>
            <p:cNvPicPr>
              <a:picLocks noChangeAspect="1"/>
            </p:cNvPicPr>
            <p:nvPr/>
          </p:nvPicPr>
          <p:blipFill>
            <a:blip r:embed="rId3"/>
            <a:stretch>
              <a:fillRect/>
            </a:stretch>
          </p:blipFill>
          <p:spPr>
            <a:xfrm>
              <a:off x="767730" y="3121407"/>
              <a:ext cx="3343354" cy="1827577"/>
            </a:xfrm>
            <a:prstGeom prst="rect">
              <a:avLst/>
            </a:prstGeom>
          </p:spPr>
        </p:pic>
        <p:pic>
          <p:nvPicPr>
            <p:cNvPr id="9" name="Picture 8">
              <a:extLst>
                <a:ext uri="{FF2B5EF4-FFF2-40B4-BE49-F238E27FC236}">
                  <a16:creationId xmlns:a16="http://schemas.microsoft.com/office/drawing/2014/main" id="{21271B46-88C9-C28E-BB4C-150759500BA0}"/>
                </a:ext>
              </a:extLst>
            </p:cNvPr>
            <p:cNvPicPr>
              <a:picLocks noChangeAspect="1"/>
            </p:cNvPicPr>
            <p:nvPr/>
          </p:nvPicPr>
          <p:blipFill>
            <a:blip r:embed="rId3"/>
            <a:stretch>
              <a:fillRect/>
            </a:stretch>
          </p:blipFill>
          <p:spPr>
            <a:xfrm>
              <a:off x="4287799" y="3121406"/>
              <a:ext cx="3343354" cy="1827577"/>
            </a:xfrm>
            <a:prstGeom prst="rect">
              <a:avLst/>
            </a:prstGeom>
          </p:spPr>
        </p:pic>
        <p:pic>
          <p:nvPicPr>
            <p:cNvPr id="11" name="Picture 10">
              <a:extLst>
                <a:ext uri="{FF2B5EF4-FFF2-40B4-BE49-F238E27FC236}">
                  <a16:creationId xmlns:a16="http://schemas.microsoft.com/office/drawing/2014/main" id="{3195A263-1CD1-C132-B4B2-F814BF05A4F7}"/>
                </a:ext>
              </a:extLst>
            </p:cNvPr>
            <p:cNvPicPr>
              <a:picLocks noChangeAspect="1"/>
            </p:cNvPicPr>
            <p:nvPr/>
          </p:nvPicPr>
          <p:blipFill rotWithShape="1">
            <a:blip r:embed="rId3"/>
            <a:srcRect t="12170"/>
            <a:stretch/>
          </p:blipFill>
          <p:spPr>
            <a:xfrm>
              <a:off x="767729" y="1330711"/>
              <a:ext cx="3343354" cy="1605168"/>
            </a:xfrm>
            <a:prstGeom prst="rect">
              <a:avLst/>
            </a:prstGeom>
          </p:spPr>
        </p:pic>
        <p:pic>
          <p:nvPicPr>
            <p:cNvPr id="16" name="Picture 15">
              <a:extLst>
                <a:ext uri="{FF2B5EF4-FFF2-40B4-BE49-F238E27FC236}">
                  <a16:creationId xmlns:a16="http://schemas.microsoft.com/office/drawing/2014/main" id="{46B3E9CF-0740-B3EC-A6C7-AF997F9F8102}"/>
                </a:ext>
              </a:extLst>
            </p:cNvPr>
            <p:cNvPicPr>
              <a:picLocks noChangeAspect="1"/>
            </p:cNvPicPr>
            <p:nvPr/>
          </p:nvPicPr>
          <p:blipFill rotWithShape="1">
            <a:blip r:embed="rId3"/>
            <a:srcRect t="12170"/>
            <a:stretch/>
          </p:blipFill>
          <p:spPr>
            <a:xfrm>
              <a:off x="4287799" y="1330711"/>
              <a:ext cx="3343354" cy="1605167"/>
            </a:xfrm>
            <a:prstGeom prst="rect">
              <a:avLst/>
            </a:prstGeom>
          </p:spPr>
        </p:pic>
        <p:sp>
          <p:nvSpPr>
            <p:cNvPr id="17" name="Rectangle 16">
              <a:extLst>
                <a:ext uri="{FF2B5EF4-FFF2-40B4-BE49-F238E27FC236}">
                  <a16:creationId xmlns:a16="http://schemas.microsoft.com/office/drawing/2014/main" id="{B46B99AB-D18F-6F92-93B1-D8441A3EEB25}"/>
                </a:ext>
              </a:extLst>
            </p:cNvPr>
            <p:cNvSpPr/>
            <p:nvPr/>
          </p:nvSpPr>
          <p:spPr>
            <a:xfrm>
              <a:off x="712917" y="1516565"/>
              <a:ext cx="7018594" cy="3508917"/>
            </a:xfrm>
            <a:prstGeom prst="rect">
              <a:avLst/>
            </a:prstGeom>
            <a:solidFill>
              <a:srgbClr val="FFF9F1">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A5BBF440-8F76-5D04-2AC9-750BD3F68428}"/>
              </a:ext>
            </a:extLst>
          </p:cNvPr>
          <p:cNvSpPr/>
          <p:nvPr/>
        </p:nvSpPr>
        <p:spPr>
          <a:xfrm>
            <a:off x="1103809" y="3216538"/>
            <a:ext cx="3229099" cy="509931"/>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12 × 2</a:t>
            </a:r>
          </a:p>
        </p:txBody>
      </p:sp>
      <p:sp>
        <p:nvSpPr>
          <p:cNvPr id="20" name="Rectangle 19">
            <a:extLst>
              <a:ext uri="{FF2B5EF4-FFF2-40B4-BE49-F238E27FC236}">
                <a16:creationId xmlns:a16="http://schemas.microsoft.com/office/drawing/2014/main" id="{5CAA3AC6-A37F-7F1C-ABC7-94EB4FA33CC9}"/>
              </a:ext>
            </a:extLst>
          </p:cNvPr>
          <p:cNvSpPr/>
          <p:nvPr/>
        </p:nvSpPr>
        <p:spPr>
          <a:xfrm>
            <a:off x="1099496" y="3955248"/>
            <a:ext cx="2162945" cy="796402"/>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8 × 3</a:t>
            </a:r>
          </a:p>
        </p:txBody>
      </p:sp>
      <p:sp>
        <p:nvSpPr>
          <p:cNvPr id="25" name="Rectangle 24">
            <a:extLst>
              <a:ext uri="{FF2B5EF4-FFF2-40B4-BE49-F238E27FC236}">
                <a16:creationId xmlns:a16="http://schemas.microsoft.com/office/drawing/2014/main" id="{98623A0A-EB90-584E-4243-A0B9BA5475D8}"/>
              </a:ext>
            </a:extLst>
          </p:cNvPr>
          <p:cNvSpPr/>
          <p:nvPr/>
        </p:nvSpPr>
        <p:spPr>
          <a:xfrm>
            <a:off x="4867184" y="3216537"/>
            <a:ext cx="1638421" cy="1043825"/>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6 × 4</a:t>
            </a:r>
          </a:p>
        </p:txBody>
      </p:sp>
      <p:sp>
        <p:nvSpPr>
          <p:cNvPr id="18" name="Rectangle 17">
            <a:extLst>
              <a:ext uri="{FF2B5EF4-FFF2-40B4-BE49-F238E27FC236}">
                <a16:creationId xmlns:a16="http://schemas.microsoft.com/office/drawing/2014/main" id="{0DDB5CD9-8D6C-8A46-7218-AFB28F236FB3}"/>
              </a:ext>
            </a:extLst>
          </p:cNvPr>
          <p:cNvSpPr/>
          <p:nvPr/>
        </p:nvSpPr>
        <p:spPr>
          <a:xfrm>
            <a:off x="1109466" y="2713824"/>
            <a:ext cx="6446885" cy="259270"/>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24 × 1</a:t>
            </a:r>
          </a:p>
        </p:txBody>
      </p:sp>
      <p:sp>
        <p:nvSpPr>
          <p:cNvPr id="42" name="Speech Bubble: Rectangle with Corners Rounded 41">
            <a:extLst>
              <a:ext uri="{FF2B5EF4-FFF2-40B4-BE49-F238E27FC236}">
                <a16:creationId xmlns:a16="http://schemas.microsoft.com/office/drawing/2014/main" id="{BDEE83D9-B84E-A29D-DE82-78E4AD5457AB}"/>
              </a:ext>
            </a:extLst>
          </p:cNvPr>
          <p:cNvSpPr/>
          <p:nvPr/>
        </p:nvSpPr>
        <p:spPr>
          <a:xfrm>
            <a:off x="8718036" y="2194057"/>
            <a:ext cx="3147638" cy="2011690"/>
          </a:xfrm>
          <a:prstGeom prst="wedgeRoundRectCallout">
            <a:avLst>
              <a:gd name="adj1" fmla="val -8478"/>
              <a:gd name="adj2" fmla="val 68573"/>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ea typeface="+mj-ea"/>
                <a:cs typeface="Arial" panose="020B0604020202020204" pitchFamily="34" charset="0"/>
              </a:rPr>
              <a:t>The factors of 24 are 1, 2, 3, 4, 6, 8, 12 and 24.</a:t>
            </a:r>
          </a:p>
          <a:p>
            <a:r>
              <a:rPr lang="en-GB" sz="2400" dirty="0">
                <a:solidFill>
                  <a:schemeClr val="tx1"/>
                </a:solidFill>
                <a:latin typeface="Arial" panose="020B0604020202020204" pitchFamily="34" charset="0"/>
                <a:ea typeface="+mj-ea"/>
                <a:cs typeface="Arial" panose="020B0604020202020204" pitchFamily="34" charset="0"/>
              </a:rPr>
              <a:t>The side lengths are factor pairs of 24.</a:t>
            </a:r>
            <a:endParaRPr lang="en-US" sz="24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13266C-50DB-0493-053C-7A862A2B8119}"/>
              </a:ext>
            </a:extLst>
          </p:cNvPr>
          <p:cNvSpPr txBox="1"/>
          <p:nvPr/>
        </p:nvSpPr>
        <p:spPr>
          <a:xfrm>
            <a:off x="10557176" y="5641746"/>
            <a:ext cx="132876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Dev</a:t>
            </a: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and factors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665230" cy="138499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Use dot paper to draw as many different rectangles as you can with an area of 24 units.</a:t>
            </a:r>
          </a:p>
          <a:p>
            <a:pPr marL="0" marR="0" lvl="0" indent="0" defTabSz="914400" rtl="0" eaLnBrk="0" fontAlgn="base" latinLnBrk="0" hangingPunct="0">
              <a:lnSpc>
                <a:spcPct val="100000"/>
              </a:lnSpc>
              <a:spcBef>
                <a:spcPct val="0"/>
              </a:spcBef>
              <a:spcAft>
                <a:spcPct val="0"/>
              </a:spcAft>
              <a:buClrTx/>
              <a:buSzTx/>
              <a:buFontTx/>
              <a:buNone/>
              <a:tabLst/>
            </a:pPr>
            <a:r>
              <a:rPr lang="en-GB" altLang="en-US" sz="2800" dirty="0">
                <a:solidFill>
                  <a:srgbClr val="404040"/>
                </a:solidFill>
                <a:latin typeface="Arial" panose="020B0604020202020204" pitchFamily="34" charset="0"/>
                <a:cs typeface="Arial" panose="020B0604020202020204" pitchFamily="34" charset="0"/>
              </a:rPr>
              <a:t>What is the length and width of each rectangle?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0" name="Picture 9" descr="A stick figure drawing of Dev, a boy with spiky hair.&#10;">
            <a:extLst>
              <a:ext uri="{FF2B5EF4-FFF2-40B4-BE49-F238E27FC236}">
                <a16:creationId xmlns:a16="http://schemas.microsoft.com/office/drawing/2014/main" id="{199C22BF-46F9-0E5F-67EF-FE8CE9C37D6E}"/>
              </a:ext>
            </a:extLst>
          </p:cNvPr>
          <p:cNvPicPr>
            <a:picLocks noChangeAspect="1"/>
          </p:cNvPicPr>
          <p:nvPr/>
        </p:nvPicPr>
        <p:blipFill>
          <a:blip r:embed="rId6"/>
          <a:stretch>
            <a:fillRect/>
          </a:stretch>
        </p:blipFill>
        <p:spPr>
          <a:xfrm>
            <a:off x="9880311" y="4636110"/>
            <a:ext cx="767811" cy="1528856"/>
          </a:xfrm>
          <a:prstGeom prst="rect">
            <a:avLst/>
          </a:prstGeom>
        </p:spPr>
      </p:pic>
    </p:spTree>
    <p:extLst>
      <p:ext uri="{BB962C8B-B14F-4D97-AF65-F5344CB8AC3E}">
        <p14:creationId xmlns:p14="http://schemas.microsoft.com/office/powerpoint/2010/main" val="8072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18" grpId="0" animBg="1"/>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and </a:t>
            </a:r>
            <a:r>
              <a:rPr lang="en-US" sz="3600" dirty="0">
                <a:solidFill>
                  <a:schemeClr val="accent1"/>
                </a:solidFill>
                <a:latin typeface="Arial" panose="020B0604020202020204" pitchFamily="34" charset="0"/>
                <a:cs typeface="Arial" panose="020B0604020202020204" pitchFamily="34" charset="0"/>
              </a:rPr>
              <a:t>square numbers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968416"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What are the dimensions of a square with an area of 25 cm</a:t>
            </a:r>
            <a:r>
              <a:rPr kumimoji="0" lang="en-US" altLang="en-US" sz="2800" b="0" i="0" u="none" strike="noStrike" cap="none" normalizeH="0" baseline="3000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2</a:t>
            </a: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a:t>
            </a:r>
          </a:p>
        </p:txBody>
      </p:sp>
      <p:grpSp>
        <p:nvGrpSpPr>
          <p:cNvPr id="41" name="Group 40">
            <a:extLst>
              <a:ext uri="{FF2B5EF4-FFF2-40B4-BE49-F238E27FC236}">
                <a16:creationId xmlns:a16="http://schemas.microsoft.com/office/drawing/2014/main" id="{542A1E27-0788-DFA9-29BE-FE52223366EC}"/>
              </a:ext>
            </a:extLst>
          </p:cNvPr>
          <p:cNvGrpSpPr/>
          <p:nvPr/>
        </p:nvGrpSpPr>
        <p:grpSpPr>
          <a:xfrm>
            <a:off x="4731303" y="4200916"/>
            <a:ext cx="6851120" cy="1783295"/>
            <a:chOff x="6198782" y="3858848"/>
            <a:chExt cx="6407488" cy="1783295"/>
          </a:xfrm>
        </p:grpSpPr>
        <p:sp>
          <p:nvSpPr>
            <p:cNvPr id="42" name="Speech Bubble: Rectangle with Corners Rounded 41">
              <a:extLst>
                <a:ext uri="{FF2B5EF4-FFF2-40B4-BE49-F238E27FC236}">
                  <a16:creationId xmlns:a16="http://schemas.microsoft.com/office/drawing/2014/main" id="{BDEE83D9-B84E-A29D-DE82-78E4AD5457AB}"/>
                </a:ext>
              </a:extLst>
            </p:cNvPr>
            <p:cNvSpPr/>
            <p:nvPr/>
          </p:nvSpPr>
          <p:spPr>
            <a:xfrm>
              <a:off x="6198782" y="3858848"/>
              <a:ext cx="4293558" cy="1699622"/>
            </a:xfrm>
            <a:prstGeom prst="wedgeRoundRectCallout">
              <a:avLst>
                <a:gd name="adj1" fmla="val 69829"/>
                <a:gd name="adj2" fmla="val -3119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25 is the fifth square number. </a:t>
              </a:r>
            </a:p>
            <a:p>
              <a:r>
                <a:rPr lang="en-US" sz="2400" dirty="0">
                  <a:solidFill>
                    <a:schemeClr val="tx1"/>
                  </a:solidFill>
                  <a:latin typeface="Arial" panose="020B0604020202020204" pitchFamily="34" charset="0"/>
                  <a:ea typeface="+mj-ea"/>
                  <a:cs typeface="Arial" panose="020B0604020202020204" pitchFamily="34" charset="0"/>
                </a:rPr>
                <a:t>The square root of 25 is 5.</a:t>
              </a:r>
            </a:p>
            <a:p>
              <a:r>
                <a:rPr lang="en-US" sz="2400" dirty="0">
                  <a:solidFill>
                    <a:schemeClr val="tx1"/>
                  </a:solidFill>
                  <a:latin typeface="Arial" panose="020B0604020202020204" pitchFamily="34" charset="0"/>
                  <a:ea typeface="+mj-ea"/>
                  <a:cs typeface="Arial" panose="020B0604020202020204" pitchFamily="34" charset="0"/>
                </a:rPr>
                <a:t>The length of the square’s side is 5 cm.</a:t>
              </a:r>
              <a:endParaRPr lang="en-US" sz="24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13266C-50DB-0493-053C-7A862A2B8119}"/>
                </a:ext>
              </a:extLst>
            </p:cNvPr>
            <p:cNvSpPr txBox="1"/>
            <p:nvPr/>
          </p:nvSpPr>
          <p:spPr>
            <a:xfrm>
              <a:off x="11363545" y="5118923"/>
              <a:ext cx="12427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Ruby</a:t>
              </a:r>
            </a:p>
          </p:txBody>
        </p:sp>
      </p:grpSp>
      <p:grpSp>
        <p:nvGrpSpPr>
          <p:cNvPr id="30" name="Group 29">
            <a:extLst>
              <a:ext uri="{FF2B5EF4-FFF2-40B4-BE49-F238E27FC236}">
                <a16:creationId xmlns:a16="http://schemas.microsoft.com/office/drawing/2014/main" id="{8B23E2EE-96B4-46E1-1665-81111571E778}"/>
              </a:ext>
            </a:extLst>
          </p:cNvPr>
          <p:cNvGrpSpPr/>
          <p:nvPr/>
        </p:nvGrpSpPr>
        <p:grpSpPr>
          <a:xfrm>
            <a:off x="802600" y="2493480"/>
            <a:ext cx="2332795" cy="3215055"/>
            <a:chOff x="790238" y="2013066"/>
            <a:chExt cx="2332795" cy="3215055"/>
          </a:xfrm>
        </p:grpSpPr>
        <p:pic>
          <p:nvPicPr>
            <p:cNvPr id="15" name="Picture 14">
              <a:extLst>
                <a:ext uri="{FF2B5EF4-FFF2-40B4-BE49-F238E27FC236}">
                  <a16:creationId xmlns:a16="http://schemas.microsoft.com/office/drawing/2014/main" id="{720B64E6-5C43-FE56-B028-450C3E08873E}"/>
                </a:ext>
              </a:extLst>
            </p:cNvPr>
            <p:cNvPicPr>
              <a:picLocks noChangeAspect="1"/>
            </p:cNvPicPr>
            <p:nvPr/>
          </p:nvPicPr>
          <p:blipFill>
            <a:blip r:embed="rId3"/>
            <a:stretch>
              <a:fillRect/>
            </a:stretch>
          </p:blipFill>
          <p:spPr>
            <a:xfrm>
              <a:off x="1275785" y="2493480"/>
              <a:ext cx="1847248" cy="1847248"/>
            </a:xfrm>
            <a:prstGeom prst="rect">
              <a:avLst/>
            </a:prstGeom>
          </p:spPr>
        </p:pic>
        <p:sp>
          <p:nvSpPr>
            <p:cNvPr id="24" name="TextBox 23">
              <a:extLst>
                <a:ext uri="{FF2B5EF4-FFF2-40B4-BE49-F238E27FC236}">
                  <a16:creationId xmlns:a16="http://schemas.microsoft.com/office/drawing/2014/main" id="{92016119-747C-395E-36C3-A9031881A2F6}"/>
                </a:ext>
              </a:extLst>
            </p:cNvPr>
            <p:cNvSpPr txBox="1"/>
            <p:nvPr/>
          </p:nvSpPr>
          <p:spPr>
            <a:xfrm>
              <a:off x="1957195" y="2013066"/>
              <a:ext cx="484428" cy="523220"/>
            </a:xfrm>
            <a:prstGeom prst="rect">
              <a:avLst/>
            </a:prstGeom>
            <a:noFill/>
          </p:spPr>
          <p:txBody>
            <a:bodyPr wrap="none" rtlCol="0">
              <a:spAutoFit/>
            </a:bodyPr>
            <a:lstStyle/>
            <a:p>
              <a:pPr algn="ctr"/>
              <a:r>
                <a:rPr lang="en-SG" sz="2800" dirty="0">
                  <a:latin typeface="Arial" panose="020B0604020202020204" pitchFamily="34" charset="0"/>
                  <a:cs typeface="Arial" panose="020B0604020202020204" pitchFamily="34" charset="0"/>
                </a:rPr>
                <a:t>5 </a:t>
              </a:r>
            </a:p>
          </p:txBody>
        </p:sp>
        <p:sp>
          <p:nvSpPr>
            <p:cNvPr id="26" name="TextBox 25">
              <a:extLst>
                <a:ext uri="{FF2B5EF4-FFF2-40B4-BE49-F238E27FC236}">
                  <a16:creationId xmlns:a16="http://schemas.microsoft.com/office/drawing/2014/main" id="{75001491-09EA-1EB6-06BF-4EB93286BD5B}"/>
                </a:ext>
              </a:extLst>
            </p:cNvPr>
            <p:cNvSpPr txBox="1"/>
            <p:nvPr/>
          </p:nvSpPr>
          <p:spPr>
            <a:xfrm>
              <a:off x="790238" y="3055363"/>
              <a:ext cx="385042" cy="523220"/>
            </a:xfrm>
            <a:prstGeom prst="rect">
              <a:avLst/>
            </a:prstGeom>
            <a:noFill/>
          </p:spPr>
          <p:txBody>
            <a:bodyPr wrap="none" rtlCol="0">
              <a:spAutoFit/>
            </a:bodyPr>
            <a:lstStyle/>
            <a:p>
              <a:r>
                <a:rPr lang="en-SG" sz="2800" dirty="0">
                  <a:latin typeface="Arial" panose="020B0604020202020204" pitchFamily="34" charset="0"/>
                  <a:cs typeface="Arial" panose="020B0604020202020204" pitchFamily="34" charset="0"/>
                </a:rPr>
                <a:t>5</a:t>
              </a:r>
            </a:p>
          </p:txBody>
        </p:sp>
        <p:sp>
          <p:nvSpPr>
            <p:cNvPr id="28" name="TextBox 27">
              <a:extLst>
                <a:ext uri="{FF2B5EF4-FFF2-40B4-BE49-F238E27FC236}">
                  <a16:creationId xmlns:a16="http://schemas.microsoft.com/office/drawing/2014/main" id="{FF970676-3943-86D5-E512-A024687D337D}"/>
                </a:ext>
              </a:extLst>
            </p:cNvPr>
            <p:cNvSpPr txBox="1"/>
            <p:nvPr/>
          </p:nvSpPr>
          <p:spPr>
            <a:xfrm>
              <a:off x="1275784" y="4397124"/>
              <a:ext cx="1560933" cy="830997"/>
            </a:xfrm>
            <a:prstGeom prst="rect">
              <a:avLst/>
            </a:prstGeom>
            <a:solidFill>
              <a:schemeClr val="bg1"/>
            </a:solidFill>
          </p:spPr>
          <p:txBody>
            <a:bodyPr wrap="square" rtlCol="0">
              <a:spAutoFit/>
            </a:bodyPr>
            <a:lstStyle/>
            <a:p>
              <a:pPr algn="ctr"/>
              <a:r>
                <a:rPr lang="en-SG" sz="2400" dirty="0">
                  <a:latin typeface="Arial" panose="020B0604020202020204" pitchFamily="34" charset="0"/>
                  <a:cs typeface="Arial" panose="020B0604020202020204" pitchFamily="34" charset="0"/>
                </a:rPr>
                <a:t>Area = 5</a:t>
              </a:r>
              <a:r>
                <a:rPr lang="en-SG" sz="2400" baseline="30000" dirty="0">
                  <a:latin typeface="Arial" panose="020B0604020202020204" pitchFamily="34" charset="0"/>
                  <a:cs typeface="Arial" panose="020B0604020202020204" pitchFamily="34" charset="0"/>
                </a:rPr>
                <a:t>2</a:t>
              </a:r>
            </a:p>
            <a:p>
              <a:pPr algn="ctr"/>
              <a:r>
                <a:rPr lang="en-SG" sz="2400" dirty="0">
                  <a:latin typeface="Arial" panose="020B0604020202020204" pitchFamily="34" charset="0"/>
                  <a:cs typeface="Arial" panose="020B0604020202020204" pitchFamily="34" charset="0"/>
                </a:rPr>
                <a:t>Area = 25 </a:t>
              </a:r>
            </a:p>
          </p:txBody>
        </p:sp>
      </p:grpSp>
      <p:sp>
        <p:nvSpPr>
          <p:cNvPr id="29" name="Rounded Rectangle 1">
            <a:extLst>
              <a:ext uri="{FF2B5EF4-FFF2-40B4-BE49-F238E27FC236}">
                <a16:creationId xmlns:a16="http://schemas.microsoft.com/office/drawing/2014/main" id="{926F53F0-9950-208C-9E87-654FD5F37C9A}"/>
              </a:ext>
            </a:extLst>
          </p:cNvPr>
          <p:cNvSpPr/>
          <p:nvPr/>
        </p:nvSpPr>
        <p:spPr>
          <a:xfrm>
            <a:off x="4589163" y="2166787"/>
            <a:ext cx="5645642" cy="919401"/>
          </a:xfrm>
          <a:prstGeom prst="roundRect">
            <a:avLst/>
          </a:prstGeom>
          <a:solidFill>
            <a:schemeClr val="accent1">
              <a:lumMod val="40000"/>
              <a:lumOff val="60000"/>
            </a:schemeClr>
          </a:solidFill>
        </p:spPr>
        <p:txBody>
          <a:bodyPr wrap="square">
            <a:spAutoFit/>
          </a:bodyPr>
          <a:lstStyle/>
          <a:p>
            <a:r>
              <a:rPr lang="en-US" sz="2400" dirty="0">
                <a:solidFill>
                  <a:srgbClr val="000000"/>
                </a:solidFill>
                <a:latin typeface="Arial" panose="020B0604020202020204" pitchFamily="34" charset="0"/>
                <a:ea typeface="Cambria Math" panose="02040503050406030204" pitchFamily="18" charset="0"/>
                <a:cs typeface="Arial" panose="020B0604020202020204" pitchFamily="34" charset="0"/>
              </a:rPr>
              <a:t>Square numbers: </a:t>
            </a:r>
          </a:p>
          <a:p>
            <a:r>
              <a:rPr lang="en-US" sz="2400" dirty="0">
                <a:solidFill>
                  <a:srgbClr val="000000"/>
                </a:solidFill>
                <a:latin typeface="Arial" panose="020B0604020202020204" pitchFamily="34" charset="0"/>
                <a:ea typeface="Cambria Math" panose="02040503050406030204" pitchFamily="18" charset="0"/>
                <a:cs typeface="Arial" panose="020B0604020202020204" pitchFamily="34" charset="0"/>
              </a:rPr>
              <a:t>1, 4, 9, 16, 25, 36, 49, 64, 81, 100 ...</a:t>
            </a:r>
          </a:p>
        </p:txBody>
      </p:sp>
      <p:pic>
        <p:nvPicPr>
          <p:cNvPr id="3" name="Picture 2" descr="A stick figure drawing of Ruby, a girl with short straight hair&#10;">
            <a:extLst>
              <a:ext uri="{FF2B5EF4-FFF2-40B4-BE49-F238E27FC236}">
                <a16:creationId xmlns:a16="http://schemas.microsoft.com/office/drawing/2014/main" id="{B74EE03E-9E6F-584C-E4CA-3AA0DD2DCFCB}"/>
              </a:ext>
            </a:extLst>
          </p:cNvPr>
          <p:cNvPicPr>
            <a:picLocks noChangeAspect="1"/>
          </p:cNvPicPr>
          <p:nvPr/>
        </p:nvPicPr>
        <p:blipFill>
          <a:blip r:embed="rId4"/>
          <a:stretch>
            <a:fillRect/>
          </a:stretch>
        </p:blipFill>
        <p:spPr>
          <a:xfrm>
            <a:off x="10399114" y="3985679"/>
            <a:ext cx="805242" cy="1444184"/>
          </a:xfrm>
          <a:prstGeom prst="rect">
            <a:avLst/>
          </a:prstGeom>
        </p:spPr>
      </p:pic>
    </p:spTree>
    <p:extLst>
      <p:ext uri="{BB962C8B-B14F-4D97-AF65-F5344CB8AC3E}">
        <p14:creationId xmlns:p14="http://schemas.microsoft.com/office/powerpoint/2010/main" val="24587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2796260-B004-A3FE-947C-CE669C6BD740}"/>
              </a:ext>
            </a:extLst>
          </p:cNvPr>
          <p:cNvPicPr>
            <a:picLocks noChangeAspect="1"/>
          </p:cNvPicPr>
          <p:nvPr/>
        </p:nvPicPr>
        <p:blipFill>
          <a:blip r:embed="rId3"/>
          <a:stretch>
            <a:fillRect/>
          </a:stretch>
        </p:blipFill>
        <p:spPr>
          <a:xfrm>
            <a:off x="1174728" y="1763569"/>
            <a:ext cx="2871465" cy="1938696"/>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Finding perimeter by counting</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38" name="TextBox 137">
            <a:extLst>
              <a:ext uri="{FF2B5EF4-FFF2-40B4-BE49-F238E27FC236}">
                <a16:creationId xmlns:a16="http://schemas.microsoft.com/office/drawing/2014/main" id="{0A7932FB-8023-4B67-A690-1A4E2CE784D3}"/>
              </a:ext>
            </a:extLst>
          </p:cNvPr>
          <p:cNvSpPr txBox="1"/>
          <p:nvPr/>
        </p:nvSpPr>
        <p:spPr>
          <a:xfrm>
            <a:off x="5712204" y="1552000"/>
            <a:ext cx="5237842" cy="919401"/>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400" dirty="0">
                <a:solidFill>
                  <a:srgbClr val="000000"/>
                </a:solidFill>
                <a:latin typeface="Arial" panose="020B0604020202020204" pitchFamily="34" charset="0"/>
                <a:ea typeface="Calibri"/>
                <a:cs typeface="Arial" panose="020B0604020202020204" pitchFamily="34" charset="0"/>
                <a:sym typeface="Calibri"/>
              </a:rPr>
              <a:t>Dev thinks the </a:t>
            </a:r>
            <a:r>
              <a:rPr lang="en-US" sz="2400" b="1" dirty="0">
                <a:solidFill>
                  <a:srgbClr val="000000"/>
                </a:solidFill>
                <a:latin typeface="Arial" panose="020B0604020202020204" pitchFamily="34" charset="0"/>
                <a:ea typeface="Calibri"/>
                <a:cs typeface="Arial" panose="020B0604020202020204" pitchFamily="34" charset="0"/>
                <a:sym typeface="Calibri"/>
              </a:rPr>
              <a:t>perimeter</a:t>
            </a:r>
            <a:r>
              <a:rPr lang="en-US" sz="2400" dirty="0">
                <a:solidFill>
                  <a:srgbClr val="000000"/>
                </a:solidFill>
                <a:latin typeface="Arial" panose="020B0604020202020204" pitchFamily="34" charset="0"/>
                <a:ea typeface="Calibri"/>
                <a:cs typeface="Arial" panose="020B0604020202020204" pitchFamily="34" charset="0"/>
                <a:sym typeface="Calibri"/>
              </a:rPr>
              <a:t> of the green shaded shape is 16 cm.</a:t>
            </a:r>
            <a:endParaRPr lang="en-US" sz="2400" b="1" dirty="0">
              <a:solidFill>
                <a:srgbClr val="000000"/>
              </a:solidFill>
              <a:latin typeface="Arial" panose="020B0604020202020204" pitchFamily="34" charset="0"/>
              <a:ea typeface="Calibri"/>
              <a:cs typeface="Arial" panose="020B0604020202020204" pitchFamily="34" charset="0"/>
              <a:sym typeface="Calibri"/>
            </a:endParaRPr>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cxnSp>
        <p:nvCxnSpPr>
          <p:cNvPr id="3" name="Google Shape;91;p16">
            <a:extLst>
              <a:ext uri="{FF2B5EF4-FFF2-40B4-BE49-F238E27FC236}">
                <a16:creationId xmlns:a16="http://schemas.microsoft.com/office/drawing/2014/main" id="{16E75D60-2B36-62FF-B2CB-09DE4E397B1B}"/>
              </a:ext>
            </a:extLst>
          </p:cNvPr>
          <p:cNvCxnSpPr/>
          <p:nvPr/>
        </p:nvCxnSpPr>
        <p:spPr>
          <a:xfrm flipH="1">
            <a:off x="1884933" y="2142011"/>
            <a:ext cx="72000" cy="216000"/>
          </a:xfrm>
          <a:prstGeom prst="straightConnector1">
            <a:avLst/>
          </a:prstGeom>
          <a:noFill/>
          <a:ln w="57150" cap="flat" cmpd="sng">
            <a:solidFill>
              <a:srgbClr val="F5913F"/>
            </a:solidFill>
            <a:prstDash val="solid"/>
            <a:round/>
            <a:headEnd type="none" w="sm" len="sm"/>
            <a:tailEnd type="none" w="sm" len="sm"/>
          </a:ln>
        </p:spPr>
      </p:cxnSp>
      <p:sp>
        <p:nvSpPr>
          <p:cNvPr id="5" name="Google Shape;92;p16">
            <a:extLst>
              <a:ext uri="{FF2B5EF4-FFF2-40B4-BE49-F238E27FC236}">
                <a16:creationId xmlns:a16="http://schemas.microsoft.com/office/drawing/2014/main" id="{0004E405-2E77-076F-61CA-DD35B2D442FE}"/>
              </a:ext>
            </a:extLst>
          </p:cNvPr>
          <p:cNvSpPr txBox="1"/>
          <p:nvPr/>
        </p:nvSpPr>
        <p:spPr>
          <a:xfrm>
            <a:off x="1748670" y="1819978"/>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1</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6" name="Google Shape;93;p16">
            <a:extLst>
              <a:ext uri="{FF2B5EF4-FFF2-40B4-BE49-F238E27FC236}">
                <a16:creationId xmlns:a16="http://schemas.microsoft.com/office/drawing/2014/main" id="{69B1CEC2-D81A-277A-569F-BF3BD93E59F5}"/>
              </a:ext>
            </a:extLst>
          </p:cNvPr>
          <p:cNvCxnSpPr/>
          <p:nvPr/>
        </p:nvCxnSpPr>
        <p:spPr>
          <a:xfrm flipH="1">
            <a:off x="2321543" y="2147462"/>
            <a:ext cx="72000" cy="216000"/>
          </a:xfrm>
          <a:prstGeom prst="straightConnector1">
            <a:avLst/>
          </a:prstGeom>
          <a:noFill/>
          <a:ln w="57150" cap="flat" cmpd="sng">
            <a:solidFill>
              <a:srgbClr val="F5913F"/>
            </a:solidFill>
            <a:prstDash val="solid"/>
            <a:round/>
            <a:headEnd type="none" w="sm" len="sm"/>
            <a:tailEnd type="none" w="sm" len="sm"/>
          </a:ln>
        </p:spPr>
      </p:cxnSp>
      <p:sp>
        <p:nvSpPr>
          <p:cNvPr id="7" name="Google Shape;94;p16">
            <a:extLst>
              <a:ext uri="{FF2B5EF4-FFF2-40B4-BE49-F238E27FC236}">
                <a16:creationId xmlns:a16="http://schemas.microsoft.com/office/drawing/2014/main" id="{3DB22254-53D2-C11E-18B8-13A6DEF2E7E5}"/>
              </a:ext>
            </a:extLst>
          </p:cNvPr>
          <p:cNvSpPr txBox="1"/>
          <p:nvPr/>
        </p:nvSpPr>
        <p:spPr>
          <a:xfrm>
            <a:off x="2242671" y="1813328"/>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2</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8" name="Google Shape;95;p16">
            <a:extLst>
              <a:ext uri="{FF2B5EF4-FFF2-40B4-BE49-F238E27FC236}">
                <a16:creationId xmlns:a16="http://schemas.microsoft.com/office/drawing/2014/main" id="{E893EE7B-661F-3FE7-CAA8-B896344B3EDA}"/>
              </a:ext>
            </a:extLst>
          </p:cNvPr>
          <p:cNvCxnSpPr/>
          <p:nvPr/>
        </p:nvCxnSpPr>
        <p:spPr>
          <a:xfrm flipH="1">
            <a:off x="2853813" y="2147462"/>
            <a:ext cx="72000" cy="216000"/>
          </a:xfrm>
          <a:prstGeom prst="straightConnector1">
            <a:avLst/>
          </a:prstGeom>
          <a:noFill/>
          <a:ln w="57150" cap="flat" cmpd="sng">
            <a:solidFill>
              <a:srgbClr val="F5913F"/>
            </a:solidFill>
            <a:prstDash val="solid"/>
            <a:round/>
            <a:headEnd type="none" w="sm" len="sm"/>
            <a:tailEnd type="none" w="sm" len="sm"/>
          </a:ln>
        </p:spPr>
      </p:cxnSp>
      <p:sp>
        <p:nvSpPr>
          <p:cNvPr id="9" name="Google Shape;96;p16">
            <a:extLst>
              <a:ext uri="{FF2B5EF4-FFF2-40B4-BE49-F238E27FC236}">
                <a16:creationId xmlns:a16="http://schemas.microsoft.com/office/drawing/2014/main" id="{E6FF1AF6-67AC-2779-5FCA-54212BB06968}"/>
              </a:ext>
            </a:extLst>
          </p:cNvPr>
          <p:cNvSpPr txBox="1"/>
          <p:nvPr/>
        </p:nvSpPr>
        <p:spPr>
          <a:xfrm>
            <a:off x="2692042" y="1826593"/>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3</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0" name="Google Shape;97;p16">
            <a:extLst>
              <a:ext uri="{FF2B5EF4-FFF2-40B4-BE49-F238E27FC236}">
                <a16:creationId xmlns:a16="http://schemas.microsoft.com/office/drawing/2014/main" id="{A5457ED3-E80B-283F-F305-EFE9FB11028F}"/>
              </a:ext>
            </a:extLst>
          </p:cNvPr>
          <p:cNvCxnSpPr/>
          <p:nvPr/>
        </p:nvCxnSpPr>
        <p:spPr>
          <a:xfrm flipH="1">
            <a:off x="3327020" y="2142011"/>
            <a:ext cx="72000" cy="216000"/>
          </a:xfrm>
          <a:prstGeom prst="straightConnector1">
            <a:avLst/>
          </a:prstGeom>
          <a:noFill/>
          <a:ln w="57150" cap="flat" cmpd="sng">
            <a:solidFill>
              <a:srgbClr val="F5913F"/>
            </a:solidFill>
            <a:prstDash val="solid"/>
            <a:round/>
            <a:headEnd type="none" w="sm" len="sm"/>
            <a:tailEnd type="none" w="sm" len="sm"/>
          </a:ln>
        </p:spPr>
      </p:cxnSp>
      <p:sp>
        <p:nvSpPr>
          <p:cNvPr id="11" name="Google Shape;98;p16">
            <a:extLst>
              <a:ext uri="{FF2B5EF4-FFF2-40B4-BE49-F238E27FC236}">
                <a16:creationId xmlns:a16="http://schemas.microsoft.com/office/drawing/2014/main" id="{CDF8BB84-3D1E-7E52-FBD2-2640823F5EF9}"/>
              </a:ext>
            </a:extLst>
          </p:cNvPr>
          <p:cNvSpPr txBox="1"/>
          <p:nvPr/>
        </p:nvSpPr>
        <p:spPr>
          <a:xfrm>
            <a:off x="3171948" y="1807877"/>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4</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2" name="Google Shape;99;p16">
            <a:extLst>
              <a:ext uri="{FF2B5EF4-FFF2-40B4-BE49-F238E27FC236}">
                <a16:creationId xmlns:a16="http://schemas.microsoft.com/office/drawing/2014/main" id="{A9E6E2AD-CCE9-0A78-7AF6-110A870939B5}"/>
              </a:ext>
            </a:extLst>
          </p:cNvPr>
          <p:cNvCxnSpPr/>
          <p:nvPr/>
        </p:nvCxnSpPr>
        <p:spPr>
          <a:xfrm flipH="1">
            <a:off x="3431649" y="2470601"/>
            <a:ext cx="234600" cy="71100"/>
          </a:xfrm>
          <a:prstGeom prst="straightConnector1">
            <a:avLst/>
          </a:prstGeom>
          <a:noFill/>
          <a:ln w="57150" cap="flat" cmpd="sng">
            <a:solidFill>
              <a:srgbClr val="F5913F"/>
            </a:solidFill>
            <a:prstDash val="solid"/>
            <a:round/>
            <a:headEnd type="none" w="sm" len="sm"/>
            <a:tailEnd type="none" w="sm" len="sm"/>
          </a:ln>
        </p:spPr>
      </p:cxnSp>
      <p:sp>
        <p:nvSpPr>
          <p:cNvPr id="13" name="Google Shape;100;p16">
            <a:extLst>
              <a:ext uri="{FF2B5EF4-FFF2-40B4-BE49-F238E27FC236}">
                <a16:creationId xmlns:a16="http://schemas.microsoft.com/office/drawing/2014/main" id="{27CC7037-4309-4E94-6A5E-FA0705658786}"/>
              </a:ext>
            </a:extLst>
          </p:cNvPr>
          <p:cNvSpPr txBox="1"/>
          <p:nvPr/>
        </p:nvSpPr>
        <p:spPr>
          <a:xfrm>
            <a:off x="3635562" y="2319230"/>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5</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14" name="Google Shape;101;p16">
            <a:extLst>
              <a:ext uri="{FF2B5EF4-FFF2-40B4-BE49-F238E27FC236}">
                <a16:creationId xmlns:a16="http://schemas.microsoft.com/office/drawing/2014/main" id="{D0B5C34A-AA20-20FF-60FB-03ECE6FBD15F}"/>
              </a:ext>
            </a:extLst>
          </p:cNvPr>
          <p:cNvCxnSpPr/>
          <p:nvPr/>
        </p:nvCxnSpPr>
        <p:spPr>
          <a:xfrm flipH="1">
            <a:off x="3426879" y="2915776"/>
            <a:ext cx="234600" cy="71100"/>
          </a:xfrm>
          <a:prstGeom prst="straightConnector1">
            <a:avLst/>
          </a:prstGeom>
          <a:noFill/>
          <a:ln w="57150" cap="flat" cmpd="sng">
            <a:solidFill>
              <a:srgbClr val="F5913F"/>
            </a:solidFill>
            <a:prstDash val="solid"/>
            <a:round/>
            <a:headEnd type="none" w="sm" len="sm"/>
            <a:tailEnd type="none" w="sm" len="sm"/>
          </a:ln>
        </p:spPr>
      </p:cxnSp>
      <p:sp>
        <p:nvSpPr>
          <p:cNvPr id="15" name="Google Shape;102;p16">
            <a:extLst>
              <a:ext uri="{FF2B5EF4-FFF2-40B4-BE49-F238E27FC236}">
                <a16:creationId xmlns:a16="http://schemas.microsoft.com/office/drawing/2014/main" id="{7D5205E0-67A4-81F3-C980-8B1396585047}"/>
              </a:ext>
            </a:extLst>
          </p:cNvPr>
          <p:cNvSpPr txBox="1"/>
          <p:nvPr/>
        </p:nvSpPr>
        <p:spPr>
          <a:xfrm>
            <a:off x="3615184" y="2776116"/>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6</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6" name="Google Shape;103;p16">
            <a:extLst>
              <a:ext uri="{FF2B5EF4-FFF2-40B4-BE49-F238E27FC236}">
                <a16:creationId xmlns:a16="http://schemas.microsoft.com/office/drawing/2014/main" id="{FFC3A789-919F-1B7C-40B0-5A58FFA13429}"/>
              </a:ext>
            </a:extLst>
          </p:cNvPr>
          <p:cNvCxnSpPr/>
          <p:nvPr/>
        </p:nvCxnSpPr>
        <p:spPr>
          <a:xfrm rot="10800000">
            <a:off x="3301136" y="3095310"/>
            <a:ext cx="49200" cy="169200"/>
          </a:xfrm>
          <a:prstGeom prst="straightConnector1">
            <a:avLst/>
          </a:prstGeom>
          <a:noFill/>
          <a:ln w="57150" cap="flat" cmpd="sng">
            <a:solidFill>
              <a:srgbClr val="F5913F"/>
            </a:solidFill>
            <a:prstDash val="solid"/>
            <a:round/>
            <a:headEnd type="none" w="sm" len="sm"/>
            <a:tailEnd type="none" w="sm" len="sm"/>
          </a:ln>
        </p:spPr>
      </p:cxnSp>
      <p:sp>
        <p:nvSpPr>
          <p:cNvPr id="17" name="Google Shape;104;p16">
            <a:extLst>
              <a:ext uri="{FF2B5EF4-FFF2-40B4-BE49-F238E27FC236}">
                <a16:creationId xmlns:a16="http://schemas.microsoft.com/office/drawing/2014/main" id="{74EBE03B-E027-733D-C63E-D6F5B5912823}"/>
              </a:ext>
            </a:extLst>
          </p:cNvPr>
          <p:cNvSpPr txBox="1"/>
          <p:nvPr/>
        </p:nvSpPr>
        <p:spPr>
          <a:xfrm>
            <a:off x="3158447" y="3266211"/>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7</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8" name="Google Shape;105;p16">
            <a:extLst>
              <a:ext uri="{FF2B5EF4-FFF2-40B4-BE49-F238E27FC236}">
                <a16:creationId xmlns:a16="http://schemas.microsoft.com/office/drawing/2014/main" id="{47AE9973-AD19-10AD-0D9D-DBC79B62F864}"/>
              </a:ext>
            </a:extLst>
          </p:cNvPr>
          <p:cNvCxnSpPr/>
          <p:nvPr/>
        </p:nvCxnSpPr>
        <p:spPr>
          <a:xfrm rot="10800000">
            <a:off x="2856065" y="3105447"/>
            <a:ext cx="49200" cy="169200"/>
          </a:xfrm>
          <a:prstGeom prst="straightConnector1">
            <a:avLst/>
          </a:prstGeom>
          <a:noFill/>
          <a:ln w="57150" cap="flat" cmpd="sng">
            <a:solidFill>
              <a:srgbClr val="F5913F"/>
            </a:solidFill>
            <a:prstDash val="solid"/>
            <a:round/>
            <a:headEnd type="none" w="sm" len="sm"/>
            <a:tailEnd type="none" w="sm" len="sm"/>
          </a:ln>
        </p:spPr>
      </p:cxnSp>
      <p:sp>
        <p:nvSpPr>
          <p:cNvPr id="19" name="Google Shape;106;p16">
            <a:extLst>
              <a:ext uri="{FF2B5EF4-FFF2-40B4-BE49-F238E27FC236}">
                <a16:creationId xmlns:a16="http://schemas.microsoft.com/office/drawing/2014/main" id="{E5CC4761-C420-798D-23C2-3E375E909798}"/>
              </a:ext>
            </a:extLst>
          </p:cNvPr>
          <p:cNvSpPr txBox="1"/>
          <p:nvPr/>
        </p:nvSpPr>
        <p:spPr>
          <a:xfrm>
            <a:off x="2709813" y="3256546"/>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8</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20" name="Google Shape;107;p16">
            <a:extLst>
              <a:ext uri="{FF2B5EF4-FFF2-40B4-BE49-F238E27FC236}">
                <a16:creationId xmlns:a16="http://schemas.microsoft.com/office/drawing/2014/main" id="{CA8DF0A2-E863-48DE-C51E-81FAC78200E0}"/>
              </a:ext>
            </a:extLst>
          </p:cNvPr>
          <p:cNvCxnSpPr/>
          <p:nvPr/>
        </p:nvCxnSpPr>
        <p:spPr>
          <a:xfrm rot="10800000">
            <a:off x="2392118" y="3117266"/>
            <a:ext cx="49200" cy="169200"/>
          </a:xfrm>
          <a:prstGeom prst="straightConnector1">
            <a:avLst/>
          </a:prstGeom>
          <a:noFill/>
          <a:ln w="57150" cap="flat" cmpd="sng">
            <a:solidFill>
              <a:srgbClr val="F5913F"/>
            </a:solidFill>
            <a:prstDash val="solid"/>
            <a:round/>
            <a:headEnd type="none" w="sm" len="sm"/>
            <a:tailEnd type="none" w="sm" len="sm"/>
          </a:ln>
        </p:spPr>
      </p:cxnSp>
      <p:sp>
        <p:nvSpPr>
          <p:cNvPr id="21" name="Google Shape;108;p16">
            <a:extLst>
              <a:ext uri="{FF2B5EF4-FFF2-40B4-BE49-F238E27FC236}">
                <a16:creationId xmlns:a16="http://schemas.microsoft.com/office/drawing/2014/main" id="{940F0B02-6E8D-5D36-D1C4-7B470799C46D}"/>
              </a:ext>
            </a:extLst>
          </p:cNvPr>
          <p:cNvSpPr txBox="1"/>
          <p:nvPr/>
        </p:nvSpPr>
        <p:spPr>
          <a:xfrm>
            <a:off x="2228003" y="3257305"/>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9</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23" name="Google Shape;109;p16">
            <a:extLst>
              <a:ext uri="{FF2B5EF4-FFF2-40B4-BE49-F238E27FC236}">
                <a16:creationId xmlns:a16="http://schemas.microsoft.com/office/drawing/2014/main" id="{765F578F-7D85-B633-B720-A751BE478106}"/>
              </a:ext>
            </a:extLst>
          </p:cNvPr>
          <p:cNvCxnSpPr/>
          <p:nvPr/>
        </p:nvCxnSpPr>
        <p:spPr>
          <a:xfrm rot="10800000">
            <a:off x="1906913" y="3110122"/>
            <a:ext cx="49200" cy="169200"/>
          </a:xfrm>
          <a:prstGeom prst="straightConnector1">
            <a:avLst/>
          </a:prstGeom>
          <a:noFill/>
          <a:ln w="57150" cap="flat" cmpd="sng">
            <a:solidFill>
              <a:srgbClr val="F5913F"/>
            </a:solidFill>
            <a:prstDash val="solid"/>
            <a:round/>
            <a:headEnd type="none" w="sm" len="sm"/>
            <a:tailEnd type="none" w="sm" len="sm"/>
          </a:ln>
        </p:spPr>
      </p:cxnSp>
      <p:sp>
        <p:nvSpPr>
          <p:cNvPr id="24" name="Google Shape;110;p16">
            <a:extLst>
              <a:ext uri="{FF2B5EF4-FFF2-40B4-BE49-F238E27FC236}">
                <a16:creationId xmlns:a16="http://schemas.microsoft.com/office/drawing/2014/main" id="{0718550F-2764-515A-0FFE-9FA1F81FB79A}"/>
              </a:ext>
            </a:extLst>
          </p:cNvPr>
          <p:cNvSpPr txBox="1"/>
          <p:nvPr/>
        </p:nvSpPr>
        <p:spPr>
          <a:xfrm>
            <a:off x="1695730" y="3246203"/>
            <a:ext cx="44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10</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25" name="Google Shape;111;p16">
            <a:extLst>
              <a:ext uri="{FF2B5EF4-FFF2-40B4-BE49-F238E27FC236}">
                <a16:creationId xmlns:a16="http://schemas.microsoft.com/office/drawing/2014/main" id="{BBD1EBE7-1910-BF99-8B58-9F3C6F7C7D86}"/>
              </a:ext>
            </a:extLst>
          </p:cNvPr>
          <p:cNvCxnSpPr/>
          <p:nvPr/>
        </p:nvCxnSpPr>
        <p:spPr>
          <a:xfrm rot="10800000">
            <a:off x="1584925" y="2926279"/>
            <a:ext cx="243000" cy="50100"/>
          </a:xfrm>
          <a:prstGeom prst="straightConnector1">
            <a:avLst/>
          </a:prstGeom>
          <a:noFill/>
          <a:ln w="57150" cap="flat" cmpd="sng">
            <a:solidFill>
              <a:srgbClr val="F5913F"/>
            </a:solidFill>
            <a:prstDash val="solid"/>
            <a:round/>
            <a:headEnd type="none" w="sm" len="sm"/>
            <a:tailEnd type="none" w="sm" len="sm"/>
          </a:ln>
        </p:spPr>
      </p:cxnSp>
      <p:sp>
        <p:nvSpPr>
          <p:cNvPr id="26" name="Google Shape;112;p16">
            <a:extLst>
              <a:ext uri="{FF2B5EF4-FFF2-40B4-BE49-F238E27FC236}">
                <a16:creationId xmlns:a16="http://schemas.microsoft.com/office/drawing/2014/main" id="{A75C108F-15A8-6CF3-06E8-6BBF5CB0E38B}"/>
              </a:ext>
            </a:extLst>
          </p:cNvPr>
          <p:cNvSpPr txBox="1"/>
          <p:nvPr/>
        </p:nvSpPr>
        <p:spPr>
          <a:xfrm>
            <a:off x="1199339" y="2805950"/>
            <a:ext cx="44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11</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27" name="Google Shape;113;p16">
            <a:extLst>
              <a:ext uri="{FF2B5EF4-FFF2-40B4-BE49-F238E27FC236}">
                <a16:creationId xmlns:a16="http://schemas.microsoft.com/office/drawing/2014/main" id="{9257C4BF-E315-BCC1-14E8-80F148051D04}"/>
              </a:ext>
            </a:extLst>
          </p:cNvPr>
          <p:cNvCxnSpPr/>
          <p:nvPr/>
        </p:nvCxnSpPr>
        <p:spPr>
          <a:xfrm rot="10800000">
            <a:off x="1566570" y="2454866"/>
            <a:ext cx="243000" cy="50100"/>
          </a:xfrm>
          <a:prstGeom prst="straightConnector1">
            <a:avLst/>
          </a:prstGeom>
          <a:noFill/>
          <a:ln w="57150" cap="flat" cmpd="sng">
            <a:solidFill>
              <a:srgbClr val="F5913F"/>
            </a:solidFill>
            <a:prstDash val="solid"/>
            <a:round/>
            <a:headEnd type="none" w="sm" len="sm"/>
            <a:tailEnd type="none" w="sm" len="sm"/>
          </a:ln>
        </p:spPr>
      </p:cxnSp>
      <p:sp>
        <p:nvSpPr>
          <p:cNvPr id="28" name="Google Shape;114;p16">
            <a:extLst>
              <a:ext uri="{FF2B5EF4-FFF2-40B4-BE49-F238E27FC236}">
                <a16:creationId xmlns:a16="http://schemas.microsoft.com/office/drawing/2014/main" id="{7D9CDCAE-5232-6013-5DAE-CCD8A45CBE07}"/>
              </a:ext>
            </a:extLst>
          </p:cNvPr>
          <p:cNvSpPr txBox="1"/>
          <p:nvPr/>
        </p:nvSpPr>
        <p:spPr>
          <a:xfrm>
            <a:off x="1180984" y="2334538"/>
            <a:ext cx="44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12</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
        <p:nvSpPr>
          <p:cNvPr id="29" name="Google Shape;115;p16">
            <a:extLst>
              <a:ext uri="{FF2B5EF4-FFF2-40B4-BE49-F238E27FC236}">
                <a16:creationId xmlns:a16="http://schemas.microsoft.com/office/drawing/2014/main" id="{87BCCA74-A1DC-CFB0-271A-59DDA7BE29E3}"/>
              </a:ext>
            </a:extLst>
          </p:cNvPr>
          <p:cNvSpPr txBox="1"/>
          <p:nvPr/>
        </p:nvSpPr>
        <p:spPr>
          <a:xfrm>
            <a:off x="1199339" y="5075889"/>
            <a:ext cx="7791285" cy="10170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800" b="0" i="0" u="none" strike="noStrike" cap="none" dirty="0">
                <a:solidFill>
                  <a:schemeClr val="dk1"/>
                </a:solidFill>
                <a:latin typeface="Arial" panose="020B0604020202020204" pitchFamily="34" charset="0"/>
                <a:ea typeface="Calibri"/>
                <a:cs typeface="Arial" panose="020B0604020202020204" pitchFamily="34" charset="0"/>
                <a:sym typeface="Calibri"/>
              </a:rPr>
              <a:t>Who is correct?</a:t>
            </a:r>
          </a:p>
          <a:p>
            <a:pPr marL="0" marR="0" lvl="0" indent="0" algn="l" rtl="0">
              <a:lnSpc>
                <a:spcPct val="100000"/>
              </a:lnSpc>
              <a:spcBef>
                <a:spcPts val="0"/>
              </a:spcBef>
              <a:spcAft>
                <a:spcPts val="0"/>
              </a:spcAft>
              <a:buClr>
                <a:srgbClr val="000000"/>
              </a:buClr>
              <a:buSzPts val="1800"/>
              <a:buFont typeface="Arial"/>
              <a:buNone/>
            </a:pPr>
            <a:r>
              <a:rPr lang="en" sz="2800" dirty="0">
                <a:solidFill>
                  <a:schemeClr val="dk1"/>
                </a:solidFill>
                <a:latin typeface="Arial" panose="020B0604020202020204" pitchFamily="34" charset="0"/>
                <a:ea typeface="Calibri"/>
                <a:cs typeface="Arial" panose="020B0604020202020204" pitchFamily="34" charset="0"/>
                <a:sym typeface="Calibri"/>
              </a:rPr>
              <a:t>What do you think the others did wrong?</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0" name="Google Shape;116;p16">
            <a:extLst>
              <a:ext uri="{FF2B5EF4-FFF2-40B4-BE49-F238E27FC236}">
                <a16:creationId xmlns:a16="http://schemas.microsoft.com/office/drawing/2014/main" id="{BCCEC44E-7E1C-3314-7868-B06B8E61FEBD}"/>
              </a:ext>
            </a:extLst>
          </p:cNvPr>
          <p:cNvSpPr txBox="1"/>
          <p:nvPr/>
        </p:nvSpPr>
        <p:spPr>
          <a:xfrm>
            <a:off x="1499186" y="3712219"/>
            <a:ext cx="3702300"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800" i="0" u="none" strike="noStrike" cap="none" dirty="0">
                <a:solidFill>
                  <a:schemeClr val="dk1"/>
                </a:solidFill>
                <a:latin typeface="Calibri"/>
                <a:ea typeface="Calibri"/>
                <a:cs typeface="Calibri"/>
                <a:sym typeface="Calibri"/>
              </a:rPr>
              <a:t>Perimeter = 12 cm</a:t>
            </a:r>
            <a:endParaRPr sz="1800" i="0" u="none" strike="noStrike" cap="none" dirty="0">
              <a:solidFill>
                <a:schemeClr val="dk1"/>
              </a:solidFill>
              <a:latin typeface="Calibri"/>
              <a:ea typeface="Calibri"/>
              <a:cs typeface="Calibri"/>
              <a:sym typeface="Calibri"/>
            </a:endParaRPr>
          </a:p>
        </p:txBody>
      </p:sp>
      <p:sp>
        <p:nvSpPr>
          <p:cNvPr id="31" name="Google Shape;117;p16">
            <a:extLst>
              <a:ext uri="{FF2B5EF4-FFF2-40B4-BE49-F238E27FC236}">
                <a16:creationId xmlns:a16="http://schemas.microsoft.com/office/drawing/2014/main" id="{E966C4C1-2D0E-3C81-7947-D3437882308D}"/>
              </a:ext>
            </a:extLst>
          </p:cNvPr>
          <p:cNvSpPr txBox="1"/>
          <p:nvPr/>
        </p:nvSpPr>
        <p:spPr>
          <a:xfrm>
            <a:off x="502030" y="1803497"/>
            <a:ext cx="850581" cy="3341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latin typeface="Arial" panose="020B0604020202020204" pitchFamily="34" charset="0"/>
                <a:ea typeface="Calibri"/>
                <a:cs typeface="Arial" panose="020B0604020202020204" pitchFamily="34" charset="0"/>
                <a:sym typeface="Calibri"/>
              </a:rPr>
              <a:t>1 cm</a:t>
            </a:r>
            <a:endParaRPr sz="1800" b="1" i="0" u="none" strike="noStrike" cap="none" dirty="0">
              <a:latin typeface="Arial" panose="020B0604020202020204" pitchFamily="34" charset="0"/>
              <a:ea typeface="Calibri"/>
              <a:cs typeface="Arial" panose="020B0604020202020204" pitchFamily="34" charset="0"/>
              <a:sym typeface="Calibri"/>
            </a:endParaRPr>
          </a:p>
        </p:txBody>
      </p:sp>
      <p:sp>
        <p:nvSpPr>
          <p:cNvPr id="32" name="Google Shape;120;p16">
            <a:extLst>
              <a:ext uri="{FF2B5EF4-FFF2-40B4-BE49-F238E27FC236}">
                <a16:creationId xmlns:a16="http://schemas.microsoft.com/office/drawing/2014/main" id="{9539613E-4FD9-F16C-C20C-ABA0D881DF0D}"/>
              </a:ext>
            </a:extLst>
          </p:cNvPr>
          <p:cNvSpPr txBox="1"/>
          <p:nvPr/>
        </p:nvSpPr>
        <p:spPr>
          <a:xfrm>
            <a:off x="1034352" y="1389900"/>
            <a:ext cx="850581" cy="3193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latin typeface="Arial" panose="020B0604020202020204" pitchFamily="34" charset="0"/>
                <a:ea typeface="Calibri"/>
                <a:cs typeface="Arial" panose="020B0604020202020204" pitchFamily="34" charset="0"/>
                <a:sym typeface="Calibri"/>
              </a:rPr>
              <a:t>1 cm</a:t>
            </a:r>
            <a:endParaRPr sz="1800" b="1" i="0" u="none" strike="noStrike" cap="none" dirty="0">
              <a:latin typeface="Arial" panose="020B0604020202020204" pitchFamily="34" charset="0"/>
              <a:ea typeface="Calibri"/>
              <a:cs typeface="Arial" panose="020B0604020202020204" pitchFamily="34" charset="0"/>
              <a:sym typeface="Calibri"/>
            </a:endParaRPr>
          </a:p>
        </p:txBody>
      </p:sp>
      <p:sp>
        <p:nvSpPr>
          <p:cNvPr id="37" name="TextBox 36">
            <a:extLst>
              <a:ext uri="{FF2B5EF4-FFF2-40B4-BE49-F238E27FC236}">
                <a16:creationId xmlns:a16="http://schemas.microsoft.com/office/drawing/2014/main" id="{7048ED3D-436A-79AC-D24C-E42E5EF20BE1}"/>
              </a:ext>
            </a:extLst>
          </p:cNvPr>
          <p:cNvSpPr txBox="1"/>
          <p:nvPr/>
        </p:nvSpPr>
        <p:spPr>
          <a:xfrm>
            <a:off x="5759818" y="2725508"/>
            <a:ext cx="5237842" cy="919401"/>
          </a:xfrm>
          <a:prstGeom prst="roundRect">
            <a:avLst/>
          </a:prstGeom>
          <a:solidFill>
            <a:schemeClr val="accent1">
              <a:lumMod val="40000"/>
              <a:lumOff val="60000"/>
            </a:schemeClr>
          </a:solidFill>
        </p:spPr>
        <p:txBody>
          <a:bodyPr wrap="square" rtlCol="0">
            <a:spAutoFit/>
          </a:bodyPr>
          <a:lstStyle/>
          <a:p>
            <a:pPr marL="0" marR="0" lvl="0" indent="0" algn="l" rtl="0">
              <a:lnSpc>
                <a:spcPct val="100000"/>
              </a:lnSpc>
              <a:spcBef>
                <a:spcPts val="0"/>
              </a:spcBef>
              <a:spcAft>
                <a:spcPts val="0"/>
              </a:spcAft>
              <a:buClr>
                <a:srgbClr val="000000"/>
              </a:buClr>
              <a:buSzPts val="1800"/>
              <a:buFont typeface="Arial"/>
              <a:buNone/>
            </a:pPr>
            <a:r>
              <a:rPr lang="en-US" sz="2400" dirty="0">
                <a:latin typeface="Arial" panose="020B0604020202020204" pitchFamily="34" charset="0"/>
                <a:ea typeface="Calibri"/>
                <a:cs typeface="Arial" panose="020B0604020202020204" pitchFamily="34" charset="0"/>
                <a:sym typeface="Calibri"/>
              </a:rPr>
              <a:t>Ruby</a:t>
            </a:r>
            <a:r>
              <a:rPr lang="en-US" sz="2400" b="0" i="0" u="none" strike="noStrike" cap="none" dirty="0">
                <a:solidFill>
                  <a:srgbClr val="000000"/>
                </a:solidFill>
                <a:latin typeface="Arial" panose="020B0604020202020204" pitchFamily="34" charset="0"/>
                <a:ea typeface="Calibri"/>
                <a:cs typeface="Arial" panose="020B0604020202020204" pitchFamily="34" charset="0"/>
                <a:sym typeface="Calibri"/>
              </a:rPr>
              <a:t> thinks the </a:t>
            </a:r>
            <a:r>
              <a:rPr lang="en-US" sz="2400" b="1" i="0" u="none" strike="noStrike" cap="none" dirty="0">
                <a:solidFill>
                  <a:srgbClr val="000000"/>
                </a:solidFill>
                <a:latin typeface="Arial" panose="020B0604020202020204" pitchFamily="34" charset="0"/>
                <a:ea typeface="Calibri"/>
                <a:cs typeface="Arial" panose="020B0604020202020204" pitchFamily="34" charset="0"/>
                <a:sym typeface="Calibri"/>
              </a:rPr>
              <a:t>perimeter</a:t>
            </a:r>
            <a:r>
              <a:rPr lang="en-US" sz="2400" b="0" i="0" u="none" strike="noStrike" cap="none" dirty="0">
                <a:solidFill>
                  <a:srgbClr val="000000"/>
                </a:solidFill>
                <a:latin typeface="Arial" panose="020B0604020202020204" pitchFamily="34" charset="0"/>
                <a:ea typeface="Calibri"/>
                <a:cs typeface="Arial" panose="020B0604020202020204" pitchFamily="34" charset="0"/>
                <a:sym typeface="Calibri"/>
              </a:rPr>
              <a:t> of the green shaded shape is 12 cm.</a:t>
            </a:r>
            <a:endParaRPr lang="en-US" sz="24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38" name="TextBox 37">
            <a:extLst>
              <a:ext uri="{FF2B5EF4-FFF2-40B4-BE49-F238E27FC236}">
                <a16:creationId xmlns:a16="http://schemas.microsoft.com/office/drawing/2014/main" id="{88657335-A12F-8A1C-337E-A8619922E6F1}"/>
              </a:ext>
            </a:extLst>
          </p:cNvPr>
          <p:cNvSpPr txBox="1"/>
          <p:nvPr/>
        </p:nvSpPr>
        <p:spPr>
          <a:xfrm>
            <a:off x="5759818" y="3912961"/>
            <a:ext cx="5237842" cy="919401"/>
          </a:xfrm>
          <a:prstGeom prst="roundRect">
            <a:avLst/>
          </a:prstGeom>
          <a:solidFill>
            <a:schemeClr val="accent1">
              <a:lumMod val="40000"/>
              <a:lumOff val="60000"/>
            </a:schemeClr>
          </a:solidFill>
        </p:spPr>
        <p:txBody>
          <a:bodyPr wrap="square" rtlCol="0">
            <a:spAutoFit/>
          </a:bodyPr>
          <a:lstStyle/>
          <a:p>
            <a:pPr marL="0" marR="0" lvl="0" indent="0" algn="l" rtl="0">
              <a:lnSpc>
                <a:spcPct val="100000"/>
              </a:lnSpc>
              <a:spcBef>
                <a:spcPts val="0"/>
              </a:spcBef>
              <a:spcAft>
                <a:spcPts val="0"/>
              </a:spcAft>
              <a:buClr>
                <a:srgbClr val="000000"/>
              </a:buClr>
              <a:buSzPts val="1800"/>
              <a:buFont typeface="Arial"/>
              <a:buNone/>
            </a:pPr>
            <a:r>
              <a:rPr lang="en-US" sz="2400" dirty="0">
                <a:latin typeface="Arial" panose="020B0604020202020204" pitchFamily="34" charset="0"/>
                <a:ea typeface="Calibri"/>
                <a:cs typeface="Arial" panose="020B0604020202020204" pitchFamily="34" charset="0"/>
                <a:sym typeface="Calibri"/>
              </a:rPr>
              <a:t>Carlos thinks the perimeter of the green shaded shape is 8 cm.</a:t>
            </a:r>
          </a:p>
        </p:txBody>
      </p:sp>
      <p:sp>
        <p:nvSpPr>
          <p:cNvPr id="36" name="Google Shape;116;p16">
            <a:extLst>
              <a:ext uri="{FF2B5EF4-FFF2-40B4-BE49-F238E27FC236}">
                <a16:creationId xmlns:a16="http://schemas.microsoft.com/office/drawing/2014/main" id="{EB918FC1-E44D-2247-21EA-B4746859A5BD}"/>
              </a:ext>
            </a:extLst>
          </p:cNvPr>
          <p:cNvSpPr txBox="1"/>
          <p:nvPr/>
        </p:nvSpPr>
        <p:spPr>
          <a:xfrm>
            <a:off x="10398715" y="2916253"/>
            <a:ext cx="479163"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600" b="1" i="0" u="none" strike="noStrike" cap="none" dirty="0">
                <a:solidFill>
                  <a:srgbClr val="00B050"/>
                </a:solidFill>
                <a:latin typeface="Calibri"/>
                <a:ea typeface="Calibri"/>
                <a:cs typeface="Calibri"/>
                <a:sym typeface="Wingdings 2" panose="05020102010507070707" pitchFamily="18" charset="2"/>
              </a:rPr>
              <a:t></a:t>
            </a:r>
            <a:endParaRPr sz="3600" b="1" i="0" u="none" strike="noStrike" cap="none"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28203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par>
                          <p:cTn id="91" fill="hold">
                            <p:stCondLst>
                              <p:cond delay="6000"/>
                            </p:stCondLst>
                            <p:childTnLst>
                              <p:par>
                                <p:cTn id="92" presetID="1" presetClass="entr" presetSubtype="0"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Perimeter</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95410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The perimeter of a shape is the sum of the lengths of each side. </a:t>
            </a:r>
          </a:p>
        </p:txBody>
      </p:sp>
      <p:grpSp>
        <p:nvGrpSpPr>
          <p:cNvPr id="7" name="Group 6">
            <a:extLst>
              <a:ext uri="{FF2B5EF4-FFF2-40B4-BE49-F238E27FC236}">
                <a16:creationId xmlns:a16="http://schemas.microsoft.com/office/drawing/2014/main" id="{F949D690-1009-8228-726D-C5C80D99B20E}"/>
              </a:ext>
            </a:extLst>
          </p:cNvPr>
          <p:cNvGrpSpPr/>
          <p:nvPr/>
        </p:nvGrpSpPr>
        <p:grpSpPr>
          <a:xfrm>
            <a:off x="2974971" y="3291279"/>
            <a:ext cx="2399987" cy="1899320"/>
            <a:chOff x="2357004" y="3045867"/>
            <a:chExt cx="2399987" cy="1899320"/>
          </a:xfrm>
        </p:grpSpPr>
        <p:grpSp>
          <p:nvGrpSpPr>
            <p:cNvPr id="5" name="Group 4">
              <a:extLst>
                <a:ext uri="{FF2B5EF4-FFF2-40B4-BE49-F238E27FC236}">
                  <a16:creationId xmlns:a16="http://schemas.microsoft.com/office/drawing/2014/main" id="{D9EC2716-5F5B-DDA7-483D-48F6FF23A0C9}"/>
                </a:ext>
              </a:extLst>
            </p:cNvPr>
            <p:cNvGrpSpPr/>
            <p:nvPr/>
          </p:nvGrpSpPr>
          <p:grpSpPr>
            <a:xfrm>
              <a:off x="2447173" y="3165954"/>
              <a:ext cx="2238061" cy="1678546"/>
              <a:chOff x="2473036" y="3200399"/>
              <a:chExt cx="2880000" cy="2160000"/>
            </a:xfrm>
          </p:grpSpPr>
          <p:sp>
            <p:nvSpPr>
              <p:cNvPr id="3" name="Rectangle 2">
                <a:extLst>
                  <a:ext uri="{FF2B5EF4-FFF2-40B4-BE49-F238E27FC236}">
                    <a16:creationId xmlns:a16="http://schemas.microsoft.com/office/drawing/2014/main" id="{5E02F72B-110F-DDC6-B57D-7BFCE47B6607}"/>
                  </a:ext>
                </a:extLst>
              </p:cNvPr>
              <p:cNvSpPr/>
              <p:nvPr/>
            </p:nvSpPr>
            <p:spPr>
              <a:xfrm>
                <a:off x="2473036" y="5131799"/>
                <a:ext cx="2286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a:extLst>
                  <a:ext uri="{FF2B5EF4-FFF2-40B4-BE49-F238E27FC236}">
                    <a16:creationId xmlns:a16="http://schemas.microsoft.com/office/drawing/2014/main" id="{DD256639-7F28-92E4-6AD7-05F37303276A}"/>
                  </a:ext>
                </a:extLst>
              </p:cNvPr>
              <p:cNvSpPr/>
              <p:nvPr/>
            </p:nvSpPr>
            <p:spPr>
              <a:xfrm>
                <a:off x="2473036" y="3200399"/>
                <a:ext cx="288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0" name="Group 9">
              <a:extLst>
                <a:ext uri="{FF2B5EF4-FFF2-40B4-BE49-F238E27FC236}">
                  <a16:creationId xmlns:a16="http://schemas.microsoft.com/office/drawing/2014/main" id="{DD221DA4-E8FF-E6E4-A96F-6FAACD2CD7D2}"/>
                </a:ext>
              </a:extLst>
            </p:cNvPr>
            <p:cNvGrpSpPr/>
            <p:nvPr/>
          </p:nvGrpSpPr>
          <p:grpSpPr>
            <a:xfrm>
              <a:off x="3537274" y="3045867"/>
              <a:ext cx="59215" cy="169571"/>
              <a:chOff x="5995555" y="3314700"/>
              <a:chExt cx="76200" cy="218209"/>
            </a:xfrm>
          </p:grpSpPr>
          <p:cxnSp>
            <p:nvCxnSpPr>
              <p:cNvPr id="8" name="Straight Connector 7">
                <a:extLst>
                  <a:ext uri="{FF2B5EF4-FFF2-40B4-BE49-F238E27FC236}">
                    <a16:creationId xmlns:a16="http://schemas.microsoft.com/office/drawing/2014/main" id="{FFBD5C7F-31F3-E6D1-C6B4-F3CF0A438F8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17FB4C-A603-15BA-754B-7199D878B57F}"/>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BFC6CB-7DAE-51AE-85AF-0C30631A6C66}"/>
                </a:ext>
              </a:extLst>
            </p:cNvPr>
            <p:cNvGrpSpPr/>
            <p:nvPr/>
          </p:nvGrpSpPr>
          <p:grpSpPr>
            <a:xfrm>
              <a:off x="3507666" y="4775616"/>
              <a:ext cx="59215" cy="169571"/>
              <a:chOff x="5995555" y="3314700"/>
              <a:chExt cx="76200" cy="218209"/>
            </a:xfrm>
          </p:grpSpPr>
          <p:cxnSp>
            <p:nvCxnSpPr>
              <p:cNvPr id="13" name="Straight Connector 12">
                <a:extLst>
                  <a:ext uri="{FF2B5EF4-FFF2-40B4-BE49-F238E27FC236}">
                    <a16:creationId xmlns:a16="http://schemas.microsoft.com/office/drawing/2014/main" id="{58405573-40A6-73E2-BA67-D3ED2150C0D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540268-7297-1EAF-925C-3ECADE9718D0}"/>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9D1027CE-8E2B-8566-54FE-78E086A883A1}"/>
                </a:ext>
              </a:extLst>
            </p:cNvPr>
            <p:cNvCxnSpPr/>
            <p:nvPr/>
          </p:nvCxnSpPr>
          <p:spPr>
            <a:xfrm rot="5400000">
              <a:off x="2441790" y="3838998"/>
              <a:ext cx="0" cy="169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6A9B7E-F2B8-E81F-48A8-9AD35024B19F}"/>
                </a:ext>
              </a:extLst>
            </p:cNvPr>
            <p:cNvCxnSpPr/>
            <p:nvPr/>
          </p:nvCxnSpPr>
          <p:spPr>
            <a:xfrm rot="5400000">
              <a:off x="4672206" y="3842690"/>
              <a:ext cx="0" cy="169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4E3093C-88D2-E709-7204-225F8F153971}"/>
              </a:ext>
            </a:extLst>
          </p:cNvPr>
          <p:cNvSpPr txBox="1"/>
          <p:nvPr/>
        </p:nvSpPr>
        <p:spPr>
          <a:xfrm>
            <a:off x="1890550" y="3911278"/>
            <a:ext cx="963725"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3 cm</a:t>
            </a:r>
          </a:p>
        </p:txBody>
      </p:sp>
      <p:sp>
        <p:nvSpPr>
          <p:cNvPr id="21" name="TextBox 20">
            <a:extLst>
              <a:ext uri="{FF2B5EF4-FFF2-40B4-BE49-F238E27FC236}">
                <a16:creationId xmlns:a16="http://schemas.microsoft.com/office/drawing/2014/main" id="{CC10C13D-0DDC-D6A2-F6B6-BE64D377F544}"/>
              </a:ext>
            </a:extLst>
          </p:cNvPr>
          <p:cNvSpPr txBox="1"/>
          <p:nvPr/>
        </p:nvSpPr>
        <p:spPr>
          <a:xfrm>
            <a:off x="3643770" y="5218487"/>
            <a:ext cx="963725"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4 cm</a:t>
            </a:r>
          </a:p>
        </p:txBody>
      </p:sp>
      <p:sp>
        <p:nvSpPr>
          <p:cNvPr id="15" name="TextBox 14">
            <a:extLst>
              <a:ext uri="{FF2B5EF4-FFF2-40B4-BE49-F238E27FC236}">
                <a16:creationId xmlns:a16="http://schemas.microsoft.com/office/drawing/2014/main" id="{38796750-0800-C7FE-2BFD-32DC17886068}"/>
              </a:ext>
            </a:extLst>
          </p:cNvPr>
          <p:cNvSpPr txBox="1"/>
          <p:nvPr/>
        </p:nvSpPr>
        <p:spPr>
          <a:xfrm>
            <a:off x="5876026" y="3290867"/>
            <a:ext cx="3433926" cy="1969770"/>
          </a:xfrm>
          <a:prstGeom prst="rect">
            <a:avLst/>
          </a:prstGeom>
          <a:noFill/>
        </p:spPr>
        <p:txBody>
          <a:bodyPr wrap="square" rtlCol="0">
            <a:spAutoFit/>
          </a:bodyPr>
          <a:lstStyle/>
          <a:p>
            <a:pPr>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3 + 4 + 3 + 4</a:t>
            </a:r>
          </a:p>
          <a:p>
            <a:pPr>
              <a:spcAft>
                <a:spcPts val="600"/>
              </a:spcAft>
            </a:pPr>
            <a:r>
              <a:rPr lang="en-US" sz="2800" dirty="0">
                <a:latin typeface="Arial" panose="020B0604020202020204" pitchFamily="34" charset="0"/>
                <a:cs typeface="Arial" panose="020B0604020202020204" pitchFamily="34" charset="0"/>
              </a:rPr>
              <a:t>   = 14</a:t>
            </a:r>
          </a:p>
          <a:p>
            <a:pPr>
              <a:spcAft>
                <a:spcPts val="600"/>
              </a:spcAft>
            </a:pPr>
            <a:r>
              <a:rPr lang="en-US" sz="2800" dirty="0">
                <a:latin typeface="Arial" panose="020B0604020202020204" pitchFamily="34" charset="0"/>
                <a:cs typeface="Arial" panose="020B0604020202020204" pitchFamily="34" charset="0"/>
              </a:rPr>
              <a:t>The perimeter of the rectangle is 14 cm.</a:t>
            </a:r>
          </a:p>
        </p:txBody>
      </p:sp>
    </p:spTree>
    <p:extLst>
      <p:ext uri="{BB962C8B-B14F-4D97-AF65-F5344CB8AC3E}">
        <p14:creationId xmlns:p14="http://schemas.microsoft.com/office/powerpoint/2010/main" val="392348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52322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Area of a rectangle =  </a:t>
            </a:r>
            <a:r>
              <a:rPr lang="en-US" sz="2800" b="1" dirty="0">
                <a:latin typeface="Arial" panose="020B0604020202020204" pitchFamily="34" charset="0"/>
                <a:cs typeface="Arial" panose="020B0604020202020204" pitchFamily="34" charset="0"/>
              </a:rPr>
              <a:t>base × height </a:t>
            </a:r>
          </a:p>
        </p:txBody>
      </p:sp>
      <p:grpSp>
        <p:nvGrpSpPr>
          <p:cNvPr id="19" name="Group 18">
            <a:extLst>
              <a:ext uri="{FF2B5EF4-FFF2-40B4-BE49-F238E27FC236}">
                <a16:creationId xmlns:a16="http://schemas.microsoft.com/office/drawing/2014/main" id="{BD1F045C-40C1-06E7-B194-52561D7FF7D0}"/>
              </a:ext>
            </a:extLst>
          </p:cNvPr>
          <p:cNvGrpSpPr/>
          <p:nvPr/>
        </p:nvGrpSpPr>
        <p:grpSpPr>
          <a:xfrm>
            <a:off x="2357004" y="3045867"/>
            <a:ext cx="3039343" cy="1837860"/>
            <a:chOff x="2357004" y="3045867"/>
            <a:chExt cx="3039343" cy="1837860"/>
          </a:xfrm>
        </p:grpSpPr>
        <p:grpSp>
          <p:nvGrpSpPr>
            <p:cNvPr id="5" name="Group 4">
              <a:extLst>
                <a:ext uri="{FF2B5EF4-FFF2-40B4-BE49-F238E27FC236}">
                  <a16:creationId xmlns:a16="http://schemas.microsoft.com/office/drawing/2014/main" id="{D9EC2716-5F5B-DDA7-483D-48F6FF23A0C9}"/>
                </a:ext>
              </a:extLst>
            </p:cNvPr>
            <p:cNvGrpSpPr/>
            <p:nvPr/>
          </p:nvGrpSpPr>
          <p:grpSpPr>
            <a:xfrm>
              <a:off x="2473036" y="3200400"/>
              <a:ext cx="2805546" cy="1589809"/>
              <a:chOff x="2473036" y="3200400"/>
              <a:chExt cx="2805546" cy="1589809"/>
            </a:xfrm>
          </p:grpSpPr>
          <p:sp>
            <p:nvSpPr>
              <p:cNvPr id="3" name="Rectangle 2">
                <a:extLst>
                  <a:ext uri="{FF2B5EF4-FFF2-40B4-BE49-F238E27FC236}">
                    <a16:creationId xmlns:a16="http://schemas.microsoft.com/office/drawing/2014/main" id="{5E02F72B-110F-DDC6-B57D-7BFCE47B6607}"/>
                  </a:ext>
                </a:extLst>
              </p:cNvPr>
              <p:cNvSpPr/>
              <p:nvPr/>
            </p:nvSpPr>
            <p:spPr>
              <a:xfrm>
                <a:off x="2473036" y="4551218"/>
                <a:ext cx="2286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a:extLst>
                  <a:ext uri="{FF2B5EF4-FFF2-40B4-BE49-F238E27FC236}">
                    <a16:creationId xmlns:a16="http://schemas.microsoft.com/office/drawing/2014/main" id="{DD256639-7F28-92E4-6AD7-05F37303276A}"/>
                  </a:ext>
                </a:extLst>
              </p:cNvPr>
              <p:cNvSpPr/>
              <p:nvPr/>
            </p:nvSpPr>
            <p:spPr>
              <a:xfrm>
                <a:off x="2473036" y="3200400"/>
                <a:ext cx="2805546" cy="15898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0" name="Group 9">
              <a:extLst>
                <a:ext uri="{FF2B5EF4-FFF2-40B4-BE49-F238E27FC236}">
                  <a16:creationId xmlns:a16="http://schemas.microsoft.com/office/drawing/2014/main" id="{DD221DA4-E8FF-E6E4-A96F-6FAACD2CD7D2}"/>
                </a:ext>
              </a:extLst>
            </p:cNvPr>
            <p:cNvGrpSpPr/>
            <p:nvPr/>
          </p:nvGrpSpPr>
          <p:grpSpPr>
            <a:xfrm>
              <a:off x="3875809" y="3045867"/>
              <a:ext cx="76200" cy="218209"/>
              <a:chOff x="5995555" y="3314700"/>
              <a:chExt cx="76200" cy="218209"/>
            </a:xfrm>
          </p:grpSpPr>
          <p:cxnSp>
            <p:nvCxnSpPr>
              <p:cNvPr id="8" name="Straight Connector 7">
                <a:extLst>
                  <a:ext uri="{FF2B5EF4-FFF2-40B4-BE49-F238E27FC236}">
                    <a16:creationId xmlns:a16="http://schemas.microsoft.com/office/drawing/2014/main" id="{FFBD5C7F-31F3-E6D1-C6B4-F3CF0A438F8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17FB4C-A603-15BA-754B-7199D878B57F}"/>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BFC6CB-7DAE-51AE-85AF-0C30631A6C66}"/>
                </a:ext>
              </a:extLst>
            </p:cNvPr>
            <p:cNvGrpSpPr/>
            <p:nvPr/>
          </p:nvGrpSpPr>
          <p:grpSpPr>
            <a:xfrm>
              <a:off x="3837709" y="4665518"/>
              <a:ext cx="76200" cy="218209"/>
              <a:chOff x="5995555" y="3314700"/>
              <a:chExt cx="76200" cy="218209"/>
            </a:xfrm>
          </p:grpSpPr>
          <p:cxnSp>
            <p:nvCxnSpPr>
              <p:cNvPr id="13" name="Straight Connector 12">
                <a:extLst>
                  <a:ext uri="{FF2B5EF4-FFF2-40B4-BE49-F238E27FC236}">
                    <a16:creationId xmlns:a16="http://schemas.microsoft.com/office/drawing/2014/main" id="{58405573-40A6-73E2-BA67-D3ED2150C0D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540268-7297-1EAF-925C-3ECADE9718D0}"/>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9D1027CE-8E2B-8566-54FE-78E086A883A1}"/>
                </a:ext>
              </a:extLst>
            </p:cNvPr>
            <p:cNvCxnSpPr/>
            <p:nvPr/>
          </p:nvCxnSpPr>
          <p:spPr>
            <a:xfrm rot="5400000">
              <a:off x="2466109" y="3772321"/>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6A9B7E-F2B8-E81F-48A8-9AD35024B19F}"/>
                </a:ext>
              </a:extLst>
            </p:cNvPr>
            <p:cNvCxnSpPr/>
            <p:nvPr/>
          </p:nvCxnSpPr>
          <p:spPr>
            <a:xfrm rot="5400000">
              <a:off x="5287243" y="3777073"/>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4E3093C-88D2-E709-7204-225F8F153971}"/>
              </a:ext>
            </a:extLst>
          </p:cNvPr>
          <p:cNvSpPr txBox="1"/>
          <p:nvPr/>
        </p:nvSpPr>
        <p:spPr>
          <a:xfrm>
            <a:off x="5514975" y="3619815"/>
            <a:ext cx="1705916"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height (h)</a:t>
            </a:r>
          </a:p>
        </p:txBody>
      </p:sp>
      <p:sp>
        <p:nvSpPr>
          <p:cNvPr id="21" name="TextBox 20">
            <a:extLst>
              <a:ext uri="{FF2B5EF4-FFF2-40B4-BE49-F238E27FC236}">
                <a16:creationId xmlns:a16="http://schemas.microsoft.com/office/drawing/2014/main" id="{CC10C13D-0DDC-D6A2-F6B6-BE64D377F544}"/>
              </a:ext>
            </a:extLst>
          </p:cNvPr>
          <p:cNvSpPr txBox="1"/>
          <p:nvPr/>
        </p:nvSpPr>
        <p:spPr>
          <a:xfrm>
            <a:off x="3213351" y="4963710"/>
            <a:ext cx="1505540"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base (b)</a:t>
            </a:r>
          </a:p>
        </p:txBody>
      </p:sp>
    </p:spTree>
    <p:extLst>
      <p:ext uri="{BB962C8B-B14F-4D97-AF65-F5344CB8AC3E}">
        <p14:creationId xmlns:p14="http://schemas.microsoft.com/office/powerpoint/2010/main" val="70402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Rectangles and triangles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3" name="TextBox 2">
            <a:extLst>
              <a:ext uri="{FF2B5EF4-FFF2-40B4-BE49-F238E27FC236}">
                <a16:creationId xmlns:a16="http://schemas.microsoft.com/office/drawing/2014/main" id="{42896FB1-59EB-71ED-F579-C5B852A6D6C8}"/>
              </a:ext>
            </a:extLst>
          </p:cNvPr>
          <p:cNvSpPr txBox="1"/>
          <p:nvPr/>
        </p:nvSpPr>
        <p:spPr>
          <a:xfrm>
            <a:off x="450533" y="1180758"/>
            <a:ext cx="7057172" cy="578882"/>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800" dirty="0">
                <a:solidFill>
                  <a:srgbClr val="000000"/>
                </a:solidFill>
                <a:latin typeface="Arial" panose="020B0604020202020204" pitchFamily="34" charset="0"/>
                <a:ea typeface="Calibri"/>
                <a:cs typeface="Arial" panose="020B0604020202020204" pitchFamily="34" charset="0"/>
                <a:sym typeface="Calibri"/>
              </a:rPr>
              <a:t>Area of a rectangle  =  base  ×  height</a:t>
            </a:r>
          </a:p>
        </p:txBody>
      </p:sp>
      <p:sp>
        <p:nvSpPr>
          <p:cNvPr id="7" name="TextBox 6">
            <a:extLst>
              <a:ext uri="{FF2B5EF4-FFF2-40B4-BE49-F238E27FC236}">
                <a16:creationId xmlns:a16="http://schemas.microsoft.com/office/drawing/2014/main" id="{5D6C74B4-DBF9-D77F-FF10-0E971FC2F1A3}"/>
              </a:ext>
            </a:extLst>
          </p:cNvPr>
          <p:cNvSpPr txBox="1"/>
          <p:nvPr/>
        </p:nvSpPr>
        <p:spPr>
          <a:xfrm>
            <a:off x="2992842" y="5067020"/>
            <a:ext cx="12414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a:t>
            </a:r>
          </a:p>
        </p:txBody>
      </p:sp>
      <p:sp>
        <p:nvSpPr>
          <p:cNvPr id="8" name="TextBox 7">
            <a:extLst>
              <a:ext uri="{FF2B5EF4-FFF2-40B4-BE49-F238E27FC236}">
                <a16:creationId xmlns:a16="http://schemas.microsoft.com/office/drawing/2014/main" id="{CE547A68-3376-5740-C184-B7D7375CECB7}"/>
              </a:ext>
            </a:extLst>
          </p:cNvPr>
          <p:cNvSpPr txBox="1"/>
          <p:nvPr/>
        </p:nvSpPr>
        <p:spPr>
          <a:xfrm>
            <a:off x="681430" y="3770586"/>
            <a:ext cx="114947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height</a:t>
            </a:r>
          </a:p>
        </p:txBody>
      </p:sp>
      <p:sp>
        <p:nvSpPr>
          <p:cNvPr id="9" name="Rectangle 8">
            <a:extLst>
              <a:ext uri="{FF2B5EF4-FFF2-40B4-BE49-F238E27FC236}">
                <a16:creationId xmlns:a16="http://schemas.microsoft.com/office/drawing/2014/main" id="{6E34BE5D-0263-D3B1-6DED-116D4C81D40C}"/>
              </a:ext>
            </a:extLst>
          </p:cNvPr>
          <p:cNvSpPr/>
          <p:nvPr/>
        </p:nvSpPr>
        <p:spPr>
          <a:xfrm>
            <a:off x="1830904" y="3095048"/>
            <a:ext cx="3187884" cy="19719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F7B4DD-DB91-FCA7-8EDB-FCFEBAB8F98E}"/>
              </a:ext>
            </a:extLst>
          </p:cNvPr>
          <p:cNvCxnSpPr>
            <a:cxnSpLocks/>
          </p:cNvCxnSpPr>
          <p:nvPr/>
        </p:nvCxnSpPr>
        <p:spPr>
          <a:xfrm>
            <a:off x="1851651" y="3100545"/>
            <a:ext cx="3170140" cy="195385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E215CD5E-42BA-9986-66FA-4BE5A37B8198}"/>
              </a:ext>
            </a:extLst>
          </p:cNvPr>
          <p:cNvSpPr txBox="1"/>
          <p:nvPr/>
        </p:nvSpPr>
        <p:spPr>
          <a:xfrm>
            <a:off x="450533" y="1858765"/>
            <a:ext cx="8681435" cy="954107"/>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The diagonal of a rectangle splits the rectangle into two congruent triangles.</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B1F7699-F65A-73FE-5FAF-8B0E28608CCE}"/>
              </a:ext>
            </a:extLst>
          </p:cNvPr>
          <p:cNvSpPr txBox="1"/>
          <p:nvPr/>
        </p:nvSpPr>
        <p:spPr>
          <a:xfrm>
            <a:off x="5689504" y="2634855"/>
            <a:ext cx="5788622" cy="3029034"/>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Compare the area of each triangle to the area of the rectangle. What do you notice?</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How can we use this to find the formula for the area of a triangle?</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9A4657-8FB9-0BE7-D54F-2A4328DCEB24}"/>
                  </a:ext>
                </a:extLst>
              </p:cNvPr>
              <p:cNvSpPr txBox="1"/>
              <p:nvPr/>
            </p:nvSpPr>
            <p:spPr>
              <a:xfrm>
                <a:off x="5018788" y="5378809"/>
                <a:ext cx="6208779" cy="788443"/>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800" dirty="0">
                    <a:solidFill>
                      <a:srgbClr val="000000"/>
                    </a:solidFill>
                    <a:latin typeface="Arial" panose="020B0604020202020204" pitchFamily="34" charset="0"/>
                    <a:ea typeface="Calibri"/>
                    <a:cs typeface="Arial" panose="020B0604020202020204" pitchFamily="34" charset="0"/>
                    <a:sym typeface="Calibri"/>
                  </a:rPr>
                  <a:t>Area of a triangle =</a:t>
                </a:r>
                <a:r>
                  <a:rPr lang="en-US" sz="2800" b="1" dirty="0">
                    <a:solidFill>
                      <a:srgbClr val="000000"/>
                    </a:solidFill>
                    <a:latin typeface="Arial" panose="020B0604020202020204" pitchFamily="34" charset="0"/>
                    <a:ea typeface="Calibri"/>
                    <a:cs typeface="Arial" panose="020B0604020202020204" pitchFamily="34" charset="0"/>
                    <a:sym typeface="Calibri"/>
                  </a:rPr>
                  <a:t> </a:t>
                </a:r>
                <a14:m>
                  <m:oMath xmlns:m="http://schemas.openxmlformats.org/officeDocument/2006/math">
                    <m:f>
                      <m:fPr>
                        <m:ctrlPr>
                          <a:rPr lang="en-US" sz="2800" b="1" i="1" smtClean="0">
                            <a:solidFill>
                              <a:srgbClr val="000000"/>
                            </a:solidFill>
                            <a:latin typeface="Cambria Math" panose="02040503050406030204" pitchFamily="18" charset="0"/>
                            <a:cs typeface="Arial" panose="020B0604020202020204" pitchFamily="34" charset="0"/>
                            <a:sym typeface="Calibri"/>
                          </a:rPr>
                        </m:ctrlPr>
                      </m:fPr>
                      <m:num>
                        <m:r>
                          <a:rPr lang="en-SG" sz="2800" b="1" i="1" smtClean="0">
                            <a:solidFill>
                              <a:srgbClr val="000000"/>
                            </a:solidFill>
                            <a:latin typeface="Cambria Math" panose="02040503050406030204" pitchFamily="18" charset="0"/>
                            <a:cs typeface="Arial" panose="020B0604020202020204" pitchFamily="34" charset="0"/>
                            <a:sym typeface="Calibri"/>
                          </a:rPr>
                          <m:t>𝟏</m:t>
                        </m:r>
                      </m:num>
                      <m:den>
                        <m:r>
                          <a:rPr lang="en-SG" sz="2800" b="1" i="1" smtClean="0">
                            <a:solidFill>
                              <a:srgbClr val="000000"/>
                            </a:solidFill>
                            <a:latin typeface="Cambria Math" panose="02040503050406030204" pitchFamily="18" charset="0"/>
                            <a:cs typeface="Arial" panose="020B0604020202020204" pitchFamily="34" charset="0"/>
                            <a:sym typeface="Calibri"/>
                          </a:rPr>
                          <m:t>𝟐</m:t>
                        </m:r>
                      </m:den>
                    </m:f>
                  </m:oMath>
                </a14:m>
                <a:r>
                  <a:rPr lang="en-US" sz="2800" b="1" dirty="0">
                    <a:solidFill>
                      <a:srgbClr val="000000"/>
                    </a:solidFill>
                    <a:latin typeface="Arial" panose="020B0604020202020204" pitchFamily="34" charset="0"/>
                    <a:ea typeface="Calibri"/>
                    <a:cs typeface="Arial" panose="020B0604020202020204" pitchFamily="34" charset="0"/>
                    <a:sym typeface="Calibri"/>
                  </a:rPr>
                  <a:t> </a:t>
                </a:r>
                <a:r>
                  <a:rPr lang="en-US" sz="2800" dirty="0">
                    <a:solidFill>
                      <a:srgbClr val="000000"/>
                    </a:solidFill>
                    <a:latin typeface="Arial" panose="020B0604020202020204" pitchFamily="34" charset="0"/>
                    <a:ea typeface="Calibri"/>
                    <a:cs typeface="Arial" panose="020B0604020202020204" pitchFamily="34" charset="0"/>
                    <a:sym typeface="Calibri"/>
                  </a:rPr>
                  <a:t>× base × height</a:t>
                </a:r>
              </a:p>
            </p:txBody>
          </p:sp>
        </mc:Choice>
        <mc:Fallback xmlns="">
          <p:sp>
            <p:nvSpPr>
              <p:cNvPr id="15" name="TextBox 14">
                <a:extLst>
                  <a:ext uri="{FF2B5EF4-FFF2-40B4-BE49-F238E27FC236}">
                    <a16:creationId xmlns:a16="http://schemas.microsoft.com/office/drawing/2014/main" id="{889A4657-8FB9-0BE7-D54F-2A4328DCEB24}"/>
                  </a:ext>
                </a:extLst>
              </p:cNvPr>
              <p:cNvSpPr txBox="1">
                <a:spLocks noRot="1" noChangeAspect="1" noMove="1" noResize="1" noEditPoints="1" noAdjustHandles="1" noChangeArrowheads="1" noChangeShapeType="1" noTextEdit="1"/>
              </p:cNvSpPr>
              <p:nvPr/>
            </p:nvSpPr>
            <p:spPr>
              <a:xfrm>
                <a:off x="5018788" y="5378809"/>
                <a:ext cx="6208779" cy="788443"/>
              </a:xfrm>
              <a:prstGeom prst="roundRect">
                <a:avLst/>
              </a:prstGeom>
              <a:blipFill>
                <a:blip r:embed="rId3"/>
                <a:stretch>
                  <a:fillRect l="-1374" b="-5385"/>
                </a:stretch>
              </a:blipFill>
            </p:spPr>
            <p:txBody>
              <a:bodyPr/>
              <a:lstStyle/>
              <a:p>
                <a:r>
                  <a:rPr lang="en-GB">
                    <a:noFill/>
                  </a:rPr>
                  <a:t> </a:t>
                </a:r>
              </a:p>
            </p:txBody>
          </p:sp>
        </mc:Fallback>
      </mc:AlternateContent>
    </p:spTree>
    <p:extLst>
      <p:ext uri="{BB962C8B-B14F-4D97-AF65-F5344CB8AC3E}">
        <p14:creationId xmlns:p14="http://schemas.microsoft.com/office/powerpoint/2010/main" val="18034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t"/>
      <a:lstStyle>
        <a:defPPr algn="l">
          <a:defRPr sz="2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f8cbe2d-0e71-4d38-8f38-c3c6c5b56cd4" xsi:nil="true"/>
    <lcf76f155ced4ddcb4097134ff3c332f xmlns="83bdd42b-fb02-46fb-bb6b-b0ca0d8ae6d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AF24F9B496D649A9CEAC9DD180874A" ma:contentTypeVersion="16" ma:contentTypeDescription="Create a new document." ma:contentTypeScope="" ma:versionID="8c169a8aa650abf762782c4592fd278f">
  <xsd:schema xmlns:xsd="http://www.w3.org/2001/XMLSchema" xmlns:xs="http://www.w3.org/2001/XMLSchema" xmlns:p="http://schemas.microsoft.com/office/2006/metadata/properties" xmlns:ns2="83bdd42b-fb02-46fb-bb6b-b0ca0d8ae6de" xmlns:ns3="cf8cbe2d-0e71-4d38-8f38-c3c6c5b56cd4" targetNamespace="http://schemas.microsoft.com/office/2006/metadata/properties" ma:root="true" ma:fieldsID="2b37924a52d4a8e9397df8e1fd7a03c1" ns2:_="" ns3:_="">
    <xsd:import namespace="83bdd42b-fb02-46fb-bb6b-b0ca0d8ae6de"/>
    <xsd:import namespace="cf8cbe2d-0e71-4d38-8f38-c3c6c5b56c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d42b-fb02-46fb-bb6b-b0ca0d8ae6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8cbe2d-0e71-4d38-8f38-c3c6c5b56cd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f65472-0707-4e29-8332-b9fb34e75296}" ma:internalName="TaxCatchAll" ma:showField="CatchAllData" ma:web="cf8cbe2d-0e71-4d38-8f38-c3c6c5b56c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 ds:uri="cf8cbe2d-0e71-4d38-8f38-c3c6c5b56cd4"/>
    <ds:schemaRef ds:uri="83bdd42b-fb02-46fb-bb6b-b0ca0d8ae6de"/>
  </ds:schemaRefs>
</ds:datastoreItem>
</file>

<file path=customXml/itemProps3.xml><?xml version="1.0" encoding="utf-8"?>
<ds:datastoreItem xmlns:ds="http://schemas.openxmlformats.org/officeDocument/2006/customXml" ds:itemID="{102A985E-D368-4B02-A552-0CC2DA1B1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dd42b-fb02-46fb-bb6b-b0ca0d8ae6de"/>
    <ds:schemaRef ds:uri="cf8cbe2d-0e71-4d38-8f38-c3c6c5b56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5360</Words>
  <Application>Microsoft Office PowerPoint</Application>
  <PresentationFormat>Widescreen</PresentationFormat>
  <Paragraphs>852</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Custom Design</vt:lpstr>
      <vt:lpstr>Lesson 17:  Area and perimeter of rectilinear and compound shapes  Level 2</vt:lpstr>
      <vt:lpstr>Three gardens</vt:lpstr>
      <vt:lpstr>Three gardens (answers)</vt:lpstr>
      <vt:lpstr>Area and factors</vt:lpstr>
      <vt:lpstr>Area and square numbers</vt:lpstr>
      <vt:lpstr>PowerPoint Presentation</vt:lpstr>
      <vt:lpstr>Perimeter</vt:lpstr>
      <vt:lpstr>Area</vt:lpstr>
      <vt:lpstr>Rectangles and triangles</vt:lpstr>
      <vt:lpstr>PowerPoint Presentation</vt:lpstr>
      <vt:lpstr>Area of a triangle</vt:lpstr>
      <vt:lpstr>Area of compound shapes</vt:lpstr>
      <vt:lpstr>Methods 1 and 2 for (a)</vt:lpstr>
      <vt:lpstr>Method 3 for (a)</vt:lpstr>
      <vt:lpstr>Methods 1 and 2 for (b)</vt:lpstr>
      <vt:lpstr>Area of compound shapes</vt:lpstr>
      <vt:lpstr>Crowd capacity</vt:lpstr>
      <vt:lpstr>Which venue?</vt:lpstr>
      <vt:lpstr>Area of Venue 1 and Venue 2</vt:lpstr>
      <vt:lpstr>Area of Venue 3 and Venue 4</vt:lpstr>
      <vt:lpstr>Area of Venue 5 and Venue 6</vt:lpstr>
      <vt:lpstr>Area of Venue 7</vt:lpstr>
      <vt:lpstr>FS exam question guidance/tips</vt:lpstr>
      <vt:lpstr>FS exam guidance: Reverse calculations</vt:lpstr>
      <vt:lpstr>Practice question 1 </vt:lpstr>
      <vt:lpstr>Practice question 2 </vt:lpstr>
      <vt:lpstr>Practice question 3 </vt:lpstr>
      <vt:lpstr>Practice question 1 – mark scheme</vt:lpstr>
      <vt:lpstr>Practice question 1 – answer to (a) </vt:lpstr>
      <vt:lpstr>Practice question 1 – answer to (b) </vt:lpstr>
      <vt:lpstr>Practice question 2 – mark scheme</vt:lpstr>
      <vt:lpstr>Practice question 2 – answers </vt:lpstr>
      <vt:lpstr>Practice question 3 – mark scheme</vt:lpstr>
      <vt:lpstr>Practice question 3 – answers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Billy Middleton</cp:lastModifiedBy>
  <cp:revision>522</cp:revision>
  <dcterms:created xsi:type="dcterms:W3CDTF">2019-07-11T15:46:02Z</dcterms:created>
  <dcterms:modified xsi:type="dcterms:W3CDTF">2025-01-08T17:01:41Z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0x01010081AF24F9B496D649A9CEAC9DD180874A</vt:lpwstr>
  </property>
</Properties>
</file>