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0" r:id="rId1"/>
  </p:sldMasterIdLst>
  <p:sldIdLst>
    <p:sldId id="256" r:id="rId2"/>
    <p:sldId id="269" r:id="rId3"/>
    <p:sldId id="274" r:id="rId4"/>
    <p:sldId id="275" r:id="rId5"/>
    <p:sldId id="276" r:id="rId6"/>
    <p:sldId id="277" r:id="rId7"/>
    <p:sldId id="257" r:id="rId8"/>
    <p:sldId id="260" r:id="rId9"/>
    <p:sldId id="261" r:id="rId10"/>
    <p:sldId id="278" r:id="rId11"/>
    <p:sldId id="279" r:id="rId12"/>
    <p:sldId id="280" r:id="rId13"/>
    <p:sldId id="281" r:id="rId14"/>
    <p:sldId id="282" r:id="rId15"/>
    <p:sldId id="283" r:id="rId16"/>
    <p:sldId id="284" r:id="rId1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01B8BC-E3A7-4F67-B001-8D701B1369E3}" v="10" dt="2025-01-09T14:40:27.9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78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81111DA-38CC-4706-BF4D-DCE8C2646DE0}" type="datetimeFigureOut">
              <a:rPr lang="en-GB" smtClean="0"/>
              <a:t>09/01/2025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0BCFB4A-E831-4E77-B145-AEEB3D5EDAF8}" type="slidenum">
              <a:rPr lang="en-GB" smtClean="0"/>
              <a:t>‹#›</a:t>
            </a:fld>
            <a:endParaRPr lang="en-GB" dirty="0"/>
          </a:p>
        </p:txBody>
      </p:sp>
    </p:spTree>
    <p:extLst>
      <p:ext uri="{BB962C8B-B14F-4D97-AF65-F5344CB8AC3E}">
        <p14:creationId xmlns:p14="http://schemas.microsoft.com/office/powerpoint/2010/main" val="2858005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1111DA-38CC-4706-BF4D-DCE8C2646DE0}" type="datetimeFigureOut">
              <a:rPr lang="en-GB" smtClean="0"/>
              <a:t>09/01/2025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0BCFB4A-E831-4E77-B145-AEEB3D5EDAF8}" type="slidenum">
              <a:rPr lang="en-GB" smtClean="0"/>
              <a:t>‹#›</a:t>
            </a:fld>
            <a:endParaRPr lang="en-GB" dirty="0"/>
          </a:p>
        </p:txBody>
      </p:sp>
    </p:spTree>
    <p:extLst>
      <p:ext uri="{BB962C8B-B14F-4D97-AF65-F5344CB8AC3E}">
        <p14:creationId xmlns:p14="http://schemas.microsoft.com/office/powerpoint/2010/main" val="523214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1111DA-38CC-4706-BF4D-DCE8C2646DE0}" type="datetimeFigureOut">
              <a:rPr lang="en-GB" smtClean="0"/>
              <a:t>09/01/2025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0BCFB4A-E831-4E77-B145-AEEB3D5EDAF8}" type="slidenum">
              <a:rPr lang="en-GB" smtClean="0"/>
              <a:t>‹#›</a:t>
            </a:fld>
            <a:endParaRPr lang="en-GB"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023978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1111DA-38CC-4706-BF4D-DCE8C2646DE0}" type="datetimeFigureOut">
              <a:rPr lang="en-GB" smtClean="0"/>
              <a:t>09/01/2025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0BCFB4A-E831-4E77-B145-AEEB3D5EDAF8}" type="slidenum">
              <a:rPr lang="en-GB" smtClean="0"/>
              <a:t>‹#›</a:t>
            </a:fld>
            <a:endParaRPr lang="en-GB" dirty="0"/>
          </a:p>
        </p:txBody>
      </p:sp>
    </p:spTree>
    <p:extLst>
      <p:ext uri="{BB962C8B-B14F-4D97-AF65-F5344CB8AC3E}">
        <p14:creationId xmlns:p14="http://schemas.microsoft.com/office/powerpoint/2010/main" val="4239921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1111DA-38CC-4706-BF4D-DCE8C2646DE0}" type="datetimeFigureOut">
              <a:rPr lang="en-GB" smtClean="0"/>
              <a:t>09/01/2025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0BCFB4A-E831-4E77-B145-AEEB3D5EDAF8}" type="slidenum">
              <a:rPr lang="en-GB" smtClean="0"/>
              <a:t>‹#›</a:t>
            </a:fld>
            <a:endParaRPr lang="en-GB"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7366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1111DA-38CC-4706-BF4D-DCE8C2646DE0}" type="datetimeFigureOut">
              <a:rPr lang="en-GB" smtClean="0"/>
              <a:t>09/01/2025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0BCFB4A-E831-4E77-B145-AEEB3D5EDAF8}" type="slidenum">
              <a:rPr lang="en-GB" smtClean="0"/>
              <a:t>‹#›</a:t>
            </a:fld>
            <a:endParaRPr lang="en-GB" dirty="0"/>
          </a:p>
        </p:txBody>
      </p:sp>
    </p:spTree>
    <p:extLst>
      <p:ext uri="{BB962C8B-B14F-4D97-AF65-F5344CB8AC3E}">
        <p14:creationId xmlns:p14="http://schemas.microsoft.com/office/powerpoint/2010/main" val="3491824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1111DA-38CC-4706-BF4D-DCE8C2646DE0}" type="datetimeFigureOut">
              <a:rPr lang="en-GB" smtClean="0"/>
              <a:t>09/01/2025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0BCFB4A-E831-4E77-B145-AEEB3D5EDAF8}" type="slidenum">
              <a:rPr lang="en-GB" smtClean="0"/>
              <a:t>‹#›</a:t>
            </a:fld>
            <a:endParaRPr lang="en-GB" dirty="0"/>
          </a:p>
        </p:txBody>
      </p:sp>
    </p:spTree>
    <p:extLst>
      <p:ext uri="{BB962C8B-B14F-4D97-AF65-F5344CB8AC3E}">
        <p14:creationId xmlns:p14="http://schemas.microsoft.com/office/powerpoint/2010/main" val="2780360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1111DA-38CC-4706-BF4D-DCE8C2646DE0}" type="datetimeFigureOut">
              <a:rPr lang="en-GB" smtClean="0"/>
              <a:t>09/01/2025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0BCFB4A-E831-4E77-B145-AEEB3D5EDAF8}" type="slidenum">
              <a:rPr lang="en-GB" smtClean="0"/>
              <a:t>‹#›</a:t>
            </a:fld>
            <a:endParaRPr lang="en-GB" dirty="0"/>
          </a:p>
        </p:txBody>
      </p:sp>
    </p:spTree>
    <p:extLst>
      <p:ext uri="{BB962C8B-B14F-4D97-AF65-F5344CB8AC3E}">
        <p14:creationId xmlns:p14="http://schemas.microsoft.com/office/powerpoint/2010/main" val="1714475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1111DA-38CC-4706-BF4D-DCE8C2646DE0}" type="datetimeFigureOut">
              <a:rPr lang="en-GB" smtClean="0"/>
              <a:t>09/01/2025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0BCFB4A-E831-4E77-B145-AEEB3D5EDAF8}" type="slidenum">
              <a:rPr lang="en-GB" smtClean="0"/>
              <a:t>‹#›</a:t>
            </a:fld>
            <a:endParaRPr lang="en-GB" dirty="0"/>
          </a:p>
        </p:txBody>
      </p:sp>
    </p:spTree>
    <p:extLst>
      <p:ext uri="{BB962C8B-B14F-4D97-AF65-F5344CB8AC3E}">
        <p14:creationId xmlns:p14="http://schemas.microsoft.com/office/powerpoint/2010/main" val="1918199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1111DA-38CC-4706-BF4D-DCE8C2646DE0}" type="datetimeFigureOut">
              <a:rPr lang="en-GB" smtClean="0"/>
              <a:t>09/01/2025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0BCFB4A-E831-4E77-B145-AEEB3D5EDAF8}" type="slidenum">
              <a:rPr lang="en-GB" smtClean="0"/>
              <a:t>‹#›</a:t>
            </a:fld>
            <a:endParaRPr lang="en-GB" dirty="0"/>
          </a:p>
        </p:txBody>
      </p:sp>
    </p:spTree>
    <p:extLst>
      <p:ext uri="{BB962C8B-B14F-4D97-AF65-F5344CB8AC3E}">
        <p14:creationId xmlns:p14="http://schemas.microsoft.com/office/powerpoint/2010/main" val="3459414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1111DA-38CC-4706-BF4D-DCE8C2646DE0}" type="datetimeFigureOut">
              <a:rPr lang="en-GB" smtClean="0"/>
              <a:t>09/01/2025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0BCFB4A-E831-4E77-B145-AEEB3D5EDAF8}" type="slidenum">
              <a:rPr lang="en-GB" smtClean="0"/>
              <a:t>‹#›</a:t>
            </a:fld>
            <a:endParaRPr lang="en-GB" dirty="0"/>
          </a:p>
        </p:txBody>
      </p:sp>
    </p:spTree>
    <p:extLst>
      <p:ext uri="{BB962C8B-B14F-4D97-AF65-F5344CB8AC3E}">
        <p14:creationId xmlns:p14="http://schemas.microsoft.com/office/powerpoint/2010/main" val="4107153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1111DA-38CC-4706-BF4D-DCE8C2646DE0}" type="datetimeFigureOut">
              <a:rPr lang="en-GB" smtClean="0"/>
              <a:t>09/01/2025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90BCFB4A-E831-4E77-B145-AEEB3D5EDAF8}" type="slidenum">
              <a:rPr lang="en-GB" smtClean="0"/>
              <a:t>‹#›</a:t>
            </a:fld>
            <a:endParaRPr lang="en-GB" dirty="0"/>
          </a:p>
        </p:txBody>
      </p:sp>
    </p:spTree>
    <p:extLst>
      <p:ext uri="{BB962C8B-B14F-4D97-AF65-F5344CB8AC3E}">
        <p14:creationId xmlns:p14="http://schemas.microsoft.com/office/powerpoint/2010/main" val="2093583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1111DA-38CC-4706-BF4D-DCE8C2646DE0}" type="datetimeFigureOut">
              <a:rPr lang="en-GB" smtClean="0"/>
              <a:t>09/01/2025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0BCFB4A-E831-4E77-B145-AEEB3D5EDAF8}" type="slidenum">
              <a:rPr lang="en-GB" smtClean="0"/>
              <a:t>‹#›</a:t>
            </a:fld>
            <a:endParaRPr lang="en-GB" dirty="0"/>
          </a:p>
        </p:txBody>
      </p:sp>
    </p:spTree>
    <p:extLst>
      <p:ext uri="{BB962C8B-B14F-4D97-AF65-F5344CB8AC3E}">
        <p14:creationId xmlns:p14="http://schemas.microsoft.com/office/powerpoint/2010/main" val="2753437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1111DA-38CC-4706-BF4D-DCE8C2646DE0}" type="datetimeFigureOut">
              <a:rPr lang="en-GB" smtClean="0"/>
              <a:t>09/01/2025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90BCFB4A-E831-4E77-B145-AEEB3D5EDAF8}" type="slidenum">
              <a:rPr lang="en-GB" smtClean="0"/>
              <a:t>‹#›</a:t>
            </a:fld>
            <a:endParaRPr lang="en-GB" dirty="0"/>
          </a:p>
        </p:txBody>
      </p:sp>
    </p:spTree>
    <p:extLst>
      <p:ext uri="{BB962C8B-B14F-4D97-AF65-F5344CB8AC3E}">
        <p14:creationId xmlns:p14="http://schemas.microsoft.com/office/powerpoint/2010/main" val="1865444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1111DA-38CC-4706-BF4D-DCE8C2646DE0}" type="datetimeFigureOut">
              <a:rPr lang="en-GB" smtClean="0"/>
              <a:t>09/01/2025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0BCFB4A-E831-4E77-B145-AEEB3D5EDAF8}" type="slidenum">
              <a:rPr lang="en-GB" smtClean="0"/>
              <a:t>‹#›</a:t>
            </a:fld>
            <a:endParaRPr lang="en-GB" dirty="0"/>
          </a:p>
        </p:txBody>
      </p:sp>
    </p:spTree>
    <p:extLst>
      <p:ext uri="{BB962C8B-B14F-4D97-AF65-F5344CB8AC3E}">
        <p14:creationId xmlns:p14="http://schemas.microsoft.com/office/powerpoint/2010/main" val="1382036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1111DA-38CC-4706-BF4D-DCE8C2646DE0}" type="datetimeFigureOut">
              <a:rPr lang="en-GB" smtClean="0"/>
              <a:t>09/01/2025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0BCFB4A-E831-4E77-B145-AEEB3D5EDAF8}" type="slidenum">
              <a:rPr lang="en-GB" smtClean="0"/>
              <a:t>‹#›</a:t>
            </a:fld>
            <a:endParaRPr lang="en-GB" dirty="0"/>
          </a:p>
        </p:txBody>
      </p:sp>
    </p:spTree>
    <p:extLst>
      <p:ext uri="{BB962C8B-B14F-4D97-AF65-F5344CB8AC3E}">
        <p14:creationId xmlns:p14="http://schemas.microsoft.com/office/powerpoint/2010/main" val="998774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1111DA-38CC-4706-BF4D-DCE8C2646DE0}" type="datetimeFigureOut">
              <a:rPr lang="en-GB" smtClean="0"/>
              <a:t>09/01/2025</a:t>
            </a:fld>
            <a:endParaRPr lang="en-GB"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0BCFB4A-E831-4E77-B145-AEEB3D5EDAF8}" type="slidenum">
              <a:rPr lang="en-GB" smtClean="0"/>
              <a:t>‹#›</a:t>
            </a:fld>
            <a:endParaRPr lang="en-GB" dirty="0"/>
          </a:p>
        </p:txBody>
      </p:sp>
    </p:spTree>
    <p:extLst>
      <p:ext uri="{BB962C8B-B14F-4D97-AF65-F5344CB8AC3E}">
        <p14:creationId xmlns:p14="http://schemas.microsoft.com/office/powerpoint/2010/main" val="29981450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8.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07146A-035D-348C-FB49-520D49429669}"/>
              </a:ext>
            </a:extLst>
          </p:cNvPr>
          <p:cNvPicPr>
            <a:picLocks noChangeAspect="1"/>
          </p:cNvPicPr>
          <p:nvPr/>
        </p:nvPicPr>
        <p:blipFill rotWithShape="1">
          <a:blip r:embed="rId4"/>
          <a:srcRect l="9625" t="30071" r="69587" b="30989"/>
          <a:stretch/>
        </p:blipFill>
        <p:spPr>
          <a:xfrm>
            <a:off x="5181748" y="504664"/>
            <a:ext cx="3271706" cy="2068392"/>
          </a:xfrm>
          <a:prstGeom prst="rect">
            <a:avLst/>
          </a:prstGeom>
        </p:spPr>
      </p:pic>
      <p:pic>
        <p:nvPicPr>
          <p:cNvPr id="5" name="Picture 4">
            <a:extLst>
              <a:ext uri="{FF2B5EF4-FFF2-40B4-BE49-F238E27FC236}">
                <a16:creationId xmlns:a16="http://schemas.microsoft.com/office/drawing/2014/main" id="{7359672A-649B-303B-C0D5-D7BFD843DAB3}"/>
              </a:ext>
            </a:extLst>
          </p:cNvPr>
          <p:cNvPicPr>
            <a:picLocks noChangeAspect="1"/>
          </p:cNvPicPr>
          <p:nvPr/>
        </p:nvPicPr>
        <p:blipFill rotWithShape="1">
          <a:blip r:embed="rId5"/>
          <a:srcRect l="9625" t="26667" r="80665" b="41182"/>
          <a:stretch/>
        </p:blipFill>
        <p:spPr>
          <a:xfrm>
            <a:off x="699082" y="350670"/>
            <a:ext cx="2411346" cy="2694717"/>
          </a:xfrm>
          <a:prstGeom prst="rect">
            <a:avLst/>
          </a:prstGeom>
        </p:spPr>
      </p:pic>
      <p:sp>
        <p:nvSpPr>
          <p:cNvPr id="10" name="Title 9">
            <a:extLst>
              <a:ext uri="{FF2B5EF4-FFF2-40B4-BE49-F238E27FC236}">
                <a16:creationId xmlns:a16="http://schemas.microsoft.com/office/drawing/2014/main" id="{28295EE6-66C8-6963-51A1-68333482812B}"/>
              </a:ext>
            </a:extLst>
          </p:cNvPr>
          <p:cNvSpPr>
            <a:spLocks noGrp="1"/>
          </p:cNvSpPr>
          <p:nvPr>
            <p:ph type="ctrTitle"/>
          </p:nvPr>
        </p:nvSpPr>
        <p:spPr/>
        <p:txBody>
          <a:bodyPr/>
          <a:lstStyle/>
          <a:p>
            <a:r>
              <a:rPr lang="en-GB" dirty="0">
                <a:latin typeface="Calibri" panose="020F0502020204030204" pitchFamily="34" charset="0"/>
                <a:cs typeface="Calibri" panose="020F0502020204030204" pitchFamily="34" charset="0"/>
              </a:rPr>
              <a:t>Accommodation</a:t>
            </a:r>
          </a:p>
        </p:txBody>
      </p:sp>
      <p:pic>
        <p:nvPicPr>
          <p:cNvPr id="2" name="Recorded Sound">
            <a:hlinkClick r:id="" action="ppaction://media"/>
            <a:extLst>
              <a:ext uri="{FF2B5EF4-FFF2-40B4-BE49-F238E27FC236}">
                <a16:creationId xmlns:a16="http://schemas.microsoft.com/office/drawing/2014/main" id="{0EA37D62-0FFE-44AA-3F64-F54DAD3647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5154" y="4211782"/>
            <a:ext cx="1192269" cy="1192269"/>
          </a:xfrm>
          <a:prstGeom prst="rect">
            <a:avLst/>
          </a:prstGeom>
        </p:spPr>
      </p:pic>
    </p:spTree>
    <p:extLst>
      <p:ext uri="{BB962C8B-B14F-4D97-AF65-F5344CB8AC3E}">
        <p14:creationId xmlns:p14="http://schemas.microsoft.com/office/powerpoint/2010/main" val="254212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B15A0-D469-C9CA-8AAC-58F03DB44820}"/>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Task 1- Describe suitable accommodation for a small mammal</a:t>
            </a:r>
          </a:p>
        </p:txBody>
      </p:sp>
      <p:sp>
        <p:nvSpPr>
          <p:cNvPr id="3" name="Content Placeholder 2">
            <a:extLst>
              <a:ext uri="{FF2B5EF4-FFF2-40B4-BE49-F238E27FC236}">
                <a16:creationId xmlns:a16="http://schemas.microsoft.com/office/drawing/2014/main" id="{F2F54E98-2692-04B9-11A8-1F55E227A04E}"/>
              </a:ext>
            </a:extLst>
          </p:cNvPr>
          <p:cNvSpPr>
            <a:spLocks noGrp="1"/>
          </p:cNvSpPr>
          <p:nvPr>
            <p:ph idx="1"/>
          </p:nvPr>
        </p:nvSpPr>
        <p:spPr/>
        <p:txBody>
          <a:bodyPr/>
          <a:lstStyle/>
          <a:p>
            <a:pPr marL="0" indent="0">
              <a:buNone/>
            </a:pPr>
            <a:r>
              <a:rPr lang="en-GB" sz="2000" dirty="0">
                <a:latin typeface="Calibri" panose="020F0502020204030204" pitchFamily="34" charset="0"/>
                <a:cs typeface="Calibri" panose="020F0502020204030204" pitchFamily="34" charset="0"/>
              </a:rPr>
              <a:t>You need to choose from the following:</a:t>
            </a:r>
          </a:p>
          <a:p>
            <a:pPr marL="0" indent="0">
              <a:buNone/>
            </a:pPr>
            <a:endParaRPr lang="en-GB" sz="2000"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Rabbit- can be kept indoors or outdoors so you need to describe suitable accommodation for both</a:t>
            </a:r>
          </a:p>
          <a:p>
            <a:r>
              <a:rPr lang="en-GB" dirty="0">
                <a:latin typeface="Calibri" panose="020F0502020204030204" pitchFamily="34" charset="0"/>
                <a:cs typeface="Calibri" panose="020F0502020204030204" pitchFamily="34" charset="0"/>
              </a:rPr>
              <a:t>Guinea Pig- same as rabbit-both indoor and outdoor</a:t>
            </a:r>
          </a:p>
          <a:p>
            <a:r>
              <a:rPr lang="en-GB" dirty="0">
                <a:latin typeface="Calibri" panose="020F0502020204030204" pitchFamily="34" charset="0"/>
                <a:cs typeface="Calibri" panose="020F0502020204030204" pitchFamily="34" charset="0"/>
              </a:rPr>
              <a:t>Hamster-indoor cage</a:t>
            </a:r>
          </a:p>
          <a:p>
            <a:r>
              <a:rPr lang="en-GB" dirty="0">
                <a:latin typeface="Calibri" panose="020F0502020204030204" pitchFamily="34" charset="0"/>
                <a:cs typeface="Calibri" panose="020F0502020204030204" pitchFamily="34" charset="0"/>
              </a:rPr>
              <a:t>Mouse-indoor cage</a:t>
            </a:r>
          </a:p>
          <a:p>
            <a:r>
              <a:rPr lang="en-GB" dirty="0">
                <a:latin typeface="Calibri" panose="020F0502020204030204" pitchFamily="34" charset="0"/>
                <a:cs typeface="Calibri" panose="020F0502020204030204" pitchFamily="34" charset="0"/>
              </a:rPr>
              <a:t>Rat-indoor cage</a:t>
            </a:r>
          </a:p>
        </p:txBody>
      </p:sp>
      <p:pic>
        <p:nvPicPr>
          <p:cNvPr id="4" name="Recorded Sound">
            <a:hlinkClick r:id="" action="ppaction://media"/>
            <a:extLst>
              <a:ext uri="{FF2B5EF4-FFF2-40B4-BE49-F238E27FC236}">
                <a16:creationId xmlns:a16="http://schemas.microsoft.com/office/drawing/2014/main" id="{1E3F2ED2-80CE-30E0-EDB0-928B5109F5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4181" y="1502498"/>
            <a:ext cx="1316182" cy="1316182"/>
          </a:xfrm>
          <a:prstGeom prst="rect">
            <a:avLst/>
          </a:prstGeom>
        </p:spPr>
      </p:pic>
    </p:spTree>
    <p:extLst>
      <p:ext uri="{BB962C8B-B14F-4D97-AF65-F5344CB8AC3E}">
        <p14:creationId xmlns:p14="http://schemas.microsoft.com/office/powerpoint/2010/main" val="75938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20394-16AA-905F-0972-BE5B7470F8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83F79A-808C-2D9E-E052-46C4CFFE78F8}"/>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Task 1- Describe suitable accommodation for a small mammal</a:t>
            </a:r>
          </a:p>
        </p:txBody>
      </p:sp>
      <p:sp>
        <p:nvSpPr>
          <p:cNvPr id="3" name="Content Placeholder 2">
            <a:extLst>
              <a:ext uri="{FF2B5EF4-FFF2-40B4-BE49-F238E27FC236}">
                <a16:creationId xmlns:a16="http://schemas.microsoft.com/office/drawing/2014/main" id="{9AD24756-3998-2237-B5E9-7000918B6E57}"/>
              </a:ext>
            </a:extLst>
          </p:cNvPr>
          <p:cNvSpPr>
            <a:spLocks noGrp="1"/>
          </p:cNvSpPr>
          <p:nvPr>
            <p:ph idx="1"/>
          </p:nvPr>
        </p:nvSpPr>
        <p:spPr/>
        <p:txBody>
          <a:bodyPr>
            <a:normAutofit lnSpcReduction="10000"/>
          </a:bodyPr>
          <a:lstStyle/>
          <a:p>
            <a:pPr marL="0" indent="0">
              <a:buNone/>
            </a:pPr>
            <a:r>
              <a:rPr lang="en-GB" sz="2000" b="1" dirty="0">
                <a:latin typeface="Calibri" panose="020F0502020204030204" pitchFamily="34" charset="0"/>
                <a:cs typeface="Calibri" panose="020F0502020204030204" pitchFamily="34" charset="0"/>
              </a:rPr>
              <a:t>Describe the 5 animal welfare needs- and relate each to your animal.</a:t>
            </a:r>
          </a:p>
          <a:p>
            <a:pPr>
              <a:lnSpc>
                <a:spcPct val="115000"/>
              </a:lnSpc>
            </a:pPr>
            <a:endParaRPr lang="en-GB" sz="1800" dirty="0">
              <a:effectLst/>
              <a:latin typeface="Calibri" panose="020F0502020204030204" pitchFamily="34" charset="0"/>
              <a:ea typeface="Arial" panose="020B0604020202020204" pitchFamily="34" charset="0"/>
              <a:cs typeface="Calibri" panose="020F0502020204030204" pitchFamily="34" charset="0"/>
            </a:endParaRPr>
          </a:p>
          <a:p>
            <a:pPr>
              <a:lnSpc>
                <a:spcPct val="115000"/>
              </a:lnSpc>
            </a:pPr>
            <a:r>
              <a:rPr lang="en-GB" sz="1800" dirty="0">
                <a:effectLst/>
                <a:latin typeface="Calibri" panose="020F0502020204030204" pitchFamily="34" charset="0"/>
                <a:ea typeface="Arial" panose="020B0604020202020204" pitchFamily="34" charset="0"/>
                <a:cs typeface="Calibri" panose="020F0502020204030204" pitchFamily="34" charset="0"/>
              </a:rPr>
              <a:t>Owning animals has responsibilities that are actually written into law. Under the Animal Welfare Act 2006 owners are required to meet the ‘five animal needs these being:</a:t>
            </a:r>
          </a:p>
          <a:p>
            <a:pPr>
              <a:lnSpc>
                <a:spcPct val="115000"/>
              </a:lnSpc>
            </a:pPr>
            <a:r>
              <a:rPr lang="en-GB" sz="1800" dirty="0">
                <a:effectLst/>
                <a:latin typeface="Calibri" panose="020F0502020204030204" pitchFamily="34" charset="0"/>
                <a:ea typeface="Arial" panose="020B0604020202020204" pitchFamily="34" charset="0"/>
                <a:cs typeface="Calibri" panose="020F0502020204030204" pitchFamily="34" charset="0"/>
              </a:rPr>
              <a:t> </a:t>
            </a:r>
            <a:r>
              <a:rPr lang="en-GB" sz="1800" u="none" strike="noStrike" dirty="0">
                <a:solidFill>
                  <a:srgbClr val="202124"/>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Suitable place to live</a:t>
            </a:r>
            <a:endParaRPr lang="en-GB" sz="1800" u="none" strike="noStrike" dirty="0">
              <a:effectLst/>
              <a:latin typeface="Calibri" panose="020F0502020204030204" pitchFamily="34" charset="0"/>
              <a:ea typeface="Arial" panose="020B0604020202020204" pitchFamily="34" charset="0"/>
              <a:cs typeface="Calibri" panose="020F0502020204030204" pitchFamily="34" charset="0"/>
            </a:endParaRPr>
          </a:p>
          <a:p>
            <a:pPr marL="342900" lvl="0" indent="-342900">
              <a:lnSpc>
                <a:spcPct val="115000"/>
              </a:lnSpc>
              <a:buFont typeface="Arial" panose="020B0604020202020204" pitchFamily="34" charset="0"/>
              <a:buChar char="●"/>
            </a:pPr>
            <a:r>
              <a:rPr lang="en-GB" sz="1800" u="none" strike="noStrike" dirty="0">
                <a:solidFill>
                  <a:srgbClr val="202124"/>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Suitable diet</a:t>
            </a:r>
            <a:endParaRPr lang="en-GB" sz="1800" u="none" strike="noStrike" dirty="0">
              <a:effectLst/>
              <a:latin typeface="Calibri" panose="020F0502020204030204" pitchFamily="34" charset="0"/>
              <a:ea typeface="Arial" panose="020B0604020202020204" pitchFamily="34" charset="0"/>
              <a:cs typeface="Calibri" panose="020F0502020204030204" pitchFamily="34" charset="0"/>
            </a:endParaRPr>
          </a:p>
          <a:p>
            <a:pPr marL="342900" lvl="0" indent="-342900">
              <a:lnSpc>
                <a:spcPct val="115000"/>
              </a:lnSpc>
              <a:buFont typeface="Arial" panose="020B0604020202020204" pitchFamily="34" charset="0"/>
              <a:buChar char="●"/>
            </a:pPr>
            <a:r>
              <a:rPr lang="en-GB" sz="1800" u="none" strike="noStrike" dirty="0">
                <a:solidFill>
                  <a:srgbClr val="202124"/>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Exhibit normal behaviour patterns </a:t>
            </a:r>
            <a:endParaRPr lang="en-GB" sz="1800" u="none" strike="noStrike" dirty="0">
              <a:effectLst/>
              <a:latin typeface="Calibri" panose="020F0502020204030204" pitchFamily="34" charset="0"/>
              <a:ea typeface="Arial" panose="020B0604020202020204" pitchFamily="34" charset="0"/>
              <a:cs typeface="Calibri" panose="020F0502020204030204" pitchFamily="34" charset="0"/>
            </a:endParaRPr>
          </a:p>
          <a:p>
            <a:pPr marL="342900" lvl="0" indent="-342900">
              <a:lnSpc>
                <a:spcPct val="115000"/>
              </a:lnSpc>
              <a:buFont typeface="Arial" panose="020B0604020202020204" pitchFamily="34" charset="0"/>
              <a:buChar char="●"/>
            </a:pPr>
            <a:r>
              <a:rPr lang="en-GB" sz="1800" u="none" strike="noStrike" dirty="0">
                <a:solidFill>
                  <a:srgbClr val="202124"/>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housed with, or apart from, other animals (if applicable)</a:t>
            </a:r>
            <a:endParaRPr lang="en-GB" sz="1800" u="none" strike="noStrike" dirty="0">
              <a:effectLst/>
              <a:latin typeface="Calibri" panose="020F0502020204030204" pitchFamily="34" charset="0"/>
              <a:ea typeface="Arial" panose="020B0604020202020204" pitchFamily="34" charset="0"/>
              <a:cs typeface="Calibri" panose="020F0502020204030204" pitchFamily="34" charset="0"/>
            </a:endParaRPr>
          </a:p>
          <a:p>
            <a:r>
              <a:rPr lang="en-GB" sz="1800" dirty="0">
                <a:solidFill>
                  <a:srgbClr val="202124"/>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protected from pain, injury, suffering &amp; disease</a:t>
            </a:r>
            <a:endParaRPr lang="en-GB" dirty="0">
              <a:latin typeface="Calibri" panose="020F0502020204030204" pitchFamily="34" charset="0"/>
              <a:cs typeface="Calibri" panose="020F0502020204030204" pitchFamily="34" charset="0"/>
            </a:endParaRPr>
          </a:p>
        </p:txBody>
      </p:sp>
      <p:pic>
        <p:nvPicPr>
          <p:cNvPr id="5" name="Recorded Sound">
            <a:hlinkClick r:id="" action="ppaction://media"/>
            <a:extLst>
              <a:ext uri="{FF2B5EF4-FFF2-40B4-BE49-F238E27FC236}">
                <a16:creationId xmlns:a16="http://schemas.microsoft.com/office/drawing/2014/main" id="{59D8505C-9945-0CB6-4781-0FDFA89058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03926" y="462280"/>
            <a:ext cx="2110740" cy="2110740"/>
          </a:xfrm>
          <a:prstGeom prst="rect">
            <a:avLst/>
          </a:prstGeom>
        </p:spPr>
      </p:pic>
    </p:spTree>
    <p:extLst>
      <p:ext uri="{BB962C8B-B14F-4D97-AF65-F5344CB8AC3E}">
        <p14:creationId xmlns:p14="http://schemas.microsoft.com/office/powerpoint/2010/main" val="148648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1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FB7E8-1D1B-1FD9-2DA3-35C81B01AC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5FBC15-7258-075F-79B0-3684BEE97981}"/>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Task 1- Describe suitable accommodation for a small mammal</a:t>
            </a:r>
          </a:p>
        </p:txBody>
      </p:sp>
      <p:sp>
        <p:nvSpPr>
          <p:cNvPr id="3" name="Content Placeholder 2">
            <a:extLst>
              <a:ext uri="{FF2B5EF4-FFF2-40B4-BE49-F238E27FC236}">
                <a16:creationId xmlns:a16="http://schemas.microsoft.com/office/drawing/2014/main" id="{9A3B9271-E1F8-3775-7983-6F3D95D47259}"/>
              </a:ext>
            </a:extLst>
          </p:cNvPr>
          <p:cNvSpPr>
            <a:spLocks noGrp="1"/>
          </p:cNvSpPr>
          <p:nvPr>
            <p:ph idx="1"/>
          </p:nvPr>
        </p:nvSpPr>
        <p:spPr/>
        <p:txBody>
          <a:bodyPr>
            <a:normAutofit lnSpcReduction="10000"/>
          </a:bodyPr>
          <a:lstStyle/>
          <a:p>
            <a:pPr marL="0" lvl="0" indent="0">
              <a:lnSpc>
                <a:spcPct val="115000"/>
              </a:lnSpc>
              <a:buNone/>
            </a:pPr>
            <a:r>
              <a:rPr lang="en-GB" sz="2200" b="1" u="none" strike="noStrike" dirty="0">
                <a:solidFill>
                  <a:srgbClr val="202124"/>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5 welfare needs-Example for a rabbit:-</a:t>
            </a:r>
          </a:p>
          <a:p>
            <a:pPr lvl="0">
              <a:lnSpc>
                <a:spcPct val="115000"/>
              </a:lnSpc>
              <a:buFont typeface="Wingdings" panose="05000000000000000000" pitchFamily="2" charset="2"/>
              <a:buChar char="Ø"/>
            </a:pPr>
            <a:r>
              <a:rPr lang="en-GB" sz="1800" u="none" strike="noStrike" dirty="0">
                <a:solidFill>
                  <a:srgbClr val="202124"/>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Exhibit normal behaviour patterns -</a:t>
            </a:r>
            <a:r>
              <a:rPr lang="en-GB" sz="1800" b="1" u="none" strike="noStrike" dirty="0">
                <a:solidFill>
                  <a:schemeClr val="accent2"/>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Jumping, hopping and digging are normal behaviour for a rabbit. Whether kept indoors or out a run for exercise is needed big enough for three hops. To enable a rabbit to dig a large flat container with sand or soil is suitable. Also need items to provide enrichment such as play tunnels and toys. Cardboard tubes from tinfoil are a cheap but good idea</a:t>
            </a:r>
            <a:r>
              <a:rPr lang="en-GB" sz="1800" u="none" strike="noStrike" dirty="0">
                <a:solidFill>
                  <a:srgbClr val="202124"/>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a:t>
            </a:r>
            <a:endParaRPr lang="en-GB" sz="1800" u="none" strike="noStrike" dirty="0">
              <a:effectLst/>
              <a:latin typeface="Calibri" panose="020F0502020204030204" pitchFamily="34" charset="0"/>
              <a:ea typeface="Arial" panose="020B0604020202020204" pitchFamily="34" charset="0"/>
              <a:cs typeface="Calibri" panose="020F0502020204030204" pitchFamily="34" charset="0"/>
            </a:endParaRPr>
          </a:p>
          <a:p>
            <a:pPr lvl="0">
              <a:lnSpc>
                <a:spcPct val="115000"/>
              </a:lnSpc>
              <a:buFont typeface="Wingdings" panose="05000000000000000000" pitchFamily="2" charset="2"/>
              <a:buChar char="Ø"/>
            </a:pPr>
            <a:r>
              <a:rPr lang="en-GB" sz="1800" u="none" strike="noStrike" dirty="0">
                <a:solidFill>
                  <a:srgbClr val="202124"/>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housed with, or apart from, other animals (if applicable)-</a:t>
            </a:r>
            <a:r>
              <a:rPr lang="en-GB" sz="1800" b="1" dirty="0">
                <a:solidFill>
                  <a:schemeClr val="accent2"/>
                </a:solidFill>
                <a:effectLst/>
                <a:latin typeface="Calibri" panose="020F0502020204030204" pitchFamily="34" charset="0"/>
                <a:ea typeface="Arial" panose="020B0604020202020204" pitchFamily="34" charset="0"/>
                <a:cs typeface="Calibri" panose="020F0502020204030204" pitchFamily="34" charset="0"/>
              </a:rPr>
              <a:t>Rabbits are social  animals in the wild who live in colonies so are better kept  in pairs as long as both are neutered</a:t>
            </a:r>
            <a:endParaRPr lang="en-GB" sz="1800" b="1" u="none" strike="noStrike" dirty="0">
              <a:solidFill>
                <a:schemeClr val="accent2"/>
              </a:solidFill>
              <a:effectLst/>
              <a:latin typeface="Calibri" panose="020F0502020204030204" pitchFamily="34" charset="0"/>
              <a:ea typeface="Arial" panose="020B0604020202020204" pitchFamily="34" charset="0"/>
              <a:cs typeface="Calibri" panose="020F0502020204030204" pitchFamily="34" charset="0"/>
            </a:endParaRPr>
          </a:p>
          <a:p>
            <a:pPr>
              <a:buFont typeface="Wingdings" panose="05000000000000000000" pitchFamily="2" charset="2"/>
              <a:buChar char="Ø"/>
            </a:pPr>
            <a:r>
              <a:rPr lang="en-GB" sz="1800" dirty="0">
                <a:solidFill>
                  <a:srgbClr val="202124"/>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protected from pain, injury, suffering &amp; </a:t>
            </a:r>
            <a:r>
              <a:rPr lang="en-GB" sz="1800" dirty="0">
                <a:solidFill>
                  <a:schemeClr val="tx1"/>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disease</a:t>
            </a:r>
            <a:r>
              <a:rPr lang="en-GB" sz="1800" b="1" dirty="0">
                <a:solidFill>
                  <a:schemeClr val="accent2"/>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a:t>
            </a:r>
            <a:r>
              <a:rPr lang="en-GB" sz="1800" b="1" dirty="0">
                <a:solidFill>
                  <a:schemeClr val="accent2"/>
                </a:solidFill>
                <a:effectLst/>
                <a:latin typeface="Calibri" panose="020F0502020204030204" pitchFamily="34" charset="0"/>
                <a:ea typeface="Arial" panose="020B0604020202020204" pitchFamily="34" charset="0"/>
                <a:cs typeface="Calibri" panose="020F0502020204030204" pitchFamily="34" charset="0"/>
              </a:rPr>
              <a:t>Daily inspections for signs of illness and disease. Look at eyes, ears and check for parasites e.g. fleas, fly strike. Inspect mouth for tooth problems.</a:t>
            </a:r>
          </a:p>
          <a:p>
            <a:pPr>
              <a:buFont typeface="Wingdings" panose="05000000000000000000" pitchFamily="2" charset="2"/>
              <a:buChar char="Ø"/>
            </a:pP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4131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690EA-56AA-C866-C656-42D028ECAF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DAE152-334A-3A78-12DB-2BD35CCB7539}"/>
              </a:ext>
            </a:extLst>
          </p:cNvPr>
          <p:cNvSpPr>
            <a:spLocks noGrp="1"/>
          </p:cNvSpPr>
          <p:nvPr>
            <p:ph type="title"/>
          </p:nvPr>
        </p:nvSpPr>
        <p:spPr>
          <a:xfrm>
            <a:off x="663266" y="651804"/>
            <a:ext cx="8596668" cy="1320800"/>
          </a:xfrm>
        </p:spPr>
        <p:txBody>
          <a:bodyPr/>
          <a:lstStyle/>
          <a:p>
            <a:r>
              <a:rPr lang="en-GB" dirty="0">
                <a:latin typeface="Calibri" panose="020F0502020204030204" pitchFamily="34" charset="0"/>
                <a:cs typeface="Calibri" panose="020F0502020204030204" pitchFamily="34" charset="0"/>
              </a:rPr>
              <a:t>Task 1- Describe suitable accommodation for a small mammal</a:t>
            </a:r>
          </a:p>
        </p:txBody>
      </p:sp>
      <p:sp>
        <p:nvSpPr>
          <p:cNvPr id="3" name="Content Placeholder 2">
            <a:extLst>
              <a:ext uri="{FF2B5EF4-FFF2-40B4-BE49-F238E27FC236}">
                <a16:creationId xmlns:a16="http://schemas.microsoft.com/office/drawing/2014/main" id="{A5F3783A-1010-5483-BCDB-E91C40BA531A}"/>
              </a:ext>
            </a:extLst>
          </p:cNvPr>
          <p:cNvSpPr>
            <a:spLocks noGrp="1"/>
          </p:cNvSpPr>
          <p:nvPr>
            <p:ph idx="1"/>
          </p:nvPr>
        </p:nvSpPr>
        <p:spPr>
          <a:xfrm>
            <a:off x="550724" y="1972604"/>
            <a:ext cx="9155983" cy="4423090"/>
          </a:xfrm>
        </p:spPr>
        <p:txBody>
          <a:bodyPr>
            <a:normAutofit fontScale="92500" lnSpcReduction="10000"/>
          </a:bodyPr>
          <a:lstStyle/>
          <a:p>
            <a:pPr marL="0" lvl="0" indent="0">
              <a:lnSpc>
                <a:spcPct val="115000"/>
              </a:lnSpc>
              <a:buNone/>
            </a:pPr>
            <a:r>
              <a:rPr lang="en-GB" sz="2200" b="1" dirty="0">
                <a:solidFill>
                  <a:srgbClr val="202124"/>
                </a:solidFill>
                <a:highlight>
                  <a:srgbClr val="FFFFFF"/>
                </a:highlight>
                <a:latin typeface="Calibri" panose="020F0502020204030204" pitchFamily="34" charset="0"/>
                <a:ea typeface="Arial" panose="020B0604020202020204" pitchFamily="34" charset="0"/>
                <a:cs typeface="Calibri" panose="020F0502020204030204" pitchFamily="34" charset="0"/>
              </a:rPr>
              <a:t>Factors that need to be considered</a:t>
            </a:r>
          </a:p>
          <a:p>
            <a:pPr>
              <a:buFont typeface="Wingdings" panose="05000000000000000000" pitchFamily="2" charset="2"/>
              <a:buChar char="Ø"/>
            </a:pPr>
            <a:r>
              <a:rPr lang="en-GB" sz="2200" dirty="0">
                <a:latin typeface="Calibri" panose="020F0502020204030204" pitchFamily="34" charset="0"/>
                <a:cs typeface="Calibri" panose="020F0502020204030204" pitchFamily="34" charset="0"/>
              </a:rPr>
              <a:t>Size of accommodation- how big is required?</a:t>
            </a:r>
          </a:p>
          <a:p>
            <a:pPr>
              <a:buFont typeface="Wingdings" panose="05000000000000000000" pitchFamily="2" charset="2"/>
              <a:buChar char="Ø"/>
            </a:pPr>
            <a:r>
              <a:rPr lang="en-GB" sz="2200" dirty="0">
                <a:latin typeface="Calibri" panose="020F0502020204030204" pitchFamily="34" charset="0"/>
                <a:cs typeface="Calibri" panose="020F0502020204030204" pitchFamily="34" charset="0"/>
              </a:rPr>
              <a:t>Type of accommodation- what is it made of- wood, plastic, metal etc- and why is this type of construction the right choice</a:t>
            </a:r>
          </a:p>
          <a:p>
            <a:pPr>
              <a:buFont typeface="Wingdings" panose="05000000000000000000" pitchFamily="2" charset="2"/>
              <a:buChar char="Ø"/>
            </a:pPr>
            <a:endParaRPr lang="en-GB" sz="2200" dirty="0">
              <a:latin typeface="Calibri" panose="020F0502020204030204" pitchFamily="34" charset="0"/>
              <a:cs typeface="Calibri" panose="020F0502020204030204" pitchFamily="34" charset="0"/>
            </a:endParaRPr>
          </a:p>
          <a:p>
            <a:pPr marL="0" indent="0">
              <a:buNone/>
            </a:pPr>
            <a:r>
              <a:rPr lang="en-GB" sz="2200" b="1" dirty="0">
                <a:latin typeface="Calibri" panose="020F0502020204030204" pitchFamily="34" charset="0"/>
                <a:cs typeface="Calibri" panose="020F0502020204030204" pitchFamily="34" charset="0"/>
              </a:rPr>
              <a:t>Example rabbit-</a:t>
            </a:r>
          </a:p>
          <a:p>
            <a:pPr>
              <a:lnSpc>
                <a:spcPct val="115000"/>
              </a:lnSpc>
              <a:buFont typeface="Wingdings" panose="05000000000000000000" pitchFamily="2" charset="2"/>
              <a:buChar char="Ø"/>
            </a:pPr>
            <a:r>
              <a:rPr lang="en-GB" sz="2200" b="1" dirty="0">
                <a:solidFill>
                  <a:schemeClr val="accent2"/>
                </a:solidFill>
                <a:effectLst/>
                <a:latin typeface="Calibri" panose="020F0502020204030204" pitchFamily="34" charset="0"/>
                <a:ea typeface="Arial" panose="020B0604020202020204" pitchFamily="34" charset="0"/>
                <a:cs typeface="Calibri" panose="020F0502020204030204" pitchFamily="34" charset="0"/>
              </a:rPr>
              <a:t>For the rabbit, I will make sure to provide a cage that is tall enough for them to stand up on their hind legs and offer enough space to laze around, jump run and dig. This will depend on the size of the rabbit but the bigger the better. The cage will preferably be made out of either plastic or wood with a solid bottom to it and have a large door, or two, to allow easy access for the owner to the rabbit and to feed and water it too. </a:t>
            </a:r>
            <a:r>
              <a:rPr lang="en-GB" sz="2200" dirty="0">
                <a:effectLst/>
                <a:latin typeface="Calibri" panose="020F0502020204030204" pitchFamily="34" charset="0"/>
                <a:ea typeface="Arial" panose="020B0604020202020204" pitchFamily="34" charset="0"/>
                <a:cs typeface="Calibri" panose="020F0502020204030204" pitchFamily="34" charset="0"/>
              </a:rPr>
              <a:t> </a:t>
            </a:r>
          </a:p>
          <a:p>
            <a:pPr>
              <a:buFont typeface="Wingdings" panose="05000000000000000000" pitchFamily="2" charset="2"/>
              <a:buChar char="Ø"/>
            </a:pP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5574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65ACD-7F8E-1A6C-742A-36EA40C34D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86FDD1-FEC3-68D3-3940-F47144F6BF0F}"/>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Task 1- Describe suitable accommodation for a small mammal</a:t>
            </a:r>
          </a:p>
        </p:txBody>
      </p:sp>
      <p:sp>
        <p:nvSpPr>
          <p:cNvPr id="3" name="Content Placeholder 2">
            <a:extLst>
              <a:ext uri="{FF2B5EF4-FFF2-40B4-BE49-F238E27FC236}">
                <a16:creationId xmlns:a16="http://schemas.microsoft.com/office/drawing/2014/main" id="{0EE668F2-C8A6-B068-DAF0-9657BFB9606B}"/>
              </a:ext>
            </a:extLst>
          </p:cNvPr>
          <p:cNvSpPr>
            <a:spLocks noGrp="1"/>
          </p:cNvSpPr>
          <p:nvPr>
            <p:ph idx="1"/>
          </p:nvPr>
        </p:nvSpPr>
        <p:spPr/>
        <p:txBody>
          <a:bodyPr>
            <a:normAutofit/>
          </a:bodyPr>
          <a:lstStyle/>
          <a:p>
            <a:pPr marL="0" lvl="0" indent="0">
              <a:lnSpc>
                <a:spcPct val="115000"/>
              </a:lnSpc>
              <a:buNone/>
            </a:pPr>
            <a:r>
              <a:rPr lang="en-GB" sz="2000" b="1" dirty="0">
                <a:solidFill>
                  <a:srgbClr val="202124"/>
                </a:solidFill>
                <a:highlight>
                  <a:srgbClr val="FFFFFF"/>
                </a:highlight>
                <a:latin typeface="Calibri" panose="020F0502020204030204" pitchFamily="34" charset="0"/>
                <a:ea typeface="Arial" panose="020B0604020202020204" pitchFamily="34" charset="0"/>
                <a:cs typeface="Calibri" panose="020F0502020204030204" pitchFamily="34" charset="0"/>
              </a:rPr>
              <a:t>Factors that need to be considered</a:t>
            </a:r>
          </a:p>
          <a:p>
            <a:pPr marL="342900" lvl="0" indent="-342900">
              <a:lnSpc>
                <a:spcPct val="115000"/>
              </a:lnSpc>
              <a:buFont typeface="Arial" panose="020B0604020202020204" pitchFamily="34" charset="0"/>
              <a:buChar char="●"/>
            </a:pPr>
            <a:r>
              <a:rPr lang="en-GB" sz="2000" b="1" dirty="0">
                <a:solidFill>
                  <a:srgbClr val="202124"/>
                </a:solidFill>
                <a:highlight>
                  <a:srgbClr val="FFFFFF"/>
                </a:highlight>
                <a:latin typeface="Calibri" panose="020F0502020204030204" pitchFamily="34" charset="0"/>
                <a:ea typeface="Arial" panose="020B0604020202020204" pitchFamily="34" charset="0"/>
                <a:cs typeface="Calibri" panose="020F0502020204030204" pitchFamily="34" charset="0"/>
              </a:rPr>
              <a:t>Fixtures and Fittings- </a:t>
            </a:r>
          </a:p>
          <a:p>
            <a:pPr marL="0" indent="0">
              <a:buNone/>
            </a:pPr>
            <a:endParaRPr lang="en-GB" sz="2000" b="1" dirty="0">
              <a:latin typeface="Calibri" panose="020F0502020204030204" pitchFamily="34" charset="0"/>
              <a:cs typeface="Calibri" panose="020F0502020204030204" pitchFamily="34" charset="0"/>
            </a:endParaRPr>
          </a:p>
          <a:p>
            <a:pPr marL="0" indent="0">
              <a:buNone/>
            </a:pPr>
            <a:r>
              <a:rPr lang="en-GB" sz="2000" b="1" dirty="0">
                <a:latin typeface="Calibri" panose="020F0502020204030204" pitchFamily="34" charset="0"/>
                <a:cs typeface="Calibri" panose="020F0502020204030204" pitchFamily="34" charset="0"/>
              </a:rPr>
              <a:t>Example rabbit-</a:t>
            </a:r>
          </a:p>
          <a:p>
            <a:r>
              <a:rPr lang="en-GB" b="1" dirty="0">
                <a:solidFill>
                  <a:schemeClr val="accent2"/>
                </a:solidFill>
                <a:latin typeface="Calibri" panose="020F0502020204030204" pitchFamily="34" charset="0"/>
                <a:cs typeface="Calibri" panose="020F0502020204030204" pitchFamily="34" charset="0"/>
              </a:rPr>
              <a:t>Outdoor hutch-</a:t>
            </a:r>
            <a:r>
              <a:rPr lang="en-GB" sz="1800" b="1" dirty="0">
                <a:solidFill>
                  <a:schemeClr val="accent2"/>
                </a:solidFill>
                <a:latin typeface="Calibri" panose="020F0502020204030204" pitchFamily="34" charset="0"/>
                <a:cs typeface="Calibri" panose="020F0502020204030204" pitchFamily="34" charset="0"/>
              </a:rPr>
              <a:t>  bolts at the top and bottom of any doors of the rabbit hutch for extra security. Water bottle so access to fresh water at all times, feed dish, hay rack so they have clean hay available to eat at all times as they are grazers. </a:t>
            </a:r>
          </a:p>
          <a:p>
            <a:r>
              <a:rPr lang="en-GB" b="1" dirty="0">
                <a:solidFill>
                  <a:schemeClr val="accent2"/>
                </a:solidFill>
                <a:latin typeface="Calibri" panose="020F0502020204030204" pitchFamily="34" charset="0"/>
                <a:cs typeface="Calibri" panose="020F0502020204030204" pitchFamily="34" charset="0"/>
              </a:rPr>
              <a:t>Enrichment- tubes to hide in and chew, sand tray to dig in, chew toys made of safe wood to help gnaw down their teeth.</a:t>
            </a:r>
          </a:p>
        </p:txBody>
      </p:sp>
    </p:spTree>
    <p:extLst>
      <p:ext uri="{BB962C8B-B14F-4D97-AF65-F5344CB8AC3E}">
        <p14:creationId xmlns:p14="http://schemas.microsoft.com/office/powerpoint/2010/main" val="456418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C60C0-FB8B-7B8C-461B-28332366BC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5265D8-2CF3-D20E-2544-70606603D554}"/>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Task 1- Describe suitable accommodation for a small mammal</a:t>
            </a:r>
          </a:p>
        </p:txBody>
      </p:sp>
      <p:sp>
        <p:nvSpPr>
          <p:cNvPr id="3" name="Content Placeholder 2">
            <a:extLst>
              <a:ext uri="{FF2B5EF4-FFF2-40B4-BE49-F238E27FC236}">
                <a16:creationId xmlns:a16="http://schemas.microsoft.com/office/drawing/2014/main" id="{849A40F0-D071-653D-F73A-53884AE35ADA}"/>
              </a:ext>
            </a:extLst>
          </p:cNvPr>
          <p:cNvSpPr>
            <a:spLocks noGrp="1"/>
          </p:cNvSpPr>
          <p:nvPr>
            <p:ph idx="1"/>
          </p:nvPr>
        </p:nvSpPr>
        <p:spPr/>
        <p:txBody>
          <a:bodyPr>
            <a:normAutofit/>
          </a:bodyPr>
          <a:lstStyle/>
          <a:p>
            <a:r>
              <a:rPr lang="en-GB" sz="2900" b="1" dirty="0">
                <a:latin typeface="Calibri" panose="020F0502020204030204" pitchFamily="34" charset="0"/>
                <a:cs typeface="Calibri" panose="020F0502020204030204" pitchFamily="34" charset="0"/>
              </a:rPr>
              <a:t>Actual accommodation</a:t>
            </a:r>
          </a:p>
          <a:p>
            <a:r>
              <a:rPr lang="en-GB" sz="2900" b="1" dirty="0">
                <a:latin typeface="Calibri" panose="020F0502020204030204" pitchFamily="34" charset="0"/>
                <a:cs typeface="Calibri" panose="020F0502020204030204" pitchFamily="34" charset="0"/>
              </a:rPr>
              <a:t>You need images and descriptions</a:t>
            </a:r>
          </a:p>
          <a:p>
            <a:pPr marL="0" indent="0">
              <a:buNone/>
            </a:pPr>
            <a:endParaRPr lang="en-GB" sz="2900" b="1" dirty="0">
              <a:latin typeface="Calibri" panose="020F0502020204030204" pitchFamily="34" charset="0"/>
              <a:cs typeface="Calibri" panose="020F0502020204030204" pitchFamily="34" charset="0"/>
            </a:endParaRPr>
          </a:p>
          <a:p>
            <a:pPr marL="0" indent="0">
              <a:buNone/>
            </a:pPr>
            <a:r>
              <a:rPr lang="en-GB" sz="2900" b="1" dirty="0">
                <a:latin typeface="Calibri" panose="020F0502020204030204" pitchFamily="34" charset="0"/>
                <a:cs typeface="Calibri" panose="020F0502020204030204" pitchFamily="34" charset="0"/>
              </a:rPr>
              <a:t>Example rabbit-</a:t>
            </a:r>
          </a:p>
          <a:p>
            <a:r>
              <a:rPr lang="en-GB" b="1" dirty="0">
                <a:solidFill>
                  <a:schemeClr val="accent2"/>
                </a:solidFill>
                <a:latin typeface="Calibri" panose="020F0502020204030204" pitchFamily="34" charset="0"/>
                <a:cs typeface="Calibri" panose="020F0502020204030204" pitchFamily="34" charset="0"/>
              </a:rPr>
              <a:t>Outdoor hutch-</a:t>
            </a:r>
            <a:r>
              <a:rPr lang="en-GB" sz="1800" b="1" dirty="0">
                <a:solidFill>
                  <a:schemeClr val="accent2"/>
                </a:solidFill>
                <a:latin typeface="Calibri" panose="020F0502020204030204" pitchFamily="34" charset="0"/>
                <a:cs typeface="Calibri" panose="020F0502020204030204" pitchFamily="34" charset="0"/>
              </a:rPr>
              <a:t>  get a picture then describe why that hutch is suitable</a:t>
            </a:r>
          </a:p>
          <a:p>
            <a:r>
              <a:rPr lang="en-GB" b="1" dirty="0">
                <a:solidFill>
                  <a:schemeClr val="accent2"/>
                </a:solidFill>
                <a:latin typeface="Calibri" panose="020F0502020204030204" pitchFamily="34" charset="0"/>
                <a:cs typeface="Calibri" panose="020F0502020204030204" pitchFamily="34" charset="0"/>
              </a:rPr>
              <a:t>Indoor hutch- get a picture and describe why it is suitable for a rabbit</a:t>
            </a:r>
            <a:endParaRPr lang="en-GB" sz="1800" b="1"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0849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D1A94-14BB-9D6C-A48E-2E282B58A1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CF13CE-C797-DBD9-F49D-10DFD292F096}"/>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Task 1- Describe suitable accommodation for a small mammal</a:t>
            </a:r>
          </a:p>
        </p:txBody>
      </p:sp>
      <p:sp>
        <p:nvSpPr>
          <p:cNvPr id="3" name="Content Placeholder 2">
            <a:extLst>
              <a:ext uri="{FF2B5EF4-FFF2-40B4-BE49-F238E27FC236}">
                <a16:creationId xmlns:a16="http://schemas.microsoft.com/office/drawing/2014/main" id="{81661D9C-F1E5-5E5A-F29F-A1E3948B9AB5}"/>
              </a:ext>
            </a:extLst>
          </p:cNvPr>
          <p:cNvSpPr>
            <a:spLocks noGrp="1"/>
          </p:cNvSpPr>
          <p:nvPr>
            <p:ph idx="1"/>
          </p:nvPr>
        </p:nvSpPr>
        <p:spPr/>
        <p:txBody>
          <a:bodyPr>
            <a:normAutofit/>
          </a:bodyPr>
          <a:lstStyle/>
          <a:p>
            <a:r>
              <a:rPr lang="en-GB" sz="2400" dirty="0">
                <a:solidFill>
                  <a:schemeClr val="tx1"/>
                </a:solidFill>
                <a:latin typeface="Calibri" panose="020F0502020204030204" pitchFamily="34" charset="0"/>
                <a:cs typeface="Calibri" panose="020F0502020204030204" pitchFamily="34" charset="0"/>
              </a:rPr>
              <a:t>Very important – you </a:t>
            </a:r>
            <a:r>
              <a:rPr lang="en-GB" sz="2400" b="1" dirty="0">
                <a:solidFill>
                  <a:schemeClr val="tx1"/>
                </a:solidFill>
                <a:latin typeface="Calibri" panose="020F0502020204030204" pitchFamily="34" charset="0"/>
                <a:cs typeface="Calibri" panose="020F0502020204030204" pitchFamily="34" charset="0"/>
              </a:rPr>
              <a:t>MUST</a:t>
            </a:r>
            <a:r>
              <a:rPr lang="en-GB" sz="2400" dirty="0">
                <a:solidFill>
                  <a:schemeClr val="tx1"/>
                </a:solidFill>
                <a:latin typeface="Calibri" panose="020F0502020204030204" pitchFamily="34" charset="0"/>
                <a:cs typeface="Calibri" panose="020F0502020204030204" pitchFamily="34" charset="0"/>
              </a:rPr>
              <a:t> say why your accommodation is suitable and which of the 5 needs it meets.</a:t>
            </a:r>
          </a:p>
          <a:p>
            <a:endParaRPr lang="en-GB" b="1" dirty="0">
              <a:solidFill>
                <a:schemeClr val="accent2"/>
              </a:solidFill>
              <a:latin typeface="Calibri" panose="020F0502020204030204" pitchFamily="34" charset="0"/>
              <a:cs typeface="Calibri" panose="020F0502020204030204" pitchFamily="34" charset="0"/>
            </a:endParaRPr>
          </a:p>
          <a:p>
            <a:r>
              <a:rPr lang="en-GB" sz="1800" dirty="0">
                <a:solidFill>
                  <a:schemeClr val="tx1"/>
                </a:solidFill>
                <a:latin typeface="Calibri" panose="020F0502020204030204" pitchFamily="34" charset="0"/>
                <a:cs typeface="Calibri" panose="020F0502020204030204" pitchFamily="34" charset="0"/>
              </a:rPr>
              <a:t>Example Rabbit-</a:t>
            </a:r>
            <a:r>
              <a:rPr lang="en-GB" sz="18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a:t>
            </a:r>
            <a:r>
              <a:rPr lang="en-GB" sz="1800" b="1" kern="100" dirty="0">
                <a:solidFill>
                  <a:schemeClr val="accent2"/>
                </a:solidFill>
                <a:effectLst/>
                <a:latin typeface="Calibri" panose="020F0502020204030204" pitchFamily="34" charset="0"/>
                <a:ea typeface="Aptos" panose="020B0004020202020204" pitchFamily="34" charset="0"/>
                <a:cs typeface="Calibri" panose="020F0502020204030204" pitchFamily="34" charset="0"/>
              </a:rPr>
              <a:t>a rabbit hutch should be no smaller than 6ft x 2ft x 2ft especially if they need to be housed with another rabbit. This meets another of the animal welfare needs ‘to be placed with or apart from other animals (if applicable)’. The RSPCA has a three hop rule which states that if a rabbit cannot hop three places in their hutch then it is the wrong size and there is no space for them to ‘display their natural behaviours’ this would be breaking one of the five animal welfare needs.</a:t>
            </a:r>
          </a:p>
          <a:p>
            <a:endParaRPr lang="en-GB" sz="1800" b="1"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9104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0C7065-5EEA-4AAF-BE41-B8AD633E593D}"/>
              </a:ext>
            </a:extLst>
          </p:cNvPr>
          <p:cNvSpPr txBox="1"/>
          <p:nvPr/>
        </p:nvSpPr>
        <p:spPr>
          <a:xfrm>
            <a:off x="274040" y="601027"/>
            <a:ext cx="11643919" cy="5755422"/>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All animals have basic needs. These are known as the 5 welfare needs of all animals. </a:t>
            </a:r>
          </a:p>
          <a:p>
            <a:endParaRPr lang="en-GB" sz="1600" dirty="0">
              <a:latin typeface="Calibri" panose="020F0502020204030204" pitchFamily="34" charset="0"/>
              <a:cs typeface="Calibri" panose="020F0502020204030204" pitchFamily="34" charset="0"/>
            </a:endParaRPr>
          </a:p>
          <a:p>
            <a:r>
              <a:rPr lang="en-GB" sz="1600" dirty="0">
                <a:latin typeface="Calibri" panose="020F0502020204030204" pitchFamily="34" charset="0"/>
                <a:cs typeface="Calibri" panose="020F0502020204030204" pitchFamily="34" charset="0"/>
              </a:rPr>
              <a:t>Animals must be kept in a way that meets the 5 welfare needs:</a:t>
            </a:r>
          </a:p>
          <a:p>
            <a:endParaRPr lang="en-GB" sz="1600" dirty="0">
              <a:latin typeface="Calibri" panose="020F0502020204030204" pitchFamily="34" charset="0"/>
              <a:cs typeface="Calibri" panose="020F0502020204030204" pitchFamily="34" charset="0"/>
            </a:endParaRPr>
          </a:p>
          <a:p>
            <a:r>
              <a:rPr lang="en-GB" sz="1600" dirty="0">
                <a:latin typeface="Calibri" panose="020F0502020204030204" pitchFamily="34" charset="0"/>
                <a:cs typeface="Calibri" panose="020F0502020204030204" pitchFamily="34" charset="0"/>
              </a:rPr>
              <a:t>These are</a:t>
            </a:r>
          </a:p>
          <a:p>
            <a:endParaRPr lang="en-GB" sz="1600" dirty="0">
              <a:latin typeface="Calibri" panose="020F0502020204030204" pitchFamily="34" charset="0"/>
              <a:cs typeface="Calibri" panose="020F0502020204030204" pitchFamily="34" charset="0"/>
            </a:endParaRPr>
          </a:p>
          <a:p>
            <a:pPr marL="342900" indent="-342900">
              <a:buFont typeface="+mj-lt"/>
              <a:buAutoNum type="arabicPeriod"/>
            </a:pPr>
            <a:r>
              <a:rPr lang="en-GB" sz="1600" b="1" dirty="0">
                <a:latin typeface="Calibri" panose="020F0502020204030204" pitchFamily="34" charset="0"/>
                <a:cs typeface="Calibri" panose="020F0502020204030204" pitchFamily="34" charset="0"/>
              </a:rPr>
              <a:t>Environment</a:t>
            </a:r>
            <a:r>
              <a:rPr lang="en-GB" sz="1600" dirty="0">
                <a:latin typeface="Calibri" panose="020F0502020204030204" pitchFamily="34" charset="0"/>
                <a:cs typeface="Calibri" panose="020F0502020204030204" pitchFamily="34" charset="0"/>
              </a:rPr>
              <a:t> - All animals should be kept in the right kind home for their species. This accommodation must include the correct shelter with enough space within the area for the animal to get enough exercise to stay healthy. The accommodation should provide a safe place for the animal to rest, hide and sleep in comfort.  </a:t>
            </a:r>
          </a:p>
          <a:p>
            <a:pPr marL="342900" indent="-342900">
              <a:buFont typeface="+mj-lt"/>
              <a:buAutoNum type="arabicPeriod"/>
            </a:pPr>
            <a:endParaRPr lang="en-GB" sz="1600" dirty="0">
              <a:latin typeface="Calibri" panose="020F0502020204030204" pitchFamily="34" charset="0"/>
              <a:cs typeface="Calibri" panose="020F0502020204030204" pitchFamily="34" charset="0"/>
            </a:endParaRPr>
          </a:p>
          <a:p>
            <a:pPr marL="342900" indent="-342900">
              <a:buFont typeface="+mj-lt"/>
              <a:buAutoNum type="arabicPeriod"/>
            </a:pPr>
            <a:r>
              <a:rPr lang="en-GB" sz="1600" b="1" dirty="0">
                <a:latin typeface="Calibri" panose="020F0502020204030204" pitchFamily="34" charset="0"/>
                <a:cs typeface="Calibri" panose="020F0502020204030204" pitchFamily="34" charset="0"/>
              </a:rPr>
              <a:t>Diet</a:t>
            </a:r>
            <a:r>
              <a:rPr lang="en-GB" sz="1600" dirty="0">
                <a:latin typeface="Calibri" panose="020F0502020204030204" pitchFamily="34" charset="0"/>
                <a:cs typeface="Calibri" panose="020F0502020204030204" pitchFamily="34" charset="0"/>
              </a:rPr>
              <a:t> - Any animal kept by humans must have access to clean and fresh drinking water at all times. All animals must be given the correct diet for their species and the food be the right amount and type to make sure they are healthy. </a:t>
            </a:r>
          </a:p>
          <a:p>
            <a:pPr marL="342900" indent="-342900">
              <a:buFont typeface="+mj-lt"/>
              <a:buAutoNum type="arabicPeriod"/>
            </a:pPr>
            <a:endParaRPr lang="en-GB" sz="1600" dirty="0">
              <a:latin typeface="Calibri" panose="020F0502020204030204" pitchFamily="34" charset="0"/>
              <a:cs typeface="Calibri" panose="020F0502020204030204" pitchFamily="34" charset="0"/>
            </a:endParaRPr>
          </a:p>
          <a:p>
            <a:pPr marL="342900" indent="-342900">
              <a:buFont typeface="+mj-lt"/>
              <a:buAutoNum type="arabicPeriod"/>
            </a:pPr>
            <a:r>
              <a:rPr lang="en-GB" sz="1600" b="1" dirty="0">
                <a:latin typeface="Calibri" panose="020F0502020204030204" pitchFamily="34" charset="0"/>
                <a:cs typeface="Calibri" panose="020F0502020204030204" pitchFamily="34" charset="0"/>
              </a:rPr>
              <a:t>Behaviour</a:t>
            </a:r>
            <a:r>
              <a:rPr lang="en-GB" sz="1600" dirty="0">
                <a:latin typeface="Calibri" panose="020F0502020204030204" pitchFamily="34" charset="0"/>
                <a:cs typeface="Calibri" panose="020F0502020204030204" pitchFamily="34" charset="0"/>
              </a:rPr>
              <a:t> – Animals all have natural behaviours. They should have enough space, housing, toys and enrichment to be able to exhibit these normal behaviours. </a:t>
            </a:r>
          </a:p>
          <a:p>
            <a:pPr marL="342900" indent="-342900">
              <a:buFont typeface="+mj-lt"/>
              <a:buAutoNum type="arabicPeriod"/>
            </a:pPr>
            <a:endParaRPr lang="en-GB" sz="1600" dirty="0">
              <a:latin typeface="Calibri" panose="020F0502020204030204" pitchFamily="34" charset="0"/>
              <a:cs typeface="Calibri" panose="020F0502020204030204" pitchFamily="34" charset="0"/>
            </a:endParaRPr>
          </a:p>
          <a:p>
            <a:pPr marL="342900" indent="-342900">
              <a:buFont typeface="+mj-lt"/>
              <a:buAutoNum type="arabicPeriod"/>
            </a:pPr>
            <a:r>
              <a:rPr lang="en-GB" sz="1600" b="1" dirty="0">
                <a:latin typeface="Calibri" panose="020F0502020204030204" pitchFamily="34" charset="0"/>
                <a:cs typeface="Calibri" panose="020F0502020204030204" pitchFamily="34" charset="0"/>
              </a:rPr>
              <a:t>Company</a:t>
            </a:r>
            <a:r>
              <a:rPr lang="en-GB" sz="1600" dirty="0">
                <a:latin typeface="Calibri" panose="020F0502020204030204" pitchFamily="34" charset="0"/>
                <a:cs typeface="Calibri" panose="020F0502020204030204" pitchFamily="34" charset="0"/>
              </a:rPr>
              <a:t> – Not all animals are the same. Every animal has to be given the right company if it normally lives with others. This can be from birth or sometimes later on when they are bonded successfully with another. But some animals are better if they are kept on their own. Before getting any animal, make sure research is done so it is kept with the correct company. </a:t>
            </a:r>
          </a:p>
          <a:p>
            <a:pPr marL="342900" indent="-342900">
              <a:buFont typeface="+mj-lt"/>
              <a:buAutoNum type="arabicPeriod"/>
            </a:pPr>
            <a:endParaRPr lang="en-GB" sz="1600" dirty="0">
              <a:latin typeface="Calibri" panose="020F0502020204030204" pitchFamily="34" charset="0"/>
              <a:cs typeface="Calibri" panose="020F0502020204030204" pitchFamily="34" charset="0"/>
            </a:endParaRPr>
          </a:p>
          <a:p>
            <a:pPr marL="342900" indent="-342900">
              <a:buFont typeface="+mj-lt"/>
              <a:buAutoNum type="arabicPeriod"/>
            </a:pPr>
            <a:r>
              <a:rPr lang="en-GB" sz="1600" b="1" dirty="0">
                <a:latin typeface="Calibri" panose="020F0502020204030204" pitchFamily="34" charset="0"/>
                <a:cs typeface="Calibri" panose="020F0502020204030204" pitchFamily="34" charset="0"/>
              </a:rPr>
              <a:t>Good Health </a:t>
            </a:r>
            <a:r>
              <a:rPr lang="en-GB" sz="1600" dirty="0">
                <a:latin typeface="Calibri" panose="020F0502020204030204" pitchFamily="34" charset="0"/>
                <a:cs typeface="Calibri" panose="020F0502020204030204" pitchFamily="34" charset="0"/>
              </a:rPr>
              <a:t>– An animal should always be protected from pain. All animals have the right to good health which means protecting it from any pain, disease and suffering. This includes taking it the vet if it is sick or injured. The accommodation must make sure that the animal stays healthy and happy. </a:t>
            </a:r>
          </a:p>
        </p:txBody>
      </p:sp>
      <p:pic>
        <p:nvPicPr>
          <p:cNvPr id="3" name="Picture 2">
            <a:extLst>
              <a:ext uri="{FF2B5EF4-FFF2-40B4-BE49-F238E27FC236}">
                <a16:creationId xmlns:a16="http://schemas.microsoft.com/office/drawing/2014/main" id="{A44A23F8-51CC-43E4-85EA-4FB87E933062}"/>
              </a:ext>
            </a:extLst>
          </p:cNvPr>
          <p:cNvPicPr>
            <a:picLocks noChangeAspect="1"/>
          </p:cNvPicPr>
          <p:nvPr/>
        </p:nvPicPr>
        <p:blipFill>
          <a:blip r:embed="rId4"/>
          <a:stretch>
            <a:fillRect/>
          </a:stretch>
        </p:blipFill>
        <p:spPr>
          <a:xfrm>
            <a:off x="9741321" y="117445"/>
            <a:ext cx="2098341" cy="1974909"/>
          </a:xfrm>
          <a:prstGeom prst="rect">
            <a:avLst/>
          </a:prstGeom>
        </p:spPr>
      </p:pic>
      <p:pic>
        <p:nvPicPr>
          <p:cNvPr id="7" name="Recorded Sound">
            <a:hlinkClick r:id="" action="ppaction://media"/>
            <a:extLst>
              <a:ext uri="{FF2B5EF4-FFF2-40B4-BE49-F238E27FC236}">
                <a16:creationId xmlns:a16="http://schemas.microsoft.com/office/drawing/2014/main" id="{92DEC6DD-BFAC-B269-B9FE-39D57B2723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74280" y="117445"/>
            <a:ext cx="1734214" cy="1734214"/>
          </a:xfrm>
          <a:prstGeom prst="rect">
            <a:avLst/>
          </a:prstGeom>
        </p:spPr>
      </p:pic>
    </p:spTree>
    <p:extLst>
      <p:ext uri="{BB962C8B-B14F-4D97-AF65-F5344CB8AC3E}">
        <p14:creationId xmlns:p14="http://schemas.microsoft.com/office/powerpoint/2010/main" val="419350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1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20456-9E50-A4F9-D38B-0C91F9ACCF42}"/>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Accommodation for small mammals</a:t>
            </a:r>
          </a:p>
        </p:txBody>
      </p:sp>
      <p:sp>
        <p:nvSpPr>
          <p:cNvPr id="3" name="Content Placeholder 2">
            <a:extLst>
              <a:ext uri="{FF2B5EF4-FFF2-40B4-BE49-F238E27FC236}">
                <a16:creationId xmlns:a16="http://schemas.microsoft.com/office/drawing/2014/main" id="{2B2BFFFF-93DD-AD1C-B14C-A2330609D243}"/>
              </a:ext>
            </a:extLst>
          </p:cNvPr>
          <p:cNvSpPr>
            <a:spLocks noGrp="1"/>
          </p:cNvSpPr>
          <p:nvPr>
            <p:ph idx="1"/>
          </p:nvPr>
        </p:nvSpPr>
        <p:spPr>
          <a:xfrm>
            <a:off x="677334" y="2160590"/>
            <a:ext cx="4584477" cy="1031790"/>
          </a:xfrm>
        </p:spPr>
        <p:txBody>
          <a:bodyPr>
            <a:normAutofit/>
          </a:bodyPr>
          <a:lstStyle/>
          <a:p>
            <a:r>
              <a:rPr lang="en-GB" sz="2800" dirty="0">
                <a:latin typeface="Calibri" panose="020F0502020204030204" pitchFamily="34" charset="0"/>
                <a:cs typeface="Calibri" panose="020F0502020204030204" pitchFamily="34" charset="0"/>
              </a:rPr>
              <a:t>Rabbit and Hamster</a:t>
            </a:r>
          </a:p>
        </p:txBody>
      </p:sp>
      <p:pic>
        <p:nvPicPr>
          <p:cNvPr id="4" name="Picture 3">
            <a:extLst>
              <a:ext uri="{FF2B5EF4-FFF2-40B4-BE49-F238E27FC236}">
                <a16:creationId xmlns:a16="http://schemas.microsoft.com/office/drawing/2014/main" id="{ED787FBF-D5BA-FB5A-B7E0-BFCF7138BC93}"/>
              </a:ext>
            </a:extLst>
          </p:cNvPr>
          <p:cNvPicPr>
            <a:picLocks noChangeAspect="1"/>
          </p:cNvPicPr>
          <p:nvPr/>
        </p:nvPicPr>
        <p:blipFill>
          <a:blip r:embed="rId2"/>
          <a:stretch>
            <a:fillRect/>
          </a:stretch>
        </p:blipFill>
        <p:spPr>
          <a:xfrm>
            <a:off x="4975668" y="3132174"/>
            <a:ext cx="2644442" cy="2206942"/>
          </a:xfrm>
          <a:prstGeom prst="rect">
            <a:avLst/>
          </a:prstGeom>
        </p:spPr>
      </p:pic>
      <p:pic>
        <p:nvPicPr>
          <p:cNvPr id="5" name="Picture 4">
            <a:extLst>
              <a:ext uri="{FF2B5EF4-FFF2-40B4-BE49-F238E27FC236}">
                <a16:creationId xmlns:a16="http://schemas.microsoft.com/office/drawing/2014/main" id="{7EEFD989-ADC4-340C-7296-BA4860B8DAEF}"/>
              </a:ext>
            </a:extLst>
          </p:cNvPr>
          <p:cNvPicPr>
            <a:picLocks noChangeAspect="1"/>
          </p:cNvPicPr>
          <p:nvPr/>
        </p:nvPicPr>
        <p:blipFill>
          <a:blip r:embed="rId3"/>
          <a:stretch>
            <a:fillRect/>
          </a:stretch>
        </p:blipFill>
        <p:spPr>
          <a:xfrm>
            <a:off x="958054" y="3132173"/>
            <a:ext cx="3249450" cy="2206943"/>
          </a:xfrm>
          <a:prstGeom prst="rect">
            <a:avLst/>
          </a:prstGeom>
        </p:spPr>
      </p:pic>
    </p:spTree>
    <p:extLst>
      <p:ext uri="{BB962C8B-B14F-4D97-AF65-F5344CB8AC3E}">
        <p14:creationId xmlns:p14="http://schemas.microsoft.com/office/powerpoint/2010/main" val="3065677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 name="Isosceles Triangle 61">
            <a:extLst>
              <a:ext uri="{FF2B5EF4-FFF2-40B4-BE49-F238E27FC236}">
                <a16:creationId xmlns:a16="http://schemas.microsoft.com/office/drawing/2014/main" id="{1EE267B7-CC22-4CD0-9684-EAE432C1BB02}"/>
              </a:ext>
            </a:extLst>
          </p:cNvPr>
          <p:cNvSpPr/>
          <p:nvPr/>
        </p:nvSpPr>
        <p:spPr>
          <a:xfrm>
            <a:off x="4735390" y="917433"/>
            <a:ext cx="1420307" cy="1399007"/>
          </a:xfrm>
          <a:prstGeom prst="triangl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0DBBCFD-85B6-4353-B3EA-29F52760BA52}"/>
              </a:ext>
            </a:extLst>
          </p:cNvPr>
          <p:cNvSpPr txBox="1"/>
          <p:nvPr/>
        </p:nvSpPr>
        <p:spPr>
          <a:xfrm>
            <a:off x="286698" y="3722133"/>
            <a:ext cx="1686757" cy="1015663"/>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Water bottle – Fresh water should always be available.  The bottle should be washed and refiled daily. </a:t>
            </a:r>
          </a:p>
        </p:txBody>
      </p:sp>
      <p:sp>
        <p:nvSpPr>
          <p:cNvPr id="6" name="TextBox 5">
            <a:extLst>
              <a:ext uri="{FF2B5EF4-FFF2-40B4-BE49-F238E27FC236}">
                <a16:creationId xmlns:a16="http://schemas.microsoft.com/office/drawing/2014/main" id="{22A8D3B8-B527-458E-A4E2-CD0438CBACB9}"/>
              </a:ext>
            </a:extLst>
          </p:cNvPr>
          <p:cNvSpPr txBox="1"/>
          <p:nvPr/>
        </p:nvSpPr>
        <p:spPr>
          <a:xfrm>
            <a:off x="473226" y="5370054"/>
            <a:ext cx="1686757" cy="830997"/>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Wheel- good for exercise and enrichment. Usually used at night. </a:t>
            </a:r>
          </a:p>
        </p:txBody>
      </p:sp>
      <p:sp>
        <p:nvSpPr>
          <p:cNvPr id="7" name="TextBox 6">
            <a:extLst>
              <a:ext uri="{FF2B5EF4-FFF2-40B4-BE49-F238E27FC236}">
                <a16:creationId xmlns:a16="http://schemas.microsoft.com/office/drawing/2014/main" id="{6DEE357E-97F9-4CA9-A236-664D48FD638B}"/>
              </a:ext>
            </a:extLst>
          </p:cNvPr>
          <p:cNvSpPr txBox="1"/>
          <p:nvPr/>
        </p:nvSpPr>
        <p:spPr>
          <a:xfrm>
            <a:off x="10244431" y="1777151"/>
            <a:ext cx="1686757" cy="830997"/>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Nest box – hamsters are nocturnal and need somewhere to sleep and nest</a:t>
            </a:r>
          </a:p>
        </p:txBody>
      </p:sp>
      <p:sp>
        <p:nvSpPr>
          <p:cNvPr id="8" name="TextBox 7">
            <a:extLst>
              <a:ext uri="{FF2B5EF4-FFF2-40B4-BE49-F238E27FC236}">
                <a16:creationId xmlns:a16="http://schemas.microsoft.com/office/drawing/2014/main" id="{09F1F58D-BACF-45F7-911F-FA9265ED8E27}"/>
              </a:ext>
            </a:extLst>
          </p:cNvPr>
          <p:cNvSpPr txBox="1"/>
          <p:nvPr/>
        </p:nvSpPr>
        <p:spPr>
          <a:xfrm>
            <a:off x="2311017" y="70042"/>
            <a:ext cx="2795919" cy="461665"/>
          </a:xfrm>
          <a:prstGeom prst="rect">
            <a:avLst/>
          </a:prstGeom>
          <a:noFill/>
        </p:spPr>
        <p:txBody>
          <a:bodyPr wrap="square" rtlCol="0">
            <a:spAutoFit/>
          </a:bodyPr>
          <a:lstStyle/>
          <a:p>
            <a:r>
              <a:rPr lang="en-GB" sz="1200" dirty="0"/>
              <a:t>Wire mesh – allows ventilation and social interaction.  </a:t>
            </a:r>
          </a:p>
        </p:txBody>
      </p:sp>
      <p:sp>
        <p:nvSpPr>
          <p:cNvPr id="9" name="TextBox 8">
            <a:extLst>
              <a:ext uri="{FF2B5EF4-FFF2-40B4-BE49-F238E27FC236}">
                <a16:creationId xmlns:a16="http://schemas.microsoft.com/office/drawing/2014/main" id="{1CC6AA18-D5E3-439A-86F0-6D3D5F7520FE}"/>
              </a:ext>
            </a:extLst>
          </p:cNvPr>
          <p:cNvSpPr txBox="1"/>
          <p:nvPr/>
        </p:nvSpPr>
        <p:spPr>
          <a:xfrm>
            <a:off x="8636488" y="4976805"/>
            <a:ext cx="1686757" cy="830997"/>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Plastic base – must be deep enough to have plenty of substrate to burrow, dig and nest. </a:t>
            </a:r>
          </a:p>
        </p:txBody>
      </p:sp>
      <p:cxnSp>
        <p:nvCxnSpPr>
          <p:cNvPr id="11" name="Straight Arrow Connector 10">
            <a:extLst>
              <a:ext uri="{FF2B5EF4-FFF2-40B4-BE49-F238E27FC236}">
                <a16:creationId xmlns:a16="http://schemas.microsoft.com/office/drawing/2014/main" id="{857D174A-7E5C-4F48-9C82-E3F84E2653AF}"/>
              </a:ext>
            </a:extLst>
          </p:cNvPr>
          <p:cNvCxnSpPr>
            <a:cxnSpLocks/>
          </p:cNvCxnSpPr>
          <p:nvPr/>
        </p:nvCxnSpPr>
        <p:spPr>
          <a:xfrm>
            <a:off x="5003642" y="156104"/>
            <a:ext cx="194762" cy="497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D6E5178-ED3C-4E29-AC87-4F498DED4FFA}"/>
              </a:ext>
            </a:extLst>
          </p:cNvPr>
          <p:cNvCxnSpPr>
            <a:cxnSpLocks/>
          </p:cNvCxnSpPr>
          <p:nvPr/>
        </p:nvCxnSpPr>
        <p:spPr>
          <a:xfrm>
            <a:off x="636741" y="2303239"/>
            <a:ext cx="392156" cy="457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0387140-9535-464C-90B0-118FB5FCF210}"/>
              </a:ext>
            </a:extLst>
          </p:cNvPr>
          <p:cNvCxnSpPr>
            <a:cxnSpLocks/>
            <a:endCxn id="25" idx="2"/>
          </p:cNvCxnSpPr>
          <p:nvPr/>
        </p:nvCxnSpPr>
        <p:spPr>
          <a:xfrm flipV="1">
            <a:off x="1783503" y="3644182"/>
            <a:ext cx="604223" cy="653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5F628D8-83C5-4328-BC2E-A0F330917339}"/>
              </a:ext>
            </a:extLst>
          </p:cNvPr>
          <p:cNvCxnSpPr>
            <a:cxnSpLocks/>
          </p:cNvCxnSpPr>
          <p:nvPr/>
        </p:nvCxnSpPr>
        <p:spPr>
          <a:xfrm flipH="1" flipV="1">
            <a:off x="7977930" y="4630723"/>
            <a:ext cx="642288" cy="839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800A97E-577D-4D08-AC2D-B4D7F17DD494}"/>
              </a:ext>
            </a:extLst>
          </p:cNvPr>
          <p:cNvSpPr txBox="1"/>
          <p:nvPr/>
        </p:nvSpPr>
        <p:spPr>
          <a:xfrm>
            <a:off x="127233" y="107068"/>
            <a:ext cx="5159229" cy="461665"/>
          </a:xfrm>
          <a:prstGeom prst="rect">
            <a:avLst/>
          </a:prstGeom>
          <a:noFill/>
        </p:spPr>
        <p:txBody>
          <a:bodyPr wrap="square" rtlCol="0">
            <a:spAutoFit/>
          </a:bodyPr>
          <a:lstStyle/>
          <a:p>
            <a:r>
              <a:rPr lang="en-GB"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Hamster</a:t>
            </a:r>
          </a:p>
        </p:txBody>
      </p:sp>
      <p:pic>
        <p:nvPicPr>
          <p:cNvPr id="2" name="Picture 1">
            <a:extLst>
              <a:ext uri="{FF2B5EF4-FFF2-40B4-BE49-F238E27FC236}">
                <a16:creationId xmlns:a16="http://schemas.microsoft.com/office/drawing/2014/main" id="{811A91B9-4621-470A-8488-8736D5F3E788}"/>
              </a:ext>
            </a:extLst>
          </p:cNvPr>
          <p:cNvPicPr>
            <a:picLocks noChangeAspect="1"/>
          </p:cNvPicPr>
          <p:nvPr/>
        </p:nvPicPr>
        <p:blipFill rotWithShape="1">
          <a:blip r:embed="rId4"/>
          <a:srcRect t="11939" r="29714"/>
          <a:stretch/>
        </p:blipFill>
        <p:spPr>
          <a:xfrm>
            <a:off x="10369045" y="72930"/>
            <a:ext cx="1656729" cy="1384486"/>
          </a:xfrm>
          <a:prstGeom prst="rect">
            <a:avLst/>
          </a:prstGeom>
        </p:spPr>
      </p:pic>
      <p:sp>
        <p:nvSpPr>
          <p:cNvPr id="14" name="Freeform: Shape 13">
            <a:extLst>
              <a:ext uri="{FF2B5EF4-FFF2-40B4-BE49-F238E27FC236}">
                <a16:creationId xmlns:a16="http://schemas.microsoft.com/office/drawing/2014/main" id="{621EE3B1-542F-4EC7-BEA0-83EAFAD12EEB}"/>
              </a:ext>
            </a:extLst>
          </p:cNvPr>
          <p:cNvSpPr/>
          <p:nvPr/>
        </p:nvSpPr>
        <p:spPr>
          <a:xfrm>
            <a:off x="1168750" y="647063"/>
            <a:ext cx="8819260" cy="2448720"/>
          </a:xfrm>
          <a:custGeom>
            <a:avLst/>
            <a:gdLst>
              <a:gd name="connsiteX0" fmla="*/ 276837 w 5377343"/>
              <a:gd name="connsiteY0" fmla="*/ 33556 h 2055303"/>
              <a:gd name="connsiteX1" fmla="*/ 5352177 w 5377343"/>
              <a:gd name="connsiteY1" fmla="*/ 0 h 2055303"/>
              <a:gd name="connsiteX2" fmla="*/ 5377343 w 5377343"/>
              <a:gd name="connsiteY2" fmla="*/ 1728132 h 2055303"/>
              <a:gd name="connsiteX3" fmla="*/ 4874004 w 5377343"/>
              <a:gd name="connsiteY3" fmla="*/ 1761688 h 2055303"/>
              <a:gd name="connsiteX4" fmla="*/ 4639112 w 5377343"/>
              <a:gd name="connsiteY4" fmla="*/ 1761688 h 2055303"/>
              <a:gd name="connsiteX5" fmla="*/ 4647501 w 5377343"/>
              <a:gd name="connsiteY5" fmla="*/ 1451295 h 2055303"/>
              <a:gd name="connsiteX6" fmla="*/ 5050173 w 5377343"/>
              <a:gd name="connsiteY6" fmla="*/ 1451295 h 2055303"/>
              <a:gd name="connsiteX7" fmla="*/ 5041784 w 5377343"/>
              <a:gd name="connsiteY7" fmla="*/ 343949 h 2055303"/>
              <a:gd name="connsiteX8" fmla="*/ 444617 w 5377343"/>
              <a:gd name="connsiteY8" fmla="*/ 335560 h 2055303"/>
              <a:gd name="connsiteX9" fmla="*/ 453006 w 5377343"/>
              <a:gd name="connsiteY9" fmla="*/ 1610686 h 2055303"/>
              <a:gd name="connsiteX10" fmla="*/ 889233 w 5377343"/>
              <a:gd name="connsiteY10" fmla="*/ 1627464 h 2055303"/>
              <a:gd name="connsiteX11" fmla="*/ 889233 w 5377343"/>
              <a:gd name="connsiteY11" fmla="*/ 2055303 h 2055303"/>
              <a:gd name="connsiteX12" fmla="*/ 16778 w 5377343"/>
              <a:gd name="connsiteY12" fmla="*/ 2021747 h 2055303"/>
              <a:gd name="connsiteX13" fmla="*/ 0 w 5377343"/>
              <a:gd name="connsiteY13" fmla="*/ 33556 h 2055303"/>
              <a:gd name="connsiteX14" fmla="*/ 276837 w 5377343"/>
              <a:gd name="connsiteY14" fmla="*/ 33556 h 205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77343" h="2055303">
                <a:moveTo>
                  <a:pt x="276837" y="33556"/>
                </a:moveTo>
                <a:lnTo>
                  <a:pt x="5352177" y="0"/>
                </a:lnTo>
                <a:lnTo>
                  <a:pt x="5377343" y="1728132"/>
                </a:lnTo>
                <a:lnTo>
                  <a:pt x="4874004" y="1761688"/>
                </a:lnTo>
                <a:lnTo>
                  <a:pt x="4639112" y="1761688"/>
                </a:lnTo>
                <a:lnTo>
                  <a:pt x="4647501" y="1451295"/>
                </a:lnTo>
                <a:lnTo>
                  <a:pt x="5050173" y="1451295"/>
                </a:lnTo>
                <a:cubicBezTo>
                  <a:pt x="5047377" y="1082180"/>
                  <a:pt x="5044580" y="713064"/>
                  <a:pt x="5041784" y="343949"/>
                </a:cubicBezTo>
                <a:lnTo>
                  <a:pt x="444617" y="335560"/>
                </a:lnTo>
                <a:cubicBezTo>
                  <a:pt x="447413" y="760602"/>
                  <a:pt x="450210" y="1185644"/>
                  <a:pt x="453006" y="1610686"/>
                </a:cubicBezTo>
                <a:lnTo>
                  <a:pt x="889233" y="1627464"/>
                </a:lnTo>
                <a:lnTo>
                  <a:pt x="889233" y="2055303"/>
                </a:lnTo>
                <a:lnTo>
                  <a:pt x="16778" y="2021747"/>
                </a:lnTo>
                <a:lnTo>
                  <a:pt x="0" y="33556"/>
                </a:lnTo>
                <a:lnTo>
                  <a:pt x="276837" y="33556"/>
                </a:lnTo>
                <a:close/>
              </a:path>
            </a:pathLst>
          </a:cu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44D99B20-2028-4415-B3CD-C17977F816F1}"/>
              </a:ext>
            </a:extLst>
          </p:cNvPr>
          <p:cNvSpPr/>
          <p:nvPr/>
        </p:nvSpPr>
        <p:spPr>
          <a:xfrm>
            <a:off x="2538102" y="4043276"/>
            <a:ext cx="6499294" cy="90928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4DCCAC84-919B-4FA5-BC51-D423B4E8CEB9}"/>
              </a:ext>
            </a:extLst>
          </p:cNvPr>
          <p:cNvSpPr/>
          <p:nvPr/>
        </p:nvSpPr>
        <p:spPr>
          <a:xfrm>
            <a:off x="6686637" y="2774734"/>
            <a:ext cx="1967240" cy="348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8E26BBFA-D870-4F92-89DD-CD65CD1D5B12}"/>
              </a:ext>
            </a:extLst>
          </p:cNvPr>
          <p:cNvPicPr>
            <a:picLocks noChangeAspect="1"/>
          </p:cNvPicPr>
          <p:nvPr/>
        </p:nvPicPr>
        <p:blipFill rotWithShape="1">
          <a:blip r:embed="rId5"/>
          <a:srcRect r="73629" b="17774"/>
          <a:stretch/>
        </p:blipFill>
        <p:spPr>
          <a:xfrm>
            <a:off x="2168037" y="2387705"/>
            <a:ext cx="439377" cy="1256477"/>
          </a:xfrm>
          <a:prstGeom prst="rect">
            <a:avLst/>
          </a:prstGeom>
        </p:spPr>
      </p:pic>
      <p:pic>
        <p:nvPicPr>
          <p:cNvPr id="28" name="Picture 27">
            <a:extLst>
              <a:ext uri="{FF2B5EF4-FFF2-40B4-BE49-F238E27FC236}">
                <a16:creationId xmlns:a16="http://schemas.microsoft.com/office/drawing/2014/main" id="{C6A6F3DB-55BC-4A1B-85EB-D2A71C37E037}"/>
              </a:ext>
            </a:extLst>
          </p:cNvPr>
          <p:cNvPicPr>
            <a:picLocks noChangeAspect="1"/>
          </p:cNvPicPr>
          <p:nvPr/>
        </p:nvPicPr>
        <p:blipFill rotWithShape="1">
          <a:blip r:embed="rId6"/>
          <a:srcRect l="12349" t="7798" r="10831"/>
          <a:stretch/>
        </p:blipFill>
        <p:spPr>
          <a:xfrm>
            <a:off x="6919972" y="1673263"/>
            <a:ext cx="1511381" cy="1209323"/>
          </a:xfrm>
          <a:prstGeom prst="rect">
            <a:avLst/>
          </a:prstGeom>
        </p:spPr>
      </p:pic>
      <p:pic>
        <p:nvPicPr>
          <p:cNvPr id="26" name="Picture 25">
            <a:extLst>
              <a:ext uri="{FF2B5EF4-FFF2-40B4-BE49-F238E27FC236}">
                <a16:creationId xmlns:a16="http://schemas.microsoft.com/office/drawing/2014/main" id="{BEADCE9A-3EE2-4D51-9A01-E799258EBC71}"/>
              </a:ext>
            </a:extLst>
          </p:cNvPr>
          <p:cNvPicPr>
            <a:picLocks noChangeAspect="1"/>
          </p:cNvPicPr>
          <p:nvPr/>
        </p:nvPicPr>
        <p:blipFill>
          <a:blip r:embed="rId7"/>
          <a:stretch>
            <a:fillRect/>
          </a:stretch>
        </p:blipFill>
        <p:spPr>
          <a:xfrm>
            <a:off x="3047850" y="2469304"/>
            <a:ext cx="1809843" cy="2028615"/>
          </a:xfrm>
          <a:prstGeom prst="rect">
            <a:avLst/>
          </a:prstGeom>
        </p:spPr>
      </p:pic>
      <p:sp>
        <p:nvSpPr>
          <p:cNvPr id="29" name="Freeform: Shape 28">
            <a:extLst>
              <a:ext uri="{FF2B5EF4-FFF2-40B4-BE49-F238E27FC236}">
                <a16:creationId xmlns:a16="http://schemas.microsoft.com/office/drawing/2014/main" id="{E96E26A7-2372-4FEE-B16A-94C974C590CD}"/>
              </a:ext>
            </a:extLst>
          </p:cNvPr>
          <p:cNvSpPr/>
          <p:nvPr/>
        </p:nvSpPr>
        <p:spPr>
          <a:xfrm>
            <a:off x="2481837" y="3853567"/>
            <a:ext cx="134224" cy="377505"/>
          </a:xfrm>
          <a:custGeom>
            <a:avLst/>
            <a:gdLst>
              <a:gd name="connsiteX0" fmla="*/ 117446 w 134224"/>
              <a:gd name="connsiteY0" fmla="*/ 0 h 377505"/>
              <a:gd name="connsiteX1" fmla="*/ 134224 w 134224"/>
              <a:gd name="connsiteY1" fmla="*/ 293615 h 377505"/>
              <a:gd name="connsiteX2" fmla="*/ 41945 w 134224"/>
              <a:gd name="connsiteY2" fmla="*/ 377505 h 377505"/>
              <a:gd name="connsiteX3" fmla="*/ 0 w 134224"/>
              <a:gd name="connsiteY3" fmla="*/ 92279 h 377505"/>
              <a:gd name="connsiteX4" fmla="*/ 33556 w 134224"/>
              <a:gd name="connsiteY4" fmla="*/ 251670 h 377505"/>
              <a:gd name="connsiteX5" fmla="*/ 117446 w 134224"/>
              <a:gd name="connsiteY5" fmla="*/ 184558 h 377505"/>
              <a:gd name="connsiteX6" fmla="*/ 125835 w 134224"/>
              <a:gd name="connsiteY6" fmla="*/ 167780 h 377505"/>
              <a:gd name="connsiteX7" fmla="*/ 25167 w 134224"/>
              <a:gd name="connsiteY7" fmla="*/ 234892 h 377505"/>
              <a:gd name="connsiteX8" fmla="*/ 117446 w 134224"/>
              <a:gd name="connsiteY8" fmla="*/ 167780 h 37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24" h="377505">
                <a:moveTo>
                  <a:pt x="117446" y="0"/>
                </a:moveTo>
                <a:lnTo>
                  <a:pt x="134224" y="293615"/>
                </a:lnTo>
                <a:lnTo>
                  <a:pt x="41945" y="377505"/>
                </a:lnTo>
                <a:lnTo>
                  <a:pt x="0" y="92279"/>
                </a:lnTo>
                <a:lnTo>
                  <a:pt x="33556" y="251670"/>
                </a:lnTo>
                <a:lnTo>
                  <a:pt x="117446" y="184558"/>
                </a:lnTo>
                <a:lnTo>
                  <a:pt x="125835" y="167780"/>
                </a:lnTo>
                <a:lnTo>
                  <a:pt x="25167" y="234892"/>
                </a:lnTo>
                <a:lnTo>
                  <a:pt x="117446" y="16778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31" name="Freeform: Shape 30">
            <a:extLst>
              <a:ext uri="{FF2B5EF4-FFF2-40B4-BE49-F238E27FC236}">
                <a16:creationId xmlns:a16="http://schemas.microsoft.com/office/drawing/2014/main" id="{7F10AFC6-7031-4166-8EE0-BED98BB5B297}"/>
              </a:ext>
            </a:extLst>
          </p:cNvPr>
          <p:cNvSpPr/>
          <p:nvPr/>
        </p:nvSpPr>
        <p:spPr>
          <a:xfrm>
            <a:off x="8921534" y="3825694"/>
            <a:ext cx="134224" cy="377505"/>
          </a:xfrm>
          <a:custGeom>
            <a:avLst/>
            <a:gdLst>
              <a:gd name="connsiteX0" fmla="*/ 117446 w 134224"/>
              <a:gd name="connsiteY0" fmla="*/ 0 h 377505"/>
              <a:gd name="connsiteX1" fmla="*/ 134224 w 134224"/>
              <a:gd name="connsiteY1" fmla="*/ 293615 h 377505"/>
              <a:gd name="connsiteX2" fmla="*/ 41945 w 134224"/>
              <a:gd name="connsiteY2" fmla="*/ 377505 h 377505"/>
              <a:gd name="connsiteX3" fmla="*/ 0 w 134224"/>
              <a:gd name="connsiteY3" fmla="*/ 92279 h 377505"/>
              <a:gd name="connsiteX4" fmla="*/ 33556 w 134224"/>
              <a:gd name="connsiteY4" fmla="*/ 251670 h 377505"/>
              <a:gd name="connsiteX5" fmla="*/ 117446 w 134224"/>
              <a:gd name="connsiteY5" fmla="*/ 184558 h 377505"/>
              <a:gd name="connsiteX6" fmla="*/ 125835 w 134224"/>
              <a:gd name="connsiteY6" fmla="*/ 167780 h 377505"/>
              <a:gd name="connsiteX7" fmla="*/ 25167 w 134224"/>
              <a:gd name="connsiteY7" fmla="*/ 234892 h 377505"/>
              <a:gd name="connsiteX8" fmla="*/ 117446 w 134224"/>
              <a:gd name="connsiteY8" fmla="*/ 167780 h 37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24" h="377505">
                <a:moveTo>
                  <a:pt x="117446" y="0"/>
                </a:moveTo>
                <a:lnTo>
                  <a:pt x="134224" y="293615"/>
                </a:lnTo>
                <a:lnTo>
                  <a:pt x="41945" y="377505"/>
                </a:lnTo>
                <a:lnTo>
                  <a:pt x="0" y="92279"/>
                </a:lnTo>
                <a:lnTo>
                  <a:pt x="33556" y="251670"/>
                </a:lnTo>
                <a:lnTo>
                  <a:pt x="117446" y="184558"/>
                </a:lnTo>
                <a:lnTo>
                  <a:pt x="125835" y="167780"/>
                </a:lnTo>
                <a:lnTo>
                  <a:pt x="25167" y="234892"/>
                </a:lnTo>
                <a:lnTo>
                  <a:pt x="117446" y="16778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cxnSp>
        <p:nvCxnSpPr>
          <p:cNvPr id="32" name="Straight Arrow Connector 31">
            <a:extLst>
              <a:ext uri="{FF2B5EF4-FFF2-40B4-BE49-F238E27FC236}">
                <a16:creationId xmlns:a16="http://schemas.microsoft.com/office/drawing/2014/main" id="{C5A09838-FC78-4E30-A422-3647FD51D8BE}"/>
              </a:ext>
            </a:extLst>
          </p:cNvPr>
          <p:cNvCxnSpPr>
            <a:cxnSpLocks/>
          </p:cNvCxnSpPr>
          <p:nvPr/>
        </p:nvCxnSpPr>
        <p:spPr>
          <a:xfrm flipH="1">
            <a:off x="9055758" y="3785254"/>
            <a:ext cx="647462" cy="2089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F60C701-319D-487B-891C-B4DC73DE1217}"/>
              </a:ext>
            </a:extLst>
          </p:cNvPr>
          <p:cNvCxnSpPr>
            <a:cxnSpLocks/>
            <a:stCxn id="7" idx="1"/>
          </p:cNvCxnSpPr>
          <p:nvPr/>
        </p:nvCxnSpPr>
        <p:spPr>
          <a:xfrm flipH="1">
            <a:off x="8369835" y="2192650"/>
            <a:ext cx="1874596" cy="1627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B49514B-98A6-4B99-8E9E-3F05424190C2}"/>
              </a:ext>
            </a:extLst>
          </p:cNvPr>
          <p:cNvSpPr txBox="1"/>
          <p:nvPr/>
        </p:nvSpPr>
        <p:spPr>
          <a:xfrm>
            <a:off x="9746295" y="2964651"/>
            <a:ext cx="1686757" cy="1200329"/>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Cage clips – attaches from top part of the mesh cage to the bottom plastic base. Holds the cage together and prevents escape. </a:t>
            </a:r>
          </a:p>
        </p:txBody>
      </p:sp>
      <p:pic>
        <p:nvPicPr>
          <p:cNvPr id="38" name="Picture 37">
            <a:extLst>
              <a:ext uri="{FF2B5EF4-FFF2-40B4-BE49-F238E27FC236}">
                <a16:creationId xmlns:a16="http://schemas.microsoft.com/office/drawing/2014/main" id="{63379266-3893-4E94-931C-CB8C7AD4312F}"/>
              </a:ext>
            </a:extLst>
          </p:cNvPr>
          <p:cNvPicPr>
            <a:picLocks noChangeAspect="1"/>
          </p:cNvPicPr>
          <p:nvPr/>
        </p:nvPicPr>
        <p:blipFill rotWithShape="1">
          <a:blip r:embed="rId8"/>
          <a:srcRect l="41774" t="74772" r="43358" b="14067"/>
          <a:stretch/>
        </p:blipFill>
        <p:spPr>
          <a:xfrm>
            <a:off x="5911430" y="4479431"/>
            <a:ext cx="743091" cy="322831"/>
          </a:xfrm>
          <a:prstGeom prst="rect">
            <a:avLst/>
          </a:prstGeom>
        </p:spPr>
      </p:pic>
      <p:cxnSp>
        <p:nvCxnSpPr>
          <p:cNvPr id="39" name="Straight Arrow Connector 38">
            <a:extLst>
              <a:ext uri="{FF2B5EF4-FFF2-40B4-BE49-F238E27FC236}">
                <a16:creationId xmlns:a16="http://schemas.microsoft.com/office/drawing/2014/main" id="{5D3578EB-BEBD-4B30-A556-E1CD438FA248}"/>
              </a:ext>
            </a:extLst>
          </p:cNvPr>
          <p:cNvCxnSpPr>
            <a:cxnSpLocks/>
          </p:cNvCxnSpPr>
          <p:nvPr/>
        </p:nvCxnSpPr>
        <p:spPr>
          <a:xfrm flipV="1">
            <a:off x="5396041" y="4736387"/>
            <a:ext cx="548347" cy="1052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B7E197A-6BA4-4938-99CF-DE19C0D597C3}"/>
              </a:ext>
            </a:extLst>
          </p:cNvPr>
          <p:cNvSpPr txBox="1"/>
          <p:nvPr/>
        </p:nvSpPr>
        <p:spPr>
          <a:xfrm>
            <a:off x="4387578" y="5693220"/>
            <a:ext cx="1951010" cy="830997"/>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Food bowl – Fresh food should be available daily. The bowl needs to be washed and clean every day. </a:t>
            </a:r>
          </a:p>
        </p:txBody>
      </p:sp>
      <p:sp>
        <p:nvSpPr>
          <p:cNvPr id="45" name="Cube 44">
            <a:extLst>
              <a:ext uri="{FF2B5EF4-FFF2-40B4-BE49-F238E27FC236}">
                <a16:creationId xmlns:a16="http://schemas.microsoft.com/office/drawing/2014/main" id="{2BD01D0F-C07A-42A8-B2C4-139349BA789E}"/>
              </a:ext>
            </a:extLst>
          </p:cNvPr>
          <p:cNvSpPr/>
          <p:nvPr/>
        </p:nvSpPr>
        <p:spPr>
          <a:xfrm>
            <a:off x="7343354" y="4554531"/>
            <a:ext cx="1276863" cy="230534"/>
          </a:xfrm>
          <a:prstGeom prst="cub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cxnSp>
        <p:nvCxnSpPr>
          <p:cNvPr id="48" name="Straight Arrow Connector 47">
            <a:extLst>
              <a:ext uri="{FF2B5EF4-FFF2-40B4-BE49-F238E27FC236}">
                <a16:creationId xmlns:a16="http://schemas.microsoft.com/office/drawing/2014/main" id="{E054ABA2-6401-4098-BF51-AA8ADD48EAC4}"/>
              </a:ext>
            </a:extLst>
          </p:cNvPr>
          <p:cNvCxnSpPr>
            <a:cxnSpLocks/>
          </p:cNvCxnSpPr>
          <p:nvPr/>
        </p:nvCxnSpPr>
        <p:spPr>
          <a:xfrm flipV="1">
            <a:off x="7403220" y="4785065"/>
            <a:ext cx="156465" cy="662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4B89F31-D79B-4027-B882-2D99811A2DC3}"/>
              </a:ext>
            </a:extLst>
          </p:cNvPr>
          <p:cNvSpPr txBox="1"/>
          <p:nvPr/>
        </p:nvSpPr>
        <p:spPr>
          <a:xfrm>
            <a:off x="6893024" y="5399957"/>
            <a:ext cx="1294546" cy="830997"/>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Sand bath – good for cleaning and natural behaviour.  </a:t>
            </a:r>
          </a:p>
        </p:txBody>
      </p:sp>
      <p:sp>
        <p:nvSpPr>
          <p:cNvPr id="10" name="Rectangle 9">
            <a:extLst>
              <a:ext uri="{FF2B5EF4-FFF2-40B4-BE49-F238E27FC236}">
                <a16:creationId xmlns:a16="http://schemas.microsoft.com/office/drawing/2014/main" id="{F23E63C3-F670-499D-BB42-CB63B55065EF}"/>
              </a:ext>
            </a:extLst>
          </p:cNvPr>
          <p:cNvSpPr/>
          <p:nvPr/>
        </p:nvSpPr>
        <p:spPr>
          <a:xfrm>
            <a:off x="2538101" y="710483"/>
            <a:ext cx="6499294" cy="42506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9E6EF0C-8D2D-45BD-BAED-2FDF7467BA5F}"/>
              </a:ext>
            </a:extLst>
          </p:cNvPr>
          <p:cNvSpPr txBox="1"/>
          <p:nvPr/>
        </p:nvSpPr>
        <p:spPr>
          <a:xfrm>
            <a:off x="185519" y="1272750"/>
            <a:ext cx="1686757" cy="830997"/>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Tunnels – used to give the hamster more opportunities to display natural behaviours        </a:t>
            </a:r>
          </a:p>
        </p:txBody>
      </p:sp>
      <p:cxnSp>
        <p:nvCxnSpPr>
          <p:cNvPr id="13" name="Straight Arrow Connector 12">
            <a:extLst>
              <a:ext uri="{FF2B5EF4-FFF2-40B4-BE49-F238E27FC236}">
                <a16:creationId xmlns:a16="http://schemas.microsoft.com/office/drawing/2014/main" id="{9D7E9AA4-9091-414F-958C-5FB50C08500A}"/>
              </a:ext>
            </a:extLst>
          </p:cNvPr>
          <p:cNvCxnSpPr>
            <a:cxnSpLocks/>
          </p:cNvCxnSpPr>
          <p:nvPr/>
        </p:nvCxnSpPr>
        <p:spPr>
          <a:xfrm flipH="1">
            <a:off x="1858988" y="4343037"/>
            <a:ext cx="1237752" cy="12422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C94A9A7C-A5AC-45FC-B212-258F49B86EBE}"/>
              </a:ext>
            </a:extLst>
          </p:cNvPr>
          <p:cNvSpPr/>
          <p:nvPr/>
        </p:nvSpPr>
        <p:spPr>
          <a:xfrm>
            <a:off x="7261763" y="2933900"/>
            <a:ext cx="439377" cy="134163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58" name="Rectangle 57">
            <a:extLst>
              <a:ext uri="{FF2B5EF4-FFF2-40B4-BE49-F238E27FC236}">
                <a16:creationId xmlns:a16="http://schemas.microsoft.com/office/drawing/2014/main" id="{82490239-3CF4-4F3C-9497-2A51FE3894EC}"/>
              </a:ext>
            </a:extLst>
          </p:cNvPr>
          <p:cNvSpPr/>
          <p:nvPr/>
        </p:nvSpPr>
        <p:spPr>
          <a:xfrm>
            <a:off x="7261762" y="3122753"/>
            <a:ext cx="439378" cy="51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sp>
        <p:nvSpPr>
          <p:cNvPr id="59" name="Rectangle 58">
            <a:extLst>
              <a:ext uri="{FF2B5EF4-FFF2-40B4-BE49-F238E27FC236}">
                <a16:creationId xmlns:a16="http://schemas.microsoft.com/office/drawing/2014/main" id="{8AB8B3EC-5A3D-4B1C-BF2B-0F82D2BA52A7}"/>
              </a:ext>
            </a:extLst>
          </p:cNvPr>
          <p:cNvSpPr/>
          <p:nvPr/>
        </p:nvSpPr>
        <p:spPr>
          <a:xfrm>
            <a:off x="7258765" y="3338119"/>
            <a:ext cx="439378" cy="51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AEFEF8BA-A1EF-4DBA-B73C-5F20F777808B}"/>
              </a:ext>
            </a:extLst>
          </p:cNvPr>
          <p:cNvSpPr/>
          <p:nvPr/>
        </p:nvSpPr>
        <p:spPr>
          <a:xfrm>
            <a:off x="7258765" y="3618539"/>
            <a:ext cx="439378" cy="51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a16="http://schemas.microsoft.com/office/drawing/2014/main" id="{FF61817D-61C2-4002-962D-C14EA1633D81}"/>
              </a:ext>
            </a:extLst>
          </p:cNvPr>
          <p:cNvSpPr/>
          <p:nvPr/>
        </p:nvSpPr>
        <p:spPr>
          <a:xfrm>
            <a:off x="7258765" y="3901081"/>
            <a:ext cx="439378" cy="51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cxnSp>
        <p:nvCxnSpPr>
          <p:cNvPr id="64" name="Straight Connector 63">
            <a:extLst>
              <a:ext uri="{FF2B5EF4-FFF2-40B4-BE49-F238E27FC236}">
                <a16:creationId xmlns:a16="http://schemas.microsoft.com/office/drawing/2014/main" id="{61DA4DFC-796A-45AE-B0E4-471809F2CB53}"/>
              </a:ext>
            </a:extLst>
          </p:cNvPr>
          <p:cNvCxnSpPr>
            <a:cxnSpLocks/>
            <a:endCxn id="62" idx="0"/>
          </p:cNvCxnSpPr>
          <p:nvPr/>
        </p:nvCxnSpPr>
        <p:spPr>
          <a:xfrm flipH="1">
            <a:off x="5445544" y="710483"/>
            <a:ext cx="17685" cy="206950"/>
          </a:xfrm>
          <a:prstGeom prst="line">
            <a:avLst/>
          </a:prstGeom>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3618109D-A55F-4D91-B5A3-B61FA555EAFC}"/>
              </a:ext>
            </a:extLst>
          </p:cNvPr>
          <p:cNvSpPr/>
          <p:nvPr/>
        </p:nvSpPr>
        <p:spPr>
          <a:xfrm>
            <a:off x="5198404" y="1881450"/>
            <a:ext cx="497690" cy="41549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68" name="Rectangle 67">
            <a:extLst>
              <a:ext uri="{FF2B5EF4-FFF2-40B4-BE49-F238E27FC236}">
                <a16:creationId xmlns:a16="http://schemas.microsoft.com/office/drawing/2014/main" id="{6340C738-3576-4B20-ACB6-AF7180CF97F6}"/>
              </a:ext>
            </a:extLst>
          </p:cNvPr>
          <p:cNvSpPr/>
          <p:nvPr/>
        </p:nvSpPr>
        <p:spPr>
          <a:xfrm>
            <a:off x="2538100" y="2321489"/>
            <a:ext cx="3894427" cy="171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79" name="Rectangle 78">
            <a:extLst>
              <a:ext uri="{FF2B5EF4-FFF2-40B4-BE49-F238E27FC236}">
                <a16:creationId xmlns:a16="http://schemas.microsoft.com/office/drawing/2014/main" id="{E5588A0A-8223-4ABC-9068-F3E4768F148B}"/>
              </a:ext>
            </a:extLst>
          </p:cNvPr>
          <p:cNvSpPr/>
          <p:nvPr/>
        </p:nvSpPr>
        <p:spPr>
          <a:xfrm>
            <a:off x="5082914" y="2369651"/>
            <a:ext cx="615774" cy="207518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81" name="Rectangle 80">
            <a:extLst>
              <a:ext uri="{FF2B5EF4-FFF2-40B4-BE49-F238E27FC236}">
                <a16:creationId xmlns:a16="http://schemas.microsoft.com/office/drawing/2014/main" id="{870D20C1-1C4A-4348-B80E-7029F9A97F78}"/>
              </a:ext>
            </a:extLst>
          </p:cNvPr>
          <p:cNvSpPr/>
          <p:nvPr/>
        </p:nvSpPr>
        <p:spPr>
          <a:xfrm>
            <a:off x="5092096" y="2920682"/>
            <a:ext cx="615774" cy="79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sp>
        <p:nvSpPr>
          <p:cNvPr id="82" name="Rectangle 81">
            <a:extLst>
              <a:ext uri="{FF2B5EF4-FFF2-40B4-BE49-F238E27FC236}">
                <a16:creationId xmlns:a16="http://schemas.microsoft.com/office/drawing/2014/main" id="{78144880-4C37-43EB-8F3F-9236C8A123CF}"/>
              </a:ext>
            </a:extLst>
          </p:cNvPr>
          <p:cNvSpPr/>
          <p:nvPr/>
        </p:nvSpPr>
        <p:spPr>
          <a:xfrm>
            <a:off x="5094265" y="3271524"/>
            <a:ext cx="615774" cy="79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sp>
        <p:nvSpPr>
          <p:cNvPr id="83" name="Rectangle 82">
            <a:extLst>
              <a:ext uri="{FF2B5EF4-FFF2-40B4-BE49-F238E27FC236}">
                <a16:creationId xmlns:a16="http://schemas.microsoft.com/office/drawing/2014/main" id="{A3D175E7-B06C-4060-A752-BD98750D7401}"/>
              </a:ext>
            </a:extLst>
          </p:cNvPr>
          <p:cNvSpPr/>
          <p:nvPr/>
        </p:nvSpPr>
        <p:spPr>
          <a:xfrm>
            <a:off x="5094265" y="3653895"/>
            <a:ext cx="615774" cy="79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sp>
        <p:nvSpPr>
          <p:cNvPr id="75" name="Rectangle 74">
            <a:extLst>
              <a:ext uri="{FF2B5EF4-FFF2-40B4-BE49-F238E27FC236}">
                <a16:creationId xmlns:a16="http://schemas.microsoft.com/office/drawing/2014/main" id="{3753B8AE-E543-4F6A-9672-5C4FFD338023}"/>
              </a:ext>
            </a:extLst>
          </p:cNvPr>
          <p:cNvSpPr/>
          <p:nvPr/>
        </p:nvSpPr>
        <p:spPr>
          <a:xfrm>
            <a:off x="5078048" y="2570993"/>
            <a:ext cx="615774" cy="79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sp>
        <p:nvSpPr>
          <p:cNvPr id="84" name="Rectangle 83">
            <a:extLst>
              <a:ext uri="{FF2B5EF4-FFF2-40B4-BE49-F238E27FC236}">
                <a16:creationId xmlns:a16="http://schemas.microsoft.com/office/drawing/2014/main" id="{85A40559-F53C-44BF-80BD-AEF0ABCF4F26}"/>
              </a:ext>
            </a:extLst>
          </p:cNvPr>
          <p:cNvSpPr/>
          <p:nvPr/>
        </p:nvSpPr>
        <p:spPr>
          <a:xfrm>
            <a:off x="5078048" y="4059613"/>
            <a:ext cx="615774" cy="79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cxnSp>
        <p:nvCxnSpPr>
          <p:cNvPr id="86" name="Straight Arrow Connector 85">
            <a:extLst>
              <a:ext uri="{FF2B5EF4-FFF2-40B4-BE49-F238E27FC236}">
                <a16:creationId xmlns:a16="http://schemas.microsoft.com/office/drawing/2014/main" id="{2E9173EF-4471-4DC5-8D38-88912CD4E1E6}"/>
              </a:ext>
            </a:extLst>
          </p:cNvPr>
          <p:cNvCxnSpPr>
            <a:cxnSpLocks/>
          </p:cNvCxnSpPr>
          <p:nvPr/>
        </p:nvCxnSpPr>
        <p:spPr>
          <a:xfrm flipV="1">
            <a:off x="3570039" y="4383942"/>
            <a:ext cx="1568307" cy="1063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306EA757-812B-4691-BAFC-10E2BCAF0393}"/>
              </a:ext>
            </a:extLst>
          </p:cNvPr>
          <p:cNvSpPr txBox="1"/>
          <p:nvPr/>
        </p:nvSpPr>
        <p:spPr>
          <a:xfrm>
            <a:off x="2428433" y="5476359"/>
            <a:ext cx="1951010" cy="646331"/>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Ladders – used for climbing to higher platforms of the cage. </a:t>
            </a:r>
          </a:p>
        </p:txBody>
      </p:sp>
      <p:sp>
        <p:nvSpPr>
          <p:cNvPr id="18" name="TextBox 17">
            <a:extLst>
              <a:ext uri="{FF2B5EF4-FFF2-40B4-BE49-F238E27FC236}">
                <a16:creationId xmlns:a16="http://schemas.microsoft.com/office/drawing/2014/main" id="{E432E093-3821-487E-8917-7D00A039B89F}"/>
              </a:ext>
            </a:extLst>
          </p:cNvPr>
          <p:cNvSpPr txBox="1"/>
          <p:nvPr/>
        </p:nvSpPr>
        <p:spPr>
          <a:xfrm>
            <a:off x="7441602" y="101184"/>
            <a:ext cx="1714944" cy="523220"/>
          </a:xfrm>
          <a:prstGeom prst="rect">
            <a:avLst/>
          </a:prstGeom>
          <a:noFill/>
        </p:spPr>
        <p:txBody>
          <a:bodyPr wrap="square" rtlCol="0">
            <a:spAutoFit/>
          </a:bodyPr>
          <a:lstStyle/>
          <a:p>
            <a:r>
              <a:rPr lang="en-GB" sz="1400" dirty="0">
                <a:latin typeface="Calibri" panose="020F0502020204030204" pitchFamily="34" charset="0"/>
                <a:cs typeface="Calibri" panose="020F0502020204030204" pitchFamily="34" charset="0"/>
              </a:rPr>
              <a:t>Cage size </a:t>
            </a:r>
          </a:p>
          <a:p>
            <a:r>
              <a:rPr lang="en-GB" sz="1400" dirty="0">
                <a:latin typeface="Calibri" panose="020F0502020204030204" pitchFamily="34" charset="0"/>
                <a:cs typeface="Calibri" panose="020F0502020204030204" pitchFamily="34" charset="0"/>
              </a:rPr>
              <a:t>90 x 60 x 50 cm</a:t>
            </a:r>
          </a:p>
        </p:txBody>
      </p:sp>
      <p:sp>
        <p:nvSpPr>
          <p:cNvPr id="90" name="Rectangle 89">
            <a:extLst>
              <a:ext uri="{FF2B5EF4-FFF2-40B4-BE49-F238E27FC236}">
                <a16:creationId xmlns:a16="http://schemas.microsoft.com/office/drawing/2014/main" id="{530C258C-5CC7-4827-9547-23A45CB9458B}"/>
              </a:ext>
            </a:extLst>
          </p:cNvPr>
          <p:cNvSpPr/>
          <p:nvPr/>
        </p:nvSpPr>
        <p:spPr>
          <a:xfrm>
            <a:off x="8540499" y="2387705"/>
            <a:ext cx="253059" cy="730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91" name="Rectangle 90">
            <a:extLst>
              <a:ext uri="{FF2B5EF4-FFF2-40B4-BE49-F238E27FC236}">
                <a16:creationId xmlns:a16="http://schemas.microsoft.com/office/drawing/2014/main" id="{0F9BEED1-FD8E-4F01-919F-63C1D31DFC93}"/>
              </a:ext>
            </a:extLst>
          </p:cNvPr>
          <p:cNvSpPr/>
          <p:nvPr/>
        </p:nvSpPr>
        <p:spPr>
          <a:xfrm>
            <a:off x="2538100" y="2321489"/>
            <a:ext cx="229097" cy="886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92" name="Oval 91">
            <a:extLst>
              <a:ext uri="{FF2B5EF4-FFF2-40B4-BE49-F238E27FC236}">
                <a16:creationId xmlns:a16="http://schemas.microsoft.com/office/drawing/2014/main" id="{5C5DDE55-F54D-4E00-86C9-A485E2E741B1}"/>
              </a:ext>
            </a:extLst>
          </p:cNvPr>
          <p:cNvSpPr/>
          <p:nvPr/>
        </p:nvSpPr>
        <p:spPr>
          <a:xfrm>
            <a:off x="6314645" y="3856769"/>
            <a:ext cx="518889" cy="4315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cxnSp>
        <p:nvCxnSpPr>
          <p:cNvPr id="95" name="Straight Arrow Connector 94">
            <a:extLst>
              <a:ext uri="{FF2B5EF4-FFF2-40B4-BE49-F238E27FC236}">
                <a16:creationId xmlns:a16="http://schemas.microsoft.com/office/drawing/2014/main" id="{79E79689-8DA3-4223-895C-600600FFDF3D}"/>
              </a:ext>
            </a:extLst>
          </p:cNvPr>
          <p:cNvCxnSpPr>
            <a:cxnSpLocks/>
          </p:cNvCxnSpPr>
          <p:nvPr/>
        </p:nvCxnSpPr>
        <p:spPr>
          <a:xfrm flipH="1">
            <a:off x="5578381" y="551846"/>
            <a:ext cx="366007" cy="10650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F269B8B3-470B-4369-8501-A6628F61FCAC}"/>
              </a:ext>
            </a:extLst>
          </p:cNvPr>
          <p:cNvSpPr txBox="1"/>
          <p:nvPr/>
        </p:nvSpPr>
        <p:spPr>
          <a:xfrm>
            <a:off x="5558832" y="131857"/>
            <a:ext cx="1686757" cy="461665"/>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Hammock- used for resting in. </a:t>
            </a:r>
          </a:p>
        </p:txBody>
      </p:sp>
      <p:cxnSp>
        <p:nvCxnSpPr>
          <p:cNvPr id="99" name="Straight Arrow Connector 98">
            <a:extLst>
              <a:ext uri="{FF2B5EF4-FFF2-40B4-BE49-F238E27FC236}">
                <a16:creationId xmlns:a16="http://schemas.microsoft.com/office/drawing/2014/main" id="{14331BD5-6771-4FF7-B423-FADC2A6DE651}"/>
              </a:ext>
            </a:extLst>
          </p:cNvPr>
          <p:cNvCxnSpPr>
            <a:endCxn id="92" idx="5"/>
          </p:cNvCxnSpPr>
          <p:nvPr/>
        </p:nvCxnSpPr>
        <p:spPr>
          <a:xfrm flipH="1" flipV="1">
            <a:off x="6757544" y="4225117"/>
            <a:ext cx="4146890" cy="444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AE860245-48E4-42C2-8140-42CA26E6A375}"/>
              </a:ext>
            </a:extLst>
          </p:cNvPr>
          <p:cNvSpPr txBox="1"/>
          <p:nvPr/>
        </p:nvSpPr>
        <p:spPr>
          <a:xfrm>
            <a:off x="10453122" y="4647983"/>
            <a:ext cx="1686757" cy="1015663"/>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Toys – hamsters like toys to play with. Things like balls that can be stuffed with treats or hay. </a:t>
            </a:r>
          </a:p>
        </p:txBody>
      </p:sp>
      <p:pic>
        <p:nvPicPr>
          <p:cNvPr id="3" name="Recorded Sound">
            <a:hlinkClick r:id="" action="ppaction://media"/>
            <a:extLst>
              <a:ext uri="{FF2B5EF4-FFF2-40B4-BE49-F238E27FC236}">
                <a16:creationId xmlns:a16="http://schemas.microsoft.com/office/drawing/2014/main" id="{3652973E-C16B-FE0A-F339-58BA5C23A68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73849" y="166240"/>
            <a:ext cx="1028293" cy="1028293"/>
          </a:xfrm>
          <a:prstGeom prst="rect">
            <a:avLst/>
          </a:prstGeom>
        </p:spPr>
      </p:pic>
    </p:spTree>
    <p:extLst>
      <p:ext uri="{BB962C8B-B14F-4D97-AF65-F5344CB8AC3E}">
        <p14:creationId xmlns:p14="http://schemas.microsoft.com/office/powerpoint/2010/main" val="106714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CF9240-CABB-4542-AB9B-FF836E13A38A}"/>
              </a:ext>
            </a:extLst>
          </p:cNvPr>
          <p:cNvSpPr txBox="1"/>
          <p:nvPr/>
        </p:nvSpPr>
        <p:spPr>
          <a:xfrm>
            <a:off x="253068" y="649926"/>
            <a:ext cx="11685864" cy="5570756"/>
          </a:xfrm>
          <a:prstGeom prst="rect">
            <a:avLst/>
          </a:prstGeom>
          <a:noFill/>
        </p:spPr>
        <p:txBody>
          <a:bodyPr wrap="square" rtlCol="0">
            <a:spAutoFit/>
          </a:bodyPr>
          <a:lstStyle/>
          <a:p>
            <a:r>
              <a:rPr lang="en-GB" sz="1100" dirty="0">
                <a:latin typeface="Calibri" panose="020F0502020204030204" pitchFamily="34" charset="0"/>
                <a:cs typeface="Calibri" panose="020F0502020204030204" pitchFamily="34" charset="0"/>
              </a:rPr>
              <a:t>Accommodation Details</a:t>
            </a:r>
          </a:p>
          <a:p>
            <a:r>
              <a:rPr lang="en-GB" sz="1400" b="1" dirty="0">
                <a:latin typeface="Calibri" panose="020F0502020204030204" pitchFamily="34" charset="0"/>
                <a:cs typeface="Calibri" panose="020F0502020204030204" pitchFamily="34" charset="0"/>
              </a:rPr>
              <a:t>Materials</a:t>
            </a:r>
          </a:p>
          <a:p>
            <a:r>
              <a:rPr lang="en-US" sz="1100" dirty="0">
                <a:latin typeface="Calibri" panose="020F0502020204030204" pitchFamily="34" charset="0"/>
                <a:cs typeface="Calibri" panose="020F0502020204030204" pitchFamily="34" charset="0"/>
              </a:rPr>
              <a:t>The cage should be solid and stable in design. Plastic based cages are better than metal, but wooden cages should not be used as they can be chewed through and hold the wetness from any urine.  A cage with stainless steel bars with or without a plastic coating or mesh sides is preferable to one with solid sides. This is to allow ventilation, light and heat in. The cage floor should be solid to allow for bedding material to be provided (to absorb the relatively small quantities of urine they produce) as well as natural </a:t>
            </a:r>
            <a:r>
              <a:rPr lang="en-GB" sz="1100" dirty="0">
                <a:latin typeface="Calibri" panose="020F0502020204030204" pitchFamily="34" charset="0"/>
                <a:cs typeface="Calibri" panose="020F0502020204030204" pitchFamily="34" charset="0"/>
              </a:rPr>
              <a:t>behaviours</a:t>
            </a:r>
            <a:r>
              <a:rPr lang="en-US" sz="1100" dirty="0">
                <a:latin typeface="Calibri" panose="020F0502020204030204" pitchFamily="34" charset="0"/>
                <a:cs typeface="Calibri" panose="020F0502020204030204" pitchFamily="34" charset="0"/>
              </a:rPr>
              <a:t>. </a:t>
            </a:r>
            <a:endParaRPr lang="en-GB" sz="1100" dirty="0">
              <a:latin typeface="Calibri" panose="020F0502020204030204" pitchFamily="34" charset="0"/>
              <a:cs typeface="Calibri" panose="020F0502020204030204" pitchFamily="34" charset="0"/>
            </a:endParaRPr>
          </a:p>
          <a:p>
            <a:endParaRPr lang="en-GB" sz="1400" dirty="0">
              <a:latin typeface="Calibri" panose="020F0502020204030204" pitchFamily="34" charset="0"/>
              <a:cs typeface="Calibri" panose="020F0502020204030204" pitchFamily="34" charset="0"/>
            </a:endParaRPr>
          </a:p>
          <a:p>
            <a:r>
              <a:rPr lang="en-GB" sz="1400" b="1" dirty="0">
                <a:latin typeface="Calibri" panose="020F0502020204030204" pitchFamily="34" charset="0"/>
                <a:cs typeface="Calibri" panose="020F0502020204030204" pitchFamily="34" charset="0"/>
              </a:rPr>
              <a:t>Structure and Design</a:t>
            </a:r>
          </a:p>
          <a:p>
            <a:r>
              <a:rPr lang="en-US" sz="1100" dirty="0">
                <a:latin typeface="Calibri" panose="020F0502020204030204" pitchFamily="34" charset="0"/>
                <a:cs typeface="Calibri" panose="020F0502020204030204" pitchFamily="34" charset="0"/>
              </a:rPr>
              <a:t>Hamsters need a lot of room (especially at night), so as large a cage as possible is best. The design should have suitable enrichment (such as a tunnel system, chewing blocks, ladders and a exercise wheel) whilst still allowing generous space for your hamster to run around. The structure of the cage is usually in a box shape, this is made up from a wire top and a plastic bottom. The cage should be as large as possible. Minimum 70cm x 40cm or 430 square inches for the smaller breeds, depending on the breed you would need to choose the most appropriate size.  </a:t>
            </a:r>
          </a:p>
          <a:p>
            <a:r>
              <a:rPr lang="en-US" sz="1100" dirty="0">
                <a:latin typeface="Calibri" panose="020F0502020204030204" pitchFamily="34" charset="0"/>
                <a:cs typeface="Calibri" panose="020F0502020204030204" pitchFamily="34" charset="0"/>
              </a:rPr>
              <a:t> </a:t>
            </a:r>
            <a:endParaRPr lang="en-GB" sz="1100" dirty="0">
              <a:latin typeface="Calibri" panose="020F0502020204030204" pitchFamily="34" charset="0"/>
              <a:cs typeface="Calibri" panose="020F0502020204030204" pitchFamily="34" charset="0"/>
            </a:endParaRPr>
          </a:p>
          <a:p>
            <a:r>
              <a:rPr lang="en-GB" sz="1400" b="1" dirty="0">
                <a:latin typeface="Calibri" panose="020F0502020204030204" pitchFamily="34" charset="0"/>
                <a:cs typeface="Calibri" panose="020F0502020204030204" pitchFamily="34" charset="0"/>
              </a:rPr>
              <a:t>Environment and Welfare factors </a:t>
            </a:r>
            <a:endParaRPr lang="en-GB" sz="1100" dirty="0">
              <a:latin typeface="Calibri" panose="020F0502020204030204" pitchFamily="34" charset="0"/>
              <a:cs typeface="Calibri" panose="020F0502020204030204" pitchFamily="34" charset="0"/>
            </a:endParaRPr>
          </a:p>
          <a:p>
            <a:r>
              <a:rPr lang="en-GB" sz="1100" dirty="0">
                <a:latin typeface="Calibri" panose="020F0502020204030204" pitchFamily="34" charset="0"/>
                <a:cs typeface="Calibri" panose="020F0502020204030204" pitchFamily="34" charset="0"/>
              </a:rPr>
              <a:t>Hamsters need a comfortable dry and clean cage to live in. It should be kept out of draughts and not near anything that gives out high frequency sounds like TVs or computers. Hamsters are nocturnal so need lots of space to exercise in especially at night. </a:t>
            </a:r>
          </a:p>
          <a:p>
            <a:endParaRPr lang="en-GB" sz="1100" dirty="0">
              <a:latin typeface="Calibri" panose="020F0502020204030204" pitchFamily="34" charset="0"/>
              <a:cs typeface="Calibri" panose="020F0502020204030204" pitchFamily="34" charset="0"/>
            </a:endParaRPr>
          </a:p>
          <a:p>
            <a:r>
              <a:rPr lang="en-GB" sz="1400" b="1" dirty="0">
                <a:latin typeface="Calibri" panose="020F0502020204030204" pitchFamily="34" charset="0"/>
                <a:cs typeface="Calibri" panose="020F0502020204030204" pitchFamily="34" charset="0"/>
              </a:rPr>
              <a:t>Types of Fixtures and Fittings </a:t>
            </a:r>
          </a:p>
          <a:p>
            <a:r>
              <a:rPr lang="en-GB" sz="1100" b="1" dirty="0">
                <a:latin typeface="Calibri" panose="020F0502020204030204" pitchFamily="34" charset="0"/>
                <a:cs typeface="Calibri" panose="020F0502020204030204" pitchFamily="34" charset="0"/>
              </a:rPr>
              <a:t>Water Bottle </a:t>
            </a:r>
            <a:r>
              <a:rPr lang="en-GB" sz="1100" dirty="0">
                <a:latin typeface="Calibri" panose="020F0502020204030204" pitchFamily="34" charset="0"/>
                <a:cs typeface="Calibri" panose="020F0502020204030204" pitchFamily="34" charset="0"/>
              </a:rPr>
              <a:t>– Water should be fresh, clean and readily available at all times of the day and night. The bottle should be the correct size and shape for a hamster to drink from. </a:t>
            </a:r>
          </a:p>
          <a:p>
            <a:r>
              <a:rPr lang="en-GB" sz="1100" b="1" dirty="0">
                <a:latin typeface="Calibri" panose="020F0502020204030204" pitchFamily="34" charset="0"/>
                <a:cs typeface="Calibri" panose="020F0502020204030204" pitchFamily="34" charset="0"/>
              </a:rPr>
              <a:t>Food Bowl </a:t>
            </a:r>
            <a:r>
              <a:rPr lang="en-GB" sz="1100" dirty="0">
                <a:latin typeface="Calibri" panose="020F0502020204030204" pitchFamily="34" charset="0"/>
                <a:cs typeface="Calibri" panose="020F0502020204030204" pitchFamily="34" charset="0"/>
              </a:rPr>
              <a:t>– Food should be offered daily. The bowl needs to be washed and cleaned every day before fresh food is added. </a:t>
            </a:r>
          </a:p>
          <a:p>
            <a:r>
              <a:rPr lang="en-GB" sz="1100" b="1" dirty="0">
                <a:latin typeface="Calibri" panose="020F0502020204030204" pitchFamily="34" charset="0"/>
                <a:cs typeface="Calibri" panose="020F0502020204030204" pitchFamily="34" charset="0"/>
              </a:rPr>
              <a:t>Wheel – </a:t>
            </a:r>
            <a:r>
              <a:rPr lang="en-GB" sz="1100" dirty="0">
                <a:latin typeface="Calibri" panose="020F0502020204030204" pitchFamily="34" charset="0"/>
                <a:cs typeface="Calibri" panose="020F0502020204030204" pitchFamily="34" charset="0"/>
              </a:rPr>
              <a:t>A wheel is a great for exercise, hamsters require mental and physical exercise to stay healthy. </a:t>
            </a:r>
          </a:p>
          <a:p>
            <a:r>
              <a:rPr lang="en-GB" sz="1100" b="1" dirty="0">
                <a:latin typeface="Calibri" panose="020F0502020204030204" pitchFamily="34" charset="0"/>
                <a:cs typeface="Calibri" panose="020F0502020204030204" pitchFamily="34" charset="0"/>
              </a:rPr>
              <a:t>Tunnels - </a:t>
            </a:r>
            <a:r>
              <a:rPr lang="en-US" sz="1100" dirty="0">
                <a:latin typeface="Calibri" panose="020F0502020204030204" pitchFamily="34" charset="0"/>
                <a:cs typeface="Calibri" panose="020F0502020204030204" pitchFamily="34" charset="0"/>
              </a:rPr>
              <a:t>Hamsters love tunnels. Some will use them more often, some will use them every now and then. But all hamsters are drawn to small, tight, hidden pockets of space. This is mostly because of the nature of rodents, to always seek a tunnel or hole to hide in. Also, in the wild hamster nests are made of a series of long, interconnected tunnels and galleries. A network of tunnels allows pet hamsters to exhibit natural </a:t>
            </a:r>
            <a:r>
              <a:rPr lang="en-GB" sz="1100" dirty="0">
                <a:latin typeface="Calibri" panose="020F0502020204030204" pitchFamily="34" charset="0"/>
                <a:cs typeface="Calibri" panose="020F0502020204030204" pitchFamily="34" charset="0"/>
              </a:rPr>
              <a:t>behaviours</a:t>
            </a:r>
            <a:r>
              <a:rPr lang="en-US" sz="1100" dirty="0">
                <a:latin typeface="Calibri" panose="020F0502020204030204" pitchFamily="34" charset="0"/>
                <a:cs typeface="Calibri" panose="020F0502020204030204" pitchFamily="34" charset="0"/>
              </a:rPr>
              <a:t>. Tunnels create an elevated comfort level by offering an environment closely resembling their natural habitat; something they wouldn’t have otherwise.  Tunnels also provide hamsters with more space to roam and explore. </a:t>
            </a:r>
            <a:endParaRPr lang="en-GB" sz="1100" dirty="0">
              <a:latin typeface="Calibri" panose="020F0502020204030204" pitchFamily="34" charset="0"/>
              <a:cs typeface="Calibri" panose="020F0502020204030204" pitchFamily="34" charset="0"/>
            </a:endParaRPr>
          </a:p>
          <a:p>
            <a:r>
              <a:rPr lang="en-GB" sz="1100" b="1" dirty="0">
                <a:latin typeface="Calibri" panose="020F0502020204030204" pitchFamily="34" charset="0"/>
                <a:cs typeface="Calibri" panose="020F0502020204030204" pitchFamily="34" charset="0"/>
              </a:rPr>
              <a:t>Toys – </a:t>
            </a:r>
            <a:r>
              <a:rPr lang="en-GB" sz="1100" dirty="0">
                <a:latin typeface="Calibri" panose="020F0502020204030204" pitchFamily="34" charset="0"/>
                <a:cs typeface="Calibri" panose="020F0502020204030204" pitchFamily="34" charset="0"/>
              </a:rPr>
              <a:t>There are many different toys that can be given to hamsters for enrichment. Some of these could be activity balls, chew blocks, hay balls, salt licks.</a:t>
            </a:r>
          </a:p>
          <a:p>
            <a:r>
              <a:rPr lang="en-GB" sz="1100" b="1" dirty="0">
                <a:latin typeface="Calibri" panose="020F0502020204030204" pitchFamily="34" charset="0"/>
                <a:cs typeface="Calibri" panose="020F0502020204030204" pitchFamily="34" charset="0"/>
              </a:rPr>
              <a:t>Nest box - </a:t>
            </a:r>
            <a:r>
              <a:rPr lang="en-GB" sz="1100" dirty="0">
                <a:latin typeface="Calibri" panose="020F0502020204030204" pitchFamily="34" charset="0"/>
                <a:cs typeface="Calibri" panose="020F0502020204030204" pitchFamily="34" charset="0"/>
              </a:rPr>
              <a:t>The hamster needs a nesting box or shelter to sleep in and keep safe if scared.  The shelter should be big enough for the hamster to store food, make a nest and move around. </a:t>
            </a:r>
          </a:p>
          <a:p>
            <a:r>
              <a:rPr lang="en-GB" sz="1100" b="1" dirty="0">
                <a:latin typeface="Calibri" panose="020F0502020204030204" pitchFamily="34" charset="0"/>
                <a:cs typeface="Calibri" panose="020F0502020204030204" pitchFamily="34" charset="0"/>
              </a:rPr>
              <a:t>Hammock – </a:t>
            </a:r>
            <a:r>
              <a:rPr lang="en-GB" sz="1100" dirty="0">
                <a:latin typeface="Calibri" panose="020F0502020204030204" pitchFamily="34" charset="0"/>
                <a:cs typeface="Calibri" panose="020F0502020204030204" pitchFamily="34" charset="0"/>
              </a:rPr>
              <a:t>A good choice for hamster to rest in. Some prefer these to enclosed nesting boxes, it’s a good idea to have more than one sleeping area if you have more than one hamster in the same cage. </a:t>
            </a:r>
          </a:p>
          <a:p>
            <a:r>
              <a:rPr lang="en-GB" sz="1100" b="1" dirty="0">
                <a:latin typeface="Calibri" panose="020F0502020204030204" pitchFamily="34" charset="0"/>
                <a:cs typeface="Calibri" panose="020F0502020204030204" pitchFamily="34" charset="0"/>
              </a:rPr>
              <a:t>Ladder</a:t>
            </a:r>
            <a:r>
              <a:rPr lang="en-GB" sz="1100" dirty="0">
                <a:latin typeface="Calibri" panose="020F0502020204030204" pitchFamily="34" charset="0"/>
                <a:cs typeface="Calibri" panose="020F0502020204030204" pitchFamily="34" charset="0"/>
              </a:rPr>
              <a:t> – These are used for hamster to climb up to different levels of the cage.  </a:t>
            </a:r>
          </a:p>
          <a:p>
            <a:r>
              <a:rPr lang="en-GB" sz="1100" b="1" dirty="0">
                <a:latin typeface="Calibri" panose="020F0502020204030204" pitchFamily="34" charset="0"/>
                <a:cs typeface="Calibri" panose="020F0502020204030204" pitchFamily="34" charset="0"/>
              </a:rPr>
              <a:t>Sand Bath - </a:t>
            </a:r>
            <a:r>
              <a:rPr lang="en-US" sz="1100" dirty="0">
                <a:latin typeface="Calibri" panose="020F0502020204030204" pitchFamily="34" charset="0"/>
                <a:cs typeface="Calibri" panose="020F0502020204030204" pitchFamily="34" charset="0"/>
              </a:rPr>
              <a:t>hamsters clean themselves is because of their habitat. Hamsters in the wild live inside burrows, with series of tunnels and nests deep underground. This can make lots of debris like dirt and twigs get stuck in the hamster’s fur. The hamster cleans himself to function properly, and not have his fur matted with dirt. The main reason hamsters would need a sand bath is to absorb the excess oil in their fur. You see, hamster fur has a layer of oils (like our human hair does, the sebum) which helps keep the hair healthy and the skin clean. However too much of that sebum will make the hamster’s fur look bad, and feel bad too. This is where the sand comes in, to help keep the hamster’s fur nice and clean.</a:t>
            </a:r>
            <a:endParaRPr lang="en-GB" sz="11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45BBC6C-B25A-49C6-9F01-555B619AB114}"/>
              </a:ext>
            </a:extLst>
          </p:cNvPr>
          <p:cNvSpPr txBox="1"/>
          <p:nvPr/>
        </p:nvSpPr>
        <p:spPr>
          <a:xfrm>
            <a:off x="127233" y="107068"/>
            <a:ext cx="5159229" cy="461665"/>
          </a:xfrm>
          <a:prstGeom prst="rect">
            <a:avLst/>
          </a:prstGeom>
          <a:noFill/>
        </p:spPr>
        <p:txBody>
          <a:bodyPr wrap="square" rtlCol="0">
            <a:spAutoFit/>
          </a:bodyPr>
          <a:lstStyle/>
          <a:p>
            <a:r>
              <a:rPr lang="en-GB"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Hamster</a:t>
            </a:r>
          </a:p>
        </p:txBody>
      </p:sp>
    </p:spTree>
    <p:extLst>
      <p:ext uri="{BB962C8B-B14F-4D97-AF65-F5344CB8AC3E}">
        <p14:creationId xmlns:p14="http://schemas.microsoft.com/office/powerpoint/2010/main" val="1691495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261542-B481-4D2C-9A7D-584B80F8AE9C}"/>
              </a:ext>
            </a:extLst>
          </p:cNvPr>
          <p:cNvSpPr txBox="1"/>
          <p:nvPr/>
        </p:nvSpPr>
        <p:spPr>
          <a:xfrm>
            <a:off x="232095" y="686555"/>
            <a:ext cx="11727809" cy="5663089"/>
          </a:xfrm>
          <a:prstGeom prst="rect">
            <a:avLst/>
          </a:prstGeom>
          <a:noFill/>
        </p:spPr>
        <p:txBody>
          <a:bodyPr wrap="square">
            <a:spAutoFit/>
          </a:bodyPr>
          <a:lstStyle/>
          <a:p>
            <a:r>
              <a:rPr lang="en-GB" sz="1100" b="1" dirty="0">
                <a:latin typeface="Calibri" panose="020F0502020204030204" pitchFamily="34" charset="0"/>
                <a:cs typeface="Calibri" panose="020F0502020204030204" pitchFamily="34" charset="0"/>
              </a:rPr>
              <a:t>Types of substrate </a:t>
            </a:r>
          </a:p>
          <a:p>
            <a:r>
              <a:rPr lang="en-GB" sz="1100" dirty="0">
                <a:latin typeface="Calibri" panose="020F0502020204030204" pitchFamily="34" charset="0"/>
                <a:cs typeface="Calibri" panose="020F0502020204030204" pitchFamily="34" charset="0"/>
              </a:rPr>
              <a:t>This is the material used to line the bottom of the cage, inside the plastic base to collect all the urine and faeces. It should be deep enough for the hamster to burrow, dig and explore. Ideally a couple of inches thick at least. The most common type of substrate used for hamster is wood shavings, they are soft, comfortable, absorbent and easy to clean. </a:t>
            </a:r>
          </a:p>
          <a:p>
            <a:endParaRPr lang="en-GB" sz="1100" dirty="0">
              <a:latin typeface="Calibri" panose="020F0502020204030204" pitchFamily="34" charset="0"/>
              <a:cs typeface="Calibri" panose="020F0502020204030204" pitchFamily="34" charset="0"/>
            </a:endParaRPr>
          </a:p>
          <a:p>
            <a:r>
              <a:rPr lang="en-GB" sz="1100" b="1" dirty="0">
                <a:latin typeface="Calibri" panose="020F0502020204030204" pitchFamily="34" charset="0"/>
                <a:cs typeface="Calibri" panose="020F0502020204030204" pitchFamily="34" charset="0"/>
              </a:rPr>
              <a:t>Types of bedding</a:t>
            </a:r>
          </a:p>
          <a:p>
            <a:r>
              <a:rPr lang="en-GB" sz="1100" dirty="0">
                <a:latin typeface="Calibri" panose="020F0502020204030204" pitchFamily="34" charset="0"/>
                <a:cs typeface="Calibri" panose="020F0502020204030204" pitchFamily="34" charset="0"/>
              </a:rPr>
              <a:t>Bedding is used for the hamster to nest into. This is different from substrate as it needs to be much softer. Ideally the bedding needs to be made from something like shredded </a:t>
            </a:r>
            <a:r>
              <a:rPr lang="en-US" sz="1100" dirty="0">
                <a:latin typeface="Calibri" panose="020F0502020204030204" pitchFamily="34" charset="0"/>
                <a:cs typeface="Calibri" panose="020F0502020204030204" pitchFamily="34" charset="0"/>
              </a:rPr>
              <a:t>paper or wool bedding materials. Most common type is a soft, easily shred able material like this : </a:t>
            </a:r>
          </a:p>
          <a:p>
            <a:pPr lvl="2"/>
            <a:endParaRPr lang="en-GB" sz="1100" b="1" dirty="0">
              <a:latin typeface="Calibri" panose="020F0502020204030204" pitchFamily="34" charset="0"/>
              <a:cs typeface="Calibri" panose="020F0502020204030204" pitchFamily="34" charset="0"/>
            </a:endParaRPr>
          </a:p>
          <a:p>
            <a:pPr lvl="2"/>
            <a:r>
              <a:rPr lang="en-GB" sz="1100" b="1" dirty="0">
                <a:latin typeface="Calibri" panose="020F0502020204030204" pitchFamily="34" charset="0"/>
                <a:cs typeface="Calibri" panose="020F0502020204030204" pitchFamily="34" charset="0"/>
              </a:rPr>
              <a:t>Soft 'n' Safe Bedding</a:t>
            </a:r>
            <a:r>
              <a:rPr lang="en-US" sz="1100" b="1" dirty="0">
                <a:latin typeface="Calibri" panose="020F0502020204030204" pitchFamily="34" charset="0"/>
                <a:cs typeface="Calibri" panose="020F0502020204030204" pitchFamily="34" charset="0"/>
              </a:rPr>
              <a:t> - </a:t>
            </a:r>
            <a:r>
              <a:rPr lang="en-US" sz="1100" dirty="0">
                <a:latin typeface="Calibri" panose="020F0502020204030204" pitchFamily="34" charset="0"/>
                <a:cs typeface="Calibri" panose="020F0502020204030204" pitchFamily="34" charset="0"/>
              </a:rPr>
              <a:t>Pure, soft as silk and 100% natural bedding from the seed pod of the Kapok tree. The short and hypoallergenic </a:t>
            </a:r>
            <a:r>
              <a:rPr lang="en-GB" sz="1100" dirty="0">
                <a:latin typeface="Calibri" panose="020F0502020204030204" pitchFamily="34" charset="0"/>
                <a:cs typeface="Calibri" panose="020F0502020204030204" pitchFamily="34" charset="0"/>
              </a:rPr>
              <a:t>fibres</a:t>
            </a:r>
            <a:r>
              <a:rPr lang="en-US" sz="1100" dirty="0">
                <a:latin typeface="Calibri" panose="020F0502020204030204" pitchFamily="34" charset="0"/>
                <a:cs typeface="Calibri" panose="020F0502020204030204" pitchFamily="34" charset="0"/>
              </a:rPr>
              <a:t> will not twist and go into string making it pet safe. Being up to 80% air means the </a:t>
            </a:r>
            <a:r>
              <a:rPr lang="en-US" sz="1100" dirty="0" err="1">
                <a:latin typeface="Calibri" panose="020F0502020204030204" pitchFamily="34" charset="0"/>
                <a:cs typeface="Calibri" panose="020F0502020204030204" pitchFamily="34" charset="0"/>
              </a:rPr>
              <a:t>fibres</a:t>
            </a:r>
            <a:r>
              <a:rPr lang="en-US" sz="1100" dirty="0">
                <a:latin typeface="Calibri" panose="020F0502020204030204" pitchFamily="34" charset="0"/>
                <a:cs typeface="Calibri" panose="020F0502020204030204" pitchFamily="34" charset="0"/>
              </a:rPr>
              <a:t> are ideal for your small animal to create a warm and cozy bed.</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 </a:t>
            </a:r>
          </a:p>
          <a:p>
            <a:pPr lvl="2"/>
            <a:endParaRPr lang="en-US" sz="1400" dirty="0">
              <a:latin typeface="Calibri" panose="020F0502020204030204" pitchFamily="34" charset="0"/>
              <a:cs typeface="Calibri" panose="020F0502020204030204" pitchFamily="34" charset="0"/>
            </a:endParaRPr>
          </a:p>
          <a:p>
            <a:r>
              <a:rPr lang="en-US" sz="1100" b="1" dirty="0">
                <a:latin typeface="Calibri" panose="020F0502020204030204" pitchFamily="34" charset="0"/>
                <a:cs typeface="Calibri" panose="020F0502020204030204" pitchFamily="34" charset="0"/>
              </a:rPr>
              <a:t>Alternative Accommodation </a:t>
            </a:r>
          </a:p>
          <a:p>
            <a:r>
              <a:rPr lang="en-GB" sz="1100" dirty="0">
                <a:latin typeface="Calibri" panose="020F0502020204030204" pitchFamily="34" charset="0"/>
                <a:cs typeface="Calibri" panose="020F0502020204030204" pitchFamily="34" charset="0"/>
              </a:rPr>
              <a:t>The alternative type of accommodation for a hamster would be a glass based or sided tank  with a wire top. Or a plastic sided cage with a lid that lifts, usually bars at the top. These are alternatives that should be used if a cheaper (the plastic sided) cage is needed. The glass sided one if good for keeping multiple animals together as they are bigger and give more space.   </a:t>
            </a:r>
          </a:p>
          <a:p>
            <a:endParaRPr lang="en-GB" sz="1200" dirty="0">
              <a:latin typeface="Calibri" panose="020F0502020204030204" pitchFamily="34" charset="0"/>
              <a:cs typeface="Calibri" panose="020F0502020204030204" pitchFamily="34" charset="0"/>
            </a:endParaRPr>
          </a:p>
          <a:p>
            <a:endParaRPr lang="en-GB" sz="1200" dirty="0">
              <a:latin typeface="Calibri" panose="020F0502020204030204" pitchFamily="34" charset="0"/>
              <a:cs typeface="Calibri" panose="020F0502020204030204" pitchFamily="34" charset="0"/>
            </a:endParaRPr>
          </a:p>
          <a:p>
            <a:endParaRPr lang="en-GB" sz="1200" dirty="0">
              <a:latin typeface="Calibri" panose="020F0502020204030204" pitchFamily="34" charset="0"/>
              <a:cs typeface="Calibri" panose="020F0502020204030204" pitchFamily="34" charset="0"/>
            </a:endParaRPr>
          </a:p>
          <a:p>
            <a:endParaRPr lang="en-GB" sz="1200" dirty="0">
              <a:latin typeface="Calibri" panose="020F0502020204030204" pitchFamily="34" charset="0"/>
              <a:cs typeface="Calibri" panose="020F0502020204030204" pitchFamily="34" charset="0"/>
            </a:endParaRPr>
          </a:p>
          <a:p>
            <a:endParaRPr lang="en-GB" sz="1200" dirty="0">
              <a:latin typeface="Calibri" panose="020F0502020204030204" pitchFamily="34" charset="0"/>
              <a:cs typeface="Calibri" panose="020F0502020204030204" pitchFamily="34" charset="0"/>
            </a:endParaRPr>
          </a:p>
          <a:p>
            <a:endParaRPr lang="en-GB" sz="1200" dirty="0">
              <a:latin typeface="Calibri" panose="020F0502020204030204" pitchFamily="34" charset="0"/>
              <a:cs typeface="Calibri" panose="020F0502020204030204" pitchFamily="34" charset="0"/>
            </a:endParaRPr>
          </a:p>
          <a:p>
            <a:endParaRPr lang="en-GB" sz="1200" dirty="0">
              <a:latin typeface="Calibri" panose="020F0502020204030204" pitchFamily="34" charset="0"/>
              <a:cs typeface="Calibri" panose="020F0502020204030204" pitchFamily="34" charset="0"/>
            </a:endParaRPr>
          </a:p>
          <a:p>
            <a:endParaRPr lang="en-GB" sz="1200" dirty="0">
              <a:latin typeface="Calibri" panose="020F0502020204030204" pitchFamily="34" charset="0"/>
              <a:cs typeface="Calibri" panose="020F0502020204030204" pitchFamily="34" charset="0"/>
            </a:endParaRPr>
          </a:p>
          <a:p>
            <a:endParaRPr lang="en-GB" sz="1200" dirty="0">
              <a:latin typeface="Calibri" panose="020F0502020204030204" pitchFamily="34" charset="0"/>
              <a:cs typeface="Calibri" panose="020F0502020204030204" pitchFamily="34" charset="0"/>
            </a:endParaRPr>
          </a:p>
          <a:p>
            <a:endParaRPr lang="en-GB" sz="1200" dirty="0">
              <a:latin typeface="Calibri" panose="020F0502020204030204" pitchFamily="34" charset="0"/>
              <a:cs typeface="Calibri" panose="020F0502020204030204" pitchFamily="34" charset="0"/>
            </a:endParaRPr>
          </a:p>
          <a:p>
            <a:r>
              <a:rPr lang="en-GB" sz="1200" b="1" dirty="0">
                <a:latin typeface="Calibri" panose="020F0502020204030204" pitchFamily="34" charset="0"/>
                <a:cs typeface="Calibri" panose="020F0502020204030204" pitchFamily="34" charset="0"/>
              </a:rPr>
              <a:t>Alternative Substrate and Bedding </a:t>
            </a:r>
          </a:p>
          <a:p>
            <a:r>
              <a:rPr lang="en-GB" sz="1200" dirty="0">
                <a:latin typeface="Calibri" panose="020F0502020204030204" pitchFamily="34" charset="0"/>
                <a:cs typeface="Calibri" panose="020F0502020204030204" pitchFamily="34" charset="0"/>
              </a:rPr>
              <a:t>There are different options for substrate in a hamster cage, if wood shavings aren’t an option then recycled paper pellets or wood pellets are a good choice instead. Although they are often more expensive they are better for the rare hamster that has a reaction to shavings.  Alternative bedding that can be used are pieces of fleece, fabric hammocks and paper.  Never use any paper or bedding with ink on it as hamsters will chew and shred bedding to make a nest, the ink is toxic to hamsters. </a:t>
            </a:r>
          </a:p>
          <a:p>
            <a:endParaRPr lang="en-GB" sz="1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A45D06F-21C6-475B-91BA-B958C4CF20C8}"/>
              </a:ext>
            </a:extLst>
          </p:cNvPr>
          <p:cNvSpPr txBox="1"/>
          <p:nvPr/>
        </p:nvSpPr>
        <p:spPr>
          <a:xfrm>
            <a:off x="127233" y="107068"/>
            <a:ext cx="5159229" cy="461665"/>
          </a:xfrm>
          <a:prstGeom prst="rect">
            <a:avLst/>
          </a:prstGeom>
          <a:noFill/>
        </p:spPr>
        <p:txBody>
          <a:bodyPr wrap="square" rtlCol="0">
            <a:spAutoFit/>
          </a:bodyPr>
          <a:lstStyle/>
          <a:p>
            <a:r>
              <a:rPr lang="en-GB"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Hamster</a:t>
            </a:r>
          </a:p>
        </p:txBody>
      </p:sp>
      <p:pic>
        <p:nvPicPr>
          <p:cNvPr id="2" name="Picture 1">
            <a:extLst>
              <a:ext uri="{FF2B5EF4-FFF2-40B4-BE49-F238E27FC236}">
                <a16:creationId xmlns:a16="http://schemas.microsoft.com/office/drawing/2014/main" id="{E0F0FB64-8EE3-41D0-A0B8-662ADBAE9778}"/>
              </a:ext>
            </a:extLst>
          </p:cNvPr>
          <p:cNvPicPr>
            <a:picLocks noChangeAspect="1"/>
          </p:cNvPicPr>
          <p:nvPr/>
        </p:nvPicPr>
        <p:blipFill>
          <a:blip r:embed="rId2"/>
          <a:stretch>
            <a:fillRect/>
          </a:stretch>
        </p:blipFill>
        <p:spPr>
          <a:xfrm>
            <a:off x="374163" y="1995949"/>
            <a:ext cx="721454" cy="721454"/>
          </a:xfrm>
          <a:prstGeom prst="rect">
            <a:avLst/>
          </a:prstGeom>
        </p:spPr>
      </p:pic>
      <p:pic>
        <p:nvPicPr>
          <p:cNvPr id="7" name="Picture 6">
            <a:extLst>
              <a:ext uri="{FF2B5EF4-FFF2-40B4-BE49-F238E27FC236}">
                <a16:creationId xmlns:a16="http://schemas.microsoft.com/office/drawing/2014/main" id="{3B93533F-C0E3-4968-B011-031B22B30099}"/>
              </a:ext>
            </a:extLst>
          </p:cNvPr>
          <p:cNvPicPr>
            <a:picLocks noChangeAspect="1"/>
          </p:cNvPicPr>
          <p:nvPr/>
        </p:nvPicPr>
        <p:blipFill>
          <a:blip r:embed="rId3"/>
          <a:stretch>
            <a:fillRect/>
          </a:stretch>
        </p:blipFill>
        <p:spPr>
          <a:xfrm>
            <a:off x="8204433" y="3539673"/>
            <a:ext cx="2088859" cy="1467450"/>
          </a:xfrm>
          <a:prstGeom prst="rect">
            <a:avLst/>
          </a:prstGeom>
        </p:spPr>
      </p:pic>
      <p:pic>
        <p:nvPicPr>
          <p:cNvPr id="9" name="Picture 8">
            <a:extLst>
              <a:ext uri="{FF2B5EF4-FFF2-40B4-BE49-F238E27FC236}">
                <a16:creationId xmlns:a16="http://schemas.microsoft.com/office/drawing/2014/main" id="{C5DB0190-1E70-427E-8D06-1748AE5DBDDD}"/>
              </a:ext>
            </a:extLst>
          </p:cNvPr>
          <p:cNvPicPr>
            <a:picLocks noChangeAspect="1"/>
          </p:cNvPicPr>
          <p:nvPr/>
        </p:nvPicPr>
        <p:blipFill>
          <a:blip r:embed="rId4"/>
          <a:stretch>
            <a:fillRect/>
          </a:stretch>
        </p:blipFill>
        <p:spPr>
          <a:xfrm>
            <a:off x="2238523" y="3464239"/>
            <a:ext cx="1999257" cy="1499443"/>
          </a:xfrm>
          <a:prstGeom prst="rect">
            <a:avLst/>
          </a:prstGeom>
        </p:spPr>
      </p:pic>
      <p:sp>
        <p:nvSpPr>
          <p:cNvPr id="10" name="TextBox 9">
            <a:extLst>
              <a:ext uri="{FF2B5EF4-FFF2-40B4-BE49-F238E27FC236}">
                <a16:creationId xmlns:a16="http://schemas.microsoft.com/office/drawing/2014/main" id="{07C93F77-9D39-486B-B4A7-16A3E18DC825}"/>
              </a:ext>
            </a:extLst>
          </p:cNvPr>
          <p:cNvSpPr txBox="1"/>
          <p:nvPr/>
        </p:nvSpPr>
        <p:spPr>
          <a:xfrm>
            <a:off x="695435" y="3812970"/>
            <a:ext cx="1266737" cy="738664"/>
          </a:xfrm>
          <a:prstGeom prst="rect">
            <a:avLst/>
          </a:prstGeom>
          <a:noFill/>
        </p:spPr>
        <p:txBody>
          <a:bodyPr wrap="square" rtlCol="0">
            <a:spAutoFit/>
          </a:bodyPr>
          <a:lstStyle/>
          <a:p>
            <a:r>
              <a:rPr lang="en-GB" sz="1400" dirty="0">
                <a:latin typeface="Calibri" panose="020F0502020204030204" pitchFamily="34" charset="0"/>
                <a:cs typeface="Calibri" panose="020F0502020204030204" pitchFamily="34" charset="0"/>
              </a:rPr>
              <a:t>Glass based/sided hamster cage. </a:t>
            </a:r>
          </a:p>
        </p:txBody>
      </p:sp>
      <p:cxnSp>
        <p:nvCxnSpPr>
          <p:cNvPr id="12" name="Straight Arrow Connector 11">
            <a:extLst>
              <a:ext uri="{FF2B5EF4-FFF2-40B4-BE49-F238E27FC236}">
                <a16:creationId xmlns:a16="http://schemas.microsoft.com/office/drawing/2014/main" id="{D8FEA782-13A5-40C5-A2A3-6EE5E0CBEB6A}"/>
              </a:ext>
            </a:extLst>
          </p:cNvPr>
          <p:cNvCxnSpPr>
            <a:cxnSpLocks/>
          </p:cNvCxnSpPr>
          <p:nvPr/>
        </p:nvCxnSpPr>
        <p:spPr>
          <a:xfrm>
            <a:off x="1644242" y="3975420"/>
            <a:ext cx="889233" cy="369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B99C620-33E5-45F3-85A3-FFEE1E3203B9}"/>
              </a:ext>
            </a:extLst>
          </p:cNvPr>
          <p:cNvSpPr txBox="1"/>
          <p:nvPr/>
        </p:nvSpPr>
        <p:spPr>
          <a:xfrm>
            <a:off x="6008157" y="3975828"/>
            <a:ext cx="1585519" cy="523220"/>
          </a:xfrm>
          <a:prstGeom prst="rect">
            <a:avLst/>
          </a:prstGeom>
          <a:noFill/>
        </p:spPr>
        <p:txBody>
          <a:bodyPr wrap="square" rtlCol="0">
            <a:spAutoFit/>
          </a:bodyPr>
          <a:lstStyle/>
          <a:p>
            <a:r>
              <a:rPr lang="en-GB" sz="1400" dirty="0">
                <a:latin typeface="Calibri" panose="020F0502020204030204" pitchFamily="34" charset="0"/>
                <a:cs typeface="Calibri" panose="020F0502020204030204" pitchFamily="34" charset="0"/>
              </a:rPr>
              <a:t>Plastic sided hamster cage. </a:t>
            </a:r>
          </a:p>
        </p:txBody>
      </p:sp>
      <p:cxnSp>
        <p:nvCxnSpPr>
          <p:cNvPr id="15" name="Straight Arrow Connector 14">
            <a:extLst>
              <a:ext uri="{FF2B5EF4-FFF2-40B4-BE49-F238E27FC236}">
                <a16:creationId xmlns:a16="http://schemas.microsoft.com/office/drawing/2014/main" id="{286DAF8A-17C0-4301-BF2C-2A6795774858}"/>
              </a:ext>
            </a:extLst>
          </p:cNvPr>
          <p:cNvCxnSpPr>
            <a:cxnSpLocks/>
          </p:cNvCxnSpPr>
          <p:nvPr/>
        </p:nvCxnSpPr>
        <p:spPr>
          <a:xfrm>
            <a:off x="7316840" y="4172843"/>
            <a:ext cx="719814" cy="2605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7889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3461039" cy="665408"/>
          </a:xfrm>
        </p:spPr>
        <p:txBody>
          <a:bodyPr>
            <a:normAutofit/>
          </a:bodyPr>
          <a:lstStyle/>
          <a:p>
            <a:r>
              <a:rPr lang="en-GB" dirty="0"/>
              <a:t>Rabbit</a:t>
            </a:r>
          </a:p>
        </p:txBody>
      </p:sp>
      <p:sp>
        <p:nvSpPr>
          <p:cNvPr id="4" name="TextBox 3"/>
          <p:cNvSpPr txBox="1"/>
          <p:nvPr/>
        </p:nvSpPr>
        <p:spPr>
          <a:xfrm>
            <a:off x="3496737" y="2381491"/>
            <a:ext cx="3537752"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latin typeface="Calibri" panose="020F0502020204030204" pitchFamily="34" charset="0"/>
                <a:cs typeface="Calibri" panose="020F0502020204030204" pitchFamily="34" charset="0"/>
              </a:rPr>
              <a:t>The ideal accommodation for a rabbit would be a hutch. The type of hutch however, depends on the size of the bunny (ideally the minimum height would be if the rabbit can stand up on its back legs but it should be even bigger than this so they have plenty of room). It also depends on how many bunnies you’re storing together and also if you want them outdoors and indoors.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1962" y="122069"/>
            <a:ext cx="2867301" cy="225942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905" y="854764"/>
            <a:ext cx="2788257" cy="1742661"/>
          </a:xfrm>
          <a:prstGeom prst="rect">
            <a:avLst/>
          </a:prstGeom>
          <a:ln w="228600" cap="sq" cmpd="thickThin">
            <a:solidFill>
              <a:schemeClr val="accent1"/>
            </a:solidFill>
            <a:prstDash val="solid"/>
            <a:miter lim="800000"/>
          </a:ln>
          <a:effectLst>
            <a:innerShdw blurRad="76200">
              <a:srgbClr val="000000"/>
            </a:innerShdw>
          </a:effectLst>
        </p:spPr>
      </p:pic>
      <p:sp>
        <p:nvSpPr>
          <p:cNvPr id="7" name="TextBox 6"/>
          <p:cNvSpPr txBox="1"/>
          <p:nvPr/>
        </p:nvSpPr>
        <p:spPr>
          <a:xfrm>
            <a:off x="164711" y="2946272"/>
            <a:ext cx="3160643"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latin typeface="Calibri" panose="020F0502020204030204" pitchFamily="34" charset="0"/>
                <a:cs typeface="Calibri" panose="020F0502020204030204" pitchFamily="34" charset="0"/>
              </a:rPr>
              <a:t>Rabbits don’t need a heat source but they could do with some natural light directed on their hutch. They also could do with a shelf in their hutch if it’s large so they can roam about to keep them entertained. They will also need a nest box to sleep in, hutches usually come with them but if not, you can make one out of cardboard and typical rabbit bedding.</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1582" y="332704"/>
            <a:ext cx="2067339" cy="2067339"/>
          </a:xfrm>
          <a:prstGeom prst="rect">
            <a:avLst/>
          </a:prstGeom>
        </p:spPr>
      </p:pic>
      <p:sp>
        <p:nvSpPr>
          <p:cNvPr id="8" name="TextBox 7"/>
          <p:cNvSpPr txBox="1"/>
          <p:nvPr/>
        </p:nvSpPr>
        <p:spPr>
          <a:xfrm>
            <a:off x="7205873" y="2490973"/>
            <a:ext cx="2556314"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latin typeface="Calibri" panose="020F0502020204030204" pitchFamily="34" charset="0"/>
                <a:cs typeface="Calibri" panose="020F0502020204030204" pitchFamily="34" charset="0"/>
              </a:rPr>
              <a:t>You should make sure there are bolts at the top and bottom of any doors of the rabbit hutch for extra security. You could also have a lock if you wanted to.</a:t>
            </a:r>
          </a:p>
        </p:txBody>
      </p:sp>
      <p:sp>
        <p:nvSpPr>
          <p:cNvPr id="9" name="TextBox 8"/>
          <p:cNvSpPr txBox="1"/>
          <p:nvPr/>
        </p:nvSpPr>
        <p:spPr>
          <a:xfrm>
            <a:off x="3461039" y="4088010"/>
            <a:ext cx="3825026"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latin typeface="Calibri" panose="020F0502020204030204" pitchFamily="34" charset="0"/>
                <a:cs typeface="Calibri" panose="020F0502020204030204" pitchFamily="34" charset="0"/>
              </a:rPr>
              <a:t>Rabbits temperature can go up on down when the weather changes so you need to take precautions to make sure they are always at a nice temperature. If it’s raining and your rabbit is outside, make sure you have a plastic sheet covering the hutch. During the summer the wood of the hutch can heat up very quickly so you should try insulating the roof to keep it cooler or get sun reflectors.</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1750" y="3597566"/>
            <a:ext cx="2225421" cy="2060104"/>
          </a:xfrm>
          <a:prstGeom prst="rect">
            <a:avLst/>
          </a:prstGeom>
        </p:spPr>
      </p:pic>
      <p:sp>
        <p:nvSpPr>
          <p:cNvPr id="11" name="TextBox 10"/>
          <p:cNvSpPr txBox="1"/>
          <p:nvPr/>
        </p:nvSpPr>
        <p:spPr>
          <a:xfrm>
            <a:off x="337851" y="4627618"/>
            <a:ext cx="2929557"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latin typeface="Calibri" panose="020F0502020204030204" pitchFamily="34" charset="0"/>
                <a:cs typeface="Calibri" panose="020F0502020204030204" pitchFamily="34" charset="0"/>
              </a:rPr>
              <a:t>For the owners to have access to the hutch, there should be several doors and also some hutches come with an opening roof which makes it easier to clean and pick up the rabbit.</a:t>
            </a:r>
          </a:p>
        </p:txBody>
      </p:sp>
      <p:sp>
        <p:nvSpPr>
          <p:cNvPr id="13" name="TextBox 12"/>
          <p:cNvSpPr txBox="1"/>
          <p:nvPr/>
        </p:nvSpPr>
        <p:spPr>
          <a:xfrm>
            <a:off x="536052" y="5769356"/>
            <a:ext cx="7178393"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latin typeface="Calibri" panose="020F0502020204030204" pitchFamily="34" charset="0"/>
                <a:cs typeface="Calibri" panose="020F0502020204030204" pitchFamily="34" charset="0"/>
              </a:rPr>
              <a:t>For areas of privacy, hutches should have a little room inside where the rabbits will usually sleep in, but some may use that as their toilet. The materials you could use to create a rabbit hutch would be smooth wood, gauge galvanized wire, mesh. You will also need a kind of bedding (hay for example). </a:t>
            </a:r>
          </a:p>
        </p:txBody>
      </p:sp>
      <p:pic>
        <p:nvPicPr>
          <p:cNvPr id="12" name="Recorded Sound">
            <a:hlinkClick r:id="" action="ppaction://media"/>
            <a:extLst>
              <a:ext uri="{FF2B5EF4-FFF2-40B4-BE49-F238E27FC236}">
                <a16:creationId xmlns:a16="http://schemas.microsoft.com/office/drawing/2014/main" id="{90DB74BB-873C-D6A3-4384-BFA2FAFABB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31395" y="332704"/>
            <a:ext cx="1409700" cy="1409700"/>
          </a:xfrm>
          <a:prstGeom prst="rect">
            <a:avLst/>
          </a:prstGeom>
        </p:spPr>
      </p:pic>
    </p:spTree>
    <p:extLst>
      <p:ext uri="{BB962C8B-B14F-4D97-AF65-F5344CB8AC3E}">
        <p14:creationId xmlns:p14="http://schemas.microsoft.com/office/powerpoint/2010/main" val="239824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7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82F0A-9DDA-E140-BDFF-6316C19D1D63}"/>
              </a:ext>
            </a:extLst>
          </p:cNvPr>
          <p:cNvSpPr>
            <a:spLocks noGrp="1"/>
          </p:cNvSpPr>
          <p:nvPr>
            <p:ph type="title"/>
          </p:nvPr>
        </p:nvSpPr>
        <p:spPr>
          <a:xfrm>
            <a:off x="296273" y="201637"/>
            <a:ext cx="8596668" cy="1320800"/>
          </a:xfrm>
        </p:spPr>
        <p:txBody>
          <a:bodyPr/>
          <a:lstStyle/>
          <a:p>
            <a:r>
              <a:rPr lang="en-GB" dirty="0">
                <a:latin typeface="Calibri" panose="020F0502020204030204" pitchFamily="34" charset="0"/>
                <a:cs typeface="Calibri" panose="020F0502020204030204" pitchFamily="34" charset="0"/>
              </a:rPr>
              <a:t>Rabbit – cleaning routines and schedules</a:t>
            </a:r>
          </a:p>
        </p:txBody>
      </p:sp>
      <p:sp>
        <p:nvSpPr>
          <p:cNvPr id="3" name="Content Placeholder 2">
            <a:extLst>
              <a:ext uri="{FF2B5EF4-FFF2-40B4-BE49-F238E27FC236}">
                <a16:creationId xmlns:a16="http://schemas.microsoft.com/office/drawing/2014/main" id="{09A46980-037C-E741-7151-4C7ECD5FC97B}"/>
              </a:ext>
            </a:extLst>
          </p:cNvPr>
          <p:cNvSpPr>
            <a:spLocks noGrp="1"/>
          </p:cNvSpPr>
          <p:nvPr>
            <p:ph idx="1"/>
          </p:nvPr>
        </p:nvSpPr>
        <p:spPr>
          <a:xfrm>
            <a:off x="296273" y="1046828"/>
            <a:ext cx="9987210" cy="3880773"/>
          </a:xfrm>
        </p:spPr>
        <p:txBody>
          <a:bodyPr>
            <a:noAutofit/>
          </a:bodyPr>
          <a:lstStyle/>
          <a:p>
            <a:pPr>
              <a:lnSpc>
                <a:spcPct val="115000"/>
              </a:lnSpc>
            </a:pPr>
            <a:r>
              <a:rPr lang="en-GB" b="1" u="sng" dirty="0">
                <a:effectLst/>
                <a:latin typeface="Calibri" panose="020F0502020204030204" pitchFamily="34" charset="0"/>
                <a:ea typeface="Arial" panose="020B0604020202020204" pitchFamily="34" charset="0"/>
                <a:cs typeface="Calibri" panose="020F0502020204030204" pitchFamily="34" charset="0"/>
              </a:rPr>
              <a:t>Indoors; cleaning routines</a:t>
            </a:r>
            <a:endParaRPr lang="en-GB" dirty="0">
              <a:effectLst/>
              <a:latin typeface="Calibri" panose="020F0502020204030204" pitchFamily="34" charset="0"/>
              <a:ea typeface="Arial" panose="020B0604020202020204" pitchFamily="34" charset="0"/>
              <a:cs typeface="Calibri" panose="020F0502020204030204" pitchFamily="34" charset="0"/>
            </a:endParaRPr>
          </a:p>
          <a:p>
            <a:pPr>
              <a:lnSpc>
                <a:spcPct val="115000"/>
              </a:lnSpc>
            </a:pPr>
            <a:r>
              <a:rPr lang="en-GB" b="1" u="sng" dirty="0">
                <a:effectLst/>
                <a:latin typeface="Calibri" panose="020F0502020204030204" pitchFamily="34" charset="0"/>
                <a:ea typeface="Arial" panose="020B0604020202020204" pitchFamily="34" charset="0"/>
                <a:cs typeface="Calibri" panose="020F0502020204030204" pitchFamily="34" charset="0"/>
              </a:rPr>
              <a:t>Daily Husbandry Routine; </a:t>
            </a:r>
          </a:p>
          <a:p>
            <a:pPr>
              <a:lnSpc>
                <a:spcPct val="115000"/>
              </a:lnSpc>
            </a:pPr>
            <a:r>
              <a:rPr lang="en-GB" sz="1400" b="1" dirty="0">
                <a:effectLst/>
                <a:latin typeface="Calibri" panose="020F0502020204030204" pitchFamily="34" charset="0"/>
                <a:ea typeface="Arial" panose="020B0604020202020204" pitchFamily="34" charset="0"/>
                <a:cs typeface="Calibri" panose="020F0502020204030204" pitchFamily="34" charset="0"/>
              </a:rPr>
              <a:t>Firstly, place rabbit in pet carrier and put in safe place away from any other animals or anything that might cause stress to rabbit.</a:t>
            </a:r>
          </a:p>
          <a:p>
            <a:pPr>
              <a:lnSpc>
                <a:spcPct val="115000"/>
              </a:lnSpc>
            </a:pPr>
            <a:r>
              <a:rPr lang="en-GB" sz="1400" dirty="0">
                <a:effectLst/>
                <a:latin typeface="Calibri" panose="020F0502020204030204" pitchFamily="34" charset="0"/>
                <a:ea typeface="Arial" panose="020B0604020202020204" pitchFamily="34" charset="0"/>
                <a:cs typeface="Calibri" panose="020F0502020204030204" pitchFamily="34" charset="0"/>
              </a:rPr>
              <a:t>You would firstly remove all the solid substrate, after that get warm water and disinfectant clean the walls, pipes and tubes then rinse thoroughly and dry before replacing. Check all the bedding and replace and necessary, you would need to ensure any soiled bedding is placed in the washing machine ensuring that it is all cleaned. Use the disinfectant to clean the floor, making sure that you get it all into the corners, as the fence can get trapped there. You are going to have to allow time for the floor to dry as it would make it a hazard and finally, you would need to replace the substrate. </a:t>
            </a:r>
          </a:p>
          <a:p>
            <a:pPr>
              <a:lnSpc>
                <a:spcPct val="115000"/>
              </a:lnSpc>
            </a:pPr>
            <a:r>
              <a:rPr lang="en-GB" b="1" u="sng" dirty="0">
                <a:effectLst/>
                <a:latin typeface="Calibri" panose="020F0502020204030204" pitchFamily="34" charset="0"/>
                <a:ea typeface="Arial" panose="020B0604020202020204" pitchFamily="34" charset="0"/>
                <a:cs typeface="Calibri" panose="020F0502020204030204" pitchFamily="34" charset="0"/>
              </a:rPr>
              <a:t>Outdoor;</a:t>
            </a:r>
            <a:endParaRPr lang="en-GB" dirty="0">
              <a:effectLst/>
              <a:latin typeface="Calibri" panose="020F0502020204030204" pitchFamily="34" charset="0"/>
              <a:ea typeface="Arial" panose="020B0604020202020204" pitchFamily="34" charset="0"/>
              <a:cs typeface="Calibri" panose="020F0502020204030204" pitchFamily="34" charset="0"/>
            </a:endParaRPr>
          </a:p>
          <a:p>
            <a:pPr>
              <a:lnSpc>
                <a:spcPct val="115000"/>
              </a:lnSpc>
            </a:pPr>
            <a:r>
              <a:rPr lang="en-GB" sz="1400" b="1" u="sng" dirty="0">
                <a:effectLst/>
                <a:latin typeface="Calibri" panose="020F0502020204030204" pitchFamily="34" charset="0"/>
                <a:ea typeface="Arial" panose="020B0604020202020204" pitchFamily="34" charset="0"/>
                <a:cs typeface="Calibri" panose="020F0502020204030204" pitchFamily="34" charset="0"/>
              </a:rPr>
              <a:t>Daily Husbandry Routine: </a:t>
            </a:r>
            <a:r>
              <a:rPr lang="en-GB" sz="1400" dirty="0">
                <a:effectLst/>
                <a:latin typeface="Calibri" panose="020F0502020204030204" pitchFamily="34" charset="0"/>
                <a:ea typeface="Arial" panose="020B0604020202020204" pitchFamily="34" charset="0"/>
                <a:cs typeface="Calibri" panose="020F0502020204030204" pitchFamily="34" charset="0"/>
              </a:rPr>
              <a:t>You would first lock the  flap to make sure the rabbits can't go outside, after that you would go to the outside area. Then after doing all that that you then go and clean up the faeces from the floor and the shelf. After that you then using the disinfectant and hot water, scrub the floor once again ensuring that you get into all the corners to remove the faeces. You would then rinse with another bucket of hot water to ensure that all then disinfectant has gone, as it can be hazard for the rabbit and for other animals. The floor may need to be swept to get rid of the excess the water. Then you would clean any toys or what bowls and they would to be replaced. You are going to be needing time to allow the floor to dry before letting the rabbits out. You would need to ensure that the cat flap swings open and shut, this is so it doesn't lock the rabbits out of the cold weather.</a:t>
            </a:r>
          </a:p>
          <a:p>
            <a:endParaRPr lang="en-GB" sz="1400" dirty="0">
              <a:latin typeface="Calibri" panose="020F0502020204030204" pitchFamily="34" charset="0"/>
              <a:cs typeface="Calibri" panose="020F0502020204030204" pitchFamily="34" charset="0"/>
            </a:endParaRPr>
          </a:p>
        </p:txBody>
      </p:sp>
      <p:pic>
        <p:nvPicPr>
          <p:cNvPr id="4" name="Recorded Sound">
            <a:hlinkClick r:id="" action="ppaction://media"/>
            <a:extLst>
              <a:ext uri="{FF2B5EF4-FFF2-40B4-BE49-F238E27FC236}">
                <a16:creationId xmlns:a16="http://schemas.microsoft.com/office/drawing/2014/main" id="{014EEDF6-452A-303C-CB79-22AFDD3185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63100" y="201637"/>
            <a:ext cx="1935480" cy="1935480"/>
          </a:xfrm>
          <a:prstGeom prst="rect">
            <a:avLst/>
          </a:prstGeom>
        </p:spPr>
      </p:pic>
    </p:spTree>
    <p:extLst>
      <p:ext uri="{BB962C8B-B14F-4D97-AF65-F5344CB8AC3E}">
        <p14:creationId xmlns:p14="http://schemas.microsoft.com/office/powerpoint/2010/main" val="54145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1CD71-FAA8-F7C6-3947-93BEFD860274}"/>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Rabbits- plans for accommodation</a:t>
            </a:r>
          </a:p>
        </p:txBody>
      </p:sp>
      <p:sp>
        <p:nvSpPr>
          <p:cNvPr id="3" name="Content Placeholder 2">
            <a:extLst>
              <a:ext uri="{FF2B5EF4-FFF2-40B4-BE49-F238E27FC236}">
                <a16:creationId xmlns:a16="http://schemas.microsoft.com/office/drawing/2014/main" id="{BF544F14-FD23-DA63-9D9F-E4E24610A780}"/>
              </a:ext>
            </a:extLst>
          </p:cNvPr>
          <p:cNvSpPr>
            <a:spLocks noGrp="1"/>
          </p:cNvSpPr>
          <p:nvPr>
            <p:ph idx="1"/>
          </p:nvPr>
        </p:nvSpPr>
        <p:spPr>
          <a:xfrm>
            <a:off x="677334" y="1270000"/>
            <a:ext cx="8596668" cy="3880773"/>
          </a:xfrm>
        </p:spPr>
        <p:txBody>
          <a:bodyPr>
            <a:normAutofit fontScale="92500" lnSpcReduction="20000"/>
          </a:bodyPr>
          <a:lstStyle/>
          <a:p>
            <a:r>
              <a:rPr lang="en-GB" sz="2200" dirty="0">
                <a:latin typeface="Calibri" panose="020F0502020204030204" pitchFamily="34" charset="0"/>
                <a:cs typeface="Calibri" panose="020F0502020204030204" pitchFamily="34" charset="0"/>
              </a:rPr>
              <a:t>Managing waste</a:t>
            </a:r>
          </a:p>
          <a:p>
            <a:endParaRPr lang="en-GB" sz="2200" dirty="0">
              <a:latin typeface="Calibri" panose="020F0502020204030204" pitchFamily="34" charset="0"/>
              <a:cs typeface="Calibri" panose="020F0502020204030204" pitchFamily="34" charset="0"/>
            </a:endParaRPr>
          </a:p>
          <a:p>
            <a:r>
              <a:rPr lang="en-GB" sz="1800" b="1" dirty="0">
                <a:effectLst/>
                <a:latin typeface="Calibri" panose="020F0502020204030204" pitchFamily="34" charset="0"/>
                <a:ea typeface="Times New Roman" panose="02020603050405020304" pitchFamily="18" charset="0"/>
                <a:cs typeface="Calibri" panose="020F0502020204030204" pitchFamily="34" charset="0"/>
              </a:rPr>
              <a:t>Disposal of Waste- </a:t>
            </a:r>
            <a:r>
              <a:rPr lang="en-GB" sz="1800" dirty="0">
                <a:effectLst/>
                <a:latin typeface="Calibri" panose="020F0502020204030204" pitchFamily="34" charset="0"/>
                <a:ea typeface="Times New Roman" panose="02020603050405020304" pitchFamily="18" charset="0"/>
                <a:cs typeface="Calibri" panose="020F0502020204030204" pitchFamily="34" charset="0"/>
              </a:rPr>
              <a:t>Any soiled cleaning products (that can’t be washed like the brushes can) dirty bedding and substrate needs to be placed in a strong black bin liner and then thrown away in an outside bin.  Make sure to dispose of any water directly into a sink or an outside drain to prevent spread of any bacteria or diseases.  If possible rabbit waste can be composted which is more environmentally friendly than going to landfill</a:t>
            </a:r>
          </a:p>
          <a:p>
            <a:r>
              <a:rPr lang="en-GB" dirty="0">
                <a:latin typeface="Calibri" panose="020F0502020204030204" pitchFamily="34" charset="0"/>
                <a:ea typeface="Times New Roman" panose="02020603050405020304" pitchFamily="18" charset="0"/>
                <a:cs typeface="Calibri" panose="020F0502020204030204" pitchFamily="34" charset="0"/>
              </a:rPr>
              <a:t>health and safety considerations – actual accommodation  plan shows structural considerations. Other systems relate to regular checks and inspections on the accommodation which are part of the maintenance routine.</a:t>
            </a:r>
          </a:p>
          <a:p>
            <a:r>
              <a:rPr lang="en-GB" sz="1800" dirty="0">
                <a:effectLst/>
                <a:latin typeface="Calibri" panose="020F0502020204030204" pitchFamily="34" charset="0"/>
                <a:ea typeface="Times New Roman" panose="02020603050405020304" pitchFamily="18" charset="0"/>
                <a:cs typeface="Calibri" panose="020F0502020204030204" pitchFamily="34" charset="0"/>
              </a:rPr>
              <a:t>Handling contingencies- plan must include temporary accommodation whilst carrying out cleanin</a:t>
            </a:r>
            <a:r>
              <a:rPr lang="en-GB" dirty="0">
                <a:latin typeface="Calibri" panose="020F0502020204030204" pitchFamily="34" charset="0"/>
                <a:ea typeface="Times New Roman" panose="02020603050405020304" pitchFamily="18" charset="0"/>
                <a:cs typeface="Calibri" panose="020F0502020204030204" pitchFamily="34" charset="0"/>
              </a:rPr>
              <a:t>g and any maintenance. A pet carrier or indoor cage should be available to temporarily house rabbit. If more than one rabbit is kept then facilities to separate and isolate one animal need to be available.</a:t>
            </a: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83962350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0</TotalTime>
  <Words>3260</Words>
  <Application>Microsoft Office PowerPoint</Application>
  <PresentationFormat>Widescreen</PresentationFormat>
  <Paragraphs>146</Paragraphs>
  <Slides>16</Slides>
  <Notes>0</Notes>
  <HiddenSlides>0</HiddenSlides>
  <MMClips>7</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Facet</vt:lpstr>
      <vt:lpstr>Accommodation</vt:lpstr>
      <vt:lpstr>PowerPoint Presentation</vt:lpstr>
      <vt:lpstr>Accommodation for small mammals</vt:lpstr>
      <vt:lpstr>PowerPoint Presentation</vt:lpstr>
      <vt:lpstr>PowerPoint Presentation</vt:lpstr>
      <vt:lpstr>PowerPoint Presentation</vt:lpstr>
      <vt:lpstr>Rabbit</vt:lpstr>
      <vt:lpstr>Rabbit – cleaning routines and schedules</vt:lpstr>
      <vt:lpstr>Rabbits- plans for accommodation</vt:lpstr>
      <vt:lpstr>Task 1- Describe suitable accommodation for a small mammal</vt:lpstr>
      <vt:lpstr>Task 1- Describe suitable accommodation for a small mammal</vt:lpstr>
      <vt:lpstr>Task 1- Describe suitable accommodation for a small mammal</vt:lpstr>
      <vt:lpstr>Task 1- Describe suitable accommodation for a small mammal</vt:lpstr>
      <vt:lpstr>Task 1- Describe suitable accommodation for a small mammal</vt:lpstr>
      <vt:lpstr>Task 1- Describe suitable accommodation for a small mammal</vt:lpstr>
      <vt:lpstr>Task 1- Describe suitable accommodation for a small mammal</vt:lpstr>
    </vt:vector>
  </TitlesOfParts>
  <Company>Ormiston Bolingbroke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Accommodation plans</dc:title>
  <dc:creator>Toni Cavanagh</dc:creator>
  <cp:lastModifiedBy>Ginger ginger</cp:lastModifiedBy>
  <cp:revision>28</cp:revision>
  <cp:lastPrinted>2014-04-03T10:13:19Z</cp:lastPrinted>
  <dcterms:created xsi:type="dcterms:W3CDTF">2014-03-26T12:00:55Z</dcterms:created>
  <dcterms:modified xsi:type="dcterms:W3CDTF">2025-01-09T14:55:10Z</dcterms:modified>
</cp:coreProperties>
</file>