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7072D7-A1D9-5E91-5306-CD809AD03C95}" v="250" dt="2025-01-08T17:14:07.6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7917"/>
            <a:ext cx="9144000" cy="1049868"/>
          </a:xfrm>
        </p:spPr>
        <p:txBody>
          <a:bodyPr/>
          <a:lstStyle/>
          <a:p>
            <a:r>
              <a:rPr lang="en-US" dirty="0"/>
              <a:t>Your Task</a:t>
            </a:r>
          </a:p>
        </p:txBody>
      </p:sp>
      <p:sp>
        <p:nvSpPr>
          <p:cNvPr id="4" name="TextBox 3">
            <a:extLst>
              <a:ext uri="{FF2B5EF4-FFF2-40B4-BE49-F238E27FC236}">
                <a16:creationId xmlns:a16="http://schemas.microsoft.com/office/drawing/2014/main" id="{F4101093-4117-5408-75EC-DD25AA25EDD1}"/>
              </a:ext>
            </a:extLst>
          </p:cNvPr>
          <p:cNvSpPr txBox="1"/>
          <p:nvPr/>
        </p:nvSpPr>
        <p:spPr>
          <a:xfrm>
            <a:off x="790222" y="1608666"/>
            <a:ext cx="10611555"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US" sz="2800" dirty="0">
                <a:latin typeface="Avenir Next LT Pro"/>
                <a:cs typeface="Arial"/>
              </a:rPr>
              <a:t>You need to continue to work either on your Independent Project or your essay. ​</a:t>
            </a:r>
          </a:p>
          <a:p>
            <a:pPr marL="228600" indent="-228600">
              <a:buFont typeface=""/>
              <a:buChar char="•"/>
            </a:pPr>
            <a:r>
              <a:rPr lang="en-US" sz="2800" dirty="0">
                <a:latin typeface="Avenir Next LT Pro"/>
                <a:cs typeface="Arial"/>
              </a:rPr>
              <a:t>The guidance for both have been included within this PowerPoint. ​</a:t>
            </a:r>
          </a:p>
          <a:p>
            <a:pPr marL="228600" indent="-228600">
              <a:buFont typeface=""/>
              <a:buChar char="•"/>
            </a:pPr>
            <a:r>
              <a:rPr lang="en-US" sz="2800" dirty="0">
                <a:latin typeface="Avenir Next LT Pro"/>
                <a:cs typeface="Arial"/>
              </a:rPr>
              <a:t>You must highlight what you have completed within the 2 hours you have today in some way, changing the font </a:t>
            </a:r>
            <a:r>
              <a:rPr lang="en-US" sz="2800" dirty="0" err="1">
                <a:latin typeface="Avenir Next LT Pro"/>
                <a:cs typeface="Arial"/>
              </a:rPr>
              <a:t>colour</a:t>
            </a:r>
            <a:r>
              <a:rPr lang="en-US" sz="2800" dirty="0">
                <a:latin typeface="Avenir Next LT Pro"/>
                <a:cs typeface="Arial"/>
              </a:rPr>
              <a:t> for example.</a:t>
            </a:r>
          </a:p>
          <a:p>
            <a:pPr marL="228600" indent="-228600">
              <a:buFont typeface=""/>
              <a:buChar char="•"/>
            </a:pPr>
            <a:r>
              <a:rPr lang="en-US" sz="2800" dirty="0">
                <a:latin typeface="Avenir Next LT Pro"/>
                <a:cs typeface="Arial"/>
              </a:rPr>
              <a:t>Please email me if you need support with anything or have any questions.</a:t>
            </a:r>
          </a:p>
          <a:p>
            <a:pPr marL="228600" indent="-228600">
              <a:buFont typeface=""/>
              <a:buChar char="•"/>
            </a:pPr>
            <a:r>
              <a:rPr lang="en-US" sz="2800" dirty="0">
                <a:latin typeface="Avenir Next LT Pro"/>
                <a:cs typeface="Arial"/>
              </a:rPr>
              <a:t>If you need me to send you the feedback sheet I conducted before Christmas, then let me know and I can email it to you.</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3812DD-8A69-E1C2-BC72-BBBFF26F8DF3}"/>
              </a:ext>
            </a:extLst>
          </p:cNvPr>
          <p:cNvSpPr txBox="1"/>
          <p:nvPr/>
        </p:nvSpPr>
        <p:spPr>
          <a:xfrm>
            <a:off x="1373" y="1373"/>
            <a:ext cx="12182389" cy="40934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
              <a:buAutoNum type="arabicPeriod"/>
            </a:pPr>
            <a:r>
              <a:rPr lang="en-GB" sz="1200" b="1">
                <a:latin typeface="Calibri"/>
                <a:cs typeface="Arial"/>
              </a:rPr>
              <a:t>Extended Essay Document:</a:t>
            </a:r>
            <a:r>
              <a:rPr lang="en-US" sz="1200">
                <a:latin typeface="Calibri"/>
                <a:cs typeface="Arial"/>
              </a:rPr>
              <a:t>​</a:t>
            </a:r>
          </a:p>
          <a:p>
            <a:pPr marL="800100" lvl="1" indent="-342900">
              <a:buFont typeface="Wingdings,Sans-Serif"/>
              <a:buChar char="q"/>
            </a:pPr>
            <a:r>
              <a:rPr lang="en-GB" sz="1200">
                <a:latin typeface="Calibri"/>
                <a:cs typeface="Arial"/>
              </a:rPr>
              <a:t>Open MS Word</a:t>
            </a:r>
            <a:r>
              <a:rPr lang="en-US" sz="1200">
                <a:latin typeface="Calibri"/>
                <a:cs typeface="Arial"/>
              </a:rPr>
              <a:t>​</a:t>
            </a:r>
          </a:p>
          <a:p>
            <a:pPr marL="800100" lvl="1" indent="-342900">
              <a:buFont typeface="Wingdings,Sans-Serif"/>
              <a:buChar char="q"/>
            </a:pPr>
            <a:r>
              <a:rPr lang="en-GB" sz="1200">
                <a:latin typeface="Calibri"/>
                <a:cs typeface="Arial"/>
              </a:rPr>
              <a:t>Save as ‘Fine Art Extended Essay’</a:t>
            </a:r>
            <a:r>
              <a:rPr lang="en-US" sz="1200">
                <a:latin typeface="Calibri"/>
                <a:cs typeface="Arial"/>
              </a:rPr>
              <a:t>​</a:t>
            </a:r>
          </a:p>
          <a:p>
            <a:pPr marL="800100" lvl="1" indent="-342900">
              <a:buFont typeface="Wingdings,Sans-Serif"/>
              <a:buChar char="q"/>
            </a:pPr>
            <a:r>
              <a:rPr lang="en-GB" sz="1200">
                <a:latin typeface="Calibri"/>
                <a:cs typeface="Arial"/>
              </a:rPr>
              <a:t>In the document, set it out as:</a:t>
            </a:r>
            <a:r>
              <a:rPr lang="en-US" sz="1200">
                <a:latin typeface="Calibri"/>
                <a:cs typeface="Arial"/>
              </a:rPr>
              <a:t>​</a:t>
            </a:r>
          </a:p>
          <a:p>
            <a:pPr marL="1257300" lvl="2" indent="-342900">
              <a:buFont typeface="Wingdings,Sans-Serif"/>
              <a:buChar char="q"/>
            </a:pPr>
            <a:r>
              <a:rPr lang="en-GB" sz="1200">
                <a:latin typeface="Calibri"/>
                <a:cs typeface="Arial"/>
              </a:rPr>
              <a:t>Title: ‘Unit 1 Personal Investigation Essay: </a:t>
            </a:r>
            <a:r>
              <a:rPr lang="en-GB" sz="1200" i="1">
                <a:latin typeface="Calibri"/>
                <a:cs typeface="Arial"/>
              </a:rPr>
              <a:t>INSERT OWN TITLE</a:t>
            </a:r>
            <a:r>
              <a:rPr lang="en-GB" sz="1200">
                <a:latin typeface="Calibri"/>
                <a:cs typeface="Arial"/>
              </a:rPr>
              <a:t>’ </a:t>
            </a:r>
            <a:r>
              <a:rPr lang="en-GB" sz="1200" i="1">
                <a:solidFill>
                  <a:srgbClr val="FF0000"/>
                </a:solidFill>
                <a:latin typeface="Calibri"/>
                <a:cs typeface="Arial"/>
              </a:rPr>
              <a:t>(this title should link to your work)</a:t>
            </a:r>
            <a:r>
              <a:rPr lang="en-US" sz="1200">
                <a:latin typeface="Calibri"/>
                <a:cs typeface="Arial"/>
              </a:rPr>
              <a:t>​</a:t>
            </a:r>
          </a:p>
          <a:p>
            <a:pPr marL="1257300" lvl="2" indent="-342900">
              <a:buFont typeface="Wingdings,Sans-Serif"/>
              <a:buChar char="q"/>
            </a:pPr>
            <a:r>
              <a:rPr lang="en-GB" sz="1200">
                <a:latin typeface="Calibri"/>
                <a:cs typeface="Arial"/>
              </a:rPr>
              <a:t>Your name</a:t>
            </a:r>
            <a:r>
              <a:rPr lang="en-US" sz="1200">
                <a:latin typeface="Calibri"/>
                <a:cs typeface="Arial"/>
              </a:rPr>
              <a:t>​</a:t>
            </a:r>
          </a:p>
          <a:p>
            <a:r>
              <a:rPr lang="en-GB" sz="1000">
                <a:latin typeface="Calibri"/>
                <a:cs typeface="Arial"/>
              </a:rPr>
              <a:t>​</a:t>
            </a:r>
          </a:p>
          <a:p>
            <a:pPr marL="342900" indent="-342900">
              <a:buFont typeface=""/>
              <a:buAutoNum type="arabicPeriod" startAt="2"/>
            </a:pPr>
            <a:r>
              <a:rPr lang="en-GB" sz="1200" b="1">
                <a:latin typeface="Calibri"/>
                <a:cs typeface="Arial"/>
              </a:rPr>
              <a:t>Bibliography Essay Document:</a:t>
            </a:r>
            <a:r>
              <a:rPr lang="en-US" sz="1200">
                <a:latin typeface="Calibri"/>
                <a:cs typeface="Arial"/>
              </a:rPr>
              <a:t>​</a:t>
            </a:r>
          </a:p>
          <a:p>
            <a:pPr marL="800100" lvl="1" indent="-342900">
              <a:buFont typeface="Wingdings,Sans-Serif"/>
              <a:buChar char="q"/>
            </a:pPr>
            <a:r>
              <a:rPr lang="en-GB" sz="1200">
                <a:latin typeface="Calibri"/>
                <a:cs typeface="Arial"/>
              </a:rPr>
              <a:t>Open MS Word</a:t>
            </a:r>
            <a:r>
              <a:rPr lang="en-US" sz="1200">
                <a:latin typeface="Calibri"/>
                <a:cs typeface="Arial"/>
              </a:rPr>
              <a:t>​</a:t>
            </a:r>
          </a:p>
          <a:p>
            <a:pPr marL="800100" lvl="1" indent="-342900">
              <a:buFont typeface="Wingdings,Sans-Serif"/>
              <a:buChar char="q"/>
            </a:pPr>
            <a:r>
              <a:rPr lang="en-GB" sz="1200">
                <a:latin typeface="Calibri"/>
                <a:cs typeface="Arial"/>
              </a:rPr>
              <a:t>Save as ‘Textiles Essay Bibliography’</a:t>
            </a:r>
            <a:r>
              <a:rPr lang="en-US" sz="1200">
                <a:latin typeface="Calibri"/>
                <a:cs typeface="Arial"/>
              </a:rPr>
              <a:t>​</a:t>
            </a:r>
          </a:p>
          <a:p>
            <a:pPr marL="800100" lvl="1" indent="-342900">
              <a:buFont typeface="Wingdings,Sans-Serif"/>
              <a:buChar char="q"/>
            </a:pPr>
            <a:r>
              <a:rPr lang="en-GB" sz="1200">
                <a:latin typeface="Calibri"/>
                <a:cs typeface="Arial"/>
              </a:rPr>
              <a:t>Set out as above with your title and your name</a:t>
            </a:r>
            <a:r>
              <a:rPr lang="en-US" sz="1200">
                <a:latin typeface="Calibri"/>
                <a:cs typeface="Arial"/>
              </a:rPr>
              <a:t>​</a:t>
            </a:r>
          </a:p>
          <a:p>
            <a:pPr marL="800100" lvl="1" indent="-342900">
              <a:buFont typeface="Wingdings,Sans-Serif"/>
              <a:buChar char="q"/>
            </a:pPr>
            <a:r>
              <a:rPr lang="en-GB" sz="1200">
                <a:latin typeface="Calibri"/>
                <a:cs typeface="Arial"/>
              </a:rPr>
              <a:t>Underneath, you will list every website, book or supporting source that you use to support your essay for images or any literature including interviews, quotes and general information. Do this by copying and pasting the links in or listing the title of the book and name of the author.</a:t>
            </a:r>
            <a:r>
              <a:rPr lang="en-US" sz="1200">
                <a:latin typeface="Calibri"/>
                <a:cs typeface="Arial"/>
              </a:rPr>
              <a:t>​</a:t>
            </a:r>
          </a:p>
          <a:p>
            <a:r>
              <a:rPr lang="en-GB" sz="1000">
                <a:latin typeface="Calibri"/>
                <a:cs typeface="Arial"/>
              </a:rPr>
              <a:t>​</a:t>
            </a:r>
          </a:p>
          <a:p>
            <a:pPr marL="342900" indent="-342900">
              <a:buFont typeface=""/>
              <a:buAutoNum type="arabicPeriod" startAt="3"/>
            </a:pPr>
            <a:r>
              <a:rPr lang="en-GB" sz="1200" b="1">
                <a:latin typeface="Calibri"/>
                <a:cs typeface="Arial"/>
              </a:rPr>
              <a:t>The Essay structure itself:</a:t>
            </a:r>
            <a:r>
              <a:rPr lang="en-US" sz="1200">
                <a:latin typeface="Calibri"/>
                <a:cs typeface="Arial"/>
              </a:rPr>
              <a:t>​</a:t>
            </a:r>
          </a:p>
          <a:p>
            <a:pPr marL="742950" lvl="1" indent="-285750">
              <a:buFont typeface="Wingdings,Sans-Serif"/>
              <a:buChar char="q"/>
            </a:pPr>
            <a:r>
              <a:rPr lang="en-GB" sz="1200">
                <a:latin typeface="Calibri"/>
                <a:cs typeface="Arial"/>
              </a:rPr>
              <a:t>Must be between </a:t>
            </a:r>
            <a:r>
              <a:rPr lang="en-GB" sz="1200" b="1">
                <a:latin typeface="Calibri"/>
                <a:cs typeface="Arial"/>
              </a:rPr>
              <a:t>1,000 and 3,000 words</a:t>
            </a:r>
            <a:r>
              <a:rPr lang="en-GB" sz="1200">
                <a:latin typeface="Calibri"/>
                <a:cs typeface="Arial"/>
              </a:rPr>
              <a:t> with supporting images from your artists and your own work.</a:t>
            </a:r>
            <a:r>
              <a:rPr lang="en-US" sz="1200">
                <a:latin typeface="Calibri"/>
                <a:cs typeface="Arial"/>
              </a:rPr>
              <a:t>​</a:t>
            </a:r>
          </a:p>
          <a:p>
            <a:pPr marL="742950" lvl="1" indent="-285750">
              <a:buFont typeface="Wingdings,Sans-Serif"/>
              <a:buChar char="q"/>
            </a:pPr>
            <a:r>
              <a:rPr lang="en-GB" sz="1200">
                <a:latin typeface="Calibri"/>
                <a:cs typeface="Arial"/>
              </a:rPr>
              <a:t>Set out your essay into chunks like so and use the word count as a rough guide to make sure that you meet the minimum word count:</a:t>
            </a:r>
            <a:r>
              <a:rPr lang="en-US" sz="1200">
                <a:latin typeface="Calibri"/>
                <a:cs typeface="Arial"/>
              </a:rPr>
              <a:t>​</a:t>
            </a:r>
          </a:p>
          <a:p>
            <a:pPr marL="1257300" lvl="2" indent="-342900">
              <a:buFont typeface="Wingdings,Sans-Serif"/>
              <a:buChar char="q"/>
            </a:pPr>
            <a:r>
              <a:rPr lang="en-GB" sz="1200">
                <a:latin typeface="Calibri"/>
                <a:cs typeface="Arial"/>
              </a:rPr>
              <a:t>Introduction </a:t>
            </a:r>
            <a:r>
              <a:rPr lang="en-GB" sz="1200" i="1">
                <a:solidFill>
                  <a:srgbClr val="FF0000"/>
                </a:solidFill>
                <a:latin typeface="Calibri"/>
                <a:cs typeface="Arial"/>
              </a:rPr>
              <a:t>(200 words)</a:t>
            </a:r>
            <a:r>
              <a:rPr lang="en-US" sz="1200">
                <a:latin typeface="Calibri"/>
                <a:cs typeface="Arial"/>
              </a:rPr>
              <a:t>​</a:t>
            </a:r>
          </a:p>
          <a:p>
            <a:pPr marL="1257300" lvl="2" indent="-342900">
              <a:buFont typeface="Wingdings,Sans-Serif"/>
              <a:buChar char="q"/>
            </a:pPr>
            <a:r>
              <a:rPr lang="en-GB" sz="1200">
                <a:latin typeface="Calibri"/>
                <a:cs typeface="Arial"/>
              </a:rPr>
              <a:t>Artist One </a:t>
            </a:r>
            <a:r>
              <a:rPr lang="en-GB" sz="1200" i="1">
                <a:solidFill>
                  <a:srgbClr val="FF0000"/>
                </a:solidFill>
                <a:latin typeface="Calibri"/>
                <a:cs typeface="Arial"/>
              </a:rPr>
              <a:t>(500 words)</a:t>
            </a:r>
            <a:r>
              <a:rPr lang="en-US" sz="1200">
                <a:latin typeface="Calibri"/>
                <a:cs typeface="Arial"/>
              </a:rPr>
              <a:t>​</a:t>
            </a:r>
          </a:p>
          <a:p>
            <a:pPr marL="1257300" lvl="2" indent="-342900">
              <a:buFont typeface="Wingdings,Sans-Serif"/>
              <a:buChar char="q"/>
            </a:pPr>
            <a:r>
              <a:rPr lang="en-GB" sz="1200">
                <a:latin typeface="Calibri"/>
                <a:cs typeface="Arial"/>
              </a:rPr>
              <a:t>Artist Two </a:t>
            </a:r>
            <a:r>
              <a:rPr lang="en-GB" sz="1200" i="1">
                <a:solidFill>
                  <a:srgbClr val="FF0000"/>
                </a:solidFill>
                <a:latin typeface="Calibri"/>
                <a:cs typeface="Arial"/>
              </a:rPr>
              <a:t>(500 words)</a:t>
            </a:r>
            <a:r>
              <a:rPr lang="en-US" sz="1200">
                <a:latin typeface="Calibri"/>
                <a:cs typeface="Arial"/>
              </a:rPr>
              <a:t>​</a:t>
            </a:r>
          </a:p>
          <a:p>
            <a:pPr marL="1257300" lvl="2" indent="-342900">
              <a:buFont typeface="Wingdings,Sans-Serif"/>
              <a:buChar char="q"/>
            </a:pPr>
            <a:r>
              <a:rPr lang="en-GB" sz="1200">
                <a:latin typeface="Calibri"/>
                <a:cs typeface="Arial"/>
              </a:rPr>
              <a:t>Comparing the two artists </a:t>
            </a:r>
            <a:r>
              <a:rPr lang="en-GB" sz="1200" i="1">
                <a:solidFill>
                  <a:srgbClr val="FF0000"/>
                </a:solidFill>
                <a:latin typeface="Calibri"/>
                <a:cs typeface="Arial"/>
              </a:rPr>
              <a:t>(200 words)</a:t>
            </a:r>
            <a:r>
              <a:rPr lang="en-US" sz="1200">
                <a:latin typeface="Calibri"/>
                <a:cs typeface="Arial"/>
              </a:rPr>
              <a:t>​</a:t>
            </a:r>
          </a:p>
          <a:p>
            <a:pPr marL="1257300" lvl="2" indent="-342900">
              <a:buFont typeface="Wingdings,Sans-Serif"/>
              <a:buChar char="q"/>
            </a:pPr>
            <a:r>
              <a:rPr lang="en-GB" sz="1200">
                <a:latin typeface="Calibri"/>
                <a:cs typeface="Arial"/>
              </a:rPr>
              <a:t>Evaluation </a:t>
            </a:r>
            <a:r>
              <a:rPr lang="en-GB" sz="1200" i="1">
                <a:solidFill>
                  <a:srgbClr val="FF0000"/>
                </a:solidFill>
                <a:latin typeface="Calibri"/>
                <a:cs typeface="Arial"/>
              </a:rPr>
              <a:t>(200 words)</a:t>
            </a:r>
            <a:r>
              <a:rPr lang="en-US" sz="1200">
                <a:latin typeface="Calibri"/>
                <a:cs typeface="Arial"/>
              </a:rPr>
              <a:t>​</a:t>
            </a:r>
          </a:p>
        </p:txBody>
      </p:sp>
      <p:sp>
        <p:nvSpPr>
          <p:cNvPr id="3" name="TextBox 2">
            <a:extLst>
              <a:ext uri="{FF2B5EF4-FFF2-40B4-BE49-F238E27FC236}">
                <a16:creationId xmlns:a16="http://schemas.microsoft.com/office/drawing/2014/main" id="{DC4C2E65-6D8C-B87F-D74C-AA0776DC7363}"/>
              </a:ext>
            </a:extLst>
          </p:cNvPr>
          <p:cNvSpPr txBox="1"/>
          <p:nvPr/>
        </p:nvSpPr>
        <p:spPr>
          <a:xfrm>
            <a:off x="1373" y="4092832"/>
            <a:ext cx="12196118"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
              <a:buAutoNum type="arabicPeriod" startAt="4"/>
            </a:pPr>
            <a:r>
              <a:rPr lang="en-GB" sz="1200" b="1">
                <a:latin typeface="Calibri"/>
                <a:cs typeface="Arial"/>
              </a:rPr>
              <a:t>Essay detail and what to write:</a:t>
            </a:r>
            <a:r>
              <a:rPr lang="en-US" sz="1200">
                <a:latin typeface="Calibri"/>
                <a:cs typeface="Arial"/>
              </a:rPr>
              <a:t>​</a:t>
            </a:r>
          </a:p>
          <a:p>
            <a:pPr marL="800100" lvl="1" indent="-342900">
              <a:buFont typeface="Wingdings,Sans-Serif"/>
              <a:buChar char="q"/>
            </a:pPr>
            <a:r>
              <a:rPr lang="en-GB" sz="1200" b="1" u="sng">
                <a:latin typeface="Calibri"/>
                <a:cs typeface="Arial"/>
              </a:rPr>
              <a:t>Introduction</a:t>
            </a:r>
            <a:r>
              <a:rPr lang="en-GB" sz="1200" b="1">
                <a:latin typeface="Calibri"/>
                <a:cs typeface="Arial"/>
              </a:rPr>
              <a:t> </a:t>
            </a:r>
            <a:r>
              <a:rPr lang="en-GB" sz="1200" i="1">
                <a:solidFill>
                  <a:srgbClr val="FF0000"/>
                </a:solidFill>
                <a:latin typeface="Calibri"/>
                <a:cs typeface="Arial"/>
              </a:rPr>
              <a:t>(200 words)</a:t>
            </a:r>
            <a:r>
              <a:rPr lang="en-GB" sz="1200" b="1">
                <a:latin typeface="Calibri"/>
                <a:cs typeface="Arial"/>
              </a:rPr>
              <a:t>:</a:t>
            </a:r>
            <a:r>
              <a:rPr lang="en-US" sz="1200">
                <a:latin typeface="Calibri"/>
                <a:cs typeface="Arial"/>
              </a:rPr>
              <a:t>​</a:t>
            </a:r>
          </a:p>
          <a:p>
            <a:pPr marL="1257300" lvl="2" indent="-342900">
              <a:buFont typeface="Wingdings,Sans-Serif"/>
              <a:buChar char="q"/>
            </a:pPr>
            <a:r>
              <a:rPr lang="en-GB" sz="1200">
                <a:latin typeface="Calibri"/>
                <a:cs typeface="Arial"/>
              </a:rPr>
              <a:t>Introduce what you are going to write about including your two chosen artists and your project theme (personal investigation).</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For my extended essay, I am going to write about…</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As part of my personal investigation for Unit 1, through my extended essay, I am going to…</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 have chosen to explore in depth the work of…. and… because…</a:t>
            </a:r>
            <a:r>
              <a:rPr lang="en-US" sz="1200">
                <a:latin typeface="Calibri"/>
                <a:cs typeface="Arial"/>
              </a:rPr>
              <a:t>​</a:t>
            </a:r>
          </a:p>
          <a:p>
            <a:pPr marL="1257300" lvl="2" indent="-342900">
              <a:buFont typeface="Wingdings,Sans-Serif"/>
              <a:buChar char="q"/>
            </a:pPr>
            <a:r>
              <a:rPr lang="en-GB" sz="1200">
                <a:latin typeface="Calibri"/>
                <a:cs typeface="Arial"/>
              </a:rPr>
              <a:t>How will you do this/ answer what you set out to do?</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 will look to explore… I will do this by…</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Within my essay, I want to… I will…</a:t>
            </a:r>
            <a:r>
              <a:rPr lang="en-GB" sz="1200">
                <a:latin typeface="Calibri"/>
                <a:cs typeface="Arial"/>
              </a:rPr>
              <a:t>​</a:t>
            </a:r>
          </a:p>
          <a:p>
            <a:pPr marL="1257300" lvl="2" indent="-342900">
              <a:buFont typeface="Wingdings,Sans-Serif"/>
              <a:buChar char="q"/>
            </a:pPr>
            <a:r>
              <a:rPr lang="en-GB" sz="1200">
                <a:latin typeface="Calibri"/>
                <a:cs typeface="Arial"/>
              </a:rPr>
              <a:t>Why does your theme interest you?</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 chose **** as my personal investigation theme because…</a:t>
            </a:r>
            <a:r>
              <a:rPr lang="en-US" sz="1200">
                <a:latin typeface="Calibri"/>
                <a:cs typeface="Arial"/>
              </a:rPr>
              <a:t>​</a:t>
            </a:r>
          </a:p>
          <a:p>
            <a:pPr marL="1257300" lvl="2" indent="-342900">
              <a:buFont typeface="Wingdings,Sans-Serif"/>
              <a:buChar char="q"/>
            </a:pPr>
            <a:r>
              <a:rPr lang="en-GB" sz="1200">
                <a:latin typeface="Calibri"/>
                <a:cs typeface="Arial"/>
              </a:rPr>
              <a:t>Outline what it is that you want to write about and what you hope to achieve.</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In this essay, I want to write about… I want to explore…</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 hope that I am able to….</a:t>
            </a:r>
          </a:p>
        </p:txBody>
      </p:sp>
    </p:spTree>
    <p:extLst>
      <p:ext uri="{BB962C8B-B14F-4D97-AF65-F5344CB8AC3E}">
        <p14:creationId xmlns:p14="http://schemas.microsoft.com/office/powerpoint/2010/main" val="313402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67B1B4-C931-A72F-62D4-3C5E33AF53F3}"/>
              </a:ext>
            </a:extLst>
          </p:cNvPr>
          <p:cNvSpPr txBox="1"/>
          <p:nvPr/>
        </p:nvSpPr>
        <p:spPr>
          <a:xfrm>
            <a:off x="1373" y="365211"/>
            <a:ext cx="12175524" cy="61247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800100" lvl="1" indent="-342900">
              <a:buFont typeface="Wingdings,Sans-Serif"/>
              <a:buChar char="q"/>
            </a:pPr>
            <a:r>
              <a:rPr lang="en-GB" sz="1200" b="1" u="sng">
                <a:latin typeface="Calibri"/>
                <a:cs typeface="Arial"/>
              </a:rPr>
              <a:t>Artist One and Artist Two</a:t>
            </a:r>
            <a:r>
              <a:rPr lang="en-GB" sz="1200" b="1">
                <a:latin typeface="Calibri"/>
                <a:cs typeface="Arial"/>
              </a:rPr>
              <a:t> </a:t>
            </a:r>
            <a:r>
              <a:rPr lang="en-GB" sz="1200" i="1">
                <a:solidFill>
                  <a:srgbClr val="FF0000"/>
                </a:solidFill>
                <a:latin typeface="Calibri"/>
                <a:cs typeface="Arial"/>
              </a:rPr>
              <a:t>(500 words each)</a:t>
            </a:r>
            <a:r>
              <a:rPr lang="en-GB" sz="1200" b="1">
                <a:latin typeface="Calibri"/>
                <a:cs typeface="Arial"/>
              </a:rPr>
              <a:t>:</a:t>
            </a:r>
            <a:r>
              <a:rPr lang="en-US" sz="1200">
                <a:latin typeface="Calibri"/>
                <a:cs typeface="Arial"/>
              </a:rPr>
              <a:t>​</a:t>
            </a:r>
          </a:p>
          <a:p>
            <a:pPr marL="1257300" lvl="2" indent="-342900">
              <a:buFont typeface="Wingdings,Sans-Serif"/>
              <a:buChar char="q"/>
            </a:pPr>
            <a:r>
              <a:rPr lang="en-GB" sz="1200">
                <a:latin typeface="Calibri"/>
                <a:cs typeface="Arial"/>
              </a:rPr>
              <a:t>This is like your artist research in your sketchbooks, but you need to go into depth. Use the same structure below as a guide for both of your artists. You also need to be researching interviews that they have given, multiple websites that their work might feature on as they tend to talk a lot more in depth about their work.</a:t>
            </a:r>
            <a:r>
              <a:rPr lang="en-US" sz="1200">
                <a:latin typeface="Calibri"/>
                <a:cs typeface="Arial"/>
              </a:rPr>
              <a:t>​</a:t>
            </a:r>
          </a:p>
          <a:p>
            <a:pPr marL="1257300" lvl="2" indent="-342900">
              <a:buFont typeface="Wingdings,Sans-Serif"/>
              <a:buChar char="q"/>
            </a:pPr>
            <a:r>
              <a:rPr lang="en-GB" sz="1200">
                <a:latin typeface="Calibri"/>
                <a:cs typeface="Arial"/>
              </a:rPr>
              <a:t>Include images of their work that support your work and ideas and copy the links that you find them into your bibliography.</a:t>
            </a:r>
            <a:r>
              <a:rPr lang="en-US" sz="1200">
                <a:latin typeface="Calibri"/>
                <a:cs typeface="Arial"/>
              </a:rPr>
              <a:t>​</a:t>
            </a:r>
          </a:p>
          <a:p>
            <a:pPr marL="1714500" lvl="3" indent="-342900">
              <a:buFont typeface="Wingdings,Sans-Serif"/>
              <a:buChar char="q"/>
            </a:pPr>
            <a:r>
              <a:rPr lang="en-GB" sz="1200">
                <a:latin typeface="Calibri"/>
                <a:cs typeface="Arial"/>
              </a:rPr>
              <a:t>Introduction to the artist.</a:t>
            </a:r>
            <a:r>
              <a:rPr lang="en-US" sz="1200">
                <a:latin typeface="Calibri"/>
                <a:cs typeface="Arial"/>
              </a:rPr>
              <a:t>​</a:t>
            </a:r>
          </a:p>
          <a:p>
            <a:pPr marL="2171700" lvl="4" indent="-342900">
              <a:buFont typeface="Wingdings,Sans-Serif"/>
              <a:buChar char="q"/>
            </a:pPr>
            <a:r>
              <a:rPr lang="en-GB" sz="1200" i="1">
                <a:solidFill>
                  <a:srgbClr val="FF0000"/>
                </a:solidFill>
                <a:latin typeface="Calibri"/>
                <a:cs typeface="Arial"/>
              </a:rPr>
              <a:t>ARTIST NAME is the first/ second artist that I am going to explore… I chose this artist because…</a:t>
            </a:r>
            <a:r>
              <a:rPr lang="en-US" sz="1200">
                <a:latin typeface="Calibri"/>
                <a:cs typeface="Arial"/>
              </a:rPr>
              <a:t>​</a:t>
            </a:r>
          </a:p>
          <a:p>
            <a:pPr marL="2171700" lvl="4" indent="-342900">
              <a:buFont typeface="Wingdings,Sans-Serif"/>
              <a:buChar char="q"/>
            </a:pPr>
            <a:r>
              <a:rPr lang="en-GB" sz="1200" i="1">
                <a:solidFill>
                  <a:srgbClr val="FF0000"/>
                </a:solidFill>
                <a:latin typeface="Calibri"/>
                <a:cs typeface="Arial"/>
              </a:rPr>
              <a:t>For my first/ second artist, I am going to investigate the work of…</a:t>
            </a:r>
            <a:r>
              <a:rPr lang="en-US" sz="1200">
                <a:latin typeface="Calibri"/>
                <a:cs typeface="Arial"/>
              </a:rPr>
              <a:t>​</a:t>
            </a:r>
          </a:p>
          <a:p>
            <a:pPr marL="1714500" lvl="3" indent="-342900">
              <a:buFont typeface="Wingdings,Sans-Serif"/>
              <a:buChar char="q"/>
            </a:pPr>
            <a:r>
              <a:rPr lang="en-GB" sz="1200">
                <a:latin typeface="Calibri"/>
                <a:cs typeface="Arial"/>
              </a:rPr>
              <a:t>Artist information. </a:t>
            </a:r>
            <a:r>
              <a:rPr lang="en-GB" sz="1200" i="1">
                <a:solidFill>
                  <a:srgbClr val="FF0000"/>
                </a:solidFill>
                <a:latin typeface="Calibri"/>
                <a:cs typeface="Arial"/>
              </a:rPr>
              <a:t>As you would do in your sketchbook.</a:t>
            </a:r>
            <a:r>
              <a:rPr lang="en-GB" sz="1200">
                <a:latin typeface="Calibri"/>
                <a:cs typeface="Arial"/>
              </a:rPr>
              <a:t>​</a:t>
            </a:r>
          </a:p>
          <a:p>
            <a:pPr marL="1714500" lvl="3" indent="-342900">
              <a:buFont typeface="Wingdings,Sans-Serif"/>
              <a:buChar char="q"/>
            </a:pPr>
            <a:r>
              <a:rPr lang="en-GB" sz="1200">
                <a:latin typeface="Calibri"/>
                <a:cs typeface="Arial"/>
              </a:rPr>
              <a:t>What is their work about and how does it link to your work and theme? </a:t>
            </a:r>
            <a:r>
              <a:rPr lang="en-GB" sz="1200" i="1">
                <a:solidFill>
                  <a:srgbClr val="FF0000"/>
                </a:solidFill>
                <a:latin typeface="Calibri"/>
                <a:cs typeface="Arial"/>
              </a:rPr>
              <a:t>Like with your artist research, include techniques, processes, tools, equipment and materials. Subject matter and their inspiration is key here.</a:t>
            </a:r>
            <a:r>
              <a:rPr lang="en-GB" sz="1200">
                <a:latin typeface="Calibri"/>
                <a:cs typeface="Arial"/>
              </a:rPr>
              <a:t>​</a:t>
            </a:r>
          </a:p>
          <a:p>
            <a:pPr marL="1714500" lvl="3" indent="-342900">
              <a:buFont typeface="Wingdings,Sans-Serif"/>
              <a:buChar char="q"/>
            </a:pPr>
            <a:r>
              <a:rPr lang="en-GB" sz="1200">
                <a:latin typeface="Calibri"/>
                <a:cs typeface="Arial"/>
              </a:rPr>
              <a:t>What are your favourite pieces of their work and why? </a:t>
            </a:r>
            <a:r>
              <a:rPr lang="en-GB" sz="1200" i="1">
                <a:solidFill>
                  <a:srgbClr val="FF0000"/>
                </a:solidFill>
                <a:latin typeface="Calibri"/>
                <a:cs typeface="Arial"/>
              </a:rPr>
              <a:t>Select x2 pieces to write about, making references to your ideas and theme. Support this with images of both their work and yours.</a:t>
            </a:r>
            <a:r>
              <a:rPr lang="en-GB" sz="1200">
                <a:latin typeface="Calibri"/>
                <a:cs typeface="Arial"/>
              </a:rPr>
              <a:t>​</a:t>
            </a:r>
          </a:p>
          <a:p>
            <a:pPr marL="1714500" lvl="3" indent="-342900">
              <a:buFont typeface="Wingdings,Sans-Serif"/>
              <a:buChar char="q"/>
            </a:pPr>
            <a:r>
              <a:rPr lang="en-GB" sz="1200">
                <a:latin typeface="Calibri"/>
                <a:cs typeface="Arial"/>
              </a:rPr>
              <a:t>How have these particular pieces been made? </a:t>
            </a:r>
            <a:r>
              <a:rPr lang="en-GB" sz="1200" i="1">
                <a:solidFill>
                  <a:srgbClr val="FF0000"/>
                </a:solidFill>
                <a:latin typeface="Calibri"/>
                <a:cs typeface="Arial"/>
              </a:rPr>
              <a:t>Explain how you have then applied these techniques and methods to your own pieces.</a:t>
            </a:r>
            <a:r>
              <a:rPr lang="en-GB" sz="1200">
                <a:latin typeface="Calibri"/>
                <a:cs typeface="Arial"/>
              </a:rPr>
              <a:t>​</a:t>
            </a:r>
          </a:p>
          <a:p>
            <a:pPr marL="1714500" lvl="3" indent="-342900">
              <a:buFont typeface="Wingdings,Sans-Serif"/>
              <a:buChar char="q"/>
            </a:pPr>
            <a:r>
              <a:rPr lang="en-GB" sz="1200">
                <a:latin typeface="Calibri"/>
                <a:cs typeface="Arial"/>
              </a:rPr>
              <a:t>How do they link to your own work/ outcomes? </a:t>
            </a:r>
            <a:r>
              <a:rPr lang="en-GB" sz="1200" i="1">
                <a:solidFill>
                  <a:srgbClr val="FF0000"/>
                </a:solidFill>
                <a:latin typeface="Calibri"/>
                <a:cs typeface="Arial"/>
              </a:rPr>
              <a:t>It is good to show images of your work and theirs together to support what you are writing about.</a:t>
            </a:r>
            <a:r>
              <a:rPr lang="en-US" sz="1200">
                <a:latin typeface="Calibri"/>
                <a:cs typeface="Arial"/>
              </a:rPr>
              <a:t>​</a:t>
            </a:r>
          </a:p>
          <a:p>
            <a:pPr marL="1714500" lvl="3" indent="-342900">
              <a:buFont typeface="Wingdings,Sans-Serif"/>
              <a:buChar char="q"/>
            </a:pPr>
            <a:r>
              <a:rPr lang="en-GB" sz="1200">
                <a:latin typeface="Calibri"/>
                <a:cs typeface="Arial"/>
              </a:rPr>
              <a:t>How has this/ have these artists influenced your work, overall creative learning journey and final outcomes? </a:t>
            </a:r>
            <a:r>
              <a:rPr lang="en-GB" sz="1200" i="1">
                <a:solidFill>
                  <a:srgbClr val="FF0000"/>
                </a:solidFill>
                <a:latin typeface="Calibri"/>
                <a:cs typeface="Arial"/>
              </a:rPr>
              <a:t>Support this again with images of your work.</a:t>
            </a:r>
            <a:r>
              <a:rPr lang="en-GB" sz="1200">
                <a:latin typeface="Calibri"/>
                <a:cs typeface="Arial"/>
              </a:rPr>
              <a:t>​</a:t>
            </a:r>
          </a:p>
          <a:p>
            <a:r>
              <a:rPr lang="en-GB" sz="1000">
                <a:latin typeface="Calibri"/>
                <a:cs typeface="Arial"/>
              </a:rPr>
              <a:t>​</a:t>
            </a:r>
          </a:p>
          <a:p>
            <a:pPr marL="800100" lvl="1" indent="-342900">
              <a:buFont typeface="Wingdings,Sans-Serif"/>
              <a:buChar char="q"/>
            </a:pPr>
            <a:r>
              <a:rPr lang="en-GB" sz="1200" b="1" u="sng">
                <a:latin typeface="Calibri"/>
                <a:cs typeface="Arial"/>
              </a:rPr>
              <a:t>Comparing the two artists</a:t>
            </a:r>
            <a:r>
              <a:rPr lang="en-GB" sz="1200" b="1">
                <a:latin typeface="Calibri"/>
                <a:cs typeface="Arial"/>
              </a:rPr>
              <a:t> </a:t>
            </a:r>
            <a:r>
              <a:rPr lang="en-GB" sz="1200" i="1">
                <a:solidFill>
                  <a:srgbClr val="FF0000"/>
                </a:solidFill>
                <a:latin typeface="Calibri"/>
                <a:cs typeface="Arial"/>
              </a:rPr>
              <a:t>(200 words)</a:t>
            </a:r>
            <a:r>
              <a:rPr lang="en-GB" sz="1200" b="1">
                <a:latin typeface="Calibri"/>
                <a:cs typeface="Arial"/>
              </a:rPr>
              <a:t>:</a:t>
            </a:r>
            <a:r>
              <a:rPr lang="en-US" sz="1200">
                <a:latin typeface="Calibri"/>
                <a:cs typeface="Arial"/>
              </a:rPr>
              <a:t>​</a:t>
            </a:r>
          </a:p>
          <a:p>
            <a:pPr marL="1257300" lvl="2" indent="-342900">
              <a:buFont typeface="Wingdings,Sans-Serif"/>
              <a:buChar char="q"/>
            </a:pPr>
            <a:r>
              <a:rPr lang="en-GB" sz="1200">
                <a:latin typeface="Calibri"/>
                <a:cs typeface="Arial"/>
              </a:rPr>
              <a:t>Describe the similarities and differences in their work. </a:t>
            </a:r>
            <a:r>
              <a:rPr lang="en-GB" sz="1200" i="1">
                <a:solidFill>
                  <a:srgbClr val="FF0000"/>
                </a:solidFill>
                <a:latin typeface="Calibri"/>
                <a:cs typeface="Arial"/>
              </a:rPr>
              <a:t>Think techniques, processes, outcomes, subject matter.</a:t>
            </a:r>
            <a:r>
              <a:rPr lang="en-GB" sz="1200">
                <a:latin typeface="Calibri"/>
                <a:cs typeface="Arial"/>
              </a:rPr>
              <a:t>​</a:t>
            </a:r>
          </a:p>
          <a:p>
            <a:pPr marL="1257300" lvl="2" indent="-342900">
              <a:buFont typeface="Wingdings,Sans-Serif"/>
              <a:buChar char="q"/>
            </a:pPr>
            <a:r>
              <a:rPr lang="en-GB" sz="1200">
                <a:latin typeface="Calibri"/>
                <a:cs typeface="Arial"/>
              </a:rPr>
              <a:t>Whose work do you find more influential and why?</a:t>
            </a:r>
            <a:r>
              <a:rPr lang="en-US" sz="1200">
                <a:latin typeface="Calibri"/>
                <a:cs typeface="Arial"/>
              </a:rPr>
              <a:t>​</a:t>
            </a:r>
          </a:p>
          <a:p>
            <a:pPr marL="1257300" lvl="2" indent="-342900">
              <a:buFont typeface="Wingdings,Sans-Serif"/>
              <a:buChar char="q"/>
            </a:pPr>
            <a:r>
              <a:rPr lang="en-GB" sz="1200">
                <a:latin typeface="Calibri"/>
                <a:cs typeface="Arial"/>
              </a:rPr>
              <a:t>Whose work had a bigger impact on society and why? </a:t>
            </a:r>
            <a:r>
              <a:rPr lang="en-GB" sz="1200" i="1">
                <a:solidFill>
                  <a:srgbClr val="FF0000"/>
                </a:solidFill>
                <a:latin typeface="Calibri"/>
                <a:cs typeface="Arial"/>
              </a:rPr>
              <a:t>Is this relevant to your artists? For some choices this will be a key talking point as for many, they change how something is done, perceived, utilised.</a:t>
            </a:r>
            <a:r>
              <a:rPr lang="en-GB" sz="1200">
                <a:latin typeface="Calibri"/>
                <a:cs typeface="Arial"/>
              </a:rPr>
              <a:t>​</a:t>
            </a:r>
          </a:p>
          <a:p>
            <a:pPr marL="1257300" lvl="2" indent="-342900">
              <a:buFont typeface="Wingdings,Sans-Serif"/>
              <a:buChar char="q"/>
            </a:pPr>
            <a:r>
              <a:rPr lang="en-GB" sz="1200">
                <a:latin typeface="Calibri"/>
                <a:cs typeface="Arial"/>
              </a:rPr>
              <a:t>Whose work reflects in your ideas and final outcomes more and why?</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When exploring and researching these two artists, I…</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Though both artists are… show… inspired me…</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Though I have been influenced by both artists, ARTIST NAME has had the biggest influence on… because.</a:t>
            </a:r>
            <a:r>
              <a:rPr lang="en-GB" sz="1200">
                <a:latin typeface="Calibri"/>
                <a:cs typeface="Arial"/>
              </a:rPr>
              <a:t>​</a:t>
            </a:r>
          </a:p>
          <a:p>
            <a:r>
              <a:rPr lang="en-GB" sz="1000">
                <a:latin typeface="Calibri"/>
                <a:cs typeface="Arial"/>
              </a:rPr>
              <a:t>​</a:t>
            </a:r>
          </a:p>
          <a:p>
            <a:pPr marL="800100" lvl="1" indent="-342900">
              <a:buFont typeface="Wingdings,Sans-Serif"/>
              <a:buChar char="q"/>
            </a:pPr>
            <a:r>
              <a:rPr lang="en-GB" sz="1200" b="1" u="sng">
                <a:latin typeface="Calibri"/>
                <a:cs typeface="Arial"/>
              </a:rPr>
              <a:t>Evaluation</a:t>
            </a:r>
            <a:r>
              <a:rPr lang="en-GB" sz="1200" b="1">
                <a:latin typeface="Calibri"/>
                <a:cs typeface="Arial"/>
              </a:rPr>
              <a:t> </a:t>
            </a:r>
            <a:r>
              <a:rPr lang="en-GB" sz="1200" i="1">
                <a:solidFill>
                  <a:srgbClr val="FF0000"/>
                </a:solidFill>
                <a:latin typeface="Calibri"/>
                <a:cs typeface="Arial"/>
              </a:rPr>
              <a:t>(200 words)</a:t>
            </a:r>
            <a:r>
              <a:rPr lang="en-GB" sz="1200" b="1">
                <a:latin typeface="Calibri"/>
                <a:cs typeface="Arial"/>
              </a:rPr>
              <a:t>:</a:t>
            </a:r>
            <a:r>
              <a:rPr lang="en-US" sz="1200">
                <a:latin typeface="Calibri"/>
                <a:cs typeface="Arial"/>
              </a:rPr>
              <a:t>​</a:t>
            </a:r>
          </a:p>
          <a:p>
            <a:pPr marL="1257300" lvl="2" indent="-342900">
              <a:buFont typeface="Wingdings,Sans-Serif"/>
              <a:buChar char="q"/>
            </a:pPr>
            <a:r>
              <a:rPr lang="en-GB" sz="1200">
                <a:latin typeface="Calibri"/>
                <a:cs typeface="Arial"/>
              </a:rPr>
              <a:t>What have your learnt over the course of your personal investigation work?</a:t>
            </a:r>
            <a:r>
              <a:rPr lang="en-US" sz="1200">
                <a:latin typeface="Calibri"/>
                <a:cs typeface="Arial"/>
              </a:rPr>
              <a:t>​</a:t>
            </a:r>
          </a:p>
          <a:p>
            <a:pPr marL="1257300" lvl="2" indent="-342900">
              <a:buFont typeface="Wingdings,Sans-Serif"/>
              <a:buChar char="q"/>
            </a:pPr>
            <a:r>
              <a:rPr lang="en-GB" sz="1200">
                <a:latin typeface="Calibri"/>
                <a:cs typeface="Arial"/>
              </a:rPr>
              <a:t>How has this affected you as an artist, your thinking and design process or your abilities as an artist?</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Over the course of my personal investigation project, I have…</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From this, I have learnt… </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Overall, I have….</a:t>
            </a:r>
            <a:r>
              <a:rPr lang="en-US" sz="1200">
                <a:latin typeface="Calibri"/>
                <a:cs typeface="Arial"/>
              </a:rPr>
              <a:t>​</a:t>
            </a:r>
          </a:p>
          <a:p>
            <a:pPr marL="1714500" lvl="3" indent="-342900">
              <a:buFont typeface="Wingdings,Sans-Serif"/>
              <a:buChar char="q"/>
            </a:pPr>
            <a:r>
              <a:rPr lang="en-GB" sz="1200" i="1">
                <a:solidFill>
                  <a:srgbClr val="FF0000"/>
                </a:solidFill>
                <a:latin typeface="Calibri"/>
                <a:cs typeface="Arial"/>
              </a:rPr>
              <a:t>In conclusion, I have…</a:t>
            </a:r>
          </a:p>
        </p:txBody>
      </p:sp>
    </p:spTree>
    <p:extLst>
      <p:ext uri="{BB962C8B-B14F-4D97-AF65-F5344CB8AC3E}">
        <p14:creationId xmlns:p14="http://schemas.microsoft.com/office/powerpoint/2010/main" val="1041274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E54A06-F3CA-DBC5-2298-485349AE45ED}"/>
              </a:ext>
            </a:extLst>
          </p:cNvPr>
          <p:cNvSpPr txBox="1"/>
          <p:nvPr/>
        </p:nvSpPr>
        <p:spPr>
          <a:xfrm>
            <a:off x="1373" y="1373"/>
            <a:ext cx="12189254"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Aptos Display"/>
                <a:cs typeface="Segoe UI"/>
              </a:rPr>
              <a:t>Mindmap of Ideas:</a:t>
            </a:r>
            <a:r>
              <a:rPr lang="en-US" sz="1600">
                <a:latin typeface="Aptos Display"/>
                <a:cs typeface="Segoe UI"/>
              </a:rPr>
              <a:t>​</a:t>
            </a:r>
          </a:p>
          <a:p>
            <a:r>
              <a:rPr lang="en-US" sz="1600">
                <a:latin typeface="Aptos Display"/>
                <a:cs typeface="Segoe UI"/>
              </a:rPr>
              <a:t>Include themes you might look at, branch off ideas for each one, for example, nature, architecture or street photography.​</a:t>
            </a:r>
          </a:p>
          <a:p>
            <a:r>
              <a:rPr lang="en-US" sz="1600">
                <a:latin typeface="Aptos Display"/>
                <a:cs typeface="Segoe UI"/>
              </a:rPr>
              <a:t>​</a:t>
            </a:r>
          </a:p>
          <a:p>
            <a:r>
              <a:rPr lang="en-US" sz="1600" b="1">
                <a:latin typeface="Aptos Display"/>
                <a:cs typeface="Segoe UI"/>
              </a:rPr>
              <a:t>Mood board of Ideas:</a:t>
            </a:r>
            <a:r>
              <a:rPr lang="en-US" sz="1600">
                <a:latin typeface="Aptos Display"/>
                <a:cs typeface="Segoe UI"/>
              </a:rPr>
              <a:t>​</a:t>
            </a:r>
          </a:p>
          <a:p>
            <a:r>
              <a:rPr lang="en-US" sz="1600">
                <a:latin typeface="Aptos Display"/>
                <a:cs typeface="Segoe UI"/>
              </a:rPr>
              <a:t>Images only. This can either go on the slide with your statement of intent or on the slide after it. ​</a:t>
            </a:r>
          </a:p>
          <a:p>
            <a:r>
              <a:rPr lang="en-US" sz="1600">
                <a:latin typeface="Aptos Display"/>
                <a:cs typeface="Segoe UI"/>
              </a:rPr>
              <a:t>​</a:t>
            </a:r>
          </a:p>
          <a:p>
            <a:r>
              <a:rPr lang="en-US" sz="1600" b="1">
                <a:latin typeface="Aptos Display"/>
                <a:cs typeface="Segoe UI"/>
              </a:rPr>
              <a:t>Statement of Intent:</a:t>
            </a:r>
            <a:r>
              <a:rPr lang="en-US" sz="1600">
                <a:latin typeface="Aptos Display"/>
                <a:cs typeface="Segoe UI"/>
              </a:rPr>
              <a:t>​</a:t>
            </a:r>
          </a:p>
          <a:p>
            <a:r>
              <a:rPr lang="en-US" sz="1600">
                <a:latin typeface="Aptos Display"/>
                <a:cs typeface="Segoe UI"/>
              </a:rPr>
              <a:t>Why have you chosen this specific theme for your independent project? How will you develop it? What personal meaning can you incorporate?​</a:t>
            </a:r>
          </a:p>
          <a:p>
            <a:r>
              <a:rPr lang="en-US" sz="1600">
                <a:latin typeface="Aptos Display"/>
                <a:cs typeface="Segoe UI"/>
              </a:rPr>
              <a:t>What skills will you develop in this project? - Macro photography, general photography skills, composition etc.​</a:t>
            </a:r>
          </a:p>
          <a:p>
            <a:r>
              <a:rPr lang="en-US" sz="1600">
                <a:latin typeface="Aptos Display"/>
                <a:cs typeface="Segoe UI"/>
              </a:rPr>
              <a:t>Which photographers will you look at? (I will look at the work of... their work is interesting and relevant to my own ideas). Why?​</a:t>
            </a:r>
          </a:p>
          <a:p>
            <a:r>
              <a:rPr lang="en-US" sz="1600">
                <a:latin typeface="Aptos Display"/>
                <a:cs typeface="Segoe UI"/>
              </a:rPr>
              <a:t>I also plan to broaden my research methods by... </a:t>
            </a:r>
            <a:r>
              <a:rPr lang="en-US" sz="1600" i="1">
                <a:latin typeface="Aptos Display"/>
                <a:cs typeface="Segoe UI"/>
              </a:rPr>
              <a:t>A list of research methods you plan to use e.g. books, YouTube videos, articles etc. (don't write them in unless you plan to use them, it is better to add them in later and discuss in your evaluation than it is to mention them in your statement of intent and not include.) </a:t>
            </a:r>
            <a:r>
              <a:rPr lang="en-US" sz="1600">
                <a:latin typeface="Aptos Display"/>
                <a:cs typeface="Segoe UI"/>
              </a:rPr>
              <a:t>I think it is important to look at the work of others throughout the assignment in order to support the development of my ideas.</a:t>
            </a:r>
          </a:p>
        </p:txBody>
      </p:sp>
      <p:sp>
        <p:nvSpPr>
          <p:cNvPr id="3" name="TextBox 2">
            <a:extLst>
              <a:ext uri="{FF2B5EF4-FFF2-40B4-BE49-F238E27FC236}">
                <a16:creationId xmlns:a16="http://schemas.microsoft.com/office/drawing/2014/main" id="{5930F740-F54B-F49C-B69A-81CD1BD3E5E1}"/>
              </a:ext>
            </a:extLst>
          </p:cNvPr>
          <p:cNvSpPr txBox="1"/>
          <p:nvPr/>
        </p:nvSpPr>
        <p:spPr>
          <a:xfrm>
            <a:off x="1373" y="3543643"/>
            <a:ext cx="12182389"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Aptos Display"/>
                <a:cs typeface="Segoe UI"/>
              </a:rPr>
              <a:t>Artist Research:​</a:t>
            </a:r>
            <a:r>
              <a:rPr lang="en-US" sz="1600">
                <a:latin typeface="Aptos Display"/>
                <a:cs typeface="Segoe UI"/>
              </a:rPr>
              <a:t>​</a:t>
            </a:r>
          </a:p>
          <a:p>
            <a:r>
              <a:rPr lang="en-US" sz="1600">
                <a:latin typeface="Aptos Display"/>
                <a:cs typeface="Segoe UI"/>
              </a:rPr>
              <a:t>Look at a very minimum of 3/8 photographers. It is useful to have some at the start of your work before your first shoot and some throughout to show your refinement and progression with the project.​​</a:t>
            </a:r>
          </a:p>
          <a:p>
            <a:r>
              <a:rPr lang="en-US" sz="1600">
                <a:latin typeface="Aptos Display"/>
                <a:cs typeface="Segoe UI"/>
              </a:rPr>
              <a:t>Your artist research should not be solely a biography about the photographer. Have a couple of relevant facts, but the bulk of your research needs to be what you like about the work (lighting, composition, subject matter etc) and how it will influence your work. The examiner needs to see how you can link your research with your own work, being able to discuss the work of an artist is crucial to your development and progression as it will aid you when writing your photoshoot summaries and project evaluation.​​</a:t>
            </a:r>
          </a:p>
          <a:p>
            <a:r>
              <a:rPr lang="en-US" sz="1600">
                <a:latin typeface="Aptos Display"/>
                <a:cs typeface="Segoe UI"/>
              </a:rPr>
              <a:t>​​</a:t>
            </a:r>
          </a:p>
          <a:p>
            <a:r>
              <a:rPr lang="en-US" sz="1600" b="1">
                <a:latin typeface="Aptos Display"/>
                <a:cs typeface="Segoe UI"/>
              </a:rPr>
              <a:t>Photoshoots:​</a:t>
            </a:r>
            <a:r>
              <a:rPr lang="en-US" sz="1600">
                <a:latin typeface="Aptos Display"/>
                <a:cs typeface="Segoe UI"/>
              </a:rPr>
              <a:t>​</a:t>
            </a:r>
          </a:p>
          <a:p>
            <a:r>
              <a:rPr lang="en-US" sz="1600">
                <a:latin typeface="Aptos Display"/>
                <a:cs typeface="Segoe UI"/>
              </a:rPr>
              <a:t>You need a minimum of 3/8 photoshoots for your project.​​</a:t>
            </a:r>
          </a:p>
          <a:p>
            <a:r>
              <a:rPr lang="en-US" sz="1600">
                <a:latin typeface="Aptos Display"/>
                <a:cs typeface="Segoe UI"/>
              </a:rPr>
              <a:t>Each shoot should have at least 30 images.​​</a:t>
            </a:r>
          </a:p>
          <a:p>
            <a:r>
              <a:rPr lang="en-US" sz="1600">
                <a:latin typeface="Aptos Display"/>
                <a:cs typeface="Segoe UI"/>
              </a:rPr>
              <a:t>Within each shoot, you need a plan, contact sheet, edits and a summary.</a:t>
            </a:r>
          </a:p>
        </p:txBody>
      </p:sp>
    </p:spTree>
    <p:extLst>
      <p:ext uri="{BB962C8B-B14F-4D97-AF65-F5344CB8AC3E}">
        <p14:creationId xmlns:p14="http://schemas.microsoft.com/office/powerpoint/2010/main" val="2997128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D15E90-44B0-9368-D7E0-D64E9135E204}"/>
              </a:ext>
            </a:extLst>
          </p:cNvPr>
          <p:cNvSpPr txBox="1"/>
          <p:nvPr/>
        </p:nvSpPr>
        <p:spPr>
          <a:xfrm>
            <a:off x="1373" y="1373"/>
            <a:ext cx="12175524" cy="4493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Aptos Display"/>
                <a:cs typeface="Segoe UI"/>
              </a:rPr>
              <a:t>Photoshoot plans:</a:t>
            </a:r>
            <a:r>
              <a:rPr lang="en-US" sz="1600">
                <a:latin typeface="Aptos Display"/>
                <a:cs typeface="Segoe UI"/>
              </a:rPr>
              <a:t>​</a:t>
            </a:r>
          </a:p>
          <a:p>
            <a:r>
              <a:rPr lang="en-US" sz="1600">
                <a:latin typeface="Aptos Display"/>
                <a:cs typeface="Segoe UI"/>
              </a:rPr>
              <a:t>For your plan, it needs to be something simple and brief, a few sentences explaining your intentions. What will be your subject? What location will you use? (Doesn't need to be specific, you could just say a city centre so you have a choice, a forest, abandoned building etc). What photographer are you focusing on?​</a:t>
            </a:r>
          </a:p>
          <a:p>
            <a:r>
              <a:rPr lang="en-US" sz="1600">
                <a:latin typeface="Aptos Display"/>
                <a:cs typeface="Segoe UI"/>
              </a:rPr>
              <a:t>​</a:t>
            </a:r>
          </a:p>
          <a:p>
            <a:r>
              <a:rPr lang="en-US" sz="1600" b="1">
                <a:latin typeface="Aptos Display"/>
                <a:cs typeface="Segoe UI"/>
              </a:rPr>
              <a:t>Contact sheets:</a:t>
            </a:r>
            <a:r>
              <a:rPr lang="en-US" sz="1600">
                <a:latin typeface="Aptos Display"/>
                <a:cs typeface="Segoe UI"/>
              </a:rPr>
              <a:t>​</a:t>
            </a:r>
          </a:p>
          <a:p>
            <a:r>
              <a:rPr lang="en-US" sz="1600">
                <a:latin typeface="Aptos Display"/>
                <a:cs typeface="Segoe UI"/>
              </a:rPr>
              <a:t>For your contact sheet, you need to include all images taken for that shoot, not just favourites or carefully chosen ones. With this, it is better for the examiner to see how you've realised your intentions and how you have been reflective and recognised what ones do or do not work.​</a:t>
            </a:r>
          </a:p>
          <a:p>
            <a:r>
              <a:rPr lang="en-US" sz="1600">
                <a:latin typeface="Aptos Display"/>
                <a:cs typeface="Segoe UI"/>
              </a:rPr>
              <a:t>Highlight your most successful images (6) in green and your least successful (6) in red. This way, you can write about them easily on your contact sheet slide.​</a:t>
            </a:r>
          </a:p>
          <a:p>
            <a:r>
              <a:rPr lang="en-US" sz="1600">
                <a:latin typeface="Aptos Display"/>
                <a:cs typeface="Segoe UI"/>
              </a:rPr>
              <a:t>When writing about your contact sheet, highlight what you have done this shoot. It may seem repetitve or even a waste of time, however, it is all important so the examiner can be clear on what you have done. For example, "in this shoot I took photos of different building textures..."​</a:t>
            </a:r>
          </a:p>
          <a:p>
            <a:r>
              <a:rPr lang="en-US" sz="1600">
                <a:latin typeface="Aptos Display"/>
                <a:cs typeface="Segoe UI"/>
              </a:rPr>
              <a:t>The sentence above would feed nicely into you discussing your most successful and least successful images. ​</a:t>
            </a:r>
          </a:p>
          <a:p>
            <a:r>
              <a:rPr lang="en-US" sz="1600">
                <a:latin typeface="Aptos Display"/>
                <a:cs typeface="Segoe UI"/>
              </a:rPr>
              <a:t>"I have chosen the green highlioghted images as my most successful because...". You can then talk about how they have related to your intentions set out in your plan, the composition, lighting, subject matter etc.​</a:t>
            </a:r>
          </a:p>
          <a:p>
            <a:r>
              <a:rPr lang="en-US" sz="1600">
                <a:latin typeface="Aptos Display"/>
                <a:cs typeface="Segoe UI"/>
              </a:rPr>
              <a:t>"The images highlighted in red are my least successful because...:. You can then talk about how these have not related to your intentions in your plan. Maybe the lighting isn't great, they are blurry, or the composition isn't up to the standard you want it to be.​</a:t>
            </a:r>
          </a:p>
          <a:p>
            <a:r>
              <a:rPr lang="en-US" sz="1400">
                <a:latin typeface="Aptos Display"/>
                <a:cs typeface="Segoe UI"/>
              </a:rPr>
              <a:t>​</a:t>
            </a:r>
          </a:p>
        </p:txBody>
      </p:sp>
      <p:sp>
        <p:nvSpPr>
          <p:cNvPr id="3" name="TextBox 2">
            <a:extLst>
              <a:ext uri="{FF2B5EF4-FFF2-40B4-BE49-F238E27FC236}">
                <a16:creationId xmlns:a16="http://schemas.microsoft.com/office/drawing/2014/main" id="{7162FC41-C8F1-BBDD-281C-C26862AB0C55}"/>
              </a:ext>
            </a:extLst>
          </p:cNvPr>
          <p:cNvSpPr txBox="1"/>
          <p:nvPr/>
        </p:nvSpPr>
        <p:spPr>
          <a:xfrm>
            <a:off x="1373" y="4305643"/>
            <a:ext cx="12182389"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Aptos Display"/>
                <a:cs typeface="Segoe UI"/>
              </a:rPr>
              <a:t>Edits:</a:t>
            </a:r>
            <a:r>
              <a:rPr lang="en-US" sz="1600">
                <a:latin typeface="Aptos Display"/>
                <a:cs typeface="Segoe UI"/>
              </a:rPr>
              <a:t>​</a:t>
            </a:r>
          </a:p>
          <a:p>
            <a:r>
              <a:rPr lang="en-US" sz="1600">
                <a:latin typeface="Aptos Display"/>
                <a:cs typeface="Segoe UI"/>
              </a:rPr>
              <a:t>When documenting your edits you can do it in two ways.​</a:t>
            </a:r>
          </a:p>
          <a:p>
            <a:r>
              <a:rPr lang="en-US" sz="1600">
                <a:latin typeface="Aptos Display"/>
                <a:cs typeface="Segoe UI"/>
              </a:rPr>
              <a:t>The first way would be to discuss each edit individually; this is best if you are using different adjustment layers for each edit. ​</a:t>
            </a:r>
          </a:p>
          <a:p>
            <a:r>
              <a:rPr lang="en-US" sz="1600">
                <a:latin typeface="Aptos Display"/>
                <a:cs typeface="Segoe UI"/>
              </a:rPr>
              <a:t>The second way would be to put them all on one slide and write about them as a collective, this is best if you are using the same adjustment layers for each edit.​</a:t>
            </a:r>
          </a:p>
          <a:p>
            <a:r>
              <a:rPr lang="en-US" sz="1600">
                <a:latin typeface="Aptos Display"/>
                <a:cs typeface="Segoe UI"/>
              </a:rPr>
              <a:t>You should include the original and the edited version. Screenshot the adjustment panel (not numbers of brightness etc, just the final adjustment panel when it is finished).​</a:t>
            </a:r>
          </a:p>
          <a:p>
            <a:r>
              <a:rPr lang="en-US" sz="1600">
                <a:latin typeface="Aptos Display"/>
                <a:cs typeface="Segoe UI"/>
              </a:rPr>
              <a:t>You should discuss what you have done "I decreased the brightness and increased the contrast because...".​</a:t>
            </a:r>
          </a:p>
          <a:p>
            <a:r>
              <a:rPr lang="en-US" sz="1600">
                <a:latin typeface="Aptos Display"/>
                <a:cs typeface="Segoe UI"/>
              </a:rPr>
              <a:t>You need to tell the examiner your intentions behind your edits and whether it worked as you'd hoped.​</a:t>
            </a:r>
          </a:p>
          <a:p>
            <a:r>
              <a:rPr lang="en-US" sz="1600">
                <a:latin typeface="Aptos Display"/>
                <a:cs typeface="Segoe UI"/>
              </a:rPr>
              <a:t>If you have done 'further editing' repeat the process above. </a:t>
            </a:r>
          </a:p>
        </p:txBody>
      </p:sp>
    </p:spTree>
    <p:extLst>
      <p:ext uri="{BB962C8B-B14F-4D97-AF65-F5344CB8AC3E}">
        <p14:creationId xmlns:p14="http://schemas.microsoft.com/office/powerpoint/2010/main" val="86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F8C38E-7A21-142A-BB3D-A8F3F96339D8}"/>
              </a:ext>
            </a:extLst>
          </p:cNvPr>
          <p:cNvSpPr txBox="1"/>
          <p:nvPr/>
        </p:nvSpPr>
        <p:spPr>
          <a:xfrm>
            <a:off x="1373" y="21968"/>
            <a:ext cx="12154929"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Aptos Display"/>
                <a:cs typeface="Segoe UI"/>
              </a:rPr>
              <a:t>​</a:t>
            </a:r>
          </a:p>
          <a:p>
            <a:r>
              <a:rPr lang="en-US" sz="1600" b="1">
                <a:latin typeface="Aptos Display"/>
                <a:cs typeface="Segoe UI"/>
              </a:rPr>
              <a:t>Photoshoot summary:</a:t>
            </a:r>
            <a:r>
              <a:rPr lang="en-US" sz="1600">
                <a:latin typeface="Aptos Display"/>
                <a:cs typeface="Segoe UI"/>
              </a:rPr>
              <a:t>​</a:t>
            </a:r>
          </a:p>
          <a:p>
            <a:r>
              <a:rPr lang="en-US" sz="1600">
                <a:latin typeface="Aptos Display"/>
                <a:cs typeface="Segoe UI"/>
              </a:rPr>
              <a:t>For each photoshoot you need a summary.​</a:t>
            </a:r>
          </a:p>
          <a:p>
            <a:r>
              <a:rPr lang="en-US" sz="1600">
                <a:latin typeface="Aptos Display"/>
                <a:cs typeface="Segoe UI"/>
              </a:rPr>
              <a:t>You should explain whether you have met the intentions that you set out in your plan.​</a:t>
            </a:r>
          </a:p>
          <a:p>
            <a:r>
              <a:rPr lang="en-US" sz="1600">
                <a:latin typeface="Aptos Display"/>
                <a:cs typeface="Segoe UI"/>
              </a:rPr>
              <a:t>Did you capture the subject matter you wanted? Did you utilise the photographer well enough? Have your edits been an overall success or not? Will you continue down this path for the next shoot or will you try something new? Overall, has this shoot been a success or not?​</a:t>
            </a:r>
          </a:p>
          <a:p>
            <a:r>
              <a:rPr lang="en-US" sz="1600">
                <a:latin typeface="Aptos Display"/>
                <a:cs typeface="Segoe UI"/>
              </a:rPr>
              <a:t>​</a:t>
            </a:r>
          </a:p>
          <a:p>
            <a:r>
              <a:rPr lang="en-US" sz="1600" b="1">
                <a:latin typeface="Aptos Display"/>
                <a:cs typeface="Segoe UI"/>
              </a:rPr>
              <a:t>Project evaluation:</a:t>
            </a:r>
            <a:r>
              <a:rPr lang="en-US" sz="1600">
                <a:latin typeface="Aptos Display"/>
                <a:cs typeface="Segoe UI"/>
              </a:rPr>
              <a:t>​</a:t>
            </a:r>
          </a:p>
          <a:p>
            <a:r>
              <a:rPr lang="en-US" sz="1600">
                <a:latin typeface="Aptos Display"/>
                <a:cs typeface="Segoe UI"/>
              </a:rPr>
              <a:t>This is a larger version of a photoshoot summary. You need to discuss your project as a whole and go into depth on what has been successful and what has not.​</a:t>
            </a:r>
          </a:p>
          <a:p>
            <a:r>
              <a:rPr lang="en-US" sz="1600">
                <a:latin typeface="Aptos Display"/>
                <a:cs typeface="Segoe UI"/>
              </a:rPr>
              <a:t>Have you realised the intentions that you set out in your statement of intent?​</a:t>
            </a:r>
          </a:p>
          <a:p>
            <a:r>
              <a:rPr lang="en-US" sz="1600">
                <a:latin typeface="Aptos Display"/>
                <a:cs typeface="Segoe UI"/>
              </a:rPr>
              <a:t>What photographers have you looked at? Have you captured these in your shoots/overall?​</a:t>
            </a:r>
          </a:p>
          <a:p>
            <a:r>
              <a:rPr lang="en-US" sz="1600">
                <a:latin typeface="Aptos Display"/>
                <a:cs typeface="Segoe UI"/>
              </a:rPr>
              <a:t>Have you used any additional sources? (Only talk about this if you have)​</a:t>
            </a:r>
          </a:p>
          <a:p>
            <a:r>
              <a:rPr lang="en-US" sz="1600">
                <a:latin typeface="Aptos Display"/>
                <a:cs typeface="Segoe UI"/>
              </a:rPr>
              <a:t>What have you learnt whilst completing this project?​</a:t>
            </a:r>
          </a:p>
          <a:p>
            <a:r>
              <a:rPr lang="en-US" sz="1600">
                <a:latin typeface="Aptos Display"/>
                <a:cs typeface="Segoe UI"/>
              </a:rPr>
              <a:t>What would you change about it if you could?​</a:t>
            </a:r>
          </a:p>
          <a:p>
            <a:r>
              <a:rPr lang="en-US" sz="1600">
                <a:latin typeface="Aptos Display"/>
                <a:cs typeface="Segoe UI"/>
              </a:rPr>
              <a:t>Overall, has this project been successful or unsuccessful? What are your thoughts for future projects based on this one?​</a:t>
            </a:r>
          </a:p>
          <a:p>
            <a:r>
              <a:rPr lang="en-US" sz="1600">
                <a:latin typeface="Aptos Display"/>
                <a:cs typeface="Segoe UI"/>
              </a:rPr>
              <a:t>Make sure that you discuss your final images and your reasonings for choosing them. Talk about the overall look after editing, composition, lighting, subject matter, the ones that show off your intentions from your initial statement strongly. ​</a:t>
            </a:r>
          </a:p>
          <a:p>
            <a:r>
              <a:rPr lang="en-US" sz="1600">
                <a:latin typeface="Aptos Display"/>
                <a:cs typeface="Segoe UI"/>
              </a:rPr>
              <a:t>​</a:t>
            </a:r>
          </a:p>
          <a:p>
            <a:r>
              <a:rPr lang="en-US" sz="1600" b="1">
                <a:latin typeface="Aptos Display"/>
                <a:cs typeface="Segoe UI"/>
              </a:rPr>
              <a:t>Final Images:</a:t>
            </a:r>
            <a:r>
              <a:rPr lang="en-US" sz="1600">
                <a:latin typeface="Aptos Display"/>
                <a:cs typeface="Segoe UI"/>
              </a:rPr>
              <a:t>​</a:t>
            </a:r>
          </a:p>
          <a:p>
            <a:r>
              <a:rPr lang="en-US" sz="1600">
                <a:latin typeface="Aptos Display"/>
                <a:cs typeface="Segoe UI"/>
              </a:rPr>
              <a:t>Choose 5-10 of your best edits for your final images.</a:t>
            </a:r>
          </a:p>
        </p:txBody>
      </p:sp>
    </p:spTree>
    <p:extLst>
      <p:ext uri="{BB962C8B-B14F-4D97-AF65-F5344CB8AC3E}">
        <p14:creationId xmlns:p14="http://schemas.microsoft.com/office/powerpoint/2010/main" val="1175662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Your Task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35</cp:revision>
  <dcterms:created xsi:type="dcterms:W3CDTF">2025-01-08T17:08:30Z</dcterms:created>
  <dcterms:modified xsi:type="dcterms:W3CDTF">2025-01-08T17:14:32Z</dcterms:modified>
</cp:coreProperties>
</file>