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19"/>
  </p:notesMasterIdLst>
  <p:handoutMasterIdLst>
    <p:handoutMasterId r:id="rId20"/>
  </p:handoutMasterIdLst>
  <p:sldIdLst>
    <p:sldId id="324" r:id="rId6"/>
    <p:sldId id="412" r:id="rId7"/>
    <p:sldId id="271" r:id="rId8"/>
    <p:sldId id="272" r:id="rId9"/>
    <p:sldId id="337" r:id="rId10"/>
    <p:sldId id="394" r:id="rId11"/>
    <p:sldId id="395" r:id="rId12"/>
    <p:sldId id="409" r:id="rId13"/>
    <p:sldId id="406" r:id="rId14"/>
    <p:sldId id="403" r:id="rId15"/>
    <p:sldId id="410" r:id="rId16"/>
    <p:sldId id="393" r:id="rId17"/>
    <p:sldId id="413" r:id="rId18"/>
  </p:sldIdLst>
  <p:sldSz cx="9144000" cy="6858000" type="screen4x3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33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9A6C8B-4F63-4A0C-B950-A00D3BA0C5C8}" v="13" dt="2025-01-08T14:51:05.7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6" autoAdjust="0"/>
    <p:restoredTop sz="94343" autoAdjust="0"/>
  </p:normalViewPr>
  <p:slideViewPr>
    <p:cSldViewPr>
      <p:cViewPr varScale="1">
        <p:scale>
          <a:sx n="82" d="100"/>
          <a:sy n="82" d="100"/>
        </p:scale>
        <p:origin x="116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175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44A92-002A-4CC6-AB14-15BBC5DFAC7E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C19E0-292A-401C-8F91-6BD2EF3F44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369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CF427-C97A-4AB4-B819-5CF36B577987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A502B-49F6-4F8C-A7F6-DA97B277F4A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74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A502B-49F6-4F8C-A7F6-DA97B277F4AA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698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A502B-49F6-4F8C-A7F6-DA97B277F4AA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7096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A502B-49F6-4F8C-A7F6-DA97B277F4AA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6188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A502B-49F6-4F8C-A7F6-DA97B277F4AA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0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A502B-49F6-4F8C-A7F6-DA97B277F4AA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828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A502B-49F6-4F8C-A7F6-DA97B277F4AA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7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A502B-49F6-4F8C-A7F6-DA97B277F4AA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99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F149-0F2C-4D4F-9758-608F935A90F2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D3E-16CA-4C62-9D0D-AE7DF14028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87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F149-0F2C-4D4F-9758-608F935A90F2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D3E-16CA-4C62-9D0D-AE7DF14028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15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F149-0F2C-4D4F-9758-608F935A90F2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D3E-16CA-4C62-9D0D-AE7DF14028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40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640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966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823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625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202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227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52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2164391-75AF-4A16-9697-64E98A69445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63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22591" cy="97039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7230"/>
            <a:ext cx="9144000" cy="5901004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91" y="188640"/>
            <a:ext cx="1985913" cy="50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2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233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307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70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F149-0F2C-4D4F-9758-608F935A90F2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D3E-16CA-4C62-9D0D-AE7DF14028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69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F149-0F2C-4D4F-9758-608F935A90F2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D3E-16CA-4C62-9D0D-AE7DF14028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49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816901"/>
            <a:ext cx="4572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816901"/>
            <a:ext cx="4572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F149-0F2C-4D4F-9758-608F935A90F2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D3E-16CA-4C62-9D0D-AE7DF140282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0" y="-21668"/>
            <a:ext cx="9144000" cy="97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0" y="1456663"/>
            <a:ext cx="4572000" cy="5421571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572000" y="1456663"/>
            <a:ext cx="4572000" cy="5421571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40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F149-0F2C-4D4F-9758-608F935A90F2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D3E-16CA-4C62-9D0D-AE7DF14028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38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F149-0F2C-4D4F-9758-608F935A90F2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D3E-16CA-4C62-9D0D-AE7DF14028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60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F149-0F2C-4D4F-9758-608F935A90F2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D3E-16CA-4C62-9D0D-AE7DF14028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84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F149-0F2C-4D4F-9758-608F935A90F2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D3E-16CA-4C62-9D0D-AE7DF14028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31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5F149-0F2C-4D4F-9758-608F935A90F2}" type="datetimeFigureOut">
              <a:rPr lang="en-GB" smtClean="0"/>
              <a:t>08/01/2025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50D3E-16CA-4C62-9D0D-AE7DF14028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20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72164391-75AF-4A16-9697-64E98A694459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79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3912-D190-86BF-EFD3-33F26907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82" y="-5131"/>
            <a:ext cx="8925918" cy="468863"/>
          </a:xfrm>
        </p:spPr>
        <p:txBody>
          <a:bodyPr>
            <a:noAutofit/>
          </a:bodyPr>
          <a:lstStyle/>
          <a:p>
            <a:r>
              <a:rPr lang="en-GB" sz="3000" b="1"/>
              <a:t>Threshold – Entrance - </a:t>
            </a:r>
            <a:r>
              <a:rPr lang="en-GB" sz="3000" b="1">
                <a:solidFill>
                  <a:schemeClr val="accent2"/>
                </a:solidFill>
              </a:rPr>
              <a:t>Teacher to stand on door threshold </a:t>
            </a:r>
            <a:endParaRPr lang="en-GB" sz="3000" b="1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CAC77E-569F-1F2B-5EE5-378F1E9BCEBC}"/>
              </a:ext>
            </a:extLst>
          </p:cNvPr>
          <p:cNvSpPr txBox="1">
            <a:spLocks/>
          </p:cNvSpPr>
          <p:nvPr/>
        </p:nvSpPr>
        <p:spPr>
          <a:xfrm>
            <a:off x="420" y="1724095"/>
            <a:ext cx="2104309" cy="4422663"/>
          </a:xfrm>
          <a:prstGeom prst="rect">
            <a:avLst/>
          </a:prstGeom>
        </p:spPr>
        <p:txBody>
          <a:bodyPr vert="horz" lIns="0" tIns="34290" rIns="0" bIns="34290" rtlCol="0">
            <a:normAutofit fontScale="5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3000" b="1"/>
              <a:t>At the start of the lesson:</a:t>
            </a:r>
            <a:r>
              <a:rPr lang="en-GB" sz="3000"/>
              <a:t> 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700"/>
              <a:t> Greet at the classroom door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700"/>
              <a:t>Ensure lanyards are worn  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700"/>
              <a:t>Take coats off on entering the classroom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700"/>
              <a:t>Complete your do now 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700"/>
              <a:t>Place your equipment/folders on the desk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700"/>
              <a:t>Phones should remain away for the duration of the lesson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3000" b="1"/>
          </a:p>
          <a:p>
            <a:pPr>
              <a:buFont typeface="Arial" panose="020B0604020202020204" pitchFamily="34" charset="0"/>
              <a:buChar char="•"/>
            </a:pPr>
            <a:endParaRPr lang="en-GB" sz="3000"/>
          </a:p>
          <a:p>
            <a:endParaRPr lang="en-GB" sz="3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36C43-60C6-9F2E-EF95-067612687BB1}"/>
              </a:ext>
            </a:extLst>
          </p:cNvPr>
          <p:cNvSpPr/>
          <p:nvPr/>
        </p:nvSpPr>
        <p:spPr>
          <a:xfrm>
            <a:off x="2192656" y="1403607"/>
            <a:ext cx="6800414" cy="49858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t"/>
          <a:lstStyle/>
          <a:p>
            <a:r>
              <a:rPr lang="en-GB" sz="2700" dirty="0"/>
              <a:t>Do Now:</a:t>
            </a:r>
          </a:p>
          <a:p>
            <a:pPr marL="556895" indent="-556895">
              <a:buAutoNum type="arabicParenR"/>
            </a:pPr>
            <a:r>
              <a:rPr lang="en-GB" sz="2700" dirty="0"/>
              <a:t>What is the expression of Ka of water?</a:t>
            </a:r>
          </a:p>
          <a:p>
            <a:pPr marL="556895" indent="-556895">
              <a:buAutoNum type="arabicParenR"/>
            </a:pPr>
            <a:r>
              <a:rPr lang="en-GB" sz="2700" dirty="0">
                <a:ea typeface="Calibri" panose="020F0502020204030204"/>
                <a:cs typeface="Calibri" panose="020F0502020204030204"/>
              </a:rPr>
              <a:t>Why can it be assumed that the pH of water is constant?</a:t>
            </a:r>
          </a:p>
          <a:p>
            <a:pPr marL="556895" indent="-556895">
              <a:buAutoNum type="arabicParenR"/>
            </a:pPr>
            <a:r>
              <a:rPr lang="en-GB" sz="2700" dirty="0">
                <a:ea typeface="Calibri" panose="020F0502020204030204"/>
                <a:cs typeface="Calibri" panose="020F0502020204030204"/>
              </a:rPr>
              <a:t>What is Kw?</a:t>
            </a:r>
          </a:p>
          <a:p>
            <a:pPr marL="556895" indent="-556895">
              <a:buAutoNum type="arabicParenR"/>
            </a:pPr>
            <a:r>
              <a:rPr lang="en-GB" sz="2700" dirty="0">
                <a:ea typeface="Calibri" panose="020F0502020204030204"/>
                <a:cs typeface="Calibri" panose="020F0502020204030204"/>
              </a:rPr>
              <a:t>What is the expression for Kw?</a:t>
            </a:r>
          </a:p>
          <a:p>
            <a:pPr marL="556895" indent="-556895">
              <a:buAutoNum type="arabicParenR"/>
            </a:pPr>
            <a:r>
              <a:rPr lang="en-GB" sz="2700" dirty="0">
                <a:ea typeface="Calibri" panose="020F0502020204030204"/>
                <a:cs typeface="Calibri" panose="020F0502020204030204"/>
              </a:rPr>
              <a:t>What is a </a:t>
            </a:r>
            <a:r>
              <a:rPr lang="en-GB" sz="2700" dirty="0" err="1">
                <a:ea typeface="Calibri" panose="020F0502020204030204"/>
                <a:cs typeface="Calibri" panose="020F0502020204030204"/>
              </a:rPr>
              <a:t>diacidic</a:t>
            </a:r>
            <a:r>
              <a:rPr lang="en-GB" sz="2700" dirty="0">
                <a:ea typeface="Calibri" panose="020F0502020204030204"/>
                <a:cs typeface="Calibri" panose="020F0502020204030204"/>
              </a:rPr>
              <a:t> base? </a:t>
            </a:r>
          </a:p>
          <a:p>
            <a:pPr marL="556895" indent="-556895">
              <a:buAutoNum type="arabicParenR"/>
            </a:pPr>
            <a:r>
              <a:rPr lang="en-GB" sz="2700" dirty="0">
                <a:ea typeface="Calibri" panose="020F0502020204030204"/>
                <a:cs typeface="Calibri" panose="020F0502020204030204"/>
              </a:rPr>
              <a:t>Why can the concentration of strong base  be considered as the concentration of OH ions in a solution?</a:t>
            </a:r>
          </a:p>
          <a:p>
            <a:pPr marL="556895" indent="-556895">
              <a:buAutoNum type="arabicParenR"/>
            </a:pPr>
            <a:r>
              <a:rPr lang="en-GB" sz="2700">
                <a:ea typeface="Calibri" panose="020F0502020204030204"/>
                <a:cs typeface="Calibri" panose="020F0502020204030204"/>
              </a:rPr>
              <a:t>What is the expression for determining pH?</a:t>
            </a:r>
            <a:endParaRPr lang="en-GB" sz="2700" dirty="0">
              <a:ea typeface="Calibri" panose="020F0502020204030204"/>
              <a:cs typeface="Calibri" panose="020F0502020204030204"/>
            </a:endParaRPr>
          </a:p>
          <a:p>
            <a:pPr marL="556895" indent="-556895">
              <a:buAutoNum type="arabicParenR"/>
            </a:pPr>
            <a:endParaRPr lang="en-GB" sz="2700" dirty="0">
              <a:ea typeface="Calibri" panose="020F0502020204030204"/>
              <a:cs typeface="Calibri" panose="020F0502020204030204"/>
            </a:endParaRPr>
          </a:p>
          <a:p>
            <a:pPr marL="556895" indent="-556895">
              <a:buAutoNum type="arabicParenR"/>
            </a:pPr>
            <a:endParaRPr lang="en-GB" sz="2700" dirty="0">
              <a:ea typeface="Calibri" panose="020F0502020204030204"/>
              <a:cs typeface="Calibri" panose="020F0502020204030204"/>
            </a:endParaRPr>
          </a:p>
          <a:p>
            <a:pPr marL="556895" indent="-556895">
              <a:buAutoNum type="arabicParenR"/>
            </a:pPr>
            <a:endParaRPr lang="en-GB" sz="2700" dirty="0">
              <a:ea typeface="Calibri" panose="020F0502020204030204"/>
              <a:cs typeface="Calibri" panose="020F0502020204030204"/>
            </a:endParaRPr>
          </a:p>
          <a:p>
            <a:pPr marL="556895" indent="-556895">
              <a:buAutoNum type="arabicParenR"/>
            </a:pPr>
            <a:endParaRPr lang="en-GB" sz="2700" dirty="0">
              <a:ea typeface="Calibri" panose="020F0502020204030204"/>
              <a:cs typeface="Calibri" panose="020F0502020204030204"/>
            </a:endParaRPr>
          </a:p>
          <a:p>
            <a:pPr marL="556895" indent="-556895">
              <a:buAutoNum type="arabicParenR"/>
            </a:pPr>
            <a:endParaRPr lang="en-GB" sz="2700" dirty="0">
              <a:ea typeface="Calibri" panose="020F0502020204030204"/>
              <a:cs typeface="Calibri" panose="020F0502020204030204"/>
            </a:endParaRPr>
          </a:p>
          <a:p>
            <a:pPr marL="556895" indent="-556895">
              <a:buAutoNum type="arabicParenR"/>
            </a:pPr>
            <a:endParaRPr lang="en-GB" sz="2700" dirty="0">
              <a:ea typeface="Calibri" panose="020F0502020204030204"/>
              <a:cs typeface="Calibri" panose="020F0502020204030204"/>
            </a:endParaRPr>
          </a:p>
          <a:p>
            <a:endParaRPr lang="en-GB" sz="2700" dirty="0">
              <a:ea typeface="Calibri" panose="020F0502020204030204"/>
              <a:cs typeface="Calibri" panose="020F0502020204030204"/>
            </a:endParaRPr>
          </a:p>
          <a:p>
            <a:endParaRPr lang="en-GB" sz="27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9A9D3-2958-023F-00D1-D67AED562C1F}"/>
              </a:ext>
            </a:extLst>
          </p:cNvPr>
          <p:cNvSpPr txBox="1"/>
          <p:nvPr/>
        </p:nvSpPr>
        <p:spPr>
          <a:xfrm>
            <a:off x="218082" y="465087"/>
            <a:ext cx="8779892" cy="7155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GB" sz="2100" b="1"/>
              <a:t>Title: Buffers</a:t>
            </a:r>
            <a:endParaRPr lang="en-GB" sz="2100" b="1" dirty="0">
              <a:cs typeface="Calibri"/>
            </a:endParaRPr>
          </a:p>
          <a:p>
            <a:r>
              <a:rPr lang="en-GB" sz="2100" b="1" dirty="0"/>
              <a:t> Date: </a:t>
            </a:r>
            <a:fld id="{611F2D9D-A18B-42AB-A9ED-8E62F9647B2D}" type="datetime3">
              <a:rPr lang="en-GB" sz="2100" u="sng" dirty="0"/>
              <a:pPr/>
              <a:t>8 January, 2025</a:t>
            </a:fld>
            <a:endParaRPr lang="en-GB" sz="2100" u="sng" dirty="0">
              <a:cs typeface="Calibri"/>
            </a:endParaRPr>
          </a:p>
        </p:txBody>
      </p:sp>
      <p:pic>
        <p:nvPicPr>
          <p:cNvPr id="3" name="Picture 2" descr="A logo with text and numbers&#10;&#10;Description automatically generated">
            <a:extLst>
              <a:ext uri="{FF2B5EF4-FFF2-40B4-BE49-F238E27FC236}">
                <a16:creationId xmlns:a16="http://schemas.microsoft.com/office/drawing/2014/main" id="{C9AD93F3-7186-3D63-C7D6-61AB032EF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512" y="497836"/>
            <a:ext cx="721519" cy="650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2A7252-BB7A-263A-1465-3823B8EDD152}"/>
              </a:ext>
            </a:extLst>
          </p:cNvPr>
          <p:cNvSpPr/>
          <p:nvPr/>
        </p:nvSpPr>
        <p:spPr>
          <a:xfrm>
            <a:off x="-138913" y="6260537"/>
            <a:ext cx="949040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GB" sz="27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</a:t>
            </a:r>
            <a:r>
              <a:rPr lang="en-GB" sz="18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 Up &amp; Focus</a:t>
            </a:r>
            <a:r>
              <a:rPr lang="en-GB" sz="27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GB" sz="27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</a:t>
            </a:r>
            <a:r>
              <a:rPr lang="en-GB" sz="18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ighest Quality Work</a:t>
            </a:r>
            <a:r>
              <a:rPr lang="en-GB" sz="27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GB" sz="27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-GB" sz="1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nterruption Free -  </a:t>
            </a:r>
            <a:r>
              <a:rPr lang="en-GB" sz="27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</a:t>
            </a:r>
            <a:r>
              <a:rPr lang="en-GB" sz="1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eat Work</a:t>
            </a:r>
            <a:r>
              <a:rPr lang="en-GB" sz="27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E</a:t>
            </a:r>
            <a:r>
              <a:rPr lang="en-GB" sz="18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quipment</a:t>
            </a:r>
            <a:endParaRPr lang="en-GB" sz="45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C1DB077D-7F9D-5396-B616-A7A5F7099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3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0"/>
    </mc:Choice>
    <mc:Fallback xmlns="">
      <p:transition spd="slow" advTm="3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4288" cy="970390"/>
          </a:xfrm>
        </p:spPr>
        <p:txBody>
          <a:bodyPr>
            <a:normAutofit/>
          </a:bodyPr>
          <a:lstStyle/>
          <a:p>
            <a:r>
              <a:rPr lang="en-GB" dirty="0"/>
              <a:t>Forming Buffers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6996"/>
            <a:ext cx="9144000" cy="5901004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r>
              <a:rPr lang="en-GB" sz="2800" dirty="0"/>
              <a:t>There are two ways to form buffers:</a:t>
            </a:r>
          </a:p>
          <a:p>
            <a:pPr marL="457200" lvl="2" indent="-457200">
              <a:buFont typeface="+mj-lt"/>
              <a:buAutoNum type="arabicPeriod"/>
            </a:pPr>
            <a:endParaRPr lang="en-GB" sz="1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457200" lvl="2" indent="-45720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Adding solutions of a weak acid and its conjugate salt.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As the dissociation of weak acids is very low, the concentration of the acid can assume to remain the same.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As salts are ionic they completely dissociate in solution so provide a concentration for the conjugate base.</a:t>
            </a:r>
          </a:p>
          <a:p>
            <a:pPr marL="457200" lvl="2" indent="-457200">
              <a:buFont typeface="+mj-lt"/>
              <a:buAutoNum type="arabicPeriod"/>
            </a:pPr>
            <a:endParaRPr lang="en-GB" sz="1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457200" lvl="2" indent="-45720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Partial neutralisation of a weak acid.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Add an alkali, e.g. NaOH</a:t>
            </a:r>
            <a:r>
              <a:rPr lang="en-GB" sz="24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(aq)</a:t>
            </a:r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to excess weak acid.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This will neutralise some of the acid to form the conjugate base and leaving some acid left over.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384134-0957-DD84-73A7-065536E8E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01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88"/>
    </mc:Choice>
    <mc:Fallback xmlns="">
      <p:transition spd="slow" advTm="85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4288" cy="970390"/>
          </a:xfrm>
        </p:spPr>
        <p:txBody>
          <a:bodyPr>
            <a:normAutofit/>
          </a:bodyPr>
          <a:lstStyle/>
          <a:p>
            <a:r>
              <a:rPr lang="en-GB" dirty="0"/>
              <a:t>Practical: Create a Buffer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6996"/>
            <a:ext cx="9144000" cy="5901004"/>
          </a:xfrm>
        </p:spPr>
        <p:txBody>
          <a:bodyPr>
            <a:normAutofit fontScale="85000" lnSpcReduction="20000"/>
          </a:bodyPr>
          <a:lstStyle/>
          <a:p>
            <a:pPr marL="0" lvl="2" indent="0">
              <a:buNone/>
            </a:pPr>
            <a:r>
              <a:rPr lang="en-GB" sz="2800" dirty="0"/>
              <a:t>Create a ethanoic acid-ethanoate buffer with a pH of 5: </a:t>
            </a:r>
          </a:p>
          <a:p>
            <a:pPr marL="0" lvl="2" indent="0" algn="ctr">
              <a:buNone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CH</a:t>
            </a:r>
            <a:r>
              <a:rPr lang="en-GB" sz="28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COOH </a:t>
            </a:r>
            <a:r>
              <a:rPr lang="en-GB" sz="2800" dirty="0">
                <a:ea typeface="MS Mincho" panose="02020609040205080304" pitchFamily="49" charset="-128"/>
              </a:rPr>
              <a:t>⇌ CH</a:t>
            </a:r>
            <a:r>
              <a:rPr lang="en-GB" sz="2800" baseline="-25000" dirty="0">
                <a:ea typeface="MS Mincho" panose="02020609040205080304" pitchFamily="49" charset="-128"/>
              </a:rPr>
              <a:t>3</a:t>
            </a:r>
            <a:r>
              <a:rPr lang="en-GB" sz="2800" dirty="0">
                <a:ea typeface="MS Mincho" panose="02020609040205080304" pitchFamily="49" charset="-128"/>
              </a:rPr>
              <a:t>COO</a:t>
            </a:r>
            <a:r>
              <a:rPr lang="en-GB" sz="2800" baseline="30000" dirty="0">
                <a:ea typeface="MS Mincho" panose="02020609040205080304" pitchFamily="49" charset="-128"/>
              </a:rPr>
              <a:t>-</a:t>
            </a:r>
            <a:r>
              <a:rPr lang="en-GB" sz="2800" dirty="0">
                <a:ea typeface="MS Mincho" panose="02020609040205080304" pitchFamily="49" charset="-128"/>
              </a:rPr>
              <a:t> + H</a:t>
            </a:r>
            <a:r>
              <a:rPr lang="en-GB" sz="2800" baseline="30000" dirty="0">
                <a:ea typeface="MS Mincho" panose="02020609040205080304" pitchFamily="49" charset="-128"/>
              </a:rPr>
              <a:t>+</a:t>
            </a:r>
            <a:endParaRPr lang="en-GB" sz="2800" dirty="0">
              <a:ea typeface="MS Mincho" panose="02020609040205080304" pitchFamily="49" charset="-128"/>
            </a:endParaRPr>
          </a:p>
          <a:p>
            <a:pPr marL="0" lvl="2" indent="0" algn="ctr">
              <a:buNone/>
            </a:pPr>
            <a:endParaRPr lang="en-GB" sz="1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514350" lvl="2" indent="-51435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Add 50 cm</a:t>
            </a:r>
            <a:r>
              <a:rPr lang="en-GB" sz="2800" baseline="30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of distilled water to a 100 cm</a:t>
            </a:r>
            <a:r>
              <a:rPr lang="en-GB" sz="2800" baseline="30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beaker.</a:t>
            </a:r>
          </a:p>
          <a:p>
            <a:pPr marL="514350" lvl="2" indent="-51435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Add 5.0 cm</a:t>
            </a:r>
            <a:r>
              <a:rPr lang="en-GB" sz="2800" baseline="30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of 0.30 mol dm</a:t>
            </a:r>
            <a:r>
              <a:rPr lang="en-GB" sz="2800" baseline="30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-3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of ethanoic acid to the beaker.</a:t>
            </a:r>
          </a:p>
          <a:p>
            <a:pPr marL="514350" lvl="2" indent="-51435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Take the mass of a beaker and add around 0.3 g of sodium ethanoate (this is in excess), then take the mass of the beaker again.</a:t>
            </a:r>
          </a:p>
          <a:p>
            <a:pPr marL="514350" lvl="2" indent="-51435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Place a pH probe into the 100 cm</a:t>
            </a:r>
            <a:r>
              <a:rPr lang="en-GB" sz="2800" baseline="30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 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beaker.</a:t>
            </a:r>
          </a:p>
          <a:p>
            <a:pPr marL="514350" lvl="2" indent="-51435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Add a small amount of sodium ethanoate at a time and stir with a glass rod, each time check the pH.</a:t>
            </a:r>
          </a:p>
          <a:p>
            <a:pPr marL="514350" lvl="2" indent="-51435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Continue adding sodium ethanoate until you have a pH of 5.</a:t>
            </a:r>
          </a:p>
          <a:p>
            <a:pPr marL="514350" lvl="2" indent="-51435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Weigh the beaker of sodium ethanoate and determine the mass used.</a:t>
            </a:r>
          </a:p>
          <a:p>
            <a:pPr marL="514350" lvl="2" indent="-51435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Transfer the buffer to a 100 cm</a:t>
            </a:r>
            <a:r>
              <a:rPr lang="en-GB" sz="2800" baseline="30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volumetric flask and fill with distilled water to the mark.</a:t>
            </a:r>
          </a:p>
          <a:p>
            <a:pPr marL="514350" lvl="2" indent="-514350"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Seal and invert the flask twice to mix, then label the flask. This will be used next lesson.</a:t>
            </a:r>
          </a:p>
        </p:txBody>
      </p:sp>
    </p:spTree>
    <p:extLst>
      <p:ext uri="{BB962C8B-B14F-4D97-AF65-F5344CB8AC3E}">
        <p14:creationId xmlns:p14="http://schemas.microsoft.com/office/powerpoint/2010/main" val="2095751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is a buffer solution?</a:t>
            </a:r>
          </a:p>
          <a:p>
            <a:pPr marL="1085850" lvl="1" indent="-342900"/>
            <a:r>
              <a:rPr lang="en-GB" sz="1800" dirty="0"/>
              <a:t>A system that minimises pH changes when adding small quantities of acid or base.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does a buffer contain?</a:t>
            </a:r>
            <a:endParaRPr lang="en-GB" sz="2000" i="1" dirty="0"/>
          </a:p>
          <a:p>
            <a:pPr marL="1085850" lvl="1" indent="-342900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 weak acid and its conjugate base.</a:t>
            </a:r>
            <a:endParaRPr lang="en-GB" sz="18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are the two techniques for forming a buffer?</a:t>
            </a:r>
            <a:endParaRPr lang="en-GB" sz="1800" baseline="-25000" dirty="0"/>
          </a:p>
          <a:p>
            <a:pPr marL="1028700" lvl="1"/>
            <a:r>
              <a:rPr lang="en-GB" sz="1800" dirty="0"/>
              <a:t>Mix a solution of a weak acid with a solution of its conjugate salt.</a:t>
            </a:r>
          </a:p>
          <a:p>
            <a:pPr marL="1028700" lvl="1"/>
            <a:r>
              <a:rPr lang="en-GB" sz="1800" dirty="0"/>
              <a:t>Mix a solution of excess weak acid with a solution of strong base e.g. NaOH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happens to a buffer to minimise pH changes when an alkali is added?</a:t>
            </a:r>
          </a:p>
          <a:p>
            <a:pPr marL="1085850" lvl="1" indent="-342900"/>
            <a:r>
              <a:rPr lang="en-GB" sz="1800" dirty="0"/>
              <a:t>The increase in OH</a:t>
            </a:r>
            <a:r>
              <a:rPr lang="en-GB" sz="1800" baseline="30000" dirty="0"/>
              <a:t>-</a:t>
            </a:r>
            <a:r>
              <a:rPr lang="en-GB" sz="1800" dirty="0"/>
              <a:t> ions will react with the small amount of H</a:t>
            </a:r>
            <a:r>
              <a:rPr lang="en-GB" sz="1800" baseline="30000" dirty="0"/>
              <a:t>+ </a:t>
            </a:r>
            <a:r>
              <a:rPr lang="en-GB" sz="1800" dirty="0"/>
              <a:t>ions, to form water. This will shift the equilibrium left dissociating the weak acid to replace H</a:t>
            </a:r>
            <a:r>
              <a:rPr lang="en-GB" sz="1800" baseline="30000" dirty="0"/>
              <a:t>+</a:t>
            </a:r>
            <a:r>
              <a:rPr lang="en-GB" sz="1800" dirty="0"/>
              <a:t> ions.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is the optimum pH in human blood?</a:t>
            </a:r>
          </a:p>
          <a:p>
            <a:pPr marL="1085850" lvl="1" indent="-342900"/>
            <a:r>
              <a:rPr lang="en-GB" sz="1800" dirty="0"/>
              <a:t>7.40 ±0.05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is the most important buffer system in human blood?</a:t>
            </a:r>
          </a:p>
          <a:p>
            <a:pPr marL="1085850" lvl="1" indent="-342900"/>
            <a:r>
              <a:rPr lang="en-GB" sz="1800" dirty="0"/>
              <a:t>Carbonic acid-</a:t>
            </a:r>
            <a:r>
              <a:rPr lang="en-GB" sz="1800" dirty="0" err="1"/>
              <a:t>hydrogencarbonate</a:t>
            </a:r>
            <a:endParaRPr lang="en-GB" sz="18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How does the body ensure the concentration of the weak acid in blood doesn’t get too high?</a:t>
            </a:r>
          </a:p>
          <a:p>
            <a:pPr marL="1085850" lvl="1" indent="-342900"/>
            <a:r>
              <a:rPr lang="en-GB" sz="1800" dirty="0"/>
              <a:t>The carbonic acid is broken down, forming CO</a:t>
            </a:r>
            <a:r>
              <a:rPr lang="en-GB" sz="1800" baseline="-25000" dirty="0"/>
              <a:t>2</a:t>
            </a:r>
            <a:r>
              <a:rPr lang="en-GB" sz="1800" dirty="0"/>
              <a:t> which is exhaled via </a:t>
            </a:r>
            <a:r>
              <a:rPr lang="en-GB" sz="1800"/>
              <a:t>the lungs.</a:t>
            </a:r>
            <a:endParaRPr lang="en-GB" sz="22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D0BE9AE-BC94-D9DE-87E4-8C105D90D8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8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90"/>
    </mc:Choice>
    <mc:Fallback xmlns="">
      <p:transition spd="slow" advTm="2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F5350-5934-A7AD-B459-1CD2A056A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EE223-DE2F-E1D6-541F-2BD9BD98E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1F5C4-BE9B-323C-56F2-510D70B4B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is a buffer solution?</a:t>
            </a:r>
          </a:p>
          <a:p>
            <a:pPr marL="1085850" lvl="1" indent="-342900"/>
            <a:r>
              <a:rPr lang="en-GB" sz="1800" dirty="0"/>
              <a:t>A system that minimises pH changes when adding small quantities of acid or base.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does a buffer contain?</a:t>
            </a:r>
            <a:endParaRPr lang="en-GB" sz="2000" i="1" dirty="0"/>
          </a:p>
          <a:p>
            <a:pPr marL="1085850" lvl="1" indent="-342900"/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 weak acid and its conjugate base.</a:t>
            </a:r>
            <a:endParaRPr lang="en-GB" sz="18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are the two techniques for forming a buffer?</a:t>
            </a:r>
            <a:endParaRPr lang="en-GB" sz="1800" baseline="-25000" dirty="0"/>
          </a:p>
          <a:p>
            <a:pPr marL="1028700" lvl="1"/>
            <a:r>
              <a:rPr lang="en-GB" sz="1800" dirty="0"/>
              <a:t>Mix a solution of a weak acid with a solution of its conjugate salt.</a:t>
            </a:r>
          </a:p>
          <a:p>
            <a:pPr marL="1028700" lvl="1"/>
            <a:r>
              <a:rPr lang="en-GB" sz="1800" dirty="0"/>
              <a:t>Mix a solution of excess weak acid with a solution of strong base e.g. NaOH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happens to a buffer to minimise pH changes when an alkali is added?</a:t>
            </a:r>
          </a:p>
          <a:p>
            <a:pPr marL="1085850" lvl="1" indent="-342900"/>
            <a:r>
              <a:rPr lang="en-GB" sz="1800" dirty="0"/>
              <a:t>The increase in OH</a:t>
            </a:r>
            <a:r>
              <a:rPr lang="en-GB" sz="1800" baseline="30000" dirty="0"/>
              <a:t>-</a:t>
            </a:r>
            <a:r>
              <a:rPr lang="en-GB" sz="1800" dirty="0"/>
              <a:t> ions will react with the small amount of H</a:t>
            </a:r>
            <a:r>
              <a:rPr lang="en-GB" sz="1800" baseline="30000" dirty="0"/>
              <a:t>+ </a:t>
            </a:r>
            <a:r>
              <a:rPr lang="en-GB" sz="1800" dirty="0"/>
              <a:t>ions, to form water. This will shift the equilibrium left dissociating the weak acid to replace H</a:t>
            </a:r>
            <a:r>
              <a:rPr lang="en-GB" sz="1800" baseline="30000" dirty="0"/>
              <a:t>+</a:t>
            </a:r>
            <a:r>
              <a:rPr lang="en-GB" sz="1800" dirty="0"/>
              <a:t> ions.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is the optimum pH in human blood?</a:t>
            </a:r>
          </a:p>
          <a:p>
            <a:pPr marL="1085850" lvl="1" indent="-342900"/>
            <a:r>
              <a:rPr lang="en-GB" sz="1800" dirty="0"/>
              <a:t>7.40 ±0.05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What is the most important buffer system in human blood?</a:t>
            </a:r>
          </a:p>
          <a:p>
            <a:pPr marL="1085850" lvl="1" indent="-342900"/>
            <a:r>
              <a:rPr lang="en-GB" sz="1800" dirty="0"/>
              <a:t>Carbonic acid-</a:t>
            </a:r>
            <a:r>
              <a:rPr lang="en-GB" sz="1800" dirty="0" err="1"/>
              <a:t>hydrogencarbonate</a:t>
            </a:r>
            <a:endParaRPr lang="en-GB" sz="18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How does the body ensure the concentration of the weak acid in blood doesn’t get too high?</a:t>
            </a:r>
          </a:p>
          <a:p>
            <a:pPr marL="1085850" lvl="1" indent="-342900"/>
            <a:r>
              <a:rPr lang="en-GB" sz="1800" dirty="0"/>
              <a:t>The carbonic acid is broken down, forming CO</a:t>
            </a:r>
            <a:r>
              <a:rPr lang="en-GB" sz="1800" baseline="-25000" dirty="0"/>
              <a:t>2</a:t>
            </a:r>
            <a:r>
              <a:rPr lang="en-GB" sz="1800" dirty="0"/>
              <a:t> which is exhaled via </a:t>
            </a:r>
            <a:r>
              <a:rPr lang="en-GB" sz="1800"/>
              <a:t>the lungs.</a:t>
            </a:r>
            <a:endParaRPr lang="en-GB" sz="2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0090C0-AC60-8426-C280-56252C0A0B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2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21"/>
    </mc:Choice>
    <mc:Fallback xmlns="">
      <p:transition spd="slow" advTm="15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44" y="354419"/>
            <a:ext cx="7122591" cy="970390"/>
          </a:xfrm>
        </p:spPr>
        <p:txBody>
          <a:bodyPr>
            <a:normAutofit/>
          </a:bodyPr>
          <a:lstStyle/>
          <a:p>
            <a:r>
              <a:rPr lang="en-GB" sz="2400" b="1" dirty="0"/>
              <a:t>Quick Quiz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127858"/>
                <a:ext cx="9144000" cy="5901004"/>
              </a:xfrm>
            </p:spPr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What is the expression for the </a:t>
                </a:r>
                <a:r>
                  <a:rPr lang="en-GB" sz="2000" i="1" dirty="0"/>
                  <a:t>K</a:t>
                </a:r>
                <a:r>
                  <a:rPr lang="en-GB" sz="2000" baseline="-25000" dirty="0"/>
                  <a:t>a</a:t>
                </a:r>
                <a:r>
                  <a:rPr lang="en-GB" sz="2000" dirty="0"/>
                  <a:t> of water?</a:t>
                </a:r>
              </a:p>
              <a:p>
                <a:pPr marL="1085850" lvl="1" indent="-342900"/>
                <a:r>
                  <a:rPr lang="en-GB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  <a:r>
                  <a:rPr lang="en-GB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GB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8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8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GB" sz="18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GB" sz="1800" baseline="30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GB" sz="18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GB" sz="18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aq</m:t>
                        </m:r>
                        <m:r>
                          <m:rPr>
                            <m:nor/>
                          </m:rPr>
                          <a:rPr lang="en-GB" sz="18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)][</m:t>
                        </m:r>
                        <m:r>
                          <m:rPr>
                            <m:nor/>
                          </m:rPr>
                          <a:rPr lang="en-GB" sz="1800" b="0" i="0" dirty="0" smtClean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OH</m:t>
                        </m:r>
                        <m:r>
                          <m:rPr>
                            <m:nor/>
                          </m:rPr>
                          <a:rPr lang="en-GB" sz="1800" baseline="30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GB" sz="18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GB" sz="18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aq</m:t>
                        </m:r>
                        <m:r>
                          <m:rPr>
                            <m:nor/>
                          </m:rPr>
                          <a:rPr lang="en-GB" sz="18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)]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8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GB" sz="18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GB" sz="1800" b="0" i="0" baseline="-25000" dirty="0" smtClean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GB" sz="1800" b="0" i="0" dirty="0" smtClean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GB" sz="18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GB" sz="18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aq</m:t>
                        </m:r>
                        <m:r>
                          <m:rPr>
                            <m:nor/>
                          </m:rPr>
                          <a:rPr lang="en-GB" sz="1800" baseline="-25000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)</m:t>
                        </m:r>
                        <m:r>
                          <a:rPr lang="en-GB" sz="18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]</m:t>
                        </m:r>
                      </m:den>
                    </m:f>
                  </m:oMath>
                </a14:m>
                <a:endParaRPr lang="en-GB" sz="18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Why can it be assumed that the concentration of water is constant?</a:t>
                </a:r>
                <a:endParaRPr lang="en-GB" sz="2000" i="1" dirty="0"/>
              </a:p>
              <a:p>
                <a:pPr marL="1085850" lvl="1" indent="-342900"/>
                <a:r>
                  <a:rPr lang="en-GB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dissociation of water is very small.</a:t>
                </a:r>
                <a:endParaRPr lang="en-GB" sz="18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What is </a:t>
                </a:r>
                <a:r>
                  <a:rPr lang="en-GB" sz="2000" i="1" dirty="0"/>
                  <a:t>K</a:t>
                </a:r>
                <a:r>
                  <a:rPr lang="en-GB" sz="2000" baseline="-25000" dirty="0"/>
                  <a:t>W</a:t>
                </a:r>
                <a:r>
                  <a:rPr lang="en-GB" sz="2000" dirty="0"/>
                  <a:t>?</a:t>
                </a:r>
                <a:endParaRPr lang="en-GB" sz="1800" baseline="-25000" dirty="0"/>
              </a:p>
              <a:p>
                <a:pPr marL="1028700" lvl="1"/>
                <a:r>
                  <a:rPr lang="en-GB" sz="1800" dirty="0"/>
                  <a:t>The ionic product of water.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What is the expression for </a:t>
                </a:r>
                <a:r>
                  <a:rPr lang="en-GB" sz="2000" i="1" dirty="0"/>
                  <a:t>K</a:t>
                </a:r>
                <a:r>
                  <a:rPr lang="en-GB" sz="2000" baseline="-25000" dirty="0"/>
                  <a:t>W</a:t>
                </a:r>
                <a:r>
                  <a:rPr lang="en-GB" sz="2000" dirty="0"/>
                  <a:t>?</a:t>
                </a:r>
              </a:p>
              <a:p>
                <a:pPr marL="1085850" lvl="1" indent="-342900"/>
                <a:r>
                  <a:rPr lang="en-GB" sz="1800" i="1" dirty="0"/>
                  <a:t>K</a:t>
                </a:r>
                <a:r>
                  <a:rPr lang="en-GB" sz="1800" baseline="-25000" dirty="0"/>
                  <a:t>W</a:t>
                </a:r>
                <a:r>
                  <a:rPr lang="en-GB" sz="1800" dirty="0"/>
                  <a:t> = [H</a:t>
                </a:r>
                <a:r>
                  <a:rPr lang="en-GB" sz="1800" baseline="30000" dirty="0"/>
                  <a:t>+</a:t>
                </a:r>
                <a:r>
                  <a:rPr lang="en-GB" sz="1800" dirty="0"/>
                  <a:t>] [OH</a:t>
                </a:r>
                <a:r>
                  <a:rPr lang="en-GB" sz="1800" baseline="30000" dirty="0"/>
                  <a:t>-</a:t>
                </a:r>
                <a:r>
                  <a:rPr lang="en-GB" sz="1800" dirty="0"/>
                  <a:t>]</a:t>
                </a:r>
                <a:endParaRPr lang="en-GB" sz="1800" i="1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What is a </a:t>
                </a:r>
                <a:r>
                  <a:rPr lang="en-GB" sz="2000" dirty="0" err="1"/>
                  <a:t>diacidic</a:t>
                </a:r>
                <a:r>
                  <a:rPr lang="en-GB" sz="2000" dirty="0"/>
                  <a:t> base?</a:t>
                </a:r>
              </a:p>
              <a:p>
                <a:pPr marL="1085850" lvl="1" indent="-342900"/>
                <a:r>
                  <a:rPr lang="en-GB" sz="1800" dirty="0"/>
                  <a:t>A base that releases 2 moles of OH</a:t>
                </a:r>
                <a:r>
                  <a:rPr lang="en-GB" sz="1800" baseline="30000" dirty="0"/>
                  <a:t>-</a:t>
                </a:r>
                <a:r>
                  <a:rPr lang="en-GB" sz="1800" dirty="0"/>
                  <a:t> for one mole of base.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Why can the concentration of a strong base be considered as the concentration of OH</a:t>
                </a:r>
                <a:r>
                  <a:rPr lang="en-GB" sz="2000" baseline="30000" dirty="0"/>
                  <a:t>-</a:t>
                </a:r>
                <a:r>
                  <a:rPr lang="en-GB" sz="2000" dirty="0"/>
                  <a:t> ions in solution?</a:t>
                </a:r>
              </a:p>
              <a:p>
                <a:pPr marL="1085850" lvl="1" indent="-342900"/>
                <a:r>
                  <a:rPr lang="en-GB" sz="1800" dirty="0"/>
                  <a:t>Strong bases completely dissociate in water.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000" dirty="0"/>
                  <a:t>What is the expression for determining pH?</a:t>
                </a:r>
              </a:p>
              <a:p>
                <a:pPr marL="1085850" lvl="1" indent="-342900"/>
                <a:r>
                  <a:rPr lang="en-GB" sz="1800" dirty="0"/>
                  <a:t>pH = -log [H</a:t>
                </a:r>
                <a:r>
                  <a:rPr lang="en-GB" sz="1800" baseline="30000" dirty="0"/>
                  <a:t>+</a:t>
                </a:r>
                <a:r>
                  <a:rPr lang="en-GB" sz="1800" dirty="0"/>
                  <a:t>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27858"/>
                <a:ext cx="9144000" cy="5901004"/>
              </a:xfrm>
              <a:blipFill>
                <a:blip r:embed="rId5"/>
                <a:stretch>
                  <a:fillRect l="-733" t="-723" r="-6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E2AC1C-CA1A-E100-460C-FC33E49A30A4}"/>
              </a:ext>
            </a:extLst>
          </p:cNvPr>
          <p:cNvSpPr/>
          <p:nvPr/>
        </p:nvSpPr>
        <p:spPr>
          <a:xfrm>
            <a:off x="2808767" y="460743"/>
            <a:ext cx="3260651" cy="4075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5.3 Buffers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ED5AC8-CDF4-60F2-AD7F-55AE958DDC55}"/>
              </a:ext>
            </a:extLst>
          </p:cNvPr>
          <p:cNvSpPr/>
          <p:nvPr/>
        </p:nvSpPr>
        <p:spPr>
          <a:xfrm>
            <a:off x="3721395" y="70883"/>
            <a:ext cx="1541720" cy="3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06/12/23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1DAF505-147B-F969-F64D-A21722B8D4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3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88"/>
    </mc:Choice>
    <mc:Fallback xmlns="">
      <p:transition spd="slow" advTm="15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4288" cy="970390"/>
          </a:xfrm>
        </p:spPr>
        <p:txBody>
          <a:bodyPr>
            <a:noAutofit/>
          </a:bodyPr>
          <a:lstStyle/>
          <a:p>
            <a:r>
              <a:rPr lang="en-GB" sz="3600" dirty="0"/>
              <a:t>Buffers</a:t>
            </a:r>
            <a:br>
              <a:rPr lang="en-GB" sz="2800" dirty="0"/>
            </a:br>
            <a:r>
              <a:rPr lang="en-GB" sz="1800" dirty="0"/>
              <a:t>5.1.3.4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200" b="1" dirty="0"/>
              <a:t>Objective:</a:t>
            </a:r>
          </a:p>
          <a:p>
            <a:r>
              <a:rPr lang="en-GB" sz="2200" dirty="0"/>
              <a:t>Understand how buffers can maintain the pH of a solution.</a:t>
            </a:r>
          </a:p>
          <a:p>
            <a:endParaRPr lang="en-GB" sz="1000" dirty="0"/>
          </a:p>
          <a:p>
            <a:r>
              <a:rPr lang="en-GB" sz="2200" b="1" dirty="0"/>
              <a:t>Outcomes:</a:t>
            </a:r>
          </a:p>
          <a:p>
            <a:pPr marL="990600" indent="-990600"/>
            <a:r>
              <a:rPr lang="en-GB" sz="2200" dirty="0"/>
              <a:t>Must:	Define the term buffer solution.</a:t>
            </a:r>
          </a:p>
          <a:p>
            <a:pPr marL="990600" indent="-990600"/>
            <a:r>
              <a:rPr lang="en-GB" sz="2200" dirty="0"/>
              <a:t>Should:	Describe the two techniques for making a buffer solution.</a:t>
            </a:r>
          </a:p>
          <a:p>
            <a:pPr marL="990600" indent="-990600"/>
            <a:r>
              <a:rPr lang="en-GB" sz="2200" dirty="0"/>
              <a:t>Could:	Explain how a buffer systems are important in the blood.</a:t>
            </a:r>
          </a:p>
          <a:p>
            <a:pPr marL="900113" indent="-900113"/>
            <a:endParaRPr lang="en-GB" sz="1000" dirty="0"/>
          </a:p>
          <a:p>
            <a:r>
              <a:rPr lang="en-GB" sz="2200" b="1" u="sng" dirty="0"/>
              <a:t>Specification Links:</a:t>
            </a:r>
          </a:p>
          <a:p>
            <a:pPr marL="1165225" indent="-1165225"/>
            <a:r>
              <a:rPr lang="en-GB" sz="2200" dirty="0"/>
              <a:t>Module: 	5. Physical Chemistry &amp; Transition Elements.</a:t>
            </a:r>
          </a:p>
          <a:p>
            <a:pPr marL="1165225" indent="-1165225"/>
            <a:r>
              <a:rPr lang="en-GB" sz="2200" dirty="0"/>
              <a:t>Unit: 	1. Rates, Equilibrium &amp; pH.</a:t>
            </a:r>
          </a:p>
          <a:p>
            <a:pPr marL="1165225" indent="-1165225"/>
            <a:r>
              <a:rPr lang="en-GB" sz="2200" dirty="0"/>
              <a:t>Sub-Unit: 	3. Acids, Bases &amp; Buffers</a:t>
            </a:r>
            <a:endParaRPr lang="en-GB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42E63E-0422-4242-A230-6AD43108F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366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86"/>
    </mc:Choice>
    <mc:Fallback xmlns="">
      <p:transition spd="slow" advTm="24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Specification Points Covered</a:t>
            </a:r>
            <a:endParaRPr lang="en-GB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1" indent="0">
              <a:buNone/>
            </a:pPr>
            <a:r>
              <a:rPr lang="en-GB" b="1" dirty="0"/>
              <a:t>Buffers: Action, Uses &amp; Calculations</a:t>
            </a:r>
          </a:p>
          <a:p>
            <a:pPr marL="0" lvl="1" indent="0">
              <a:buNone/>
            </a:pPr>
            <a:endParaRPr lang="en-GB" sz="1000" dirty="0"/>
          </a:p>
          <a:p>
            <a:pPr marL="457200" lvl="1" indent="-457200">
              <a:buFont typeface="+mj-lt"/>
              <a:buAutoNum type="alphaLcPeriod" startAt="9"/>
            </a:pPr>
            <a:r>
              <a:rPr lang="en-GB" dirty="0"/>
              <a:t>Describe a buffer solution as a system that minimises pH changes on addition of small amounts of an acid or a base.</a:t>
            </a:r>
            <a:endParaRPr lang="en-GB" sz="2000" dirty="0"/>
          </a:p>
          <a:p>
            <a:pPr marL="457200" lvl="1" indent="-457200">
              <a:buFont typeface="+mj-lt"/>
              <a:buAutoNum type="alphaLcPeriod" startAt="9"/>
            </a:pPr>
            <a:r>
              <a:rPr lang="en-GB" dirty="0"/>
              <a:t>Describe the formation of a buffer solution from:</a:t>
            </a:r>
          </a:p>
          <a:p>
            <a:pPr marL="914400" lvl="2" indent="-514350">
              <a:buFont typeface="+mj-lt"/>
              <a:buAutoNum type="romanLcPeriod"/>
            </a:pPr>
            <a:r>
              <a:rPr lang="en-GB" dirty="0"/>
              <a:t>A weak acid and a salt of the weak acid, e.g. CH</a:t>
            </a:r>
            <a:r>
              <a:rPr lang="en-GB" baseline="-25000" dirty="0"/>
              <a:t>3</a:t>
            </a:r>
            <a:r>
              <a:rPr lang="en-GB" dirty="0"/>
              <a:t>COOH/CH</a:t>
            </a:r>
            <a:r>
              <a:rPr lang="en-GB" baseline="-25000" dirty="0"/>
              <a:t>3</a:t>
            </a:r>
            <a:r>
              <a:rPr lang="en-GB" dirty="0"/>
              <a:t>COONa.</a:t>
            </a:r>
            <a:endParaRPr lang="en-GB" sz="2000" dirty="0"/>
          </a:p>
          <a:p>
            <a:pPr marL="857250" lvl="2" indent="-457200">
              <a:buFont typeface="+mj-lt"/>
              <a:buAutoNum type="romanLcPeriod"/>
            </a:pPr>
            <a:r>
              <a:rPr lang="en-GB" dirty="0"/>
              <a:t>Excess of a weak acid and a strong alkali, e.g. excess CH</a:t>
            </a:r>
            <a:r>
              <a:rPr lang="en-GB" baseline="-25000" dirty="0"/>
              <a:t>3</a:t>
            </a:r>
            <a:r>
              <a:rPr lang="en-GB" dirty="0"/>
              <a:t>COOH/NaOH.</a:t>
            </a:r>
            <a:endParaRPr lang="en-GB" sz="2000" dirty="0"/>
          </a:p>
          <a:p>
            <a:pPr marL="457200" lvl="1" indent="-457200">
              <a:buFont typeface="+mj-lt"/>
              <a:buAutoNum type="alphaLcPeriod" startAt="9"/>
            </a:pPr>
            <a:r>
              <a:rPr lang="en-GB" dirty="0"/>
              <a:t>Explain the roles of the conjugate acid-base pair in an acid buffer solution, e.g. CH</a:t>
            </a:r>
            <a:r>
              <a:rPr lang="en-GB" baseline="-25000" dirty="0"/>
              <a:t>3</a:t>
            </a:r>
            <a:r>
              <a:rPr lang="en-GB" dirty="0"/>
              <a:t>COOH/CH</a:t>
            </a:r>
            <a:r>
              <a:rPr lang="en-GB" baseline="-25000" dirty="0"/>
              <a:t>3</a:t>
            </a:r>
            <a:r>
              <a:rPr lang="en-GB" dirty="0"/>
              <a:t>COO</a:t>
            </a:r>
            <a:r>
              <a:rPr lang="en-GB" baseline="30000" dirty="0"/>
              <a:t>–</a:t>
            </a:r>
            <a:r>
              <a:rPr lang="en-GB" dirty="0"/>
              <a:t>, in the control of pH.</a:t>
            </a:r>
            <a:endParaRPr lang="en-GB" sz="2000" dirty="0"/>
          </a:p>
          <a:p>
            <a:pPr marL="457200" lvl="1" indent="-457200">
              <a:buFont typeface="+mj-lt"/>
              <a:buAutoNum type="alphaLcPeriod" startAt="13"/>
            </a:pPr>
            <a:r>
              <a:rPr lang="en-GB" dirty="0"/>
              <a:t>Explain the control of blood pH by the carbonic acid-</a:t>
            </a:r>
            <a:r>
              <a:rPr lang="en-GB" dirty="0" err="1"/>
              <a:t>hydrogencarbonate</a:t>
            </a:r>
            <a:r>
              <a:rPr lang="en-GB" dirty="0"/>
              <a:t> buffer system.</a:t>
            </a:r>
            <a:endParaRPr lang="en-GB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36EC3F-FC67-0519-9423-D3F18173A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036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9"/>
    </mc:Choice>
    <mc:Fallback xmlns="">
      <p:transition spd="slow" advTm="11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24328" cy="970390"/>
          </a:xfrm>
        </p:spPr>
        <p:txBody>
          <a:bodyPr>
            <a:normAutofit/>
          </a:bodyPr>
          <a:lstStyle/>
          <a:p>
            <a:r>
              <a:rPr lang="en-GB" dirty="0"/>
              <a:t>Buffer Solutions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6996"/>
            <a:ext cx="9144000" cy="5901004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r>
              <a:rPr lang="en-GB" sz="2800" dirty="0"/>
              <a:t>Buffer solutions are systems that minimise pH changes on the addition of small amounts of an acid or base.</a:t>
            </a:r>
          </a:p>
          <a:p>
            <a:pPr marL="0" lvl="2" indent="0">
              <a:buNone/>
            </a:pP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indent="0">
              <a:buNone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They are composed of weak acids and their conjugate bases:</a:t>
            </a: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GB" sz="2800" dirty="0">
                <a:ea typeface="MS Mincho" panose="02020609040205080304" pitchFamily="49" charset="-128"/>
              </a:rPr>
              <a:t>⇌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+ A</a:t>
            </a:r>
            <a:r>
              <a:rPr lang="en-GB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indent="0">
              <a:buNone/>
            </a:pP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indent="0">
              <a:buNone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HA and A</a:t>
            </a:r>
            <a:r>
              <a:rPr lang="en-GB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act as two independent reservoirs that are capable of reacting with added alkalis or acids, respectively:</a:t>
            </a: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 buffer is most effective when [HA] = [A</a:t>
            </a:r>
            <a:r>
              <a:rPr lang="en-GB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 buffer is no longer effective when one of the components is completely used up.</a:t>
            </a:r>
          </a:p>
          <a:p>
            <a:pPr marL="0" lvl="2" indent="0">
              <a:buNone/>
            </a:pP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indent="0">
              <a:buNone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 pH of a buffer does vary slightly when reacting with any added species, so shouldn’t be considered totally constant.</a:t>
            </a:r>
          </a:p>
          <a:p>
            <a:pPr marL="0" lvl="2" indent="0">
              <a:buNone/>
            </a:pP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3E568F-518E-19D3-A124-19C7AE2F4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78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97"/>
    </mc:Choice>
    <mc:Fallback xmlns="">
      <p:transition spd="slow" advTm="10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24328" cy="970390"/>
          </a:xfrm>
        </p:spPr>
        <p:txBody>
          <a:bodyPr>
            <a:normAutofit/>
          </a:bodyPr>
          <a:lstStyle/>
          <a:p>
            <a:r>
              <a:rPr lang="en-GB" dirty="0"/>
              <a:t>How Buffers Work</a:t>
            </a:r>
            <a:endParaRPr lang="en-GB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6996"/>
            <a:ext cx="9144000" cy="5901004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r>
              <a:rPr lang="en-GB" sz="2800" dirty="0"/>
              <a:t>As buffers have two independent reservoirs, a reaction with one will cause a shift in the equilibrium to negate the change:</a:t>
            </a:r>
          </a:p>
          <a:p>
            <a:pPr marL="0" lvl="2" indent="0">
              <a:buNone/>
            </a:pPr>
            <a:endParaRPr lang="en-GB" sz="28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lvl="2" indent="0" algn="ctr">
              <a:buNone/>
            </a:pPr>
            <a:r>
              <a:rPr lang="en-GB" sz="36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HA </a:t>
            </a:r>
            <a:r>
              <a:rPr lang="en-GB" sz="3600" dirty="0">
                <a:ea typeface="MS Mincho" panose="02020609040205080304" pitchFamily="49" charset="-128"/>
              </a:rPr>
              <a:t>⇌ H</a:t>
            </a:r>
            <a:r>
              <a:rPr lang="en-GB" sz="3600" baseline="30000" dirty="0">
                <a:ea typeface="MS Mincho" panose="02020609040205080304" pitchFamily="49" charset="-128"/>
              </a:rPr>
              <a:t>+</a:t>
            </a:r>
            <a:r>
              <a:rPr lang="en-GB" sz="3600" dirty="0">
                <a:ea typeface="MS Mincho" panose="02020609040205080304" pitchFamily="49" charset="-128"/>
              </a:rPr>
              <a:t> + A</a:t>
            </a:r>
            <a:r>
              <a:rPr lang="en-GB" sz="3600" baseline="30000" dirty="0">
                <a:ea typeface="MS Mincho" panose="02020609040205080304" pitchFamily="49" charset="-128"/>
              </a:rPr>
              <a:t>-</a:t>
            </a:r>
            <a:endParaRPr lang="en-GB" sz="3600" dirty="0">
              <a:ea typeface="MS Mincho" panose="02020609040205080304" pitchFamily="49" charset="-128"/>
            </a:endParaRPr>
          </a:p>
          <a:p>
            <a:pPr marL="0" lvl="2" indent="0" algn="ctr">
              <a:buNone/>
            </a:pPr>
            <a:endParaRPr lang="en-GB" sz="28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lvl="2" indent="0" algn="ctr">
              <a:buNone/>
            </a:pPr>
            <a:endParaRPr lang="en-GB" sz="28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753288"/>
            <a:ext cx="9144000" cy="22680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2800" u="sng" dirty="0"/>
              <a:t>Addition of Acid: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[H</a:t>
            </a:r>
            <a:r>
              <a:rPr lang="en-GB" sz="2800" baseline="30000" dirty="0"/>
              <a:t>+</a:t>
            </a:r>
            <a:r>
              <a:rPr lang="en-GB" sz="2800" dirty="0"/>
              <a:t>] increases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Conjugate base (A</a:t>
            </a:r>
            <a:r>
              <a:rPr lang="en-GB" sz="2800" baseline="30000" dirty="0"/>
              <a:t>-</a:t>
            </a:r>
            <a:r>
              <a:rPr lang="en-GB" sz="2800" dirty="0"/>
              <a:t>) reacts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Equilibrium shifts left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[H</a:t>
            </a:r>
            <a:r>
              <a:rPr lang="en-GB" sz="2800" baseline="30000" dirty="0"/>
              <a:t>+</a:t>
            </a:r>
            <a:r>
              <a:rPr lang="en-GB" sz="2800" dirty="0"/>
              <a:t>] removed</a:t>
            </a:r>
          </a:p>
          <a:p>
            <a:pPr marL="342900" indent="-342900">
              <a:buFont typeface="+mj-lt"/>
              <a:buAutoNum type="arabicPeriod"/>
            </a:pPr>
            <a:endParaRPr lang="en-GB" sz="2800" dirty="0"/>
          </a:p>
          <a:p>
            <a:r>
              <a:rPr lang="en-GB" sz="2800" u="sng" dirty="0"/>
              <a:t>Addition of alkali: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[OH</a:t>
            </a:r>
            <a:r>
              <a:rPr lang="en-GB" sz="2800" baseline="30000" dirty="0"/>
              <a:t>-</a:t>
            </a:r>
            <a:r>
              <a:rPr lang="en-GB" sz="2800" dirty="0"/>
              <a:t>] increases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H</a:t>
            </a:r>
            <a:r>
              <a:rPr lang="en-GB" sz="2800" baseline="30000" dirty="0"/>
              <a:t>+</a:t>
            </a:r>
            <a:r>
              <a:rPr lang="en-GB" sz="2800" dirty="0"/>
              <a:t> reacts (H</a:t>
            </a:r>
            <a:r>
              <a:rPr lang="en-GB" sz="2800" baseline="30000" dirty="0"/>
              <a:t>+</a:t>
            </a:r>
            <a:r>
              <a:rPr lang="en-GB" sz="2800" dirty="0"/>
              <a:t> + OH</a:t>
            </a:r>
            <a:r>
              <a:rPr lang="en-GB" sz="2800" baseline="30000" dirty="0"/>
              <a:t>-</a:t>
            </a:r>
            <a:r>
              <a:rPr lang="en-GB" sz="2800" dirty="0"/>
              <a:t>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→ H</a:t>
            </a:r>
            <a:r>
              <a:rPr lang="en-GB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O)</a:t>
            </a:r>
            <a:endParaRPr lang="en-GB" sz="2800" baseline="30000" dirty="0"/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Equilibrium shifts right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HA dissociates restoring [H</a:t>
            </a:r>
            <a:r>
              <a:rPr lang="en-GB" sz="2800" baseline="30000" dirty="0"/>
              <a:t>+</a:t>
            </a:r>
            <a:r>
              <a:rPr lang="en-GB" sz="2800" dirty="0"/>
              <a:t>]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347864" y="1992507"/>
            <a:ext cx="2232248" cy="369332"/>
            <a:chOff x="3419872" y="1835532"/>
            <a:chExt cx="2232248" cy="369332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3419872" y="2204864"/>
              <a:ext cx="223224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921020" y="1835532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Adding acid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83867" y="3134169"/>
            <a:ext cx="2232248" cy="369332"/>
            <a:chOff x="3512974" y="1835532"/>
            <a:chExt cx="2232248" cy="369332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3512974" y="1835532"/>
              <a:ext cx="2232248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921020" y="1835532"/>
              <a:ext cx="14161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7030A0"/>
                  </a:solidFill>
                </a:rPr>
                <a:t>Adding alkali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6DD216-6C1F-694F-24C0-C3952CB0D6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0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70"/>
    </mc:Choice>
    <mc:Fallback xmlns="">
      <p:transition spd="slow" advTm="76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4288" cy="970390"/>
          </a:xfrm>
        </p:spPr>
        <p:txBody>
          <a:bodyPr>
            <a:normAutofit/>
          </a:bodyPr>
          <a:lstStyle/>
          <a:p>
            <a:r>
              <a:rPr lang="en-GB" dirty="0"/>
              <a:t>Buffers in Biological Systems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6996"/>
            <a:ext cx="9144000" cy="5901004"/>
          </a:xfrm>
        </p:spPr>
        <p:txBody>
          <a:bodyPr>
            <a:normAutofit lnSpcReduction="10000"/>
          </a:bodyPr>
          <a:lstStyle/>
          <a:p>
            <a:pPr marL="0" lvl="2" indent="0">
              <a:buNone/>
            </a:pPr>
            <a:r>
              <a:rPr lang="en-GB" sz="2800" dirty="0"/>
              <a:t>Many biological systems are sensitive to pH changes e.g. enzymes, so buffers help maintain pH.</a:t>
            </a:r>
          </a:p>
          <a:p>
            <a:pPr marL="0" lvl="2" indent="0">
              <a:buNone/>
            </a:pPr>
            <a:endParaRPr lang="en-GB" sz="1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lvl="2" indent="0">
              <a:buNone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Blood must maintain a pH of </a:t>
            </a:r>
            <a:r>
              <a:rPr lang="en-GB" sz="2800" dirty="0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7.40±0.05 and the most important buffer is the carbonic acid-</a:t>
            </a:r>
            <a:r>
              <a:rPr lang="en-GB" sz="2800" dirty="0" err="1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hydrogencarbonate</a:t>
            </a:r>
            <a:r>
              <a:rPr lang="en-GB" sz="2800" dirty="0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:</a:t>
            </a:r>
          </a:p>
          <a:p>
            <a:pPr marL="0" lvl="2" indent="0">
              <a:buNone/>
            </a:pPr>
            <a:endParaRPr lang="en-GB" sz="1000" dirty="0">
              <a:latin typeface="+mj-lt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lvl="2" indent="0" algn="ctr">
              <a:buNone/>
            </a:pPr>
            <a:r>
              <a:rPr lang="en-GB" sz="2800" dirty="0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H</a:t>
            </a:r>
            <a:r>
              <a:rPr lang="en-GB" sz="2800" baseline="-25000" dirty="0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800" dirty="0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CO</a:t>
            </a:r>
            <a:r>
              <a:rPr lang="en-GB" sz="2800" baseline="-25000" dirty="0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800" dirty="0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GB" sz="2800" dirty="0">
                <a:ea typeface="MS Mincho" panose="02020609040205080304" pitchFamily="49" charset="-128"/>
              </a:rPr>
              <a:t>⇌ H</a:t>
            </a:r>
            <a:r>
              <a:rPr lang="en-GB" sz="2800" baseline="30000" dirty="0">
                <a:ea typeface="MS Mincho" panose="02020609040205080304" pitchFamily="49" charset="-128"/>
              </a:rPr>
              <a:t>+</a:t>
            </a:r>
            <a:r>
              <a:rPr lang="en-GB" sz="2800" dirty="0">
                <a:ea typeface="MS Mincho" panose="02020609040205080304" pitchFamily="49" charset="-128"/>
              </a:rPr>
              <a:t> + HCO</a:t>
            </a:r>
            <a:r>
              <a:rPr lang="en-GB" sz="2800" baseline="-25000" dirty="0">
                <a:ea typeface="MS Mincho" panose="02020609040205080304" pitchFamily="49" charset="-128"/>
              </a:rPr>
              <a:t>3</a:t>
            </a:r>
            <a:r>
              <a:rPr lang="en-GB" sz="2800" baseline="30000" dirty="0">
                <a:ea typeface="MS Mincho" panose="02020609040205080304" pitchFamily="49" charset="-128"/>
              </a:rPr>
              <a:t>-</a:t>
            </a:r>
          </a:p>
          <a:p>
            <a:pPr marL="0" lvl="2" indent="0" algn="ctr">
              <a:buNone/>
            </a:pPr>
            <a:endParaRPr lang="en-GB" sz="1000" baseline="30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lvl="2" indent="0">
              <a:buNone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If blood pH becomes too:</a:t>
            </a:r>
          </a:p>
          <a:p>
            <a:pPr marL="457200" lvl="2" indent="-457200"/>
            <a:r>
              <a:rPr lang="en-GB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Acidic (acidosis) = fatigue, shortness of breath and/or shock/death.</a:t>
            </a:r>
          </a:p>
          <a:p>
            <a:pPr marL="457200" lvl="2" indent="-457200"/>
            <a:r>
              <a:rPr lang="en-GB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Alkaline (alkalosis) = spasms, light-headed and/or nausea.</a:t>
            </a:r>
          </a:p>
          <a:p>
            <a:pPr marL="0" lvl="2" indent="0">
              <a:buNone/>
            </a:pPr>
            <a:endParaRPr lang="en-GB" sz="1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lvl="2" indent="0">
              <a:buNone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The body produces more acidic products. </a:t>
            </a: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Explain how the carbonic-</a:t>
            </a:r>
            <a:r>
              <a:rPr lang="en-GB" sz="2800" dirty="0" err="1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hydrogencarbonate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buffer minimises the effect this has.</a:t>
            </a: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What would happen if the acid levels continue to rise?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E22977-2B2F-625F-233E-070F49391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493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10"/>
    </mc:Choice>
    <mc:Fallback xmlns="">
      <p:transition spd="slow" advTm="14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4288" cy="970390"/>
          </a:xfrm>
        </p:spPr>
        <p:txBody>
          <a:bodyPr>
            <a:normAutofit/>
          </a:bodyPr>
          <a:lstStyle/>
          <a:p>
            <a:r>
              <a:rPr lang="en-GB" dirty="0"/>
              <a:t>Buffers in Biological Systems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6996"/>
            <a:ext cx="9144000" cy="5901004"/>
          </a:xfrm>
        </p:spPr>
        <p:txBody>
          <a:bodyPr>
            <a:normAutofit lnSpcReduction="10000"/>
          </a:bodyPr>
          <a:lstStyle/>
          <a:p>
            <a:pPr marL="0" lvl="2" indent="0" algn="ctr">
              <a:buNone/>
            </a:pPr>
            <a:r>
              <a:rPr lang="en-GB" sz="2800" dirty="0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H</a:t>
            </a:r>
            <a:r>
              <a:rPr lang="en-GB" sz="2800" baseline="-25000" dirty="0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800" dirty="0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CO</a:t>
            </a:r>
            <a:r>
              <a:rPr lang="en-GB" sz="2800" baseline="-25000" dirty="0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800" dirty="0">
                <a:latin typeface="+mj-lt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GB" sz="2800" dirty="0">
                <a:ea typeface="MS Mincho" panose="02020609040205080304" pitchFamily="49" charset="-128"/>
              </a:rPr>
              <a:t>⇌ H</a:t>
            </a:r>
            <a:r>
              <a:rPr lang="en-GB" sz="2800" baseline="30000" dirty="0">
                <a:ea typeface="MS Mincho" panose="02020609040205080304" pitchFamily="49" charset="-128"/>
              </a:rPr>
              <a:t>+</a:t>
            </a:r>
            <a:r>
              <a:rPr lang="en-GB" sz="2800" dirty="0">
                <a:ea typeface="MS Mincho" panose="02020609040205080304" pitchFamily="49" charset="-128"/>
              </a:rPr>
              <a:t> + HCO</a:t>
            </a:r>
            <a:r>
              <a:rPr lang="en-GB" sz="2800" baseline="-25000" dirty="0">
                <a:ea typeface="MS Mincho" panose="02020609040205080304" pitchFamily="49" charset="-128"/>
              </a:rPr>
              <a:t>3</a:t>
            </a:r>
            <a:r>
              <a:rPr lang="en-GB" sz="2800" baseline="30000" dirty="0">
                <a:ea typeface="MS Mincho" panose="02020609040205080304" pitchFamily="49" charset="-128"/>
              </a:rPr>
              <a:t>-</a:t>
            </a:r>
          </a:p>
          <a:p>
            <a:pPr marL="0" lvl="2" indent="0" algn="ctr">
              <a:buNone/>
            </a:pPr>
            <a:endParaRPr lang="en-GB" sz="1000" baseline="30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As the body produces acidic products the [H</a:t>
            </a:r>
            <a:r>
              <a:rPr lang="en-GB" sz="2800" baseline="30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+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] will increase.</a:t>
            </a: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The conjugate base (HCO</a:t>
            </a:r>
            <a:r>
              <a:rPr lang="en-GB" sz="28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800" baseline="30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-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) will react with the H</a:t>
            </a:r>
            <a:r>
              <a:rPr lang="en-GB" sz="2800" baseline="30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+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.</a:t>
            </a: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The equilibrium will shift left, removing the H</a:t>
            </a:r>
            <a:r>
              <a:rPr lang="en-GB" sz="2800" baseline="30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+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from the blood.</a:t>
            </a:r>
          </a:p>
          <a:p>
            <a:pPr marL="0" lvl="2" indent="0">
              <a:buNone/>
            </a:pPr>
            <a:endParaRPr lang="en-GB" sz="11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lvl="2" indent="0">
              <a:buNone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If the acid levels continue to rise, pH would fall leading to acidosis, and symptoms would show, because:</a:t>
            </a: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[HCO</a:t>
            </a:r>
            <a:r>
              <a:rPr lang="en-GB" sz="28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800" baseline="30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-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] could fall too far/be used up so the buffer system will then not be able to function.</a:t>
            </a:r>
          </a:p>
          <a:p>
            <a:pPr marL="0" lvl="2" indent="0">
              <a:buNone/>
            </a:pPr>
            <a:endParaRPr lang="en-GB" sz="11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lvl="2" indent="0">
              <a:buNone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In normal systems the body will convert H</a:t>
            </a:r>
            <a:r>
              <a:rPr lang="en-GB" sz="28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</a:t>
            </a:r>
            <a:r>
              <a:rPr lang="en-GB" sz="28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to CO</a:t>
            </a:r>
            <a:r>
              <a:rPr lang="en-GB" sz="28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to be expelled from the lungs, to prevent its build up.</a:t>
            </a:r>
            <a:endParaRPr lang="en-GB" sz="2800" baseline="-25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A382CF-9747-D0A1-B8D1-EED200B2F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44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04"/>
    </mc:Choice>
    <mc:Fallback xmlns="">
      <p:transition spd="slow" advTm="78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4288" cy="970390"/>
          </a:xfrm>
        </p:spPr>
        <p:txBody>
          <a:bodyPr>
            <a:normAutofit/>
          </a:bodyPr>
          <a:lstStyle/>
          <a:p>
            <a:r>
              <a:rPr lang="en-GB" dirty="0"/>
              <a:t>Effect of CO</a:t>
            </a:r>
            <a:r>
              <a:rPr lang="en-GB" baseline="-25000" dirty="0"/>
              <a:t>2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6996"/>
            <a:ext cx="9144000" cy="5901004"/>
          </a:xfrm>
        </p:spPr>
        <p:txBody>
          <a:bodyPr>
            <a:normAutofit fontScale="92500" lnSpcReduction="20000"/>
          </a:bodyPr>
          <a:lstStyle/>
          <a:p>
            <a:pPr marL="0" lvl="2" indent="0">
              <a:buNone/>
            </a:pPr>
            <a:r>
              <a:rPr lang="en-GB" sz="2800" dirty="0"/>
              <a:t>Carbon dioxide dissolves in water to form carbonic acid:</a:t>
            </a:r>
          </a:p>
          <a:p>
            <a:pPr marL="0" lvl="2" indent="0" algn="ctr">
              <a:buNone/>
            </a:pPr>
            <a:endParaRPr lang="en-GB" sz="11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lvl="2" indent="0" algn="ctr">
              <a:buNone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</a:t>
            </a:r>
            <a:r>
              <a:rPr lang="en-GB" sz="28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+ H</a:t>
            </a:r>
            <a:r>
              <a:rPr lang="en-GB" sz="28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O </a:t>
            </a:r>
            <a:r>
              <a:rPr lang="en-GB" sz="2800" dirty="0">
                <a:ea typeface="MS Mincho" panose="02020609040205080304" pitchFamily="49" charset="-128"/>
              </a:rPr>
              <a:t>⇌ </a:t>
            </a:r>
            <a:r>
              <a:rPr lang="en-GB" sz="2800" dirty="0">
                <a:ea typeface="MS Mincho" panose="02020609040205080304" pitchFamily="49" charset="-128"/>
                <a:cs typeface="Calibri" panose="020F0502020204030204" pitchFamily="34" charset="0"/>
              </a:rPr>
              <a:t>H</a:t>
            </a:r>
            <a:r>
              <a:rPr lang="en-GB" sz="2800" baseline="-25000" dirty="0"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800" dirty="0">
                <a:ea typeface="MS Mincho" panose="02020609040205080304" pitchFamily="49" charset="-128"/>
                <a:cs typeface="Calibri" panose="020F0502020204030204" pitchFamily="34" charset="0"/>
              </a:rPr>
              <a:t>CO</a:t>
            </a:r>
            <a:r>
              <a:rPr lang="en-GB" sz="2800" baseline="-25000" dirty="0"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</a:p>
          <a:p>
            <a:pPr marL="0" lvl="2" indent="0" algn="ctr">
              <a:buNone/>
            </a:pPr>
            <a:endParaRPr lang="en-GB" sz="1100" baseline="-25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lvl="2" indent="0">
              <a:buNone/>
            </a:pP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Explain the physiological effects of burning fuels in an enclosed space, assuming only complete combustion occurs.</a:t>
            </a: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Combustion will increase the CO</a:t>
            </a:r>
            <a:r>
              <a:rPr lang="en-GB" sz="28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in the atmosphere.</a:t>
            </a: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</a:t>
            </a:r>
            <a:r>
              <a:rPr lang="en-GB" sz="28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dissolving in the blood will increase the [H</a:t>
            </a:r>
            <a:r>
              <a:rPr lang="en-GB" sz="28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</a:t>
            </a:r>
            <a:r>
              <a:rPr lang="en-GB" sz="2800" baseline="-25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] in the blood.</a:t>
            </a: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The </a:t>
            </a:r>
            <a:r>
              <a:rPr lang="en-GB" sz="2800" dirty="0">
                <a:ea typeface="MS Mincho" panose="02020609040205080304" pitchFamily="49" charset="-128"/>
                <a:cs typeface="Calibri" panose="020F0502020204030204" pitchFamily="34" charset="0"/>
              </a:rPr>
              <a:t>H</a:t>
            </a:r>
            <a:r>
              <a:rPr lang="en-GB" sz="2800" baseline="-25000" dirty="0"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800" dirty="0">
                <a:ea typeface="MS Mincho" panose="02020609040205080304" pitchFamily="49" charset="-128"/>
                <a:cs typeface="Calibri" panose="020F0502020204030204" pitchFamily="34" charset="0"/>
              </a:rPr>
              <a:t>CO</a:t>
            </a:r>
            <a:r>
              <a:rPr lang="en-GB" sz="2800" baseline="-25000" dirty="0"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800" dirty="0"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GB" sz="2800" dirty="0">
                <a:ea typeface="MS Mincho" panose="02020609040205080304" pitchFamily="49" charset="-128"/>
              </a:rPr>
              <a:t>⇌ H</a:t>
            </a:r>
            <a:r>
              <a:rPr lang="en-GB" sz="2800" baseline="30000" dirty="0">
                <a:ea typeface="MS Mincho" panose="02020609040205080304" pitchFamily="49" charset="-128"/>
              </a:rPr>
              <a:t>+</a:t>
            </a:r>
            <a:r>
              <a:rPr lang="en-GB" sz="2800" dirty="0">
                <a:ea typeface="MS Mincho" panose="02020609040205080304" pitchFamily="49" charset="-128"/>
              </a:rPr>
              <a:t> + HCO</a:t>
            </a:r>
            <a:r>
              <a:rPr lang="en-GB" sz="2800" baseline="-25000" dirty="0">
                <a:ea typeface="MS Mincho" panose="02020609040205080304" pitchFamily="49" charset="-128"/>
              </a:rPr>
              <a:t>3</a:t>
            </a:r>
            <a:r>
              <a:rPr lang="en-GB" sz="2800" baseline="30000" dirty="0">
                <a:ea typeface="MS Mincho" panose="02020609040205080304" pitchFamily="49" charset="-128"/>
              </a:rPr>
              <a:t>- </a:t>
            </a:r>
            <a:r>
              <a:rPr lang="en-GB" sz="2800" dirty="0">
                <a:ea typeface="MS Mincho" panose="02020609040205080304" pitchFamily="49" charset="-128"/>
              </a:rPr>
              <a:t>buffer system in the blood will shift right increasing [H</a:t>
            </a:r>
            <a:r>
              <a:rPr lang="en-GB" sz="2800" baseline="30000" dirty="0">
                <a:ea typeface="MS Mincho" panose="02020609040205080304" pitchFamily="49" charset="-128"/>
              </a:rPr>
              <a:t>+</a:t>
            </a:r>
            <a:r>
              <a:rPr lang="en-GB" sz="2800" dirty="0">
                <a:ea typeface="MS Mincho" panose="02020609040205080304" pitchFamily="49" charset="-128"/>
              </a:rPr>
              <a:t>].</a:t>
            </a:r>
          </a:p>
          <a:p>
            <a:pPr marL="457200" lvl="2" indent="-457200"/>
            <a:r>
              <a:rPr lang="en-GB" sz="2800" dirty="0">
                <a:ea typeface="MS Mincho" panose="02020609040205080304" pitchFamily="49" charset="-128"/>
              </a:rPr>
              <a:t>If [H</a:t>
            </a:r>
            <a:r>
              <a:rPr lang="en-GB" sz="2800" baseline="-25000" dirty="0">
                <a:ea typeface="MS Mincho" panose="02020609040205080304" pitchFamily="49" charset="-128"/>
              </a:rPr>
              <a:t>2</a:t>
            </a:r>
            <a:r>
              <a:rPr lang="en-GB" sz="2800" dirty="0">
                <a:ea typeface="MS Mincho" panose="02020609040205080304" pitchFamily="49" charset="-128"/>
              </a:rPr>
              <a:t>CO</a:t>
            </a:r>
            <a:r>
              <a:rPr lang="en-GB" sz="2800" baseline="-25000" dirty="0">
                <a:ea typeface="MS Mincho" panose="02020609040205080304" pitchFamily="49" charset="-128"/>
              </a:rPr>
              <a:t>3</a:t>
            </a:r>
            <a:r>
              <a:rPr lang="en-GB" sz="2800" dirty="0">
                <a:ea typeface="MS Mincho" panose="02020609040205080304" pitchFamily="49" charset="-128"/>
              </a:rPr>
              <a:t>] continues to rise the buffer will not be able to effectively function.</a:t>
            </a:r>
          </a:p>
          <a:p>
            <a:pPr marL="457200" lvl="2" indent="-457200"/>
            <a:r>
              <a:rPr lang="en-GB" sz="2800" dirty="0">
                <a:ea typeface="MS Mincho" panose="02020609040205080304" pitchFamily="49" charset="-128"/>
              </a:rPr>
              <a:t>This would lead to acidosis causing 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fatigue, shortness of breath and/or shock/death.</a:t>
            </a:r>
          </a:p>
          <a:p>
            <a:pPr marL="457200" lvl="2" indent="-457200"/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Increased [H</a:t>
            </a:r>
            <a:r>
              <a:rPr lang="en-GB" sz="2800" baseline="30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+</a:t>
            </a:r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] could also cause enzyme function to stop.</a:t>
            </a:r>
            <a:endParaRPr lang="en-GB" sz="2800" dirty="0">
              <a:ea typeface="MS Mincho" panose="02020609040205080304" pitchFamily="49" charset="-128"/>
            </a:endParaRPr>
          </a:p>
          <a:p>
            <a:pPr marL="457200" lvl="2" indent="-457200"/>
            <a:endParaRPr lang="en-GB" sz="28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17AFC74-E629-8DD8-19B2-A8BA5EC660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02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92"/>
    </mc:Choice>
    <mc:Fallback xmlns="">
      <p:transition spd="slow" advTm="163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8|19.5|5.8|12.9|42.3|1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3.4|6.3|7.5|3.4|7|5.7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2.8|0.5|0.5|0.3|0.6|0.4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6.9|9.1|7.3|15.9|21.8|10.2|1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C815362D68F74E97D945FB295FCEC6" ma:contentTypeVersion="15" ma:contentTypeDescription="Create a new document." ma:contentTypeScope="" ma:versionID="8322470f0fd83827fbce4f7f23f458da">
  <xsd:schema xmlns:xsd="http://www.w3.org/2001/XMLSchema" xmlns:xs="http://www.w3.org/2001/XMLSchema" xmlns:p="http://schemas.microsoft.com/office/2006/metadata/properties" xmlns:ns3="57ac8f33-8460-4061-bf4b-7959a6b5513d" xmlns:ns4="15fd4f40-1541-4228-aa5f-fc1f93439076" targetNamespace="http://schemas.microsoft.com/office/2006/metadata/properties" ma:root="true" ma:fieldsID="a1660cda588cc8f51ee12ed2ab75a895" ns3:_="" ns4:_="">
    <xsd:import namespace="57ac8f33-8460-4061-bf4b-7959a6b5513d"/>
    <xsd:import namespace="15fd4f40-1541-4228-aa5f-fc1f934390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LengthInSecond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c8f33-8460-4061-bf4b-7959a6b551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d4f40-1541-4228-aa5f-fc1f934390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7ac8f33-8460-4061-bf4b-7959a6b5513d" xsi:nil="true"/>
  </documentManagement>
</p:properties>
</file>

<file path=customXml/itemProps1.xml><?xml version="1.0" encoding="utf-8"?>
<ds:datastoreItem xmlns:ds="http://schemas.openxmlformats.org/officeDocument/2006/customXml" ds:itemID="{0B25E24F-1363-42F7-8539-9FC40BA18B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ac8f33-8460-4061-bf4b-7959a6b5513d"/>
    <ds:schemaRef ds:uri="15fd4f40-1541-4228-aa5f-fc1f934390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70C7A1-75BB-4721-BA07-8D05DB2282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EA44A1-91E6-42C1-A15E-9F8F61DF18F4}">
  <ds:schemaRefs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15fd4f40-1541-4228-aa5f-fc1f93439076"/>
    <ds:schemaRef ds:uri="57ac8f33-8460-4061-bf4b-7959a6b5513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91885</TotalTime>
  <Words>1696</Words>
  <Application>Microsoft Office PowerPoint</Application>
  <PresentationFormat>On-screen Show (4:3)</PresentationFormat>
  <Paragraphs>192</Paragraphs>
  <Slides>13</Slides>
  <Notes>7</Notes>
  <HiddenSlides>1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MS Mincho</vt:lpstr>
      <vt:lpstr>Arial</vt:lpstr>
      <vt:lpstr>Calibri</vt:lpstr>
      <vt:lpstr>Calibri Light</vt:lpstr>
      <vt:lpstr>Cambria Math</vt:lpstr>
      <vt:lpstr>Office Theme</vt:lpstr>
      <vt:lpstr>Retrospect</vt:lpstr>
      <vt:lpstr>Threshold – Entrance - Teacher to stand on door threshold </vt:lpstr>
      <vt:lpstr>Quick Quiz</vt:lpstr>
      <vt:lpstr>Buffers 5.1.3.4</vt:lpstr>
      <vt:lpstr>Specification Points Covered</vt:lpstr>
      <vt:lpstr>Buffer Solutions</vt:lpstr>
      <vt:lpstr>How Buffers Work</vt:lpstr>
      <vt:lpstr>Buffers in Biological Systems</vt:lpstr>
      <vt:lpstr>Buffers in Biological Systems</vt:lpstr>
      <vt:lpstr>Effect of CO2</vt:lpstr>
      <vt:lpstr>Forming Buffers</vt:lpstr>
      <vt:lpstr>Practical: Create a Buffer</vt:lpstr>
      <vt:lpstr>Questions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lfr</dc:creator>
  <cp:lastModifiedBy>Jennifer Perchard</cp:lastModifiedBy>
  <cp:revision>738</cp:revision>
  <cp:lastPrinted>2015-09-09T12:23:37Z</cp:lastPrinted>
  <dcterms:created xsi:type="dcterms:W3CDTF">2015-09-03T06:47:40Z</dcterms:created>
  <dcterms:modified xsi:type="dcterms:W3CDTF">2025-01-08T14:56:14Z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0x01010090C815362D68F74E97D945FB295FCEC6</vt:lpwstr>
  </property>
</Properties>
</file>