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0DB35-E45F-6AEB-3588-920CFECF690F}" v="356" dt="2025-01-09T15:14:51.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2367B-60BA-48E7-B16A-5D6FABA3848D}" type="datetimeFigureOut">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7A423-D741-486F-A4A7-6A6C5FADB4E6}" type="slidenum">
              <a:t>‹#›</a:t>
            </a:fld>
            <a:endParaRPr lang="en-US"/>
          </a:p>
        </p:txBody>
      </p:sp>
    </p:spTree>
    <p:extLst>
      <p:ext uri="{BB962C8B-B14F-4D97-AF65-F5344CB8AC3E}">
        <p14:creationId xmlns:p14="http://schemas.microsoft.com/office/powerpoint/2010/main" val="354655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7A423-D741-486F-A4A7-6A6C5FADB4E6}" type="slidenum">
              <a:t>2</a:t>
            </a:fld>
            <a:endParaRPr lang="en-US"/>
          </a:p>
        </p:txBody>
      </p:sp>
    </p:spTree>
    <p:extLst>
      <p:ext uri="{BB962C8B-B14F-4D97-AF65-F5344CB8AC3E}">
        <p14:creationId xmlns:p14="http://schemas.microsoft.com/office/powerpoint/2010/main" val="86450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AD7A423-D741-486F-A4A7-6A6C5FADB4E6}" type="slidenum">
              <a:t>3</a:t>
            </a:fld>
            <a:endParaRPr lang="en-US"/>
          </a:p>
        </p:txBody>
      </p:sp>
    </p:spTree>
    <p:extLst>
      <p:ext uri="{BB962C8B-B14F-4D97-AF65-F5344CB8AC3E}">
        <p14:creationId xmlns:p14="http://schemas.microsoft.com/office/powerpoint/2010/main" val="142385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AD7A423-D741-486F-A4A7-6A6C5FADB4E6}" type="slidenum">
              <a:t>4</a:t>
            </a:fld>
            <a:endParaRPr lang="en-US"/>
          </a:p>
        </p:txBody>
      </p:sp>
    </p:spTree>
    <p:extLst>
      <p:ext uri="{BB962C8B-B14F-4D97-AF65-F5344CB8AC3E}">
        <p14:creationId xmlns:p14="http://schemas.microsoft.com/office/powerpoint/2010/main" val="420017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AD7A423-D741-486F-A4A7-6A6C5FADB4E6}" type="slidenum">
              <a:t>5</a:t>
            </a:fld>
            <a:endParaRPr lang="en-US"/>
          </a:p>
        </p:txBody>
      </p:sp>
    </p:spTree>
    <p:extLst>
      <p:ext uri="{BB962C8B-B14F-4D97-AF65-F5344CB8AC3E}">
        <p14:creationId xmlns:p14="http://schemas.microsoft.com/office/powerpoint/2010/main" val="94356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0069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8955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2349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4640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8645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8664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9558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8602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4264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1529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293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564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164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060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509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52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1459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96791307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758244"/>
            <a:ext cx="8825658" cy="3329581"/>
          </a:xfrm>
        </p:spPr>
        <p:txBody>
          <a:bodyPr/>
          <a:lstStyle/>
          <a:p>
            <a:r>
              <a:rPr lang="en-US" dirty="0"/>
              <a:t>Essay Support</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B5A6-8F0F-449D-CACD-30BC1D23EFCE}"/>
              </a:ext>
            </a:extLst>
          </p:cNvPr>
          <p:cNvSpPr>
            <a:spLocks noGrp="1"/>
          </p:cNvSpPr>
          <p:nvPr>
            <p:ph type="title"/>
          </p:nvPr>
        </p:nvSpPr>
        <p:spPr/>
        <p:txBody>
          <a:bodyPr/>
          <a:lstStyle/>
          <a:p>
            <a:r>
              <a:rPr lang="en-US" dirty="0"/>
              <a:t>What is the purpose of our essay?</a:t>
            </a:r>
          </a:p>
        </p:txBody>
      </p:sp>
      <p:sp>
        <p:nvSpPr>
          <p:cNvPr id="3" name="Content Placeholder 2">
            <a:extLst>
              <a:ext uri="{FF2B5EF4-FFF2-40B4-BE49-F238E27FC236}">
                <a16:creationId xmlns:a16="http://schemas.microsoft.com/office/drawing/2014/main" id="{B7A55F9E-156B-A3F4-E8D0-644D73F6AFAA}"/>
              </a:ext>
            </a:extLst>
          </p:cNvPr>
          <p:cNvSpPr>
            <a:spLocks noGrp="1"/>
          </p:cNvSpPr>
          <p:nvPr>
            <p:ph idx="1"/>
          </p:nvPr>
        </p:nvSpPr>
        <p:spPr/>
        <p:txBody>
          <a:bodyPr vert="horz" lIns="91440" tIns="45720" rIns="91440" bIns="45720" rtlCol="0" anchor="t">
            <a:normAutofit/>
          </a:bodyPr>
          <a:lstStyle/>
          <a:p>
            <a:r>
              <a:rPr lang="en-US" dirty="0"/>
              <a:t>Articulate ideas.</a:t>
            </a:r>
          </a:p>
          <a:p>
            <a:pPr>
              <a:buClr>
                <a:srgbClr val="8AD0D6"/>
              </a:buClr>
            </a:pPr>
            <a:r>
              <a:rPr lang="en-US" dirty="0"/>
              <a:t>Present meaningful responses.</a:t>
            </a:r>
          </a:p>
          <a:p>
            <a:pPr>
              <a:buClr>
                <a:srgbClr val="8AD0D6"/>
              </a:buClr>
            </a:pPr>
            <a:r>
              <a:rPr lang="en-US" dirty="0"/>
              <a:t>Link work with chosen photographers.</a:t>
            </a:r>
          </a:p>
        </p:txBody>
      </p:sp>
      <p:pic>
        <p:nvPicPr>
          <p:cNvPr id="4" name="What is the purpose of our essay">
            <a:hlinkClick r:id="" action="ppaction://media"/>
            <a:extLst>
              <a:ext uri="{FF2B5EF4-FFF2-40B4-BE49-F238E27FC236}">
                <a16:creationId xmlns:a16="http://schemas.microsoft.com/office/drawing/2014/main" id="{160FDA41-9393-334F-7AD2-90D4A17AEC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99009" y="3763786"/>
            <a:ext cx="2767894" cy="2750961"/>
          </a:xfrm>
          <a:prstGeom prst="rect">
            <a:avLst/>
          </a:prstGeom>
        </p:spPr>
      </p:pic>
    </p:spTree>
    <p:extLst>
      <p:ext uri="{BB962C8B-B14F-4D97-AF65-F5344CB8AC3E}">
        <p14:creationId xmlns:p14="http://schemas.microsoft.com/office/powerpoint/2010/main" val="3920161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8C9B-D1E1-F92E-51BD-C3112D919F61}"/>
              </a:ext>
            </a:extLst>
          </p:cNvPr>
          <p:cNvSpPr>
            <a:spLocks noGrp="1"/>
          </p:cNvSpPr>
          <p:nvPr>
            <p:ph type="title"/>
          </p:nvPr>
        </p:nvSpPr>
        <p:spPr/>
        <p:txBody>
          <a:bodyPr/>
          <a:lstStyle/>
          <a:p>
            <a:r>
              <a:rPr lang="en-US" dirty="0"/>
              <a:t>How do I write it?</a:t>
            </a:r>
          </a:p>
        </p:txBody>
      </p:sp>
      <p:sp>
        <p:nvSpPr>
          <p:cNvPr id="3" name="Content Placeholder 2">
            <a:extLst>
              <a:ext uri="{FF2B5EF4-FFF2-40B4-BE49-F238E27FC236}">
                <a16:creationId xmlns:a16="http://schemas.microsoft.com/office/drawing/2014/main" id="{D9B1DBCB-CC18-8EC9-7CE2-4AD1D4CE9F6E}"/>
              </a:ext>
            </a:extLst>
          </p:cNvPr>
          <p:cNvSpPr>
            <a:spLocks noGrp="1"/>
          </p:cNvSpPr>
          <p:nvPr>
            <p:ph idx="1"/>
          </p:nvPr>
        </p:nvSpPr>
        <p:spPr/>
        <p:txBody>
          <a:bodyPr vert="horz" lIns="91440" tIns="45720" rIns="91440" bIns="45720" rtlCol="0" anchor="t">
            <a:normAutofit/>
          </a:bodyPr>
          <a:lstStyle/>
          <a:p>
            <a:r>
              <a:rPr lang="en-US" dirty="0"/>
              <a:t>Introduction</a:t>
            </a:r>
          </a:p>
          <a:p>
            <a:pPr>
              <a:buClr>
                <a:srgbClr val="8AD0D6"/>
              </a:buClr>
            </a:pPr>
            <a:r>
              <a:rPr lang="en-US" dirty="0"/>
              <a:t>Photographer 1</a:t>
            </a:r>
          </a:p>
          <a:p>
            <a:pPr>
              <a:buClr>
                <a:srgbClr val="8AD0D6"/>
              </a:buClr>
            </a:pPr>
            <a:r>
              <a:rPr lang="en-US" dirty="0"/>
              <a:t>Photographer 2</a:t>
            </a:r>
          </a:p>
          <a:p>
            <a:pPr>
              <a:buClr>
                <a:srgbClr val="8AD0D6"/>
              </a:buClr>
            </a:pPr>
            <a:r>
              <a:rPr lang="en-US" dirty="0"/>
              <a:t>Comparison</a:t>
            </a:r>
          </a:p>
          <a:p>
            <a:pPr>
              <a:buClr>
                <a:srgbClr val="8AD0D6"/>
              </a:buClr>
            </a:pPr>
            <a:r>
              <a:rPr lang="en-US" dirty="0"/>
              <a:t>Evaluation</a:t>
            </a:r>
          </a:p>
        </p:txBody>
      </p:sp>
      <p:pic>
        <p:nvPicPr>
          <p:cNvPr id="4" name="How do I write it?">
            <a:hlinkClick r:id="" action="ppaction://media"/>
            <a:extLst>
              <a:ext uri="{FF2B5EF4-FFF2-40B4-BE49-F238E27FC236}">
                <a16:creationId xmlns:a16="http://schemas.microsoft.com/office/drawing/2014/main" id="{32F0BCB8-5853-FF2A-4216-1E4441F6AD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49670" y="3655084"/>
            <a:ext cx="3003110" cy="2950558"/>
          </a:xfrm>
          <a:prstGeom prst="rect">
            <a:avLst/>
          </a:prstGeom>
        </p:spPr>
      </p:pic>
    </p:spTree>
    <p:extLst>
      <p:ext uri="{BB962C8B-B14F-4D97-AF65-F5344CB8AC3E}">
        <p14:creationId xmlns:p14="http://schemas.microsoft.com/office/powerpoint/2010/main" val="3874544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BE01-4CFD-9DEF-F0AC-C2AE828AD179}"/>
              </a:ext>
            </a:extLst>
          </p:cNvPr>
          <p:cNvSpPr>
            <a:spLocks noGrp="1"/>
          </p:cNvSpPr>
          <p:nvPr>
            <p:ph type="title"/>
          </p:nvPr>
        </p:nvSpPr>
        <p:spPr/>
        <p:txBody>
          <a:bodyPr/>
          <a:lstStyle/>
          <a:p>
            <a:r>
              <a:rPr lang="en-US" dirty="0"/>
              <a:t>Your Task</a:t>
            </a:r>
          </a:p>
        </p:txBody>
      </p:sp>
      <p:sp>
        <p:nvSpPr>
          <p:cNvPr id="3" name="Content Placeholder 2">
            <a:extLst>
              <a:ext uri="{FF2B5EF4-FFF2-40B4-BE49-F238E27FC236}">
                <a16:creationId xmlns:a16="http://schemas.microsoft.com/office/drawing/2014/main" id="{40CE348B-C2CD-4682-BC19-C8DBACB96BF6}"/>
              </a:ext>
            </a:extLst>
          </p:cNvPr>
          <p:cNvSpPr>
            <a:spLocks noGrp="1"/>
          </p:cNvSpPr>
          <p:nvPr>
            <p:ph idx="1"/>
          </p:nvPr>
        </p:nvSpPr>
        <p:spPr/>
        <p:txBody>
          <a:bodyPr vert="horz" lIns="91440" tIns="45720" rIns="91440" bIns="45720" rtlCol="0" anchor="t">
            <a:normAutofit/>
          </a:bodyPr>
          <a:lstStyle/>
          <a:p>
            <a:r>
              <a:rPr lang="en-US" dirty="0"/>
              <a:t>Read over what you have already written. </a:t>
            </a:r>
          </a:p>
          <a:p>
            <a:pPr>
              <a:buClr>
                <a:srgbClr val="8AD0D6"/>
              </a:buClr>
            </a:pPr>
            <a:r>
              <a:rPr lang="en-US" dirty="0"/>
              <a:t>Look at the guidance questions (next slide) and make sure everything is written about. </a:t>
            </a:r>
          </a:p>
          <a:p>
            <a:pPr>
              <a:buClr>
                <a:srgbClr val="8AD0D6"/>
              </a:buClr>
            </a:pPr>
            <a:r>
              <a:rPr lang="en-US" dirty="0"/>
              <a:t>Email your essay to me by 3pm.</a:t>
            </a:r>
          </a:p>
        </p:txBody>
      </p:sp>
      <p:pic>
        <p:nvPicPr>
          <p:cNvPr id="4" name="Your task">
            <a:hlinkClick r:id="" action="ppaction://media"/>
            <a:extLst>
              <a:ext uri="{FF2B5EF4-FFF2-40B4-BE49-F238E27FC236}">
                <a16:creationId xmlns:a16="http://schemas.microsoft.com/office/drawing/2014/main" id="{35D55275-FBE5-7104-CB36-829C7F6676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28497" y="3661652"/>
            <a:ext cx="2911145" cy="2943990"/>
          </a:xfrm>
          <a:prstGeom prst="rect">
            <a:avLst/>
          </a:prstGeom>
        </p:spPr>
      </p:pic>
    </p:spTree>
    <p:extLst>
      <p:ext uri="{BB962C8B-B14F-4D97-AF65-F5344CB8AC3E}">
        <p14:creationId xmlns:p14="http://schemas.microsoft.com/office/powerpoint/2010/main" val="894086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63812DD-8A69-E1C2-BC72-BBBFF26F8DF3}"/>
              </a:ext>
            </a:extLst>
          </p:cNvPr>
          <p:cNvSpPr txBox="1"/>
          <p:nvPr/>
        </p:nvSpPr>
        <p:spPr>
          <a:xfrm>
            <a:off x="12662" y="1373"/>
            <a:ext cx="12182389" cy="40934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
              <a:buAutoNum type="arabicPeriod"/>
            </a:pPr>
            <a:r>
              <a:rPr lang="en-GB" sz="1200" b="1" dirty="0">
                <a:latin typeface="Calibri"/>
                <a:cs typeface="Arial"/>
              </a:rPr>
              <a:t>Extended Essay Document:</a:t>
            </a:r>
            <a:r>
              <a:rPr lang="en-US" sz="1200" dirty="0">
                <a:latin typeface="Calibri"/>
                <a:cs typeface="Arial"/>
              </a:rPr>
              <a:t>​</a:t>
            </a:r>
          </a:p>
          <a:p>
            <a:pPr marL="800100" lvl="1" indent="-342900">
              <a:buFont typeface="Wingdings,Sans-Serif"/>
              <a:buChar char="q"/>
            </a:pPr>
            <a:r>
              <a:rPr lang="en-GB" sz="1200" dirty="0">
                <a:latin typeface="Calibri"/>
                <a:cs typeface="Arial"/>
              </a:rPr>
              <a:t>Open MS Word</a:t>
            </a:r>
            <a:r>
              <a:rPr lang="en-US" sz="1200" dirty="0">
                <a:latin typeface="Calibri"/>
                <a:cs typeface="Arial"/>
              </a:rPr>
              <a:t>​</a:t>
            </a:r>
            <a:endParaRPr lang="en-US" sz="1200" dirty="0">
              <a:latin typeface="Calibri"/>
              <a:ea typeface="Calibri"/>
              <a:cs typeface="Arial"/>
            </a:endParaRPr>
          </a:p>
          <a:p>
            <a:pPr marL="800100" lvl="1" indent="-342900">
              <a:buFont typeface="Wingdings,Sans-Serif"/>
              <a:buChar char="q"/>
            </a:pPr>
            <a:r>
              <a:rPr lang="en-GB" sz="1200" dirty="0">
                <a:latin typeface="Calibri"/>
                <a:cs typeface="Arial"/>
              </a:rPr>
              <a:t>Save as ‘Fine Art Extended Essay’</a:t>
            </a:r>
            <a:r>
              <a:rPr lang="en-US" sz="1200" dirty="0">
                <a:latin typeface="Calibri"/>
                <a:cs typeface="Arial"/>
              </a:rPr>
              <a:t>​</a:t>
            </a:r>
            <a:endParaRPr lang="en-US" sz="1200" dirty="0">
              <a:latin typeface="Calibri"/>
              <a:ea typeface="Calibri"/>
              <a:cs typeface="Arial"/>
            </a:endParaRPr>
          </a:p>
          <a:p>
            <a:pPr marL="800100" lvl="1" indent="-342900">
              <a:buFont typeface="Wingdings,Sans-Serif"/>
              <a:buChar char="q"/>
            </a:pPr>
            <a:r>
              <a:rPr lang="en-GB" sz="1200" dirty="0">
                <a:latin typeface="Calibri"/>
                <a:cs typeface="Arial"/>
              </a:rPr>
              <a:t>In the document, set it out as:</a:t>
            </a:r>
            <a:r>
              <a:rPr lang="en-US" sz="1200" dirty="0">
                <a:latin typeface="Calibri"/>
                <a:cs typeface="Arial"/>
              </a:rPr>
              <a:t>​</a:t>
            </a:r>
            <a:endParaRPr lang="en-US" sz="1200" dirty="0">
              <a:latin typeface="Calibri"/>
              <a:ea typeface="Calibri"/>
              <a:cs typeface="Arial"/>
            </a:endParaRPr>
          </a:p>
          <a:p>
            <a:pPr marL="1257300" lvl="2" indent="-342900">
              <a:buFont typeface="Wingdings,Sans-Serif"/>
              <a:buChar char="q"/>
            </a:pPr>
            <a:r>
              <a:rPr lang="en-GB" sz="1200" dirty="0">
                <a:latin typeface="Calibri"/>
                <a:cs typeface="Arial"/>
              </a:rPr>
              <a:t>Title: ‘Unit 1 Personal Investigation Essay: </a:t>
            </a:r>
            <a:r>
              <a:rPr lang="en-GB" sz="1200" i="1" dirty="0">
                <a:latin typeface="Calibri"/>
                <a:cs typeface="Arial"/>
              </a:rPr>
              <a:t>INSERT OWN TITLE</a:t>
            </a:r>
            <a:r>
              <a:rPr lang="en-GB" sz="1200" dirty="0">
                <a:latin typeface="Calibri"/>
                <a:cs typeface="Arial"/>
              </a:rPr>
              <a:t>’ </a:t>
            </a:r>
            <a:r>
              <a:rPr lang="en-GB" sz="1200" i="1" dirty="0">
                <a:solidFill>
                  <a:schemeClr val="bg2">
                    <a:lumMod val="20000"/>
                    <a:lumOff val="80000"/>
                  </a:schemeClr>
                </a:solidFill>
                <a:latin typeface="Calibri"/>
                <a:cs typeface="Arial"/>
              </a:rPr>
              <a:t>(this title should link to your work)</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Your name</a:t>
            </a:r>
            <a:r>
              <a:rPr lang="en-US" sz="1200" dirty="0">
                <a:latin typeface="Calibri"/>
                <a:cs typeface="Arial"/>
              </a:rPr>
              <a:t>​</a:t>
            </a:r>
            <a:endParaRPr lang="en-US" sz="1200" dirty="0">
              <a:latin typeface="Calibri"/>
              <a:ea typeface="Calibri"/>
              <a:cs typeface="Arial"/>
            </a:endParaRPr>
          </a:p>
          <a:p>
            <a:r>
              <a:rPr lang="en-GB" sz="1000" dirty="0">
                <a:latin typeface="Calibri"/>
                <a:cs typeface="Arial"/>
              </a:rPr>
              <a:t>​</a:t>
            </a:r>
            <a:endParaRPr lang="en-GB" sz="1000" dirty="0">
              <a:latin typeface="Calibri"/>
              <a:ea typeface="Calibri"/>
              <a:cs typeface="Arial"/>
            </a:endParaRPr>
          </a:p>
          <a:p>
            <a:pPr marL="342900" indent="-342900">
              <a:buFont typeface=""/>
              <a:buAutoNum type="arabicPeriod" startAt="2"/>
            </a:pPr>
            <a:r>
              <a:rPr lang="en-GB" sz="1200" b="1" dirty="0">
                <a:latin typeface="Calibri"/>
                <a:cs typeface="Arial"/>
              </a:rPr>
              <a:t>Bibliography Essay Document:</a:t>
            </a:r>
            <a:r>
              <a:rPr lang="en-US" sz="1200" dirty="0">
                <a:latin typeface="Calibri"/>
                <a:cs typeface="Arial"/>
              </a:rPr>
              <a:t>​</a:t>
            </a:r>
            <a:endParaRPr lang="en-US" sz="1200" dirty="0">
              <a:latin typeface="Calibri"/>
              <a:ea typeface="Calibri"/>
              <a:cs typeface="Arial"/>
            </a:endParaRPr>
          </a:p>
          <a:p>
            <a:pPr marL="800100" lvl="1" indent="-342900">
              <a:buFont typeface="Wingdings,Sans-Serif"/>
              <a:buChar char="q"/>
            </a:pPr>
            <a:r>
              <a:rPr lang="en-GB" sz="1200" dirty="0">
                <a:latin typeface="Calibri"/>
                <a:cs typeface="Arial"/>
              </a:rPr>
              <a:t>Open MS Word</a:t>
            </a:r>
            <a:r>
              <a:rPr lang="en-US" sz="1200" dirty="0">
                <a:latin typeface="Calibri"/>
                <a:cs typeface="Arial"/>
              </a:rPr>
              <a:t>​</a:t>
            </a:r>
            <a:endParaRPr lang="en-US" sz="1200" dirty="0">
              <a:latin typeface="Calibri"/>
              <a:ea typeface="Calibri"/>
              <a:cs typeface="Arial"/>
            </a:endParaRPr>
          </a:p>
          <a:p>
            <a:pPr marL="800100" lvl="1" indent="-342900">
              <a:buFont typeface="Wingdings,Sans-Serif"/>
              <a:buChar char="q"/>
            </a:pPr>
            <a:r>
              <a:rPr lang="en-GB" sz="1200" dirty="0">
                <a:latin typeface="Calibri"/>
                <a:cs typeface="Arial"/>
              </a:rPr>
              <a:t>Save as ‘Textiles Essay Bibliography’</a:t>
            </a:r>
            <a:r>
              <a:rPr lang="en-US" sz="1200" dirty="0">
                <a:latin typeface="Calibri"/>
                <a:cs typeface="Arial"/>
              </a:rPr>
              <a:t>​</a:t>
            </a:r>
            <a:endParaRPr lang="en-US" sz="1200" dirty="0">
              <a:latin typeface="Calibri"/>
              <a:ea typeface="Calibri"/>
              <a:cs typeface="Arial"/>
            </a:endParaRPr>
          </a:p>
          <a:p>
            <a:pPr marL="800100" lvl="1" indent="-342900">
              <a:buFont typeface="Wingdings,Sans-Serif"/>
              <a:buChar char="q"/>
            </a:pPr>
            <a:r>
              <a:rPr lang="en-GB" sz="1200" dirty="0">
                <a:latin typeface="Calibri"/>
                <a:cs typeface="Arial"/>
              </a:rPr>
              <a:t>Set out as above with your title and your name</a:t>
            </a:r>
            <a:r>
              <a:rPr lang="en-US" sz="1200" dirty="0">
                <a:latin typeface="Calibri"/>
                <a:cs typeface="Arial"/>
              </a:rPr>
              <a:t>​</a:t>
            </a:r>
            <a:endParaRPr lang="en-US" sz="1200" dirty="0">
              <a:latin typeface="Calibri"/>
              <a:ea typeface="Calibri"/>
              <a:cs typeface="Arial"/>
            </a:endParaRPr>
          </a:p>
          <a:p>
            <a:pPr marL="800100" lvl="1" indent="-342900">
              <a:buFont typeface="Wingdings,Sans-Serif"/>
              <a:buChar char="q"/>
            </a:pPr>
            <a:r>
              <a:rPr lang="en-GB" sz="1200" dirty="0">
                <a:latin typeface="Calibri"/>
                <a:cs typeface="Arial"/>
              </a:rPr>
              <a:t>Underneath, you will list every website, book or supporting source that you use to support your essay for images or any literature including interviews, quotes and general information. Do this by copying and pasting the links in or listing the title of the book and name of the author.</a:t>
            </a:r>
            <a:r>
              <a:rPr lang="en-US" sz="1200" dirty="0">
                <a:latin typeface="Calibri"/>
                <a:cs typeface="Arial"/>
              </a:rPr>
              <a:t>​</a:t>
            </a:r>
            <a:endParaRPr lang="en-US" sz="1200" dirty="0">
              <a:latin typeface="Calibri"/>
              <a:ea typeface="Calibri"/>
              <a:cs typeface="Arial"/>
            </a:endParaRPr>
          </a:p>
          <a:p>
            <a:r>
              <a:rPr lang="en-GB" sz="1000" dirty="0">
                <a:latin typeface="Calibri"/>
                <a:cs typeface="Arial"/>
              </a:rPr>
              <a:t>​</a:t>
            </a:r>
            <a:endParaRPr lang="en-GB" sz="1000" dirty="0">
              <a:latin typeface="Calibri"/>
              <a:ea typeface="Calibri"/>
              <a:cs typeface="Arial"/>
            </a:endParaRPr>
          </a:p>
          <a:p>
            <a:pPr marL="342900" indent="-342900">
              <a:buFont typeface=""/>
              <a:buAutoNum type="arabicPeriod" startAt="3"/>
            </a:pPr>
            <a:r>
              <a:rPr lang="en-GB" sz="1200" b="1" dirty="0">
                <a:latin typeface="Calibri"/>
                <a:cs typeface="Arial"/>
              </a:rPr>
              <a:t>The Essay structure itself:</a:t>
            </a:r>
            <a:r>
              <a:rPr lang="en-US" sz="1200" dirty="0">
                <a:latin typeface="Calibri"/>
                <a:cs typeface="Arial"/>
              </a:rPr>
              <a:t>​</a:t>
            </a:r>
            <a:endParaRPr lang="en-US" sz="1200" dirty="0">
              <a:latin typeface="Calibri"/>
              <a:ea typeface="Calibri"/>
              <a:cs typeface="Arial"/>
            </a:endParaRPr>
          </a:p>
          <a:p>
            <a:pPr marL="742950" lvl="1" indent="-285750">
              <a:buFont typeface="Wingdings,Sans-Serif"/>
              <a:buChar char="q"/>
            </a:pPr>
            <a:r>
              <a:rPr lang="en-GB" sz="1200" dirty="0">
                <a:latin typeface="Calibri"/>
                <a:cs typeface="Arial"/>
              </a:rPr>
              <a:t>Must be between </a:t>
            </a:r>
            <a:r>
              <a:rPr lang="en-GB" sz="1200" b="1" dirty="0">
                <a:latin typeface="Calibri"/>
                <a:cs typeface="Arial"/>
              </a:rPr>
              <a:t>1,000 and 3,000 words</a:t>
            </a:r>
            <a:r>
              <a:rPr lang="en-GB" sz="1200" dirty="0">
                <a:latin typeface="Calibri"/>
                <a:cs typeface="Arial"/>
              </a:rPr>
              <a:t> with supporting images from your artists and your own work.</a:t>
            </a:r>
            <a:r>
              <a:rPr lang="en-US" sz="1200" dirty="0">
                <a:latin typeface="Calibri"/>
                <a:cs typeface="Arial"/>
              </a:rPr>
              <a:t>​</a:t>
            </a:r>
            <a:endParaRPr lang="en-US" sz="1200" dirty="0">
              <a:latin typeface="Calibri"/>
              <a:ea typeface="Calibri"/>
              <a:cs typeface="Arial"/>
            </a:endParaRPr>
          </a:p>
          <a:p>
            <a:pPr marL="742950" lvl="1" indent="-285750">
              <a:buFont typeface="Wingdings,Sans-Serif"/>
              <a:buChar char="q"/>
            </a:pPr>
            <a:r>
              <a:rPr lang="en-GB" sz="1200" dirty="0">
                <a:latin typeface="Calibri"/>
                <a:cs typeface="Arial"/>
              </a:rPr>
              <a:t>Set out your essay into chunks like so and use the word count as a rough guide to make sure that you meet the minimum word count:</a:t>
            </a:r>
            <a:r>
              <a:rPr lang="en-US" sz="1200" dirty="0">
                <a:latin typeface="Calibri"/>
                <a:cs typeface="Arial"/>
              </a:rPr>
              <a:t>​</a:t>
            </a:r>
            <a:endParaRPr lang="en-US" sz="1200" dirty="0">
              <a:latin typeface="Calibri"/>
              <a:ea typeface="Calibri"/>
              <a:cs typeface="Arial"/>
            </a:endParaRPr>
          </a:p>
          <a:p>
            <a:pPr marL="1257300" lvl="2" indent="-342900">
              <a:buFont typeface="Wingdings,Sans-Serif"/>
              <a:buChar char="q"/>
            </a:pPr>
            <a:r>
              <a:rPr lang="en-GB" sz="1200" dirty="0">
                <a:latin typeface="Calibri"/>
                <a:cs typeface="Arial"/>
              </a:rPr>
              <a:t>Introduction </a:t>
            </a:r>
            <a:r>
              <a:rPr lang="en-GB" sz="1200" i="1" dirty="0">
                <a:solidFill>
                  <a:schemeClr val="bg2">
                    <a:lumMod val="20000"/>
                    <a:lumOff val="80000"/>
                  </a:schemeClr>
                </a:solidFill>
                <a:latin typeface="Calibri"/>
                <a:cs typeface="Arial"/>
              </a:rPr>
              <a:t>(200 words)</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Artist One </a:t>
            </a:r>
            <a:r>
              <a:rPr lang="en-GB" sz="1200" i="1" dirty="0">
                <a:solidFill>
                  <a:schemeClr val="bg2">
                    <a:lumMod val="20000"/>
                    <a:lumOff val="80000"/>
                  </a:schemeClr>
                </a:solidFill>
                <a:latin typeface="Calibri"/>
                <a:cs typeface="Arial"/>
              </a:rPr>
              <a:t>(500 words)</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Artist Two</a:t>
            </a:r>
            <a:r>
              <a:rPr lang="en-GB" sz="1200" dirty="0">
                <a:solidFill>
                  <a:schemeClr val="bg2">
                    <a:lumMod val="20000"/>
                    <a:lumOff val="80000"/>
                  </a:schemeClr>
                </a:solidFill>
                <a:latin typeface="Calibri"/>
                <a:cs typeface="Arial"/>
              </a:rPr>
              <a:t> </a:t>
            </a:r>
            <a:r>
              <a:rPr lang="en-GB" sz="1200" i="1" dirty="0">
                <a:solidFill>
                  <a:schemeClr val="bg2">
                    <a:lumMod val="20000"/>
                    <a:lumOff val="80000"/>
                  </a:schemeClr>
                </a:solidFill>
                <a:latin typeface="Calibri"/>
                <a:cs typeface="Arial"/>
              </a:rPr>
              <a:t>(500 words)</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Comparing the two artists </a:t>
            </a:r>
            <a:r>
              <a:rPr lang="en-GB" sz="1200" i="1" dirty="0">
                <a:solidFill>
                  <a:schemeClr val="bg2">
                    <a:lumMod val="20000"/>
                    <a:lumOff val="80000"/>
                  </a:schemeClr>
                </a:solidFill>
                <a:latin typeface="Calibri"/>
                <a:cs typeface="Arial"/>
              </a:rPr>
              <a:t>(200 words)</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Evaluation </a:t>
            </a:r>
            <a:r>
              <a:rPr lang="en-GB" sz="1200" i="1" dirty="0">
                <a:solidFill>
                  <a:schemeClr val="bg2">
                    <a:lumMod val="20000"/>
                    <a:lumOff val="80000"/>
                  </a:schemeClr>
                </a:solidFill>
                <a:latin typeface="Calibri"/>
                <a:cs typeface="Arial"/>
              </a:rPr>
              <a:t>(200 words)</a:t>
            </a:r>
            <a:r>
              <a:rPr lang="en-US" sz="1200" dirty="0">
                <a:solidFill>
                  <a:schemeClr val="bg2">
                    <a:lumMod val="20000"/>
                    <a:lumOff val="80000"/>
                  </a:schemeClr>
                </a:solidFill>
                <a:latin typeface="Calibri"/>
                <a:cs typeface="Arial"/>
              </a:rPr>
              <a:t>​</a:t>
            </a:r>
            <a:endParaRPr lang="en-US" sz="1200">
              <a:solidFill>
                <a:schemeClr val="bg2">
                  <a:lumMod val="20000"/>
                  <a:lumOff val="80000"/>
                </a:schemeClr>
              </a:solidFill>
              <a:latin typeface="Calibri"/>
              <a:ea typeface="Calibri"/>
              <a:cs typeface="Arial"/>
            </a:endParaRPr>
          </a:p>
        </p:txBody>
      </p:sp>
      <p:sp>
        <p:nvSpPr>
          <p:cNvPr id="5" name="TextBox 2">
            <a:extLst>
              <a:ext uri="{FF2B5EF4-FFF2-40B4-BE49-F238E27FC236}">
                <a16:creationId xmlns:a16="http://schemas.microsoft.com/office/drawing/2014/main" id="{DC4C2E65-6D8C-B87F-D74C-AA0776DC7363}"/>
              </a:ext>
            </a:extLst>
          </p:cNvPr>
          <p:cNvSpPr txBox="1"/>
          <p:nvPr/>
        </p:nvSpPr>
        <p:spPr>
          <a:xfrm>
            <a:off x="1373" y="4092832"/>
            <a:ext cx="12196118"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
              <a:buAutoNum type="arabicPeriod" startAt="4"/>
            </a:pPr>
            <a:r>
              <a:rPr lang="en-GB" sz="1200" b="1" dirty="0">
                <a:latin typeface="Calibri"/>
                <a:cs typeface="Arial"/>
              </a:rPr>
              <a:t>Essay detail and what to write:</a:t>
            </a:r>
            <a:r>
              <a:rPr lang="en-US" sz="1200" dirty="0">
                <a:latin typeface="Calibri"/>
                <a:cs typeface="Arial"/>
              </a:rPr>
              <a:t>​</a:t>
            </a:r>
          </a:p>
          <a:p>
            <a:pPr marL="800100" lvl="1" indent="-342900">
              <a:buFont typeface="Wingdings,Sans-Serif"/>
              <a:buChar char="q"/>
            </a:pPr>
            <a:r>
              <a:rPr lang="en-GB" sz="1200" b="1" u="sng" dirty="0">
                <a:latin typeface="Calibri"/>
                <a:cs typeface="Arial"/>
              </a:rPr>
              <a:t>Introduction</a:t>
            </a:r>
            <a:r>
              <a:rPr lang="en-GB" sz="1200" b="1" dirty="0">
                <a:solidFill>
                  <a:schemeClr val="bg2">
                    <a:lumMod val="20000"/>
                    <a:lumOff val="80000"/>
                  </a:schemeClr>
                </a:solidFill>
                <a:latin typeface="Calibri"/>
                <a:cs typeface="Arial"/>
              </a:rPr>
              <a:t> </a:t>
            </a:r>
            <a:r>
              <a:rPr lang="en-GB" sz="1200" i="1" dirty="0">
                <a:solidFill>
                  <a:schemeClr val="bg2">
                    <a:lumMod val="20000"/>
                    <a:lumOff val="80000"/>
                  </a:schemeClr>
                </a:solidFill>
                <a:latin typeface="Calibri"/>
                <a:cs typeface="Arial"/>
              </a:rPr>
              <a:t>(200 words)</a:t>
            </a:r>
            <a:r>
              <a:rPr lang="en-GB" sz="1200" b="1" dirty="0">
                <a:solidFill>
                  <a:schemeClr val="bg2">
                    <a:lumMod val="20000"/>
                    <a:lumOff val="80000"/>
                  </a:schemeClr>
                </a:solidFill>
                <a:latin typeface="Calibri"/>
                <a:cs typeface="Arial"/>
              </a:rPr>
              <a:t>:</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Introduce what you are going to write about including your two chosen artists and your project theme (personal investigation).</a:t>
            </a:r>
            <a:r>
              <a:rPr lang="en-US" sz="1200" dirty="0">
                <a:latin typeface="Calibri"/>
                <a:cs typeface="Arial"/>
              </a:rPr>
              <a:t>​</a:t>
            </a:r>
            <a:endParaRPr lang="en-US" sz="1200" dirty="0">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For my extended essay, I am going to write about…</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As part of my personal investigation for Unit 1, through my extended essay, I am going to…</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I have chosen to explore in depth the work of…. and… because…</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How will you do this/ answer what you set out to do?</a:t>
            </a:r>
            <a:r>
              <a:rPr lang="en-US" sz="1200" dirty="0">
                <a:latin typeface="Calibri"/>
                <a:cs typeface="Arial"/>
              </a:rPr>
              <a:t>​</a:t>
            </a:r>
            <a:endParaRPr lang="en-US" sz="1200" dirty="0">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I will look to explore… I will do this by…</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Within my essay, I want to… I will…</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Why does your theme interest you?</a:t>
            </a:r>
            <a:r>
              <a:rPr lang="en-US" sz="1200" dirty="0">
                <a:latin typeface="Calibri"/>
                <a:cs typeface="Arial"/>
              </a:rPr>
              <a:t>​</a:t>
            </a:r>
            <a:endParaRPr lang="en-US" sz="1200" dirty="0">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I chose **** as my personal investigation theme because…</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Outline what it is that you want to write about and what you hope to achieve.</a:t>
            </a:r>
            <a:r>
              <a:rPr lang="en-US" sz="1200" dirty="0">
                <a:latin typeface="Calibri"/>
                <a:cs typeface="Arial"/>
              </a:rPr>
              <a:t>​</a:t>
            </a:r>
            <a:endParaRPr lang="en-US" sz="1200" dirty="0">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In this essay, I want to write about… I want to explore…</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I hope that I am able to….</a:t>
            </a:r>
            <a:endParaRPr lang="en-GB" sz="1200" i="1" dirty="0">
              <a:solidFill>
                <a:schemeClr val="bg2">
                  <a:lumMod val="20000"/>
                  <a:lumOff val="80000"/>
                </a:schemeClr>
              </a:solidFill>
              <a:latin typeface="Calibri"/>
              <a:ea typeface="Calibri"/>
              <a:cs typeface="Arial"/>
            </a:endParaRPr>
          </a:p>
        </p:txBody>
      </p:sp>
    </p:spTree>
    <p:extLst>
      <p:ext uri="{BB962C8B-B14F-4D97-AF65-F5344CB8AC3E}">
        <p14:creationId xmlns:p14="http://schemas.microsoft.com/office/powerpoint/2010/main" val="414128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867B1B4-C931-A72F-62D4-3C5E33AF53F3}"/>
              </a:ext>
            </a:extLst>
          </p:cNvPr>
          <p:cNvSpPr txBox="1"/>
          <p:nvPr/>
        </p:nvSpPr>
        <p:spPr>
          <a:xfrm>
            <a:off x="1373" y="365211"/>
            <a:ext cx="12175524" cy="61247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0100" lvl="1" indent="-342900">
              <a:buFont typeface="Wingdings,Sans-Serif"/>
              <a:buChar char="q"/>
            </a:pPr>
            <a:r>
              <a:rPr lang="en-GB" sz="1200" b="1" u="sng" dirty="0">
                <a:latin typeface="Calibri"/>
                <a:cs typeface="Arial"/>
              </a:rPr>
              <a:t>Artist One and Artist Two</a:t>
            </a:r>
            <a:r>
              <a:rPr lang="en-GB" sz="1200" b="1" dirty="0">
                <a:solidFill>
                  <a:schemeClr val="bg2">
                    <a:lumMod val="20000"/>
                    <a:lumOff val="80000"/>
                  </a:schemeClr>
                </a:solidFill>
                <a:latin typeface="Calibri"/>
                <a:cs typeface="Arial"/>
              </a:rPr>
              <a:t> </a:t>
            </a:r>
            <a:r>
              <a:rPr lang="en-GB" sz="1200" i="1" dirty="0">
                <a:solidFill>
                  <a:schemeClr val="bg2">
                    <a:lumMod val="20000"/>
                    <a:lumOff val="80000"/>
                  </a:schemeClr>
                </a:solidFill>
                <a:latin typeface="Calibri"/>
                <a:cs typeface="Arial"/>
              </a:rPr>
              <a:t>(500 words each)</a:t>
            </a:r>
            <a:r>
              <a:rPr lang="en-GB" sz="1200" b="1" dirty="0">
                <a:latin typeface="Calibri"/>
                <a:cs typeface="Arial"/>
              </a:rPr>
              <a:t>:</a:t>
            </a:r>
            <a:r>
              <a:rPr lang="en-US" sz="1200" dirty="0">
                <a:latin typeface="Calibri"/>
                <a:cs typeface="Arial"/>
              </a:rPr>
              <a:t>​</a:t>
            </a:r>
          </a:p>
          <a:p>
            <a:pPr marL="1257300" lvl="2" indent="-342900">
              <a:buFont typeface="Wingdings,Sans-Serif"/>
              <a:buChar char="q"/>
            </a:pPr>
            <a:r>
              <a:rPr lang="en-GB" sz="1200" dirty="0">
                <a:latin typeface="Calibri"/>
                <a:cs typeface="Arial"/>
              </a:rPr>
              <a:t>This is like your artist research in your sketchbooks, but you need to go into depth. Use the same structure below as a guide for both of your artists. You also need to be researching interviews that they have given, multiple websites that their work might feature on as they tend to talk a lot more in depth about their work.</a:t>
            </a:r>
            <a:r>
              <a:rPr lang="en-US" sz="1200" dirty="0">
                <a:latin typeface="Calibri"/>
                <a:cs typeface="Arial"/>
              </a:rPr>
              <a:t>​</a:t>
            </a:r>
            <a:endParaRPr lang="en-US" sz="1200" dirty="0">
              <a:latin typeface="Calibri"/>
              <a:ea typeface="Calibri"/>
              <a:cs typeface="Arial"/>
            </a:endParaRPr>
          </a:p>
          <a:p>
            <a:pPr marL="1257300" lvl="2" indent="-342900">
              <a:buFont typeface="Wingdings,Sans-Serif"/>
              <a:buChar char="q"/>
            </a:pPr>
            <a:r>
              <a:rPr lang="en-GB" sz="1200" dirty="0">
                <a:latin typeface="Calibri"/>
                <a:cs typeface="Arial"/>
              </a:rPr>
              <a:t>Include images of their work that support your work and ideas and copy the links that you find them into your bibliography.</a:t>
            </a:r>
            <a:r>
              <a:rPr lang="en-US" sz="1200" dirty="0">
                <a:latin typeface="Calibri"/>
                <a:cs typeface="Arial"/>
              </a:rPr>
              <a:t>​</a:t>
            </a:r>
            <a:endParaRPr lang="en-US" sz="1200" dirty="0">
              <a:latin typeface="Calibri"/>
              <a:ea typeface="Calibri"/>
              <a:cs typeface="Arial"/>
            </a:endParaRPr>
          </a:p>
          <a:p>
            <a:pPr marL="1714500" lvl="3" indent="-342900">
              <a:buFont typeface="Wingdings,Sans-Serif"/>
              <a:buChar char="q"/>
            </a:pPr>
            <a:r>
              <a:rPr lang="en-GB" sz="1200" dirty="0">
                <a:latin typeface="Calibri"/>
                <a:cs typeface="Arial"/>
              </a:rPr>
              <a:t>Introduction to the artist.</a:t>
            </a:r>
            <a:r>
              <a:rPr lang="en-US" sz="1200" dirty="0">
                <a:latin typeface="Calibri"/>
                <a:cs typeface="Arial"/>
              </a:rPr>
              <a:t>​</a:t>
            </a:r>
            <a:endParaRPr lang="en-US" sz="1200" dirty="0">
              <a:latin typeface="Calibri"/>
              <a:ea typeface="Calibri"/>
              <a:cs typeface="Arial"/>
            </a:endParaRPr>
          </a:p>
          <a:p>
            <a:pPr marL="2171700" lvl="4" indent="-342900">
              <a:buFont typeface="Wingdings,Sans-Serif"/>
              <a:buChar char="q"/>
            </a:pPr>
            <a:r>
              <a:rPr lang="en-GB" sz="1200" i="1" dirty="0">
                <a:solidFill>
                  <a:schemeClr val="bg2">
                    <a:lumMod val="20000"/>
                    <a:lumOff val="80000"/>
                  </a:schemeClr>
                </a:solidFill>
                <a:latin typeface="Calibri"/>
                <a:cs typeface="Arial"/>
              </a:rPr>
              <a:t>ARTIST NAME is the first/ second artist that I am going to explore… I chose this artist because…</a:t>
            </a:r>
            <a:r>
              <a:rPr lang="en-US" sz="1200" dirty="0">
                <a:solidFill>
                  <a:schemeClr val="bg2">
                    <a:lumMod val="20000"/>
                    <a:lumOff val="80000"/>
                  </a:schemeClr>
                </a:solidFill>
                <a:latin typeface="Calibri"/>
                <a:cs typeface="Arial"/>
              </a:rPr>
              <a:t>​</a:t>
            </a:r>
            <a:endParaRPr lang="en-US" sz="1200">
              <a:solidFill>
                <a:schemeClr val="bg2">
                  <a:lumMod val="20000"/>
                  <a:lumOff val="80000"/>
                </a:schemeClr>
              </a:solidFill>
              <a:latin typeface="Calibri"/>
              <a:ea typeface="Calibri"/>
              <a:cs typeface="Arial"/>
            </a:endParaRPr>
          </a:p>
          <a:p>
            <a:pPr marL="2171700" lvl="4" indent="-342900">
              <a:buFont typeface="Wingdings,Sans-Serif"/>
              <a:buChar char="q"/>
            </a:pPr>
            <a:r>
              <a:rPr lang="en-GB" sz="1200" i="1" dirty="0">
                <a:solidFill>
                  <a:schemeClr val="bg2">
                    <a:lumMod val="20000"/>
                    <a:lumOff val="80000"/>
                  </a:schemeClr>
                </a:solidFill>
                <a:latin typeface="Calibri"/>
                <a:cs typeface="Arial"/>
              </a:rPr>
              <a:t>For my first/ second artist, I am going to investigate the work of…</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dirty="0">
                <a:latin typeface="Calibri"/>
                <a:cs typeface="Arial"/>
              </a:rPr>
              <a:t>Artist information</a:t>
            </a:r>
            <a:r>
              <a:rPr lang="en-GB" sz="1200" dirty="0">
                <a:solidFill>
                  <a:schemeClr val="bg2">
                    <a:lumMod val="20000"/>
                    <a:lumOff val="80000"/>
                  </a:schemeClr>
                </a:solidFill>
                <a:latin typeface="Calibri"/>
                <a:cs typeface="Arial"/>
              </a:rPr>
              <a:t>. </a:t>
            </a:r>
            <a:r>
              <a:rPr lang="en-GB" sz="1200" i="1" dirty="0">
                <a:solidFill>
                  <a:schemeClr val="bg2">
                    <a:lumMod val="20000"/>
                    <a:lumOff val="80000"/>
                  </a:schemeClr>
                </a:solidFill>
                <a:latin typeface="Calibri"/>
                <a:cs typeface="Arial"/>
              </a:rPr>
              <a:t>As you would do in your sketchbook.</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dirty="0">
                <a:latin typeface="Calibri"/>
                <a:cs typeface="Arial"/>
              </a:rPr>
              <a:t>What is their work about and how does it link to your work and theme? </a:t>
            </a:r>
            <a:r>
              <a:rPr lang="en-GB" sz="1200" i="1" dirty="0">
                <a:solidFill>
                  <a:schemeClr val="bg2">
                    <a:lumMod val="20000"/>
                    <a:lumOff val="80000"/>
                  </a:schemeClr>
                </a:solidFill>
                <a:latin typeface="Calibri"/>
                <a:cs typeface="Arial"/>
              </a:rPr>
              <a:t>Like with your artist research, include techniques, processes, tools, equipment and materials. Subject matter and their inspiration is key here.</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dirty="0">
                <a:latin typeface="Calibri"/>
                <a:cs typeface="Arial"/>
              </a:rPr>
              <a:t>What are your favourite pieces of their work and why? </a:t>
            </a:r>
            <a:r>
              <a:rPr lang="en-GB" sz="1200" i="1" dirty="0">
                <a:solidFill>
                  <a:schemeClr val="bg2">
                    <a:lumMod val="20000"/>
                    <a:lumOff val="80000"/>
                  </a:schemeClr>
                </a:solidFill>
                <a:latin typeface="Calibri"/>
                <a:cs typeface="Arial"/>
              </a:rPr>
              <a:t>Select x2 pieces to write about, making references to your ideas and theme. Support this with images of both their work and yours.</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dirty="0">
                <a:latin typeface="Calibri"/>
                <a:cs typeface="Arial"/>
              </a:rPr>
              <a:t>How have these particular pieces been made?</a:t>
            </a:r>
            <a:r>
              <a:rPr lang="en-GB" sz="1200" dirty="0">
                <a:solidFill>
                  <a:schemeClr val="bg2">
                    <a:lumMod val="20000"/>
                    <a:lumOff val="80000"/>
                  </a:schemeClr>
                </a:solidFill>
                <a:latin typeface="Calibri"/>
                <a:cs typeface="Arial"/>
              </a:rPr>
              <a:t> </a:t>
            </a:r>
            <a:r>
              <a:rPr lang="en-GB" sz="1200" i="1" dirty="0">
                <a:solidFill>
                  <a:schemeClr val="bg2">
                    <a:lumMod val="20000"/>
                    <a:lumOff val="80000"/>
                  </a:schemeClr>
                </a:solidFill>
                <a:latin typeface="Calibri"/>
                <a:cs typeface="Arial"/>
              </a:rPr>
              <a:t>Explain how you have then applied these techniques and methods to your own pieces.</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dirty="0">
                <a:latin typeface="Calibri"/>
                <a:cs typeface="Arial"/>
              </a:rPr>
              <a:t>How do they link to your own work/ outcomes? </a:t>
            </a:r>
            <a:r>
              <a:rPr lang="en-GB" sz="1200" i="1" dirty="0">
                <a:solidFill>
                  <a:schemeClr val="bg2">
                    <a:lumMod val="20000"/>
                    <a:lumOff val="80000"/>
                  </a:schemeClr>
                </a:solidFill>
                <a:latin typeface="Calibri"/>
                <a:cs typeface="Arial"/>
              </a:rPr>
              <a:t>It is good to show images of your work and theirs together to support what you are writing about.</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dirty="0">
                <a:latin typeface="Calibri"/>
                <a:cs typeface="Arial"/>
              </a:rPr>
              <a:t>How has this/ have these artists influenced your work, overall creative learning journey and final outcomes? </a:t>
            </a:r>
            <a:r>
              <a:rPr lang="en-GB" sz="1200" i="1" dirty="0">
                <a:solidFill>
                  <a:schemeClr val="bg2">
                    <a:lumMod val="20000"/>
                    <a:lumOff val="80000"/>
                  </a:schemeClr>
                </a:solidFill>
                <a:latin typeface="Calibri"/>
                <a:cs typeface="Arial"/>
              </a:rPr>
              <a:t>Support this again with images of your work.</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r>
              <a:rPr lang="en-GB" sz="1000" dirty="0">
                <a:latin typeface="Calibri"/>
                <a:cs typeface="Arial"/>
              </a:rPr>
              <a:t>​</a:t>
            </a:r>
            <a:endParaRPr lang="en-GB" sz="1000" dirty="0">
              <a:latin typeface="Calibri"/>
              <a:ea typeface="Calibri"/>
              <a:cs typeface="Arial"/>
            </a:endParaRPr>
          </a:p>
          <a:p>
            <a:pPr marL="800100" lvl="1" indent="-342900">
              <a:buFont typeface="Wingdings,Sans-Serif"/>
              <a:buChar char="q"/>
            </a:pPr>
            <a:r>
              <a:rPr lang="en-GB" sz="1200" b="1" u="sng" dirty="0">
                <a:latin typeface="Calibri"/>
                <a:cs typeface="Arial"/>
              </a:rPr>
              <a:t>Comparing the two artists</a:t>
            </a:r>
            <a:r>
              <a:rPr lang="en-GB" sz="1200" b="1" dirty="0">
                <a:latin typeface="Calibri"/>
                <a:cs typeface="Arial"/>
              </a:rPr>
              <a:t> </a:t>
            </a:r>
            <a:r>
              <a:rPr lang="en-GB" sz="1200" i="1" dirty="0">
                <a:solidFill>
                  <a:schemeClr val="bg2">
                    <a:lumMod val="20000"/>
                    <a:lumOff val="80000"/>
                  </a:schemeClr>
                </a:solidFill>
                <a:latin typeface="Calibri"/>
                <a:cs typeface="Arial"/>
              </a:rPr>
              <a:t>(200 words)</a:t>
            </a:r>
            <a:r>
              <a:rPr lang="en-GB" sz="1200" b="1" dirty="0">
                <a:latin typeface="Calibri"/>
                <a:cs typeface="Arial"/>
              </a:rPr>
              <a:t>:</a:t>
            </a:r>
            <a:r>
              <a:rPr lang="en-US" sz="1200" dirty="0">
                <a:latin typeface="Calibri"/>
                <a:cs typeface="Arial"/>
              </a:rPr>
              <a:t>​</a:t>
            </a:r>
            <a:endParaRPr lang="en-US" sz="1200" dirty="0">
              <a:latin typeface="Calibri"/>
              <a:ea typeface="Calibri"/>
              <a:cs typeface="Arial"/>
            </a:endParaRPr>
          </a:p>
          <a:p>
            <a:pPr marL="1257300" lvl="2" indent="-342900">
              <a:buFont typeface="Wingdings,Sans-Serif"/>
              <a:buChar char="q"/>
            </a:pPr>
            <a:r>
              <a:rPr lang="en-GB" sz="1200" dirty="0">
                <a:latin typeface="Calibri"/>
                <a:cs typeface="Arial"/>
              </a:rPr>
              <a:t>Describe the similarities and differences in their work. </a:t>
            </a:r>
            <a:r>
              <a:rPr lang="en-GB" sz="1200" i="1" dirty="0">
                <a:solidFill>
                  <a:schemeClr val="bg2">
                    <a:lumMod val="20000"/>
                    <a:lumOff val="80000"/>
                  </a:schemeClr>
                </a:solidFill>
                <a:latin typeface="Calibri"/>
                <a:cs typeface="Arial"/>
              </a:rPr>
              <a:t>Think techniques, processes, outcomes, subject matter.</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Whose work do you find more influential and why?</a:t>
            </a:r>
            <a:r>
              <a:rPr lang="en-US" sz="1200" dirty="0">
                <a:latin typeface="Calibri"/>
                <a:cs typeface="Arial"/>
              </a:rPr>
              <a:t>​</a:t>
            </a:r>
            <a:endParaRPr lang="en-US" sz="1200" dirty="0">
              <a:latin typeface="Calibri"/>
              <a:ea typeface="Calibri"/>
              <a:cs typeface="Arial"/>
            </a:endParaRPr>
          </a:p>
          <a:p>
            <a:pPr marL="1257300" lvl="2" indent="-342900">
              <a:buFont typeface="Wingdings,Sans-Serif"/>
              <a:buChar char="q"/>
            </a:pPr>
            <a:r>
              <a:rPr lang="en-GB" sz="1200" dirty="0">
                <a:latin typeface="Calibri"/>
                <a:cs typeface="Arial"/>
              </a:rPr>
              <a:t>Whose work had a bigger impact on society and why?</a:t>
            </a:r>
            <a:r>
              <a:rPr lang="en-GB" sz="1200" dirty="0">
                <a:solidFill>
                  <a:schemeClr val="bg2">
                    <a:lumMod val="20000"/>
                    <a:lumOff val="80000"/>
                  </a:schemeClr>
                </a:solidFill>
                <a:latin typeface="Calibri"/>
                <a:cs typeface="Arial"/>
              </a:rPr>
              <a:t> </a:t>
            </a:r>
            <a:r>
              <a:rPr lang="en-GB" sz="1200" i="1" dirty="0">
                <a:solidFill>
                  <a:schemeClr val="bg2">
                    <a:lumMod val="20000"/>
                    <a:lumOff val="80000"/>
                  </a:schemeClr>
                </a:solidFill>
                <a:latin typeface="Calibri"/>
                <a:cs typeface="Arial"/>
              </a:rPr>
              <a:t>Is this relevant to your artists? For some choices this will be a key talking point as for many, they change how something is done, perceived, utilised.</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pPr marL="1257300" lvl="2" indent="-342900">
              <a:buFont typeface="Wingdings,Sans-Serif"/>
              <a:buChar char="q"/>
            </a:pPr>
            <a:r>
              <a:rPr lang="en-GB" sz="1200" dirty="0">
                <a:latin typeface="Calibri"/>
                <a:cs typeface="Arial"/>
              </a:rPr>
              <a:t>Whose work reflects in your ideas and final outcomes more and why?</a:t>
            </a:r>
            <a:r>
              <a:rPr lang="en-US" sz="1200" dirty="0">
                <a:latin typeface="Calibri"/>
                <a:cs typeface="Arial"/>
              </a:rPr>
              <a:t>​</a:t>
            </a:r>
            <a:endParaRPr lang="en-US" sz="1200" dirty="0">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When exploring and researching these two artists, I…</a:t>
            </a:r>
            <a:r>
              <a:rPr lang="en-US" sz="1200" dirty="0">
                <a:solidFill>
                  <a:schemeClr val="bg2">
                    <a:lumMod val="20000"/>
                    <a:lumOff val="80000"/>
                  </a:schemeClr>
                </a:solidFill>
                <a:latin typeface="Calibri"/>
                <a:cs typeface="Arial"/>
              </a:rPr>
              <a:t>​</a:t>
            </a:r>
            <a:endParaRPr lang="en-US" sz="120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Though both artists are… show… inspired me…</a:t>
            </a:r>
            <a:r>
              <a:rPr lang="en-US" sz="1200" dirty="0">
                <a:solidFill>
                  <a:schemeClr val="bg2">
                    <a:lumMod val="20000"/>
                    <a:lumOff val="80000"/>
                  </a:schemeClr>
                </a:solidFill>
                <a:latin typeface="Calibri"/>
                <a:cs typeface="Arial"/>
              </a:rPr>
              <a:t>​</a:t>
            </a:r>
            <a:endParaRPr lang="en-US" sz="120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Though I have been influenced by both artists, ARTIST NAME has had the biggest influence on… because.</a:t>
            </a:r>
            <a:r>
              <a:rPr lang="en-GB" sz="1200" dirty="0">
                <a:solidFill>
                  <a:schemeClr val="bg2">
                    <a:lumMod val="20000"/>
                    <a:lumOff val="80000"/>
                  </a:schemeClr>
                </a:solidFill>
                <a:latin typeface="Calibri"/>
                <a:cs typeface="Arial"/>
              </a:rPr>
              <a:t>​</a:t>
            </a:r>
            <a:endParaRPr lang="en-GB" sz="1200" dirty="0">
              <a:solidFill>
                <a:schemeClr val="bg2">
                  <a:lumMod val="20000"/>
                  <a:lumOff val="80000"/>
                </a:schemeClr>
              </a:solidFill>
              <a:latin typeface="Calibri"/>
              <a:ea typeface="Calibri"/>
              <a:cs typeface="Arial"/>
            </a:endParaRPr>
          </a:p>
          <a:p>
            <a:r>
              <a:rPr lang="en-GB" sz="1000" dirty="0">
                <a:latin typeface="Calibri"/>
                <a:cs typeface="Arial"/>
              </a:rPr>
              <a:t>​</a:t>
            </a:r>
            <a:endParaRPr lang="en-GB" sz="1000" dirty="0">
              <a:latin typeface="Calibri"/>
              <a:ea typeface="Calibri"/>
              <a:cs typeface="Arial"/>
            </a:endParaRPr>
          </a:p>
          <a:p>
            <a:pPr marL="800100" lvl="1" indent="-342900">
              <a:buFont typeface="Wingdings,Sans-Serif"/>
              <a:buChar char="q"/>
            </a:pPr>
            <a:r>
              <a:rPr lang="en-GB" sz="1200" b="1" u="sng" dirty="0">
                <a:latin typeface="Calibri"/>
                <a:cs typeface="Arial"/>
              </a:rPr>
              <a:t>Evaluation</a:t>
            </a:r>
            <a:r>
              <a:rPr lang="en-GB" sz="1200" b="1" dirty="0">
                <a:latin typeface="Calibri"/>
                <a:cs typeface="Arial"/>
              </a:rPr>
              <a:t> </a:t>
            </a:r>
            <a:r>
              <a:rPr lang="en-GB" sz="1200" i="1" dirty="0">
                <a:solidFill>
                  <a:schemeClr val="bg2">
                    <a:lumMod val="20000"/>
                    <a:lumOff val="80000"/>
                  </a:schemeClr>
                </a:solidFill>
                <a:latin typeface="Calibri"/>
                <a:cs typeface="Arial"/>
              </a:rPr>
              <a:t>(200 words)</a:t>
            </a:r>
            <a:r>
              <a:rPr lang="en-GB" sz="1200" b="1" dirty="0">
                <a:latin typeface="Calibri"/>
                <a:cs typeface="Arial"/>
              </a:rPr>
              <a:t>:</a:t>
            </a:r>
            <a:r>
              <a:rPr lang="en-US" sz="1200" dirty="0">
                <a:latin typeface="Calibri"/>
                <a:cs typeface="Arial"/>
              </a:rPr>
              <a:t>​</a:t>
            </a:r>
            <a:endParaRPr lang="en-US" sz="1200" dirty="0">
              <a:latin typeface="Calibri"/>
              <a:ea typeface="Calibri"/>
              <a:cs typeface="Arial"/>
            </a:endParaRPr>
          </a:p>
          <a:p>
            <a:pPr marL="1257300" lvl="2" indent="-342900">
              <a:buFont typeface="Wingdings,Sans-Serif"/>
              <a:buChar char="q"/>
            </a:pPr>
            <a:r>
              <a:rPr lang="en-GB" sz="1200" dirty="0">
                <a:latin typeface="Calibri"/>
                <a:cs typeface="Arial"/>
              </a:rPr>
              <a:t>What have your learnt over the course of your personal investigation work?</a:t>
            </a:r>
            <a:r>
              <a:rPr lang="en-US" sz="1200" dirty="0">
                <a:latin typeface="Calibri"/>
                <a:cs typeface="Arial"/>
              </a:rPr>
              <a:t>​</a:t>
            </a:r>
            <a:endParaRPr lang="en-US" sz="1200" dirty="0">
              <a:latin typeface="Calibri"/>
              <a:ea typeface="Calibri"/>
              <a:cs typeface="Arial"/>
            </a:endParaRPr>
          </a:p>
          <a:p>
            <a:pPr marL="1257300" lvl="2" indent="-342900">
              <a:buFont typeface="Wingdings,Sans-Serif"/>
              <a:buChar char="q"/>
            </a:pPr>
            <a:r>
              <a:rPr lang="en-GB" sz="1200" dirty="0">
                <a:latin typeface="Calibri"/>
                <a:cs typeface="Arial"/>
              </a:rPr>
              <a:t>How has this affected you as an artist, your thinking and design process or your abilities as an artist?</a:t>
            </a:r>
            <a:r>
              <a:rPr lang="en-US" sz="1200" dirty="0">
                <a:latin typeface="Calibri"/>
                <a:cs typeface="Arial"/>
              </a:rPr>
              <a:t>​</a:t>
            </a:r>
            <a:endParaRPr lang="en-US" sz="1200" dirty="0">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Over the course of my personal investigation project, I have…</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From this, I have learnt… </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Overall, I have….</a:t>
            </a:r>
            <a:r>
              <a:rPr lang="en-US" sz="1200" dirty="0">
                <a:solidFill>
                  <a:schemeClr val="bg2">
                    <a:lumMod val="20000"/>
                    <a:lumOff val="80000"/>
                  </a:schemeClr>
                </a:solidFill>
                <a:latin typeface="Calibri"/>
                <a:cs typeface="Arial"/>
              </a:rPr>
              <a:t>​</a:t>
            </a:r>
            <a:endParaRPr lang="en-US" sz="1200" dirty="0">
              <a:solidFill>
                <a:schemeClr val="bg2">
                  <a:lumMod val="20000"/>
                  <a:lumOff val="80000"/>
                </a:schemeClr>
              </a:solidFill>
              <a:latin typeface="Calibri"/>
              <a:ea typeface="Calibri"/>
              <a:cs typeface="Arial"/>
            </a:endParaRPr>
          </a:p>
          <a:p>
            <a:pPr marL="1714500" lvl="3" indent="-342900">
              <a:buFont typeface="Wingdings,Sans-Serif"/>
              <a:buChar char="q"/>
            </a:pPr>
            <a:r>
              <a:rPr lang="en-GB" sz="1200" i="1" dirty="0">
                <a:solidFill>
                  <a:schemeClr val="bg2">
                    <a:lumMod val="20000"/>
                    <a:lumOff val="80000"/>
                  </a:schemeClr>
                </a:solidFill>
                <a:latin typeface="Calibri"/>
                <a:cs typeface="Arial"/>
              </a:rPr>
              <a:t>In conclusion, I have…</a:t>
            </a:r>
            <a:endParaRPr lang="en-GB" sz="1200" i="1" dirty="0">
              <a:solidFill>
                <a:schemeClr val="bg2">
                  <a:lumMod val="20000"/>
                  <a:lumOff val="80000"/>
                </a:schemeClr>
              </a:solidFill>
              <a:latin typeface="Calibri"/>
              <a:ea typeface="Calibri"/>
              <a:cs typeface="Arial"/>
            </a:endParaRPr>
          </a:p>
        </p:txBody>
      </p:sp>
    </p:spTree>
    <p:extLst>
      <p:ext uri="{BB962C8B-B14F-4D97-AF65-F5344CB8AC3E}">
        <p14:creationId xmlns:p14="http://schemas.microsoft.com/office/powerpoint/2010/main" val="316697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3404-07DD-5EF9-4522-62FC9E310A90}"/>
              </a:ext>
            </a:extLst>
          </p:cNvPr>
          <p:cNvSpPr>
            <a:spLocks noGrp="1"/>
          </p:cNvSpPr>
          <p:nvPr>
            <p:ph type="title"/>
          </p:nvPr>
        </p:nvSpPr>
        <p:spPr/>
        <p:txBody>
          <a:bodyPr/>
          <a:lstStyle/>
          <a:p>
            <a:r>
              <a:rPr lang="en-US" dirty="0"/>
              <a:t>Please email me for support!</a:t>
            </a:r>
          </a:p>
        </p:txBody>
      </p:sp>
      <p:sp>
        <p:nvSpPr>
          <p:cNvPr id="3" name="Text Placeholder 2">
            <a:extLst>
              <a:ext uri="{FF2B5EF4-FFF2-40B4-BE49-F238E27FC236}">
                <a16:creationId xmlns:a16="http://schemas.microsoft.com/office/drawing/2014/main" id="{D8482DB0-A951-0F78-A7D1-4AE35EDFF6E4}"/>
              </a:ext>
            </a:extLst>
          </p:cNvPr>
          <p:cNvSpPr>
            <a:spLocks noGrp="1"/>
          </p:cNvSpPr>
          <p:nvPr>
            <p:ph type="body" idx="1"/>
          </p:nvPr>
        </p:nvSpPr>
        <p:spPr/>
        <p:txBody>
          <a:bodyPr/>
          <a:lstStyle/>
          <a:p>
            <a:r>
              <a:rPr lang="en-US" dirty="0"/>
              <a:t>l.fenlon@ob-ac.co.uk</a:t>
            </a:r>
          </a:p>
        </p:txBody>
      </p:sp>
      <p:pic>
        <p:nvPicPr>
          <p:cNvPr id="4" name="Email">
            <a:hlinkClick r:id="" action="ppaction://media"/>
            <a:extLst>
              <a:ext uri="{FF2B5EF4-FFF2-40B4-BE49-F238E27FC236}">
                <a16:creationId xmlns:a16="http://schemas.microsoft.com/office/drawing/2014/main" id="{EA07CB94-988D-A322-1FD3-C8216716B5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56945" y="4009807"/>
            <a:ext cx="2622111" cy="2622111"/>
          </a:xfrm>
          <a:prstGeom prst="rect">
            <a:avLst/>
          </a:prstGeom>
        </p:spPr>
      </p:pic>
    </p:spTree>
    <p:extLst>
      <p:ext uri="{BB962C8B-B14F-4D97-AF65-F5344CB8AC3E}">
        <p14:creationId xmlns:p14="http://schemas.microsoft.com/office/powerpoint/2010/main" val="3399613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Essay Support</vt:lpstr>
      <vt:lpstr>What is the purpose of our essay?</vt:lpstr>
      <vt:lpstr>How do I write it?</vt:lpstr>
      <vt:lpstr>Your Task</vt:lpstr>
      <vt:lpstr>PowerPoint Presentation</vt:lpstr>
      <vt:lpstr>PowerPoint Presentation</vt:lpstr>
      <vt:lpstr>Please email me for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179</cp:revision>
  <dcterms:created xsi:type="dcterms:W3CDTF">2025-01-09T13:18:57Z</dcterms:created>
  <dcterms:modified xsi:type="dcterms:W3CDTF">2025-01-09T16:40:19Z</dcterms:modified>
</cp:coreProperties>
</file>