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77" r:id="rId2"/>
    <p:sldMasterId id="2147483689" r:id="rId3"/>
    <p:sldMasterId id="2147483701" r:id="rId4"/>
  </p:sldMasterIdLst>
  <p:sldIdLst>
    <p:sldId id="256" r:id="rId5"/>
    <p:sldId id="257" r:id="rId6"/>
    <p:sldId id="267" r:id="rId7"/>
    <p:sldId id="260" r:id="rId8"/>
    <p:sldId id="261" r:id="rId9"/>
    <p:sldId id="262" r:id="rId10"/>
    <p:sldId id="310" r:id="rId11"/>
    <p:sldId id="263" r:id="rId12"/>
    <p:sldId id="294" r:id="rId13"/>
    <p:sldId id="293" r:id="rId14"/>
    <p:sldId id="292" r:id="rId15"/>
    <p:sldId id="291" r:id="rId16"/>
    <p:sldId id="290" r:id="rId17"/>
    <p:sldId id="289" r:id="rId18"/>
    <p:sldId id="288" r:id="rId19"/>
    <p:sldId id="287" r:id="rId20"/>
    <p:sldId id="264" r:id="rId21"/>
    <p:sldId id="285" r:id="rId22"/>
    <p:sldId id="309" r:id="rId23"/>
    <p:sldId id="284" r:id="rId24"/>
    <p:sldId id="283" r:id="rId25"/>
    <p:sldId id="282" r:id="rId26"/>
    <p:sldId id="265" r:id="rId27"/>
    <p:sldId id="273" r:id="rId28"/>
    <p:sldId id="272" r:id="rId29"/>
    <p:sldId id="269" r:id="rId30"/>
    <p:sldId id="268" r:id="rId31"/>
    <p:sldId id="280" r:id="rId32"/>
    <p:sldId id="279" r:id="rId33"/>
    <p:sldId id="278" r:id="rId34"/>
    <p:sldId id="275" r:id="rId35"/>
    <p:sldId id="274" r:id="rId36"/>
    <p:sldId id="302" r:id="rId37"/>
    <p:sldId id="301" r:id="rId38"/>
    <p:sldId id="300" r:id="rId39"/>
    <p:sldId id="299" r:id="rId40"/>
    <p:sldId id="306" r:id="rId41"/>
    <p:sldId id="297" r:id="rId42"/>
    <p:sldId id="307" r:id="rId43"/>
    <p:sldId id="305" r:id="rId44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1A45F-08E8-4A07-AE97-83DA763757EB}" v="12" dt="2023-06-07T16:33:18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Fitzgerald" userId="S::c.fitzgerald@ob-ac.co.uk::08899ebe-dc73-49fe-b2cb-feed22cb5a18" providerId="AD" clId="Web-{6AF1A45F-08E8-4A07-AE97-83DA763757EB}"/>
    <pc:docChg chg="delSld modSld sldOrd">
      <pc:chgData name="Clare Fitzgerald" userId="S::c.fitzgerald@ob-ac.co.uk::08899ebe-dc73-49fe-b2cb-feed22cb5a18" providerId="AD" clId="Web-{6AF1A45F-08E8-4A07-AE97-83DA763757EB}" dt="2023-06-07T16:33:18.812" v="9"/>
      <pc:docMkLst>
        <pc:docMk/>
      </pc:docMkLst>
      <pc:sldChg chg="modSp">
        <pc:chgData name="Clare Fitzgerald" userId="S::c.fitzgerald@ob-ac.co.uk::08899ebe-dc73-49fe-b2cb-feed22cb5a18" providerId="AD" clId="Web-{6AF1A45F-08E8-4A07-AE97-83DA763757EB}" dt="2023-06-07T16:11:14.175" v="2" actId="20577"/>
        <pc:sldMkLst>
          <pc:docMk/>
          <pc:sldMk cId="432674911" sldId="256"/>
        </pc:sldMkLst>
        <pc:spChg chg="mod">
          <ac:chgData name="Clare Fitzgerald" userId="S::c.fitzgerald@ob-ac.co.uk::08899ebe-dc73-49fe-b2cb-feed22cb5a18" providerId="AD" clId="Web-{6AF1A45F-08E8-4A07-AE97-83DA763757EB}" dt="2023-06-07T16:11:14.175" v="2" actId="20577"/>
          <ac:spMkLst>
            <pc:docMk/>
            <pc:sldMk cId="432674911" sldId="256"/>
            <ac:spMk id="3" creationId="{825E3725-D047-431C-B3EE-828155B60B2E}"/>
          </ac:spMkLst>
        </pc:spChg>
      </pc:sldChg>
      <pc:sldChg chg="modSp">
        <pc:chgData name="Clare Fitzgerald" userId="S::c.fitzgerald@ob-ac.co.uk::08899ebe-dc73-49fe-b2cb-feed22cb5a18" providerId="AD" clId="Web-{6AF1A45F-08E8-4A07-AE97-83DA763757EB}" dt="2023-06-07T16:11:30.425" v="5" actId="1076"/>
        <pc:sldMkLst>
          <pc:docMk/>
          <pc:sldMk cId="3149778308" sldId="267"/>
        </pc:sldMkLst>
        <pc:spChg chg="mod">
          <ac:chgData name="Clare Fitzgerald" userId="S::c.fitzgerald@ob-ac.co.uk::08899ebe-dc73-49fe-b2cb-feed22cb5a18" providerId="AD" clId="Web-{6AF1A45F-08E8-4A07-AE97-83DA763757EB}" dt="2023-06-07T16:11:28.410" v="4" actId="1076"/>
          <ac:spMkLst>
            <pc:docMk/>
            <pc:sldMk cId="3149778308" sldId="267"/>
            <ac:spMk id="2" creationId="{9D54D1C7-7531-8151-C61A-D16F4895F186}"/>
          </ac:spMkLst>
        </pc:spChg>
        <pc:picChg chg="mod">
          <ac:chgData name="Clare Fitzgerald" userId="S::c.fitzgerald@ob-ac.co.uk::08899ebe-dc73-49fe-b2cb-feed22cb5a18" providerId="AD" clId="Web-{6AF1A45F-08E8-4A07-AE97-83DA763757EB}" dt="2023-06-07T16:11:30.425" v="5" actId="1076"/>
          <ac:picMkLst>
            <pc:docMk/>
            <pc:sldMk cId="3149778308" sldId="267"/>
            <ac:picMk id="5" creationId="{9BDFBB68-BEA5-BB13-6A13-8417631D4BB9}"/>
          </ac:picMkLst>
        </pc:picChg>
      </pc:sldChg>
      <pc:sldChg chg="ord">
        <pc:chgData name="Clare Fitzgerald" userId="S::c.fitzgerald@ob-ac.co.uk::08899ebe-dc73-49fe-b2cb-feed22cb5a18" providerId="AD" clId="Web-{6AF1A45F-08E8-4A07-AE97-83DA763757EB}" dt="2023-06-07T16:33:18.812" v="9"/>
        <pc:sldMkLst>
          <pc:docMk/>
          <pc:sldMk cId="1445077679" sldId="285"/>
        </pc:sldMkLst>
      </pc:sldChg>
      <pc:sldChg chg="modSp">
        <pc:chgData name="Clare Fitzgerald" userId="S::c.fitzgerald@ob-ac.co.uk::08899ebe-dc73-49fe-b2cb-feed22cb5a18" providerId="AD" clId="Web-{6AF1A45F-08E8-4A07-AE97-83DA763757EB}" dt="2023-06-07T16:15:03.589" v="7"/>
        <pc:sldMkLst>
          <pc:docMk/>
          <pc:sldMk cId="2213935649" sldId="292"/>
        </pc:sldMkLst>
        <pc:graphicFrameChg chg="mod modGraphic">
          <ac:chgData name="Clare Fitzgerald" userId="S::c.fitzgerald@ob-ac.co.uk::08899ebe-dc73-49fe-b2cb-feed22cb5a18" providerId="AD" clId="Web-{6AF1A45F-08E8-4A07-AE97-83DA763757EB}" dt="2023-06-07T16:15:03.589" v="7"/>
          <ac:graphicFrameMkLst>
            <pc:docMk/>
            <pc:sldMk cId="2213935649" sldId="292"/>
            <ac:graphicFrameMk id="5" creationId="{A85D6EB9-2CB8-5D31-023E-4C385B926B91}"/>
          </ac:graphicFrameMkLst>
        </pc:graphicFrameChg>
      </pc:sldChg>
      <pc:sldChg chg="del">
        <pc:chgData name="Clare Fitzgerald" userId="S::c.fitzgerald@ob-ac.co.uk::08899ebe-dc73-49fe-b2cb-feed22cb5a18" providerId="AD" clId="Web-{6AF1A45F-08E8-4A07-AE97-83DA763757EB}" dt="2023-06-07T16:33:14.984" v="8"/>
        <pc:sldMkLst>
          <pc:docMk/>
          <pc:sldMk cId="1610466170" sldId="30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BD11-D3D8-491B-9AF2-567BA5848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2EB52-1F10-44C7-BBE8-7B1C4100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C9F84-E8B1-43B1-BF30-EF75E6C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DDFB0-4AF1-4D73-9DB2-D0066CB7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F33FC-0651-4939-986A-B0D11190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32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E629-5539-4690-BBA0-F4E023C2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7444C-1E9D-47F7-AE93-7A23146C2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9DD5-4092-4568-8B2C-4C7C23A6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F5C08-90D0-436C-BC67-261CA593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C7D54-F407-47D9-B8C8-0B7B2691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8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C6DA-621C-418F-A1F2-01D01C48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729F1-E934-45F8-88A8-DE25AD7F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21FA9-65BB-4D58-82C5-FD04E591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02DD7-5241-47DF-96E0-DF3D0C09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09C3A-3258-49B8-AB6A-D7FAC918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94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5B64-D008-42A7-9D5D-BD077D11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0A3AA-BD89-4149-A1F4-65FDA960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92CC2-4A0A-41FB-AEB5-A52C20CE6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D76F3-ACBE-4655-A8CD-1A3636A4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94A3B-3893-42C0-B52D-9A6E195E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5D738-9DAC-4C47-983C-8BE411AF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63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3F8B-C647-47D0-946B-B56668BC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DC6DB-66A1-487F-969C-D157DABC8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18691-140E-413A-BB54-288DDF61B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829B2-5373-45D0-8B3F-141100A03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756BF-2EB3-416C-BCB4-B7CA19AAC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7EEAE-B37B-42EE-939C-966EC33E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70ACC-0671-4E13-BF68-75C5B2DA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633B4-7324-4120-8CF8-7263FC3D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37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A450-7954-4F92-869E-A4DC33ED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AC5B3E-7C7B-4A27-BD92-36A3C282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548A-0370-4A87-A257-DF8EB53CB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FBF07-E131-48F9-9EAD-07FF9824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242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46B0D-EB7D-4FE0-89C2-EF8F2190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623F2-3D93-4D0B-A728-958B551D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7912B-4EC3-4B66-8530-489CAD2B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46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A975-961F-4659-9B13-CC3A5CE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832B-E731-4F48-B058-927D981AB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77CBF-5362-4149-BDE1-D60114CE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49242-E973-4377-B18B-557F8E5A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9D9D6-55B7-4FFF-B747-E16E9A01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09E9F-E2C8-4D3F-9394-CCDD7539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64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7C50-1F10-48C3-A213-C61DCFA6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5FDBC-4C2E-411D-A138-FCDB843F4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6030A-0A37-4FD2-8EBA-A894C026D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51FDD-0AB5-44A6-A658-CC081A98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BD679-29A0-4F74-BFEE-847B387F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68217-F900-4FDC-B0E4-E82C9C3E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965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4DD9-E382-4C29-AF46-5B517799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0D25E-1B80-4CE5-AE21-E6D8E0F35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7DB24-FF6D-4C77-A606-C899876E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9AAE8-6C37-4078-A769-049B8137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7022-BF3A-481B-9441-ADB0644D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72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98FE3-2071-408E-953A-55E6AB856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E0F65-F462-4C3E-A73D-8870AE60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0F67-9389-43D8-A8F2-A853D4BA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C061-A412-48B4-97EF-68B5DCD8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60796-9A32-49D8-82D5-E3D298D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979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7399-546C-4531-A497-5663C8C65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DF840-9AD0-4219-989F-1AC4DF408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90AE9-600E-44B2-9C19-496663AF1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59220-822A-4B05-AC2B-20014C39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AF4FE-6B5E-4271-9168-AEB265E6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34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98F6-B346-4F16-BF6E-42F61CDD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1E0D2-DF58-46D4-8C13-4CB4AE33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4957-520F-4416-ADE4-8E3073FD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C09C6-D957-4F3F-B3A8-57BD9F81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AE73A-9D1D-4A11-A804-42E282E1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01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FF29-BF23-479C-B604-47B789F6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2C0BD-28EF-4170-BD37-AF5EC8198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28051-87F3-4C88-9723-ED06CF8F9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BF28-3F5A-4D52-8EEC-5F450394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2CA3E-7759-4FEC-8808-F22E5FCC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40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DC6F-78FE-4857-BB28-A5105968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C335-CE1C-44A8-B6E7-F6122914F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8785A-8E01-4288-A4ED-BDA80115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A5C6D-3024-4615-BD3D-C605CF31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5E696-FB9B-4F8F-B3EE-08C82F10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E38D7-282F-4191-995F-7FC7D736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27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B9C6-37B3-42C7-A533-2B04504F9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09E71-3EC3-4875-898D-16499CF9C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5EBE0-EF05-4DB3-8F35-1E0ECA7E0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D681B-EE35-40AC-B5E7-FA108F25B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9B140-C63F-4F17-8A34-6E431461D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3F434-8C78-4116-98C2-7428F88E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750DD-7341-4C30-80AA-CD3E26AD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2717B-207F-4762-AFC1-51CC6E5D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58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99FB-3F72-4DF2-A674-33E27459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B7E54-F522-4467-B50A-083233B8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B6E9B-5017-4971-B868-19CAF066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EF979-7322-431D-B7F9-64A93CAB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883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2FB863-CA87-4261-8548-021E0C48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1B0DB-61C4-43A4-B5B3-CA54C942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04673-1010-42F1-A266-D5CF65B3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979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C811-CA86-4B2E-B507-CA1E1BAF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CA4A-9307-4F41-B2E0-9CD0B90A3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99DB3-4FE6-4272-BA5F-EBDE0BFB1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13531-879E-4428-80CF-BA701FE8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8F481-7079-427D-858B-F1D8446B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6913C-7C5E-4F69-A042-428AC6BC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36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DEAB-9C75-46FF-9CCC-2B605A54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5D4C0-E7F3-4509-B994-925C1EFDD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9461A-7136-4598-8DE9-86C5C4BEE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1A55E-79CB-4DC9-8041-48904A60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35B35-6776-4BD3-8954-D6DDAE17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FA676-739E-448E-9DD9-45A6B2E5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27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5F9F-05B8-4B7B-8702-5A70518A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53BCF-22B2-45E2-9B65-7C4A4623C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28D9-E577-4A89-A80D-E23FE8B3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94871-2653-4C8E-BA66-3ABB1665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670E-9685-48A5-8854-B47575DF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74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4E24F-932A-436B-904D-51CDA8EFB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42279-9965-4F9E-AEED-91847C1E9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B761A-5D26-450A-A502-DE426EF7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96B2-68D3-48B6-8496-17AFBE5C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F794A-C474-4A14-8AFC-B1C7C8D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89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6E86-FF3C-EDE0-F587-0548FFFEE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0B8A6-9C9F-9656-964C-69DA9C925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5F380-B8A7-B4EB-54FF-9C61B1B7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BA0FA-4A7B-242E-7E20-86CB7D46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ED73-D1C5-A66A-6B26-17FDFB5A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49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290C-6833-DFE0-7A27-09976A845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D963-5659-A82A-3C2B-01C813BC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19278-BFC8-6B53-A304-63981DC7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120D-BF3A-CFD9-C522-2735245B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6821-5E51-C4BE-51D3-4F161D76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879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86B5-FAFF-2B27-F63D-513F91DC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D682A-2EE1-4692-61CD-CB65DFDDB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9322-6069-F999-919C-61356D72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72E6E-5B1F-7B1B-2653-5EBAF4BC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4F333-D7EC-0D9D-D8AE-592C0700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08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1E85-9031-A483-58A3-0A0CA142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9D0B-674B-4EDE-7CF3-9D0690603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CC4B8-3B03-5C5B-59FA-31D885102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DA8BD-6FB5-B504-611A-49B04563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343-65DB-ED62-3648-24821462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EF391-8205-4240-C721-CFBE97AB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05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4DA3-DA45-8954-6BD9-A54E17D6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AC646-1A3E-C37E-9B35-A1BEC464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F85C6-C5C9-303B-0067-E1F5304EE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F2D8A-0206-9343-12B1-9A776FC92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8C090-7DDC-F618-BB84-9C19AA182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A03F0-3CBB-1900-BFBA-AEA737A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F9BBE-88C2-A943-D5FA-83BFFB64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4BAC4-E4DC-885F-71CE-49754715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640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FD10-3570-71CC-05A3-DB2648AC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CFCF9-0A05-36E6-A5B3-7D9ABCC9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9E023-638F-435D-F0D7-9F18D36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8D548-7751-64A8-BA18-5AC861FA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114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351B6-BDCF-BD58-DF7A-BF85B43B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73FB5-A0FF-7ECB-ABC4-185B8F73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BA31C-8DAE-731B-1CB9-4FCA5AC6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984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96C3-A81B-35B6-5C62-2BCEC020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CC73-403C-D80F-3B6C-C3A10786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9F1B6-7558-1E41-16E9-F1311C396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EB224-7F75-2608-65CB-83ABA263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D5714-D140-BB1C-AC75-B8453505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68569-9DFE-E1AA-8D4B-03A1D4F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883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8D31-6EB8-8899-7CFC-FEE9016D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4C221-FD53-6FB0-1616-9279C1A8E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453B-AB71-E5C0-D847-3ACCCA8D8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526E-C73E-3D76-7F4D-E7C0367B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C5A53-FD56-82B2-DB1F-1CE8CDA3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3AABE-A10F-8495-AB89-5577ED47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274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1869-69FF-EB9F-2017-838232AF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A5170-BDB9-C0E9-38C7-F56DDD552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C4FB5-2155-EB02-6F9E-2F5198BB5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3969E-4526-0D02-44EC-E109F36E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5CD22-6B41-C7FA-797E-B4D1F14A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34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F3D8B5-405A-31A3-8BFA-1E3B5D4FA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B007A-1DB2-C339-9AFF-C757AFEFD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DD8EE-40FC-4D62-8924-8D494E3D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18A68-9301-46D6-B438-ED6AE691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F4886-CA2B-626C-CF4B-E4701E14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8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5" r:id="rId2"/>
    <p:sldLayoutId id="2147483671" r:id="rId3"/>
    <p:sldLayoutId id="2147483666" r:id="rId4"/>
    <p:sldLayoutId id="2147483672" r:id="rId5"/>
    <p:sldLayoutId id="2147483673" r:id="rId6"/>
    <p:sldLayoutId id="2147483674" r:id="rId7"/>
    <p:sldLayoutId id="2147483667" r:id="rId8"/>
    <p:sldLayoutId id="2147483675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599-5E8B-4B6F-9AED-385B7932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793E-3D6D-4D2C-83FE-9E7C98A4D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8C91-21A1-409C-98FE-1ACF6BB3F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005B-E4C5-4DC8-9C86-9BBE71FA4A20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129B6-342F-4FC7-9DE2-981AC07E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9EB1E-BAE2-4E5E-8827-44E6CF408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62315-0B35-4031-A2AC-99197687BC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3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BA22A1-AA0B-46FB-A172-038376EC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A7C5A-4DF2-4C18-A1B5-56BA48127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F253A-D683-4C6D-A817-D51677869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926A-C2F4-45D1-9809-223033A9BF54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8B17-25E9-42AC-8EA2-01B889279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1698B-B873-4FA4-B01E-A241CC803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43AD-8C01-4555-ABCB-FFB703E32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03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C0E29-3518-7195-E4C7-DE9D91C3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91C80-7FF8-EC4D-D161-211766FAD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7231D-17A0-D6F2-8198-152907D72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24ABA-E52C-4E35-B252-D0F52DAAA613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F799C-D9E3-7A6D-F5BD-F36E999A9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F04D1-23BD-5169-1E97-FFCF65A65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602BB-5EEC-4515-83D2-F58851ACD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fXw8lWWtlA" TargetMode="External"/><Relationship Id="rId13" Type="http://schemas.openxmlformats.org/officeDocument/2006/relationships/hyperlink" Target="https://www.youtube.com/watch?v=tt_Xg5MWVuw" TargetMode="External"/><Relationship Id="rId18" Type="http://schemas.openxmlformats.org/officeDocument/2006/relationships/hyperlink" Target="https://www.youtube.com/results?search_query=bbc+teach+a+christmas+carol" TargetMode="External"/><Relationship Id="rId26" Type="http://schemas.openxmlformats.org/officeDocument/2006/relationships/hyperlink" Target="https://www.youtube.com/watch?v=8UvMIldrPtI" TargetMode="External"/><Relationship Id="rId3" Type="http://schemas.openxmlformats.org/officeDocument/2006/relationships/hyperlink" Target="https://www.youtube.com/watch?v=fipV-Afv6MA" TargetMode="External"/><Relationship Id="rId21" Type="http://schemas.openxmlformats.org/officeDocument/2006/relationships/hyperlink" Target="https://www.youtube.com/watch?v=XABMiDM_VHY" TargetMode="External"/><Relationship Id="rId7" Type="http://schemas.openxmlformats.org/officeDocument/2006/relationships/hyperlink" Target="https://www.youtube.com/watch?v=HfotcY3iwWQ" TargetMode="External"/><Relationship Id="rId12" Type="http://schemas.openxmlformats.org/officeDocument/2006/relationships/hyperlink" Target="https://www.youtube.com/watch?v=hW_OGCodHfU" TargetMode="External"/><Relationship Id="rId17" Type="http://schemas.openxmlformats.org/officeDocument/2006/relationships/hyperlink" Target="https://www.youtube.com/channel/UCzPbeNb4OPKDJ2eCnKMw8EA" TargetMode="External"/><Relationship Id="rId25" Type="http://schemas.openxmlformats.org/officeDocument/2006/relationships/hyperlink" Target="https://www.youtube.com/watch?v=6wTVQJwhkMo" TargetMode="External"/><Relationship Id="rId2" Type="http://schemas.openxmlformats.org/officeDocument/2006/relationships/hyperlink" Target="https://www.youtube.com/watch?v=YsXYM7aFyLo" TargetMode="External"/><Relationship Id="rId16" Type="http://schemas.openxmlformats.org/officeDocument/2006/relationships/hyperlink" Target="https://www.youtube.com/playlist?list=PL-rK0dB2k__fdfjVyzgmJLIKBIsq221lX" TargetMode="External"/><Relationship Id="rId20" Type="http://schemas.openxmlformats.org/officeDocument/2006/relationships/hyperlink" Target="https://www.youtube.com/watch?v=GFeNZ510uhQ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youtube.com/watch?v=th7euZ30wDE" TargetMode="External"/><Relationship Id="rId11" Type="http://schemas.openxmlformats.org/officeDocument/2006/relationships/hyperlink" Target="https://www.youtube.com/watch?v=giW3d8hvyq4" TargetMode="External"/><Relationship Id="rId24" Type="http://schemas.openxmlformats.org/officeDocument/2006/relationships/hyperlink" Target="https://www.youtube.com/watch?v=7wghR08CTTA" TargetMode="External"/><Relationship Id="rId5" Type="http://schemas.openxmlformats.org/officeDocument/2006/relationships/hyperlink" Target="https://www.youtube.com/watch?v=rNQpmJUKJkg" TargetMode="External"/><Relationship Id="rId15" Type="http://schemas.openxmlformats.org/officeDocument/2006/relationships/hyperlink" Target="https://www.youtube.com/watch?v=tRWbo2x5lnA&amp;list=PLcvEcrsF_9zJ0JEEr8Lp9c9_eYQzZBYcR&amp;index=67&amp;t=0s" TargetMode="External"/><Relationship Id="rId23" Type="http://schemas.openxmlformats.org/officeDocument/2006/relationships/hyperlink" Target="https://www.youtube.com/watch?v=1JMcKSp8uto" TargetMode="External"/><Relationship Id="rId28" Type="http://schemas.openxmlformats.org/officeDocument/2006/relationships/hyperlink" Target="https://www.youtube.com/watch?v=SvL1392jLnM" TargetMode="External"/><Relationship Id="rId10" Type="http://schemas.openxmlformats.org/officeDocument/2006/relationships/hyperlink" Target="https://www.youtube.com/watch?v=-_nIZckXku0" TargetMode="External"/><Relationship Id="rId19" Type="http://schemas.openxmlformats.org/officeDocument/2006/relationships/hyperlink" Target="https://www.youtube.com/watch?v=M2JFSDbm7cU" TargetMode="External"/><Relationship Id="rId4" Type="http://schemas.openxmlformats.org/officeDocument/2006/relationships/hyperlink" Target="https://www.youtube.com/watch?v=Tw9q2P2N028" TargetMode="External"/><Relationship Id="rId9" Type="http://schemas.openxmlformats.org/officeDocument/2006/relationships/hyperlink" Target="https://www.youtube.com/watch?v=Uc2c3Nrw0FA" TargetMode="External"/><Relationship Id="rId14" Type="http://schemas.openxmlformats.org/officeDocument/2006/relationships/hyperlink" Target="https://www.youtube.com/watch?v=6BERjLZzuOg&amp;list=PLcvEcrsF_9zJ0JEEr8Lp9c9_eYQzZBYcR&amp;index=65&amp;t=0s" TargetMode="External"/><Relationship Id="rId22" Type="http://schemas.openxmlformats.org/officeDocument/2006/relationships/hyperlink" Target="https://www.youtube.com/watch?v=16vRZYwUUeQ" TargetMode="External"/><Relationship Id="rId27" Type="http://schemas.openxmlformats.org/officeDocument/2006/relationships/hyperlink" Target="https://www.youtube.com/watch?v=IjFCA5nixN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guides/zxcqycw/revision/1" TargetMode="External"/><Relationship Id="rId13" Type="http://schemas.openxmlformats.org/officeDocument/2006/relationships/hyperlink" Target="https://podcasts.apple.com/gb/podcast/an-inspector-calls/id1519282209" TargetMode="External"/><Relationship Id="rId18" Type="http://schemas.openxmlformats.org/officeDocument/2006/relationships/hyperlink" Target="https://www.sporcle.com/games/Cpt_Comeback/wjec-eduquas-poetry-anthology-revision" TargetMode="External"/><Relationship Id="rId26" Type="http://schemas.openxmlformats.org/officeDocument/2006/relationships/hyperlink" Target="http://www.dccacademy.org.uk/english_revision/english_literature_paper2/English_Literature_Paper-2_Unseen-Poetry-Booklet-2017.pdf" TargetMode="External"/><Relationship Id="rId3" Type="http://schemas.openxmlformats.org/officeDocument/2006/relationships/hyperlink" Target="http://www.funtrivia.com/quizzes/literature/shakespeare/merchant_of_venice.html" TargetMode="External"/><Relationship Id="rId21" Type="http://schemas.openxmlformats.org/officeDocument/2006/relationships/hyperlink" Target="https://www.sparknotes.com/lit/christmascarol/quiz/" TargetMode="External"/><Relationship Id="rId7" Type="http://schemas.openxmlformats.org/officeDocument/2006/relationships/hyperlink" Target="https://www.shmoop.com/merchant-of-venice/" TargetMode="External"/><Relationship Id="rId12" Type="http://schemas.openxmlformats.org/officeDocument/2006/relationships/hyperlink" Target="https://henneman.uk/priestley/questions/an-inspector-calls-questions/" TargetMode="External"/><Relationship Id="rId17" Type="http://schemas.openxmlformats.org/officeDocument/2006/relationships/hyperlink" Target="https://www.audiopi.co.uk/subjects/english-literature/gcse/eduqas/eduqas-poetry-anthology-1789-to-present-day" TargetMode="External"/><Relationship Id="rId25" Type="http://schemas.openxmlformats.org/officeDocument/2006/relationships/hyperlink" Target="https://www.bbc.com/bitesize/guides/z3gfg82/revision/1" TargetMode="External"/><Relationship Id="rId2" Type="http://schemas.openxmlformats.org/officeDocument/2006/relationships/hyperlink" Target="https://www.sparknotes.com/shakespeare/merchant/quiz/" TargetMode="External"/><Relationship Id="rId16" Type="http://schemas.openxmlformats.org/officeDocument/2006/relationships/hyperlink" Target="https://padlet.com/sgilberthome/w671ow7ulvpt" TargetMode="External"/><Relationship Id="rId20" Type="http://schemas.openxmlformats.org/officeDocument/2006/relationships/hyperlink" Target="https://www.sparknotes.com/lit/christmascarol/" TargetMode="External"/><Relationship Id="rId29" Type="http://schemas.openxmlformats.org/officeDocument/2006/relationships/hyperlink" Target="https://www.slideshare.net/SaltashnetPeru/unseen-poem-revision-handout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sparknotes.com/shakespeare/merchant/" TargetMode="External"/><Relationship Id="rId11" Type="http://schemas.openxmlformats.org/officeDocument/2006/relationships/hyperlink" Target="https://www.funtrivia.com/trivia-quiz/Literature/An-Inspector-Calls-111329.html" TargetMode="External"/><Relationship Id="rId24" Type="http://schemas.openxmlformats.org/officeDocument/2006/relationships/hyperlink" Target="https://www.audiopi.co.uk/subjects/english-literature/gcse/aqa/a-christmas-carol" TargetMode="External"/><Relationship Id="rId5" Type="http://schemas.openxmlformats.org/officeDocument/2006/relationships/hyperlink" Target="https://www.shmoop.com/merchant-of-venice/questions.html" TargetMode="External"/><Relationship Id="rId15" Type="http://schemas.openxmlformats.org/officeDocument/2006/relationships/hyperlink" Target="https://getrevising.co.uk/revision-cards/wjeceducas-poetry-anthology" TargetMode="External"/><Relationship Id="rId23" Type="http://schemas.openxmlformats.org/officeDocument/2006/relationships/hyperlink" Target="https://getrevising.co.uk/revision-notes/a-christmas-carol-8" TargetMode="External"/><Relationship Id="rId28" Type="http://schemas.openxmlformats.org/officeDocument/2006/relationships/hyperlink" Target="https://www.eduqas.co.uk/qualifications/english-literature/gcse/Component-2-Section-C-Unseen-Poetry.pdf" TargetMode="External"/><Relationship Id="rId10" Type="http://schemas.openxmlformats.org/officeDocument/2006/relationships/hyperlink" Target="https://quizlet.com/gb/598866896/an-inspector-calls-revision-flash-cards/" TargetMode="External"/><Relationship Id="rId19" Type="http://schemas.openxmlformats.org/officeDocument/2006/relationships/hyperlink" Target="https://www.bbc.com/bitesize/topics/zwhkxsg" TargetMode="External"/><Relationship Id="rId4" Type="http://schemas.openxmlformats.org/officeDocument/2006/relationships/hyperlink" Target="https://www.shmoop.com/merchant-of-venice/quizzes.html" TargetMode="External"/><Relationship Id="rId9" Type="http://schemas.openxmlformats.org/officeDocument/2006/relationships/hyperlink" Target="https://www.sparknotes.com/drama/an-inspector-calls/quiz/" TargetMode="External"/><Relationship Id="rId14" Type="http://schemas.openxmlformats.org/officeDocument/2006/relationships/hyperlink" Target="https://www.eduqas.co.uk/blogs/five-tips-for-teaching-the-poetry-anthology" TargetMode="External"/><Relationship Id="rId22" Type="http://schemas.openxmlformats.org/officeDocument/2006/relationships/hyperlink" Target="https://www.yorknotes.com/gcse/english-literature/a-christmas-carol-2017/revision-cards/01_characters" TargetMode="External"/><Relationship Id="rId27" Type="http://schemas.openxmlformats.org/officeDocument/2006/relationships/hyperlink" Target="https://missryansgcseenglish.wordpress.com/category/english-literature/unseen-poetry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parxmaths.com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3519-5151-4394-9508-37A5C7ED1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Yr11 Information Evening 2024 cohort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E3725-D047-431C-B3EE-828155B60B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Wednesday 7th June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77A01-EF8D-4817-8B5C-09B648BA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4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250E4-AF06-48A1-BBA4-C46EB68C26D0}"/>
              </a:ext>
            </a:extLst>
          </p:cNvPr>
          <p:cNvSpPr txBox="1"/>
          <p:nvPr/>
        </p:nvSpPr>
        <p:spPr>
          <a:xfrm>
            <a:off x="542924" y="1136064"/>
            <a:ext cx="10729913" cy="55092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800" b="1" u="sng" dirty="0">
                <a:latin typeface="Brush Script MT" panose="03060802040406070304" pitchFamily="66" charset="0"/>
              </a:rPr>
              <a:t>Why is English Important?</a:t>
            </a:r>
          </a:p>
          <a:p>
            <a:pPr algn="ctr"/>
            <a:endParaRPr lang="en-GB" sz="2400" b="1" u="sng" dirty="0">
              <a:latin typeface="Brush Script MT" panose="03060802040406070304" pitchFamily="66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majority of courses, jobs and careers will require a Good Pass (5+) in English and Maths.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study of over 400,000 people shows achieving 5 A* to C (9-5) GCSE grades, including the vital English and </a:t>
            </a:r>
            <a:r>
              <a:rPr lang="en-US" altLang="en-US" sz="2400" dirty="0" err="1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altLang="en-US" sz="2400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subjects, </a:t>
            </a:r>
            <a:r>
              <a:rPr lang="en-US" altLang="en-US" sz="2400" b="1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adds £80,000 to a student’s earnings over their lifetime</a:t>
            </a:r>
            <a:r>
              <a:rPr lang="en-US" altLang="en-US" sz="2400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400" b="1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£60,000 </a:t>
            </a:r>
            <a:r>
              <a:rPr lang="en-US" altLang="en-US" sz="2400" dirty="0">
                <a:solidFill>
                  <a:srgbClr val="0B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added to their wages if they go on to achieve at least 2 A Levels, highlighting the economic value of the increased knowledge, confidence and employability that arises from success in school.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Most students who fail to get good GCSEs in English and Maths at 16, also fail to get them by 18.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6.5% eventually got the grades in English.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6E7D9-B98C-9BE5-CFAD-806413AA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250E4-AF06-48A1-BBA4-C46EB68C26D0}"/>
              </a:ext>
            </a:extLst>
          </p:cNvPr>
          <p:cNvSpPr txBox="1"/>
          <p:nvPr/>
        </p:nvSpPr>
        <p:spPr>
          <a:xfrm>
            <a:off x="990275" y="689700"/>
            <a:ext cx="8994559" cy="58785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latin typeface="Brush Script MT" panose="03060802040406070304" pitchFamily="66" charset="0"/>
              </a:rPr>
              <a:t>The Course at a Glance</a:t>
            </a:r>
            <a:r>
              <a:rPr lang="en-GB" sz="8800" b="1" u="sng" dirty="0">
                <a:latin typeface="Brush Script MT" panose="03060802040406070304" pitchFamily="66" charset="0"/>
              </a:rPr>
              <a:t>:</a:t>
            </a: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r>
              <a:rPr lang="en-GB" sz="2400" b="1" u="sng" dirty="0">
                <a:latin typeface="Brush Script MT" panose="03060802040406070304" pitchFamily="66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6BDB7-8D09-DE08-BFC8-2C2A2BC6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85D6EB9-2CB8-5D31-023E-4C385B926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32650"/>
              </p:ext>
            </p:extLst>
          </p:nvPr>
        </p:nvGraphicFramePr>
        <p:xfrm>
          <a:off x="1423554" y="2053500"/>
          <a:ext cx="8128000" cy="4114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48509">
                  <a:extLst>
                    <a:ext uri="{9D8B030D-6E8A-4147-A177-3AD203B41FA5}">
                      <a16:colId xmlns:a16="http://schemas.microsoft.com/office/drawing/2014/main" val="759916879"/>
                    </a:ext>
                  </a:extLst>
                </a:gridCol>
                <a:gridCol w="4479491">
                  <a:extLst>
                    <a:ext uri="{9D8B030D-6E8A-4147-A177-3AD203B41FA5}">
                      <a16:colId xmlns:a16="http://schemas.microsoft.com/office/drawing/2014/main" val="854898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English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English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7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/>
                        <a:t>2 Exam Papers 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b="1" u="sng" dirty="0"/>
                        <a:t>Paper 1 – 2 hours</a:t>
                      </a:r>
                    </a:p>
                    <a:p>
                      <a:r>
                        <a:rPr lang="en-GB" b="1" dirty="0"/>
                        <a:t>The Merchant of Venice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err="1"/>
                        <a:t>Eduqas</a:t>
                      </a:r>
                      <a:r>
                        <a:rPr lang="en-GB" b="1" dirty="0"/>
                        <a:t> Poetry Anthology</a:t>
                      </a:r>
                    </a:p>
                    <a:p>
                      <a:endParaRPr lang="en-GB" b="1" dirty="0"/>
                    </a:p>
                    <a:p>
                      <a:endParaRPr lang="en-GB" b="1" dirty="0"/>
                    </a:p>
                    <a:p>
                      <a:r>
                        <a:rPr lang="en-GB" b="1" u="sng" dirty="0"/>
                        <a:t>Paper 2 – 2.5 hours</a:t>
                      </a:r>
                    </a:p>
                    <a:p>
                      <a:r>
                        <a:rPr lang="en-GB" b="1" dirty="0"/>
                        <a:t>An Inspector Calls</a:t>
                      </a:r>
                    </a:p>
                    <a:p>
                      <a:r>
                        <a:rPr lang="en-GB" b="1" dirty="0"/>
                        <a:t>A Christmas Carol</a:t>
                      </a:r>
                    </a:p>
                    <a:p>
                      <a:r>
                        <a:rPr lang="en-GB" b="1" dirty="0"/>
                        <a:t>Unseen Poetry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2 Exam Papers 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b="1" u="sng" dirty="0"/>
                        <a:t>Paper 1 – 1h 45 mins</a:t>
                      </a:r>
                    </a:p>
                    <a:p>
                      <a:r>
                        <a:rPr lang="en-GB" b="1" dirty="0"/>
                        <a:t>Unseen Narrative Extract + 5 questions</a:t>
                      </a:r>
                    </a:p>
                    <a:p>
                      <a:r>
                        <a:rPr lang="en-GB" b="1" dirty="0"/>
                        <a:t>Write a narrative</a:t>
                      </a:r>
                    </a:p>
                    <a:p>
                      <a:endParaRPr lang="en-GB" b="1" dirty="0"/>
                    </a:p>
                    <a:p>
                      <a:endParaRPr lang="en-GB" b="1" dirty="0"/>
                    </a:p>
                    <a:p>
                      <a:r>
                        <a:rPr lang="en-GB" b="1" u="sng" dirty="0"/>
                        <a:t>Paper 2 – 2 hours</a:t>
                      </a:r>
                    </a:p>
                    <a:p>
                      <a:r>
                        <a:rPr lang="en-GB" b="1" dirty="0"/>
                        <a:t>Two non-fiction extracts + 6 questions</a:t>
                      </a:r>
                    </a:p>
                    <a:p>
                      <a:r>
                        <a:rPr lang="en-GB" b="1" dirty="0"/>
                        <a:t>Write 2 of the following text types:</a:t>
                      </a:r>
                    </a:p>
                    <a:p>
                      <a:r>
                        <a:rPr lang="en-GB" b="1" dirty="0"/>
                        <a:t>Letter, Article, Report, Review, Speech, Guide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92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935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250E4-AF06-48A1-BBA4-C46EB68C26D0}"/>
              </a:ext>
            </a:extLst>
          </p:cNvPr>
          <p:cNvSpPr txBox="1"/>
          <p:nvPr/>
        </p:nvSpPr>
        <p:spPr>
          <a:xfrm>
            <a:off x="990275" y="689700"/>
            <a:ext cx="8994559" cy="59400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latin typeface="Brush Script MT" panose="03060802040406070304" pitchFamily="66" charset="0"/>
              </a:rPr>
              <a:t>How can you help?</a:t>
            </a:r>
          </a:p>
          <a:p>
            <a:pPr algn="ctr"/>
            <a:endParaRPr lang="en-GB" sz="3200" b="1" u="sng" dirty="0">
              <a:latin typeface="Brush Script MT" panose="03060802040406070304" pitchFamily="66" charset="0"/>
            </a:endParaRP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endParaRPr lang="en-GB" sz="8800" b="1" u="sng" dirty="0">
              <a:latin typeface="Brush Script MT" panose="03060802040406070304" pitchFamily="66" charset="0"/>
            </a:endParaRPr>
          </a:p>
          <a:p>
            <a:pPr algn="ctr"/>
            <a:r>
              <a:rPr lang="en-GB" sz="2400" b="1" u="sng" dirty="0">
                <a:latin typeface="Brush Script MT" panose="03060802040406070304" pitchFamily="66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6BDB7-8D09-DE08-BFC8-2C2A2BC6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85D6EB9-2CB8-5D31-023E-4C385B926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66667"/>
              </p:ext>
            </p:extLst>
          </p:nvPr>
        </p:nvGraphicFramePr>
        <p:xfrm>
          <a:off x="1423554" y="2053500"/>
          <a:ext cx="8128000" cy="4297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48509">
                  <a:extLst>
                    <a:ext uri="{9D8B030D-6E8A-4147-A177-3AD203B41FA5}">
                      <a16:colId xmlns:a16="http://schemas.microsoft.com/office/drawing/2014/main" val="759916879"/>
                    </a:ext>
                  </a:extLst>
                </a:gridCol>
                <a:gridCol w="4479491">
                  <a:extLst>
                    <a:ext uri="{9D8B030D-6E8A-4147-A177-3AD203B41FA5}">
                      <a16:colId xmlns:a16="http://schemas.microsoft.com/office/drawing/2014/main" val="854898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English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English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7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Watch the film version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Ask your child what they’ve learned about the text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Help them memorise quotations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Watch YouTube videos to understand aspects of the 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Encourage them to read books, newspapers, articles, magazines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Make a bank of good words they could use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Encourage them to use revision guides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GB" sz="2000" b="1" dirty="0"/>
                        <a:t>Discuss issues in the world and how they can be solved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9286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400" b="1" dirty="0"/>
                        <a:t>Help them schedule revision time into the week</a:t>
                      </a:r>
                    </a:p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400" b="1" dirty="0"/>
                        <a:t>Encourage them to use revision guides</a:t>
                      </a:r>
                    </a:p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2400" b="1" dirty="0"/>
                        <a:t>Encourage them to complete </a:t>
                      </a:r>
                      <a:r>
                        <a:rPr lang="en-GB" sz="2400" b="1" dirty="0" err="1"/>
                        <a:t>Tassomai</a:t>
                      </a:r>
                      <a:endParaRPr lang="en-GB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69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7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F1230B-31C9-4675-90BD-47736CE95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64059"/>
              </p:ext>
            </p:extLst>
          </p:nvPr>
        </p:nvGraphicFramePr>
        <p:xfrm>
          <a:off x="160045" y="789211"/>
          <a:ext cx="11775280" cy="60060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43820">
                  <a:extLst>
                    <a:ext uri="{9D8B030D-6E8A-4147-A177-3AD203B41FA5}">
                      <a16:colId xmlns:a16="http://schemas.microsoft.com/office/drawing/2014/main" val="1347398737"/>
                    </a:ext>
                  </a:extLst>
                </a:gridCol>
                <a:gridCol w="2943820">
                  <a:extLst>
                    <a:ext uri="{9D8B030D-6E8A-4147-A177-3AD203B41FA5}">
                      <a16:colId xmlns:a16="http://schemas.microsoft.com/office/drawing/2014/main" val="1106249518"/>
                    </a:ext>
                  </a:extLst>
                </a:gridCol>
                <a:gridCol w="2943820">
                  <a:extLst>
                    <a:ext uri="{9D8B030D-6E8A-4147-A177-3AD203B41FA5}">
                      <a16:colId xmlns:a16="http://schemas.microsoft.com/office/drawing/2014/main" val="1189377371"/>
                    </a:ext>
                  </a:extLst>
                </a:gridCol>
                <a:gridCol w="2943820">
                  <a:extLst>
                    <a:ext uri="{9D8B030D-6E8A-4147-A177-3AD203B41FA5}">
                      <a16:colId xmlns:a16="http://schemas.microsoft.com/office/drawing/2014/main" val="584600852"/>
                    </a:ext>
                  </a:extLst>
                </a:gridCol>
              </a:tblGrid>
              <a:tr h="479677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poetic devices, writer’s techniques, language, form, structure  </a:t>
                      </a:r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587"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Merchant of Venice quotes and connotations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  <a:p>
                      <a:pPr algn="ctr"/>
                      <a:r>
                        <a:rPr lang="en-GB" sz="1600" b="1" dirty="0"/>
                        <a:t> quotes and connotations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A Christmas Carol </a:t>
                      </a:r>
                    </a:p>
                    <a:p>
                      <a:pPr algn="ctr"/>
                      <a:r>
                        <a:rPr lang="en-GB" sz="1600" b="1" dirty="0"/>
                        <a:t>quotes and connotations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Poetry anthology </a:t>
                      </a:r>
                    </a:p>
                    <a:p>
                      <a:pPr algn="ctr"/>
                      <a:r>
                        <a:rPr lang="en-GB" sz="1600" b="1" dirty="0"/>
                        <a:t>quotes and connotations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11675"/>
                  </a:ext>
                </a:extLst>
              </a:tr>
              <a:tr h="1381587"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Merchant of Venice Themes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  <a:p>
                      <a:pPr algn="ctr"/>
                      <a:r>
                        <a:rPr lang="en-GB" sz="1600" b="1" dirty="0"/>
                        <a:t>Themes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A Christmas Carol </a:t>
                      </a:r>
                    </a:p>
                    <a:p>
                      <a:pPr algn="ctr"/>
                      <a:r>
                        <a:rPr lang="en-GB" sz="1600" b="1" dirty="0"/>
                        <a:t>Themes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Poetry anthology links between poems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61494"/>
                  </a:ext>
                </a:extLst>
              </a:tr>
              <a:tr h="1381587"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Merchant of Venice characters and relationships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  <a:p>
                      <a:pPr algn="ctr"/>
                      <a:r>
                        <a:rPr lang="en-GB" sz="1600" b="1" dirty="0"/>
                        <a:t>characters and relationships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A Christmas Carol </a:t>
                      </a:r>
                    </a:p>
                    <a:p>
                      <a:pPr algn="ctr"/>
                      <a:r>
                        <a:rPr lang="en-GB" sz="1600" b="1" dirty="0"/>
                        <a:t>characters and relationships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Poetry anthology terminology and effect on reader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42462"/>
                  </a:ext>
                </a:extLst>
              </a:tr>
              <a:tr h="1381587"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Merchant of Venice Context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  <a:p>
                      <a:pPr algn="ctr"/>
                      <a:r>
                        <a:rPr lang="en-GB" sz="1600" b="1" dirty="0"/>
                        <a:t>Context – desirable but don’t have to-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A Christmas Carol </a:t>
                      </a:r>
                    </a:p>
                    <a:p>
                      <a:pPr algn="ctr"/>
                      <a:r>
                        <a:rPr lang="en-GB" sz="1600" b="1" dirty="0"/>
                        <a:t>Context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  <a:p>
                      <a:pPr algn="ctr"/>
                      <a:endParaRPr lang="en-GB" sz="1600" b="1" dirty="0"/>
                    </a:p>
                    <a:p>
                      <a:pPr algn="ctr"/>
                      <a:r>
                        <a:rPr lang="en-GB" sz="1600" b="1" dirty="0"/>
                        <a:t>Poetry anthology</a:t>
                      </a:r>
                    </a:p>
                    <a:p>
                      <a:pPr algn="ctr"/>
                      <a:r>
                        <a:rPr lang="en-GB" sz="1600" b="1" dirty="0"/>
                        <a:t> context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76461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8C63026-265C-4894-AF33-4086514BC396}"/>
              </a:ext>
            </a:extLst>
          </p:cNvPr>
          <p:cNvSpPr/>
          <p:nvPr/>
        </p:nvSpPr>
        <p:spPr>
          <a:xfrm>
            <a:off x="3289653" y="71440"/>
            <a:ext cx="523912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600" b="1" dirty="0"/>
              <a:t>Literature: What to revise!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8719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F1230B-31C9-4675-90BD-47736CE95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68881"/>
              </p:ext>
            </p:extLst>
          </p:nvPr>
        </p:nvGraphicFramePr>
        <p:xfrm>
          <a:off x="187387" y="10973"/>
          <a:ext cx="11861555" cy="684746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72311">
                  <a:extLst>
                    <a:ext uri="{9D8B030D-6E8A-4147-A177-3AD203B41FA5}">
                      <a16:colId xmlns:a16="http://schemas.microsoft.com/office/drawing/2014/main" val="1347398737"/>
                    </a:ext>
                  </a:extLst>
                </a:gridCol>
                <a:gridCol w="2372311">
                  <a:extLst>
                    <a:ext uri="{9D8B030D-6E8A-4147-A177-3AD203B41FA5}">
                      <a16:colId xmlns:a16="http://schemas.microsoft.com/office/drawing/2014/main" val="1106249518"/>
                    </a:ext>
                  </a:extLst>
                </a:gridCol>
                <a:gridCol w="2372311">
                  <a:extLst>
                    <a:ext uri="{9D8B030D-6E8A-4147-A177-3AD203B41FA5}">
                      <a16:colId xmlns:a16="http://schemas.microsoft.com/office/drawing/2014/main" val="1189377371"/>
                    </a:ext>
                  </a:extLst>
                </a:gridCol>
                <a:gridCol w="2372311">
                  <a:extLst>
                    <a:ext uri="{9D8B030D-6E8A-4147-A177-3AD203B41FA5}">
                      <a16:colId xmlns:a16="http://schemas.microsoft.com/office/drawing/2014/main" val="584600852"/>
                    </a:ext>
                  </a:extLst>
                </a:gridCol>
                <a:gridCol w="2372311">
                  <a:extLst>
                    <a:ext uri="{9D8B030D-6E8A-4147-A177-3AD203B41FA5}">
                      <a16:colId xmlns:a16="http://schemas.microsoft.com/office/drawing/2014/main" val="2998847632"/>
                    </a:ext>
                  </a:extLst>
                </a:gridCol>
              </a:tblGrid>
              <a:tr h="1460638"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Make mind maps and diagrams.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Make cue cards and colour code them.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Practice exam answers.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Create a memory game or pairs game with key quotes.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Create mnemonics and flash cards.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11675"/>
                  </a:ext>
                </a:extLst>
              </a:tr>
              <a:tr h="163778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Turn key quotes into dingbats. </a:t>
                      </a:r>
                    </a:p>
                    <a:p>
                      <a:pPr algn="ctr"/>
                      <a:r>
                        <a:rPr lang="en-GB" sz="2000" b="1" dirty="0"/>
                        <a:t>Test yourself to recall it!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Use a catchy rhythm to help you remember key information and facts.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Test a friend. Work together and get twice the results.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Make timelines of each text.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Create a quiz on a topic – creating questions helps you remember the answers.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61494"/>
                  </a:ext>
                </a:extLst>
              </a:tr>
              <a:tr h="1403985"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Create Venn diagrams to compare themes, characters or even poems.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Play ‘just a minute’ –talk for a minute about a theme, character, relationship or poem. 3 strikes and you’re out. No pauses, fillers or repetition!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Rank and justify topics/ themes/ characters.</a:t>
                      </a:r>
                    </a:p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What has the most impact and why?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Mix and Match: Split quotes in half and try and find the matching pair. See how many quotes you can match in a minute.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Find the magic words: </a:t>
                      </a:r>
                    </a:p>
                    <a:p>
                      <a:pPr algn="ctr"/>
                      <a:r>
                        <a:rPr lang="en-GB" sz="1800" b="1" dirty="0"/>
                        <a:t>Look for single word quotes that appear in multiple poems and memorise them. 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942462"/>
                  </a:ext>
                </a:extLst>
              </a:tr>
              <a:tr h="163778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Watch YouTube videos on each text. </a:t>
                      </a:r>
                    </a:p>
                    <a:p>
                      <a:pPr algn="ctr"/>
                      <a:endParaRPr lang="en-GB" sz="1000" b="1" dirty="0"/>
                    </a:p>
                    <a:p>
                      <a:pPr algn="ctr"/>
                      <a:r>
                        <a:rPr lang="en-GB" sz="1800" b="1" dirty="0"/>
                        <a:t>Make a poster or a flow chart of the information provided.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Test yourself. Put key questions around the house. Get into a routine of having to ask yourself a question to get into the fridge!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30 – 10 – 5 – 1</a:t>
                      </a:r>
                    </a:p>
                    <a:p>
                      <a:pPr algn="ctr"/>
                      <a:r>
                        <a:rPr lang="en-GB" sz="1800" b="1" dirty="0"/>
                        <a:t>Start with 30 key words, and condense down until you have one word.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Listen to the audiobook version of the text before bed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  <a:p>
                      <a:pPr algn="ctr"/>
                      <a:r>
                        <a:rPr lang="en-GB" sz="2000" b="1" dirty="0"/>
                        <a:t>Read through and annotate model answers.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764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17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F1230B-31C9-4675-90BD-47736CE95ABB}"/>
              </a:ext>
            </a:extLst>
          </p:cNvPr>
          <p:cNvGraphicFramePr>
            <a:graphicFrameLocks noGrp="1"/>
          </p:cNvGraphicFramePr>
          <p:nvPr/>
        </p:nvGraphicFramePr>
        <p:xfrm>
          <a:off x="158811" y="151495"/>
          <a:ext cx="11898869" cy="651005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82370">
                  <a:extLst>
                    <a:ext uri="{9D8B030D-6E8A-4147-A177-3AD203B41FA5}">
                      <a16:colId xmlns:a16="http://schemas.microsoft.com/office/drawing/2014/main" val="1347398737"/>
                    </a:ext>
                  </a:extLst>
                </a:gridCol>
                <a:gridCol w="2214582">
                  <a:extLst>
                    <a:ext uri="{9D8B030D-6E8A-4147-A177-3AD203B41FA5}">
                      <a16:colId xmlns:a16="http://schemas.microsoft.com/office/drawing/2014/main" val="531288460"/>
                    </a:ext>
                  </a:extLst>
                </a:gridCol>
                <a:gridCol w="2298420">
                  <a:extLst>
                    <a:ext uri="{9D8B030D-6E8A-4147-A177-3AD203B41FA5}">
                      <a16:colId xmlns:a16="http://schemas.microsoft.com/office/drawing/2014/main" val="465836984"/>
                    </a:ext>
                  </a:extLst>
                </a:gridCol>
                <a:gridCol w="2923724">
                  <a:extLst>
                    <a:ext uri="{9D8B030D-6E8A-4147-A177-3AD203B41FA5}">
                      <a16:colId xmlns:a16="http://schemas.microsoft.com/office/drawing/2014/main" val="2010997056"/>
                    </a:ext>
                  </a:extLst>
                </a:gridCol>
                <a:gridCol w="2379773">
                  <a:extLst>
                    <a:ext uri="{9D8B030D-6E8A-4147-A177-3AD203B41FA5}">
                      <a16:colId xmlns:a16="http://schemas.microsoft.com/office/drawing/2014/main" val="2998847632"/>
                    </a:ext>
                  </a:extLst>
                </a:gridCol>
              </a:tblGrid>
              <a:tr h="60440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Merchant of Venice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Poetry Anthology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 Christmas Carol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Unseen Poetry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11675"/>
                  </a:ext>
                </a:extLst>
              </a:tr>
              <a:tr h="516115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YouTube Links to revise with</a:t>
                      </a:r>
                    </a:p>
                    <a:p>
                      <a:pPr algn="ctr"/>
                      <a:r>
                        <a:rPr lang="en-GB" sz="1600" b="1" dirty="0">
                          <a:hlinkClick r:id="rId2"/>
                        </a:rPr>
                        <a:t>https://www.youtube.com/watch?v=YsXYM7aFyLo</a:t>
                      </a:r>
                      <a:r>
                        <a:rPr lang="en-GB" sz="1600" b="1" dirty="0"/>
                        <a:t> literary terms revision song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829992"/>
                  </a:ext>
                </a:extLst>
              </a:tr>
              <a:tr h="532652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hlinkClick r:id="rId3"/>
                        </a:rPr>
                        <a:t>https://www.youtube.com/watch?v=fipV-Afv6MA</a:t>
                      </a:r>
                      <a:r>
                        <a:rPr lang="en-GB" sz="1400" b="1" dirty="0"/>
                        <a:t> 10 key quotes for </a:t>
                      </a:r>
                      <a:r>
                        <a:rPr lang="en-GB" sz="1400" b="1" dirty="0" err="1"/>
                        <a:t>MoV</a:t>
                      </a:r>
                      <a:endParaRPr lang="en-GB" sz="1400" b="1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4"/>
                        </a:rPr>
                        <a:t>https://www.youtube.com/watch?v=Tw9q2P2N028</a:t>
                      </a:r>
                      <a:r>
                        <a:rPr lang="en-GB" sz="1400" b="1" dirty="0"/>
                        <a:t> thug notes </a:t>
                      </a:r>
                      <a:r>
                        <a:rPr lang="en-GB" sz="1400" b="1" dirty="0" err="1"/>
                        <a:t>MoV</a:t>
                      </a:r>
                      <a:endParaRPr lang="en-GB" sz="1400" b="1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5"/>
                        </a:rPr>
                        <a:t>https://www.youtube.com/watch?v=rNQpmJUKJkg</a:t>
                      </a:r>
                      <a:r>
                        <a:rPr lang="en-GB" sz="1400" b="1" dirty="0"/>
                        <a:t> Mr </a:t>
                      </a:r>
                      <a:r>
                        <a:rPr lang="en-GB" sz="1400" b="1" dirty="0" err="1"/>
                        <a:t>Bruff</a:t>
                      </a:r>
                      <a:r>
                        <a:rPr lang="en-GB" sz="1400" b="1" dirty="0"/>
                        <a:t> analysis of each scene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6"/>
                        </a:rPr>
                        <a:t>https://www.youtube.com/watch?v=th7euZ30wDE</a:t>
                      </a:r>
                      <a:r>
                        <a:rPr lang="en-GB" sz="1400" b="1" dirty="0"/>
                        <a:t> Shylock speech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7"/>
                        </a:rPr>
                        <a:t>https://www.youtube.com/watch?v=HfotcY3iwWQ</a:t>
                      </a:r>
                      <a:r>
                        <a:rPr lang="en-GB" sz="1400" b="1" dirty="0"/>
                        <a:t> Antonio analysis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/>
                        </a:rPr>
                        <a:t>An Inspector Calls: Context And Background – YouTube</a:t>
                      </a:r>
                      <a:r>
                        <a:rPr lang="en-GB" sz="1400" dirty="0"/>
                        <a:t> 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dirty="0">
                          <a:hlinkClick r:id="rId9"/>
                        </a:rPr>
                        <a:t>Inspector Calls in 2 minutes! GCSE Quotes Plot Characters – YouTube</a:t>
                      </a:r>
                      <a:endParaRPr lang="en-GB" sz="1400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dirty="0">
                          <a:hlinkClick r:id="rId10"/>
                        </a:rPr>
                        <a:t>The 10 Most Important Quotes in 'An Inspector Calls' – YouTube</a:t>
                      </a:r>
                      <a:endParaRPr lang="en-GB" sz="1400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dirty="0">
                          <a:hlinkClick r:id="rId11"/>
                        </a:rPr>
                        <a:t>An Inspector Calls Complete BBC Edition Bernard </a:t>
                      </a:r>
                      <a:r>
                        <a:rPr lang="en-GB" sz="1400" dirty="0" err="1">
                          <a:hlinkClick r:id="rId11"/>
                        </a:rPr>
                        <a:t>Hepton</a:t>
                      </a:r>
                      <a:r>
                        <a:rPr lang="en-GB" sz="1400" dirty="0">
                          <a:hlinkClick r:id="rId11"/>
                        </a:rPr>
                        <a:t> 1982 by JB Priestley – YouTube</a:t>
                      </a:r>
                      <a:endParaRPr lang="en-GB" sz="1400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dirty="0">
                          <a:hlinkClick r:id="rId12"/>
                        </a:rPr>
                        <a:t>Themes in 'An Inspector Calls': Social Responsibility - GCSE English Literature Revision – YouTube</a:t>
                      </a:r>
                      <a:endParaRPr lang="en-GB" sz="1400" dirty="0"/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dirty="0">
                          <a:hlinkClick r:id="rId13"/>
                        </a:rPr>
                        <a:t>Is This the Best AIC Video Ever Made? Mr Salles – YouTube</a:t>
                      </a:r>
                      <a:r>
                        <a:rPr lang="en-GB" sz="1400" dirty="0"/>
                        <a:t> </a:t>
                      </a:r>
                      <a:endParaRPr lang="en-GB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hlinkClick r:id="rId14"/>
                        </a:rPr>
                        <a:t>https://www.youtube.com/watch?v=6BERjLZzuOg&amp;list=PLcvEcrsF_9zJ0JEEr8Lp9c9_eYQzZBYcR&amp;index=65&amp;t=0s</a:t>
                      </a:r>
                      <a:r>
                        <a:rPr lang="en-GB" sz="1400" b="1" dirty="0"/>
                        <a:t> London – Blake 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15"/>
                        </a:rPr>
                        <a:t>https://www.youtube.com/watch?v=tRWbo2x5lnA&amp;list=PLcvEcrsF_9zJ0JEEr8Lp9c9_eYQzZBYcR&amp;index=67&amp;t=0s</a:t>
                      </a:r>
                      <a:r>
                        <a:rPr lang="en-GB" sz="1400" b="1" dirty="0"/>
                        <a:t> Ozymandias – Shelley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16"/>
                        </a:rPr>
                        <a:t>https://www.youtube.com/playlist?list=PL-rK0dB2k__fdfjVyzgmJLIKBIsq221lX</a:t>
                      </a:r>
                      <a:r>
                        <a:rPr lang="en-GB" sz="1400" b="1" dirty="0"/>
                        <a:t> poetry anthology playlist of poems 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17"/>
                        </a:rPr>
                        <a:t>https://www.youtube.com/channel/UCzPbeNb4OPKDJ2eCnKMw8EA</a:t>
                      </a:r>
                      <a:r>
                        <a:rPr lang="en-GB" sz="1400" b="1" dirty="0"/>
                        <a:t> Miss Dye English – analysis of most poems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Mr </a:t>
                      </a:r>
                      <a:r>
                        <a:rPr lang="en-GB" sz="1400" b="1" dirty="0" err="1"/>
                        <a:t>Bruff</a:t>
                      </a:r>
                      <a:r>
                        <a:rPr lang="en-GB" sz="1400" b="1" dirty="0"/>
                        <a:t> A Christmas Carol YouTube playlist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18"/>
                        </a:rPr>
                        <a:t>https://www.youtube.com/results?search_query=bbc+teach+a+christmas+carol</a:t>
                      </a:r>
                      <a:r>
                        <a:rPr lang="en-GB" sz="1400" b="1" dirty="0"/>
                        <a:t> BBC teach A Christmas Carol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19"/>
                        </a:rPr>
                        <a:t>https://www.youtube.com/watch?v=M2JFSDbm7cU</a:t>
                      </a:r>
                      <a:r>
                        <a:rPr lang="en-GB" sz="1400" b="1" dirty="0"/>
                        <a:t> context revision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0"/>
                        </a:rPr>
                        <a:t>https://www.youtube.com/watch?v=GFeNZ510uhQ</a:t>
                      </a:r>
                      <a:r>
                        <a:rPr lang="en-GB" sz="1400" b="1" dirty="0"/>
                        <a:t> quotation song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1"/>
                        </a:rPr>
                        <a:t>https://www.youtube.com/watch?v=XABMiDM_VHY</a:t>
                      </a:r>
                      <a:r>
                        <a:rPr lang="en-GB" sz="1400" b="1" dirty="0"/>
                        <a:t> audiobook of ACC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2"/>
                        </a:rPr>
                        <a:t>https://www.youtube.com/watch?v=16vRZYwUUeQ</a:t>
                      </a:r>
                      <a:r>
                        <a:rPr lang="en-GB" sz="1400" b="1" dirty="0"/>
                        <a:t> characters BBC Teach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3"/>
                        </a:rPr>
                        <a:t>https://www.youtube.com/watch?v=1JMcKSp8uto</a:t>
                      </a:r>
                      <a:r>
                        <a:rPr lang="en-GB" sz="1400" b="1" dirty="0"/>
                        <a:t> themes BBC Teach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hlinkClick r:id="rId24"/>
                        </a:rPr>
                        <a:t>https://www.youtube.com/watch?v=7wghR08CTTA</a:t>
                      </a:r>
                      <a:r>
                        <a:rPr lang="en-GB" sz="1400" b="1" dirty="0"/>
                        <a:t> how to analyse unseen poetry – five minute structure 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5"/>
                        </a:rPr>
                        <a:t>https://www.youtube.com/watch?v=6wTVQJwhkMo</a:t>
                      </a:r>
                      <a:r>
                        <a:rPr lang="en-GB" sz="1400" b="1" dirty="0"/>
                        <a:t> unseen poetry advice 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6"/>
                        </a:rPr>
                        <a:t>https://www.youtube.com/watch?v=8UvMIldrPtI</a:t>
                      </a:r>
                      <a:r>
                        <a:rPr lang="en-GB" sz="1400" b="1" dirty="0"/>
                        <a:t> comparing poems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7"/>
                        </a:rPr>
                        <a:t>https://www.youtube.com/watch?v=IjFCA5nixNE</a:t>
                      </a:r>
                      <a:r>
                        <a:rPr lang="en-GB" sz="1400" b="1" dirty="0"/>
                        <a:t> tutorial on comparing poems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r>
                        <a:rPr lang="en-GB" sz="1400" b="1" dirty="0">
                          <a:hlinkClick r:id="rId28"/>
                        </a:rPr>
                        <a:t>https://www.youtube.com/watch?v=SvL1392jLnM</a:t>
                      </a:r>
                      <a:r>
                        <a:rPr lang="en-GB" sz="1400" b="1" dirty="0"/>
                        <a:t> how to give a personal response in the unseen poetry exam</a:t>
                      </a:r>
                    </a:p>
                    <a:p>
                      <a:pPr algn="ctr"/>
                      <a:endParaRPr lang="en-GB" sz="1400" b="1" dirty="0"/>
                    </a:p>
                    <a:p>
                      <a:pPr algn="ctr"/>
                      <a:endParaRPr lang="en-GB" sz="14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61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11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F1230B-31C9-4675-90BD-47736CE95ABB}"/>
              </a:ext>
            </a:extLst>
          </p:cNvPr>
          <p:cNvGraphicFramePr>
            <a:graphicFrameLocks noGrp="1"/>
          </p:cNvGraphicFramePr>
          <p:nvPr/>
        </p:nvGraphicFramePr>
        <p:xfrm>
          <a:off x="158811" y="151495"/>
          <a:ext cx="11898869" cy="650838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82370">
                  <a:extLst>
                    <a:ext uri="{9D8B030D-6E8A-4147-A177-3AD203B41FA5}">
                      <a16:colId xmlns:a16="http://schemas.microsoft.com/office/drawing/2014/main" val="1347398737"/>
                    </a:ext>
                  </a:extLst>
                </a:gridCol>
                <a:gridCol w="2214582">
                  <a:extLst>
                    <a:ext uri="{9D8B030D-6E8A-4147-A177-3AD203B41FA5}">
                      <a16:colId xmlns:a16="http://schemas.microsoft.com/office/drawing/2014/main" val="531288460"/>
                    </a:ext>
                  </a:extLst>
                </a:gridCol>
                <a:gridCol w="2298420">
                  <a:extLst>
                    <a:ext uri="{9D8B030D-6E8A-4147-A177-3AD203B41FA5}">
                      <a16:colId xmlns:a16="http://schemas.microsoft.com/office/drawing/2014/main" val="465836984"/>
                    </a:ext>
                  </a:extLst>
                </a:gridCol>
                <a:gridCol w="2923724">
                  <a:extLst>
                    <a:ext uri="{9D8B030D-6E8A-4147-A177-3AD203B41FA5}">
                      <a16:colId xmlns:a16="http://schemas.microsoft.com/office/drawing/2014/main" val="2010997056"/>
                    </a:ext>
                  </a:extLst>
                </a:gridCol>
                <a:gridCol w="2379773">
                  <a:extLst>
                    <a:ext uri="{9D8B030D-6E8A-4147-A177-3AD203B41FA5}">
                      <a16:colId xmlns:a16="http://schemas.microsoft.com/office/drawing/2014/main" val="2998847632"/>
                    </a:ext>
                  </a:extLst>
                </a:gridCol>
              </a:tblGrid>
              <a:tr h="69338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Merchant of Venice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An Inspector Calls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Poetry Anthology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 Christmas Carol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Unseen Poetry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11675"/>
                  </a:ext>
                </a:extLst>
              </a:tr>
              <a:tr h="374317"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Useful Websites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829992"/>
                  </a:ext>
                </a:extLst>
              </a:tr>
              <a:tr h="5326521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hlinkClick r:id="rId2"/>
                        </a:rPr>
                        <a:t>https://www.sparknotes.com/shakespeare/merchant/quiz/</a:t>
                      </a:r>
                      <a:r>
                        <a:rPr lang="en-GB" sz="1300" b="1" dirty="0"/>
                        <a:t> quiz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3"/>
                        </a:rPr>
                        <a:t>http://www.funtrivia.com/quizzes/literature/shakespeare/merchant_of_venice.html</a:t>
                      </a:r>
                      <a:r>
                        <a:rPr lang="en-GB" sz="1300" b="1" dirty="0"/>
                        <a:t> quizzes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4"/>
                        </a:rPr>
                        <a:t>https://www.shmoop.com/merchant-of-venice/quizzes.html</a:t>
                      </a:r>
                      <a:r>
                        <a:rPr lang="en-GB" sz="1300" b="1" dirty="0"/>
                        <a:t> quizzes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5"/>
                        </a:rPr>
                        <a:t>https://www.shmoop.com/merchant-of-venice/questions.html</a:t>
                      </a:r>
                      <a:r>
                        <a:rPr lang="en-GB" sz="1300" b="1" dirty="0"/>
                        <a:t> key questions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6"/>
                        </a:rPr>
                        <a:t>https://www.sparknotes.com/shakespeare/merchant/</a:t>
                      </a:r>
                      <a:r>
                        <a:rPr lang="en-GB" sz="1300" b="1" dirty="0"/>
                        <a:t> revision site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7"/>
                        </a:rPr>
                        <a:t>https://www.shmoop.com/merchant-of-venice/</a:t>
                      </a:r>
                      <a:r>
                        <a:rPr lang="en-GB" sz="1300" b="1" dirty="0"/>
                        <a:t> revision site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hlinkClick r:id="rId8"/>
                        </a:rPr>
                        <a:t>An Inspector Calls - Themes Overview - Themes - AQA - GCSE English Literature Revision - AQA - BBC Bitesize</a:t>
                      </a:r>
                      <a:endParaRPr lang="en-GB" sz="1200" dirty="0"/>
                    </a:p>
                    <a:p>
                      <a:pPr algn="ctr"/>
                      <a:r>
                        <a:rPr lang="en-GB" sz="1200" b="1" dirty="0"/>
                        <a:t>Useful revision website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dirty="0">
                          <a:hlinkClick r:id="rId9"/>
                        </a:rPr>
                        <a:t>An Inspector Calls: Full Book Quiz </a:t>
                      </a:r>
                      <a:r>
                        <a:rPr lang="en-GB" sz="1200" dirty="0" err="1">
                          <a:hlinkClick r:id="rId9"/>
                        </a:rPr>
                        <a:t>Quiz</a:t>
                      </a:r>
                      <a:r>
                        <a:rPr lang="en-GB" sz="1200" dirty="0">
                          <a:hlinkClick r:id="rId9"/>
                        </a:rPr>
                        <a:t>: Quick Quiz | SparkNotes</a:t>
                      </a:r>
                      <a:endParaRPr lang="en-GB" sz="1200" dirty="0"/>
                    </a:p>
                    <a:p>
                      <a:pPr algn="ctr"/>
                      <a:r>
                        <a:rPr lang="en-GB" sz="1200" b="1" dirty="0"/>
                        <a:t>Quiz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dirty="0">
                          <a:hlinkClick r:id="rId10"/>
                        </a:rPr>
                        <a:t>An Inspector Calls Revision Flashcards | Quizlet</a:t>
                      </a:r>
                      <a:endParaRPr lang="en-GB" sz="1200" dirty="0"/>
                    </a:p>
                    <a:p>
                      <a:pPr algn="ctr"/>
                      <a:r>
                        <a:rPr lang="en-GB" sz="1200" b="1" dirty="0"/>
                        <a:t>Revision cards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dirty="0">
                          <a:hlinkClick r:id="rId11"/>
                        </a:rPr>
                        <a:t>The Ultimate An Inspector Calls Quiz | Authors (funtrivia.com)</a:t>
                      </a:r>
                      <a:endParaRPr lang="en-GB" sz="1200" dirty="0"/>
                    </a:p>
                    <a:p>
                      <a:pPr algn="ctr"/>
                      <a:r>
                        <a:rPr lang="en-GB" sz="1200" b="1" dirty="0"/>
                        <a:t>Quiz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dirty="0">
                          <a:hlinkClick r:id="rId12"/>
                        </a:rPr>
                        <a:t>‘An Inspector Calls’: Questions – MR HENNEMAN'S ENGLISH LANGUAGE AND LITERATURE</a:t>
                      </a:r>
                      <a:endParaRPr lang="en-GB" sz="1200" dirty="0"/>
                    </a:p>
                    <a:p>
                      <a:pPr algn="ctr"/>
                      <a:r>
                        <a:rPr lang="en-GB" sz="1200" b="1" dirty="0"/>
                        <a:t>Revision questions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dirty="0">
                          <a:hlinkClick r:id="rId13"/>
                        </a:rPr>
                        <a:t>An Inspector Calls on Apple Podcasts</a:t>
                      </a:r>
                      <a:r>
                        <a:rPr lang="en-GB" sz="1200" dirty="0"/>
                        <a:t> </a:t>
                      </a:r>
                    </a:p>
                    <a:p>
                      <a:pPr algn="ctr"/>
                      <a:r>
                        <a:rPr lang="en-GB" sz="1200" b="1" dirty="0"/>
                        <a:t>Useful podcasts</a:t>
                      </a:r>
                    </a:p>
                    <a:p>
                      <a:pPr algn="ctr"/>
                      <a:endParaRPr lang="en-GB" sz="12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hlinkClick r:id="rId14"/>
                        </a:rPr>
                        <a:t>https://www.eduqas.co.uk/blogs/five-tips-for-teaching-the-poetry-anthology</a:t>
                      </a:r>
                      <a:r>
                        <a:rPr lang="en-GB" sz="1200" b="1" dirty="0"/>
                        <a:t> ways of revising poetry anthology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b="1" dirty="0">
                          <a:hlinkClick r:id="rId15"/>
                        </a:rPr>
                        <a:t>https://getrevising.co.uk/revision-cards/wjeceducas-poetry-anthology</a:t>
                      </a:r>
                      <a:r>
                        <a:rPr lang="en-GB" sz="1200" b="1" dirty="0"/>
                        <a:t> flash cards for the poems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b="1" dirty="0">
                          <a:hlinkClick r:id="rId16"/>
                        </a:rPr>
                        <a:t>https://padlet.com/sgilberthome/w671ow7ulvpt</a:t>
                      </a:r>
                      <a:r>
                        <a:rPr lang="en-GB" sz="1200" b="1" dirty="0"/>
                        <a:t> lots of revision pages</a:t>
                      </a:r>
                      <a:r>
                        <a:rPr lang="en-GB" sz="1200" b="1" baseline="0" dirty="0"/>
                        <a:t> and resources for the anthology poems</a:t>
                      </a:r>
                    </a:p>
                    <a:p>
                      <a:pPr algn="ctr"/>
                      <a:endParaRPr lang="en-GB" sz="1200" b="1" baseline="0" dirty="0"/>
                    </a:p>
                    <a:p>
                      <a:pPr algn="ctr"/>
                      <a:r>
                        <a:rPr lang="en-GB" sz="1200" b="1" dirty="0">
                          <a:hlinkClick r:id="rId17"/>
                        </a:rPr>
                        <a:t>https://www.audiopi.co.uk/subjects/english-literature/gcse/eduqas/eduqas-poetry-anthology-1789-to-present-day</a:t>
                      </a:r>
                      <a:r>
                        <a:rPr lang="en-GB" sz="1200" b="1" dirty="0"/>
                        <a:t> a range of audio links to discuss and analyse each poem. You can listen to these anywhere</a:t>
                      </a:r>
                    </a:p>
                    <a:p>
                      <a:pPr algn="ctr"/>
                      <a:endParaRPr lang="en-GB" sz="1200" b="1" dirty="0"/>
                    </a:p>
                    <a:p>
                      <a:pPr algn="ctr"/>
                      <a:r>
                        <a:rPr lang="en-GB" sz="1200" b="1" dirty="0">
                          <a:hlinkClick r:id="rId18"/>
                        </a:rPr>
                        <a:t>https://www.sporcle.com/games/Cpt_Comeback/wjec-eduquas-poetry-anthology-revision</a:t>
                      </a:r>
                      <a:r>
                        <a:rPr lang="en-GB" sz="1200" b="1" dirty="0"/>
                        <a:t> fill in the blank quote quiz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hlinkClick r:id="rId19"/>
                        </a:rPr>
                        <a:t>https://www.bbc.com/bitesize/topics/zwhkxsg</a:t>
                      </a:r>
                      <a:r>
                        <a:rPr lang="en-GB" sz="1300" b="1" dirty="0"/>
                        <a:t> BBC </a:t>
                      </a:r>
                      <a:r>
                        <a:rPr lang="en-GB" sz="1300" b="1" dirty="0" err="1"/>
                        <a:t>bitesize</a:t>
                      </a:r>
                      <a:r>
                        <a:rPr lang="en-GB" sz="1300" b="1" dirty="0"/>
                        <a:t>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19"/>
                        </a:rPr>
                        <a:t>https://www.bbc.com/bitesize/topics/zwhkxsg</a:t>
                      </a:r>
                      <a:r>
                        <a:rPr lang="en-GB" sz="1300" b="1" dirty="0"/>
                        <a:t> useful revision booklet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0"/>
                        </a:rPr>
                        <a:t>https://www.sparknotes.com/lit/christmascarol/</a:t>
                      </a:r>
                      <a:r>
                        <a:rPr lang="en-GB" sz="1300" b="1" dirty="0"/>
                        <a:t> summary and analysis of whole text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1"/>
                        </a:rPr>
                        <a:t>https://www.sparknotes.com/lit/christmascarol/quiz/</a:t>
                      </a:r>
                      <a:r>
                        <a:rPr lang="en-GB" sz="1300" b="1" dirty="0"/>
                        <a:t> Christmas carol quizzes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2"/>
                        </a:rPr>
                        <a:t>https://www.yorknotes.com/gcse/english-literature/a-christmas-carol-2017/revision-cards/01_characters</a:t>
                      </a:r>
                      <a:r>
                        <a:rPr lang="en-GB" sz="1300" b="1" dirty="0"/>
                        <a:t> revision cards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3"/>
                        </a:rPr>
                        <a:t>https://getrevising.co.uk/revision-notes/a-christmas-carol-8</a:t>
                      </a:r>
                      <a:r>
                        <a:rPr lang="en-GB" sz="1300" b="1" dirty="0"/>
                        <a:t> flash cards and revision notes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4"/>
                        </a:rPr>
                        <a:t>https://www.audiopi.co.uk/subjects/english-literature/gcse/aqa/a-christmas-carol</a:t>
                      </a:r>
                      <a:r>
                        <a:rPr lang="en-GB" sz="1300" b="1" dirty="0"/>
                        <a:t> podcasts</a:t>
                      </a:r>
                      <a:r>
                        <a:rPr lang="en-GB" sz="1300" b="1" baseline="0" dirty="0"/>
                        <a:t> for a Christmas carol </a:t>
                      </a:r>
                      <a:endParaRPr lang="en-GB" sz="13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hlinkClick r:id="rId25"/>
                        </a:rPr>
                        <a:t>https://www.bbc.com/bitesize/guides/z3gfg82/revision/1</a:t>
                      </a:r>
                      <a:r>
                        <a:rPr lang="en-GB" sz="1300" b="1" dirty="0"/>
                        <a:t> </a:t>
                      </a:r>
                      <a:r>
                        <a:rPr lang="en-GB" sz="1300" b="1" dirty="0" err="1"/>
                        <a:t>bbc</a:t>
                      </a:r>
                      <a:r>
                        <a:rPr lang="en-GB" sz="1300" b="1" dirty="0"/>
                        <a:t> </a:t>
                      </a:r>
                      <a:r>
                        <a:rPr lang="en-GB" sz="1300" b="1" dirty="0" err="1"/>
                        <a:t>bitesize</a:t>
                      </a:r>
                      <a:endParaRPr lang="en-GB" sz="1300" b="1" dirty="0"/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6"/>
                        </a:rPr>
                        <a:t>http://www.dccacademy.org.uk/english_revision/english_literature_paper2/English_Literature_Paper-2_Unseen-Poetry-Booklet-2017.pdf</a:t>
                      </a:r>
                      <a:r>
                        <a:rPr lang="en-GB" sz="1300" b="1" dirty="0"/>
                        <a:t> unseen poetry booklet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7"/>
                        </a:rPr>
                        <a:t>https://missryansgcseenglish.wordpress.com/category/english-literature/unseen-poetry/</a:t>
                      </a:r>
                      <a:r>
                        <a:rPr lang="en-GB" sz="1300" b="1" dirty="0"/>
                        <a:t> a range of resources and revision material 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8"/>
                        </a:rPr>
                        <a:t>https://www.eduqas.co.uk/qualifications/english-literature/gcse/Component-2-Section-C-Unseen-Poetry.pdf</a:t>
                      </a:r>
                      <a:r>
                        <a:rPr lang="en-GB" sz="1300" b="1" dirty="0"/>
                        <a:t> range of unseen poems from eduqas</a:t>
                      </a:r>
                    </a:p>
                    <a:p>
                      <a:pPr algn="ctr"/>
                      <a:endParaRPr lang="en-GB" sz="1300" b="1" dirty="0"/>
                    </a:p>
                    <a:p>
                      <a:pPr algn="ctr"/>
                      <a:r>
                        <a:rPr lang="en-GB" sz="1300" b="1" dirty="0">
                          <a:hlinkClick r:id="rId29"/>
                        </a:rPr>
                        <a:t>https://www.slideshare.net/SaltashnetPeru/unseen-poem-revision-handout</a:t>
                      </a:r>
                      <a:r>
                        <a:rPr lang="en-GB" sz="1300" b="1" dirty="0"/>
                        <a:t> helpful</a:t>
                      </a:r>
                      <a:r>
                        <a:rPr lang="en-GB" sz="1300" b="1" baseline="0" dirty="0"/>
                        <a:t> guide</a:t>
                      </a:r>
                      <a:r>
                        <a:rPr lang="en-GB" sz="1300" b="1" dirty="0"/>
                        <a:t> 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361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896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9D872E-E731-4171-9D08-FBE7E4285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SLT Link for Science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5748F2-1DF1-411D-9CF3-7A6212FAE2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Mr. Wynne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F00B9-051D-4F08-9869-6E698555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0806-24D0-4EBD-B424-1C204135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5" y="437383"/>
            <a:ext cx="7894582" cy="1835366"/>
          </a:xfrm>
        </p:spPr>
        <p:txBody>
          <a:bodyPr>
            <a:normAutofit/>
          </a:bodyPr>
          <a:lstStyle/>
          <a:p>
            <a:r>
              <a:rPr lang="en-US" sz="4800" b="1" dirty="0"/>
              <a:t>What does effective revision look like?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A0344-0D0F-4879-88A9-7E9283E3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72750"/>
            <a:ext cx="3286473" cy="708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1. Retrieval </a:t>
            </a:r>
            <a:endParaRPr lang="en-GB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500C94-844F-492C-8AB8-7EA7626D9740}"/>
              </a:ext>
            </a:extLst>
          </p:cNvPr>
          <p:cNvSpPr txBox="1">
            <a:spLocks/>
          </p:cNvSpPr>
          <p:nvPr/>
        </p:nvSpPr>
        <p:spPr>
          <a:xfrm>
            <a:off x="5052441" y="2272749"/>
            <a:ext cx="3286473" cy="708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FCBE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Review 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DDC8FB-9740-4B81-8E29-1C54F07537BB}"/>
              </a:ext>
            </a:extLst>
          </p:cNvPr>
          <p:cNvSpPr txBox="1">
            <a:spLocks/>
          </p:cNvSpPr>
          <p:nvPr/>
        </p:nvSpPr>
        <p:spPr>
          <a:xfrm>
            <a:off x="8620572" y="2272749"/>
            <a:ext cx="3286473" cy="708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FCBE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 Practice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BA6E6-E9B5-42B0-9016-B7596FDB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832" y="3193773"/>
            <a:ext cx="2457041" cy="3021497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6BA3DF3-D101-4EE6-88A7-F3287264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77" y="3193773"/>
            <a:ext cx="2038327" cy="288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67C03-3EBE-4171-A725-519F9D120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30" y="3112191"/>
            <a:ext cx="2087979" cy="303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5D130-2EE1-4A95-806C-D5B921FD5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511B7F-FBE8-5724-BB96-C78EED1A9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964" y="3112191"/>
            <a:ext cx="2145733" cy="303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077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">
            <a:extLst>
              <a:ext uri="{FF2B5EF4-FFF2-40B4-BE49-F238E27FC236}">
                <a16:creationId xmlns:a16="http://schemas.microsoft.com/office/drawing/2014/main" id="{9386015B-5498-71EE-72E4-0421E6CB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8"/>
          <a:stretch/>
        </p:blipFill>
        <p:spPr>
          <a:xfrm>
            <a:off x="364459" y="1834292"/>
            <a:ext cx="11479709" cy="461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>
            <a:extLst>
              <a:ext uri="{FF2B5EF4-FFF2-40B4-BE49-F238E27FC236}">
                <a16:creationId xmlns:a16="http://schemas.microsoft.com/office/drawing/2014/main" id="{A4D8E8A9-BDAE-1A73-BDC8-6EC8AF2E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746" y="404504"/>
            <a:ext cx="5268507" cy="132440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19E06-FAA4-E0E0-5612-F026A86DC4BA}"/>
              </a:ext>
            </a:extLst>
          </p:cNvPr>
          <p:cNvSpPr/>
          <p:nvPr/>
        </p:nvSpPr>
        <p:spPr>
          <a:xfrm>
            <a:off x="10563049" y="1890109"/>
            <a:ext cx="1266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8/9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2F0DD-8560-5197-BE76-8BD18733E330}"/>
              </a:ext>
            </a:extLst>
          </p:cNvPr>
          <p:cNvSpPr/>
          <p:nvPr/>
        </p:nvSpPr>
        <p:spPr>
          <a:xfrm>
            <a:off x="10753806" y="2658767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93E2C-2CD7-BC82-05C9-C31B15A1A373}"/>
              </a:ext>
            </a:extLst>
          </p:cNvPr>
          <p:cNvSpPr/>
          <p:nvPr/>
        </p:nvSpPr>
        <p:spPr>
          <a:xfrm>
            <a:off x="10456449" y="3582097"/>
            <a:ext cx="118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6/5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CA9642-7E70-3F6E-F007-98D88503CD8A}"/>
              </a:ext>
            </a:extLst>
          </p:cNvPr>
          <p:cNvSpPr/>
          <p:nvPr/>
        </p:nvSpPr>
        <p:spPr>
          <a:xfrm>
            <a:off x="10799491" y="42569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35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CD6B-F507-4F16-9ED6-C3744B9E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807A-ACA1-41A8-95FF-504E821B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86757"/>
            <a:ext cx="9649515" cy="42879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2020 – Cancellation of summer exams, replaced with Centre Assessed Grades (CAGs).</a:t>
            </a:r>
          </a:p>
          <a:p>
            <a:endParaRPr lang="en-US" dirty="0"/>
          </a:p>
          <a:p>
            <a:r>
              <a:rPr lang="en-US" dirty="0"/>
              <a:t>2021 – Cancellation of summer exams, replaced with Teacher Assessed Grades (TAGs).</a:t>
            </a:r>
          </a:p>
          <a:p>
            <a:endParaRPr lang="en-US" dirty="0"/>
          </a:p>
          <a:p>
            <a:r>
              <a:rPr lang="en-US" dirty="0"/>
              <a:t>2022 – All GCSE examinations due to take place with some subjects having adaptations to content.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2023 - All GCSE examination back to pre-pandemic status, with the exception that formula sheets are given in </a:t>
            </a:r>
            <a:r>
              <a:rPr lang="en-US" dirty="0" err="1"/>
              <a:t>Maths</a:t>
            </a:r>
            <a:r>
              <a:rPr lang="en-US" dirty="0"/>
              <a:t> and Science.</a:t>
            </a:r>
          </a:p>
          <a:p>
            <a:endParaRPr lang="en-US" dirty="0"/>
          </a:p>
          <a:p>
            <a:r>
              <a:rPr lang="en-US" dirty="0"/>
              <a:t>2024 – All exams are back to pre-pandemic status.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1ABF2-7682-43DA-AE36-118BA47F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5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5400-F4AA-421C-BF16-F561D050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40677"/>
            <a:ext cx="10018714" cy="1031630"/>
          </a:xfrm>
        </p:spPr>
        <p:txBody>
          <a:bodyPr/>
          <a:lstStyle/>
          <a:p>
            <a:r>
              <a:rPr lang="en-US" b="1" u="sng" dirty="0"/>
              <a:t>What do the exams looks like? </a:t>
            </a:r>
            <a:endParaRPr lang="en-GB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67165-FE97-468F-94C0-C1F8877F668E}"/>
              </a:ext>
            </a:extLst>
          </p:cNvPr>
          <p:cNvSpPr txBox="1"/>
          <p:nvPr/>
        </p:nvSpPr>
        <p:spPr>
          <a:xfrm>
            <a:off x="635051" y="1172307"/>
            <a:ext cx="4389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Combined science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(60 marks per paper)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Biology papers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Chemistry papers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Physics papers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Total: 360 marks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1172F-3FE5-40F6-8D04-BC319E4015DF}"/>
              </a:ext>
            </a:extLst>
          </p:cNvPr>
          <p:cNvSpPr txBox="1"/>
          <p:nvPr/>
        </p:nvSpPr>
        <p:spPr>
          <a:xfrm>
            <a:off x="7575792" y="1172307"/>
            <a:ext cx="3981157" cy="502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1BFE8-45F7-4D2C-BAFE-E00E0AD2BBD2}"/>
              </a:ext>
            </a:extLst>
          </p:cNvPr>
          <p:cNvSpPr txBox="1"/>
          <p:nvPr/>
        </p:nvSpPr>
        <p:spPr>
          <a:xfrm>
            <a:off x="5026335" y="1248455"/>
            <a:ext cx="5139371" cy="502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Triple science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(100 marks per paper)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Biology papers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Chemistry papers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x Physics papers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Total: 200 marks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EACH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F3033-069B-44C3-88AE-3C559620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5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B0EA-2839-48F8-9E12-A5DC60FA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98474"/>
            <a:ext cx="10018714" cy="1242645"/>
          </a:xfrm>
        </p:spPr>
        <p:txBody>
          <a:bodyPr/>
          <a:lstStyle/>
          <a:p>
            <a:r>
              <a:rPr lang="en-US" b="1" u="sng" dirty="0"/>
              <a:t>What do we offer?</a:t>
            </a:r>
            <a:endParaRPr lang="en-GB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06795-9277-408D-934C-C8E43DD739E9}"/>
              </a:ext>
            </a:extLst>
          </p:cNvPr>
          <p:cNvSpPr txBox="1"/>
          <p:nvPr/>
        </p:nvSpPr>
        <p:spPr>
          <a:xfrm>
            <a:off x="969546" y="999817"/>
            <a:ext cx="91780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Enrichment after school and during half terms.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Morning breakfast enrichment on Friday’s at 8am.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Access to past papers for students.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Each student has access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Tassomai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 an online homework which helps embed key science knowledge.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3B6DF-4C4A-4245-A097-6886ED9C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332" y="5675273"/>
            <a:ext cx="2316681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A1B6B-BB0D-42FF-8A48-9F4F6FF36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8993-DB1E-4F02-9026-2E538851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4" y="196947"/>
            <a:ext cx="10018714" cy="1059765"/>
          </a:xfrm>
        </p:spPr>
        <p:txBody>
          <a:bodyPr/>
          <a:lstStyle/>
          <a:p>
            <a:r>
              <a:rPr lang="en-US" b="1" u="sng" dirty="0"/>
              <a:t>How you can help? </a:t>
            </a:r>
            <a:endParaRPr lang="en-GB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0A2FB-DC01-4A0B-B115-5D2BF7D95752}"/>
              </a:ext>
            </a:extLst>
          </p:cNvPr>
          <p:cNvSpPr txBox="1"/>
          <p:nvPr/>
        </p:nvSpPr>
        <p:spPr>
          <a:xfrm>
            <a:off x="931308" y="1389130"/>
            <a:ext cx="83553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 Encourage effective revision  - retrieve, review and practice.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Encourage completion of at least 4 daily goals per week 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Tassomai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 Encourage them to ask as many questions as possible.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C931E-3FA8-4631-840E-79A04583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7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9498-AF7B-49A5-A438-C28D6BEA3A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 of </a:t>
            </a:r>
            <a:r>
              <a:rPr lang="en-US" dirty="0" err="1"/>
              <a:t>Maths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C50D7-6F93-42E5-9A86-0A16C1694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Mrs Toseland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073DC-63B7-44AE-9D6E-C50C30F2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3D189-A705-4E2D-B13E-4BA0C8E3C23C}"/>
              </a:ext>
            </a:extLst>
          </p:cNvPr>
          <p:cNvSpPr txBox="1"/>
          <p:nvPr/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effectLst/>
              </a:rPr>
              <a:t>GCSE Mathematics 9 - 1, Edexcel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3 papers, 90 minutes and 80 marks each</a:t>
            </a: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Two tiers: Foundation (Grades 1 – 5) and Higher (Grades 3 – 9)</a:t>
            </a: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Paper 1 – Non-Calculator</a:t>
            </a:r>
          </a:p>
          <a:p>
            <a:pPr marL="28575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Paper 2 &amp; Paper 3 – Calculator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D0595-1F3B-4DB6-86A3-EF19A49D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67" y="0"/>
            <a:ext cx="2302836" cy="20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7B5B6-6254-4AE2-88B4-0CFD25CE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79" y="82928"/>
            <a:ext cx="8497960" cy="6692144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EFDB1-C5B6-47D3-B7B9-95ACF648A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18" y="5174733"/>
            <a:ext cx="1674681" cy="1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BFEE7-E255-4037-9C94-E4563E734614}"/>
              </a:ext>
            </a:extLst>
          </p:cNvPr>
          <p:cNvSpPr txBox="1"/>
          <p:nvPr/>
        </p:nvSpPr>
        <p:spPr>
          <a:xfrm>
            <a:off x="1236437" y="262852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The </a:t>
            </a:r>
            <a:r>
              <a:rPr lang="en-GB" sz="4000" b="1" u="sng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only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 way to revise Maths is to </a:t>
            </a:r>
            <a:r>
              <a:rPr lang="en-GB" sz="4000" b="1" u="sng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do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 Maths!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BB4D5-BD79-4A48-B5DB-A73C178B3D9E}"/>
              </a:ext>
            </a:extLst>
          </p:cNvPr>
          <p:cNvSpPr txBox="1"/>
          <p:nvPr/>
        </p:nvSpPr>
        <p:spPr>
          <a:xfrm>
            <a:off x="6988075" y="2242668"/>
            <a:ext cx="8058684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Joe Bloggs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Username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joebloggs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Password – created by student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323A7-9F74-49EA-A7C0-DFA918EEBE5E}"/>
              </a:ext>
            </a:extLst>
          </p:cNvPr>
          <p:cNvSpPr txBox="1"/>
          <p:nvPr/>
        </p:nvSpPr>
        <p:spPr>
          <a:xfrm>
            <a:off x="1029769" y="1123969"/>
            <a:ext cx="805868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 err="1">
                <a:hlinkClick r:id="rId2"/>
              </a:rPr>
              <a:t>Sparx</a:t>
            </a:r>
            <a:r>
              <a:rPr lang="en-GB" sz="3200" dirty="0">
                <a:hlinkClick r:id="rId2"/>
              </a:rPr>
              <a:t> Maths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50113-C438-4968-91EA-A28FE3A5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18" y="5174733"/>
            <a:ext cx="1674681" cy="148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AC864A-D948-A883-890C-75D2B7EC6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69" y="1763081"/>
            <a:ext cx="5744010" cy="51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67121-0828-455A-BF40-EE40754C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218" y="5174733"/>
            <a:ext cx="1674681" cy="1480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025FA-7A84-2CDA-975C-294CB710C48E}"/>
              </a:ext>
            </a:extLst>
          </p:cNvPr>
          <p:cNvSpPr txBox="1"/>
          <p:nvPr/>
        </p:nvSpPr>
        <p:spPr>
          <a:xfrm>
            <a:off x="2530115" y="173627"/>
            <a:ext cx="6099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www.onmaths.com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993F0-EBBC-D0AC-F396-53FE658E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031" y="998875"/>
            <a:ext cx="5259212" cy="53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15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567121-0828-455A-BF40-EE40754C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218" y="5174733"/>
            <a:ext cx="1674681" cy="1480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025FA-7A84-2CDA-975C-294CB710C48E}"/>
              </a:ext>
            </a:extLst>
          </p:cNvPr>
          <p:cNvSpPr txBox="1"/>
          <p:nvPr/>
        </p:nvSpPr>
        <p:spPr>
          <a:xfrm>
            <a:off x="3143573" y="173627"/>
            <a:ext cx="6099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www.onmaths.com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E021A-8DCD-12CB-A87F-3DE095C2D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8" y="881513"/>
            <a:ext cx="9705320" cy="53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1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4CB72-84F2-4AA3-B70F-E53297E8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081"/>
            <a:ext cx="12192000" cy="5447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DB1D9-724F-9961-03F5-5897952EA72F}"/>
              </a:ext>
            </a:extLst>
          </p:cNvPr>
          <p:cNvSpPr txBox="1"/>
          <p:nvPr/>
        </p:nvSpPr>
        <p:spPr>
          <a:xfrm>
            <a:off x="3555358" y="181861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www.mathsgenie.co.uk</a:t>
            </a:r>
          </a:p>
        </p:txBody>
      </p:sp>
    </p:spTree>
    <p:extLst>
      <p:ext uri="{BB962C8B-B14F-4D97-AF65-F5344CB8AC3E}">
        <p14:creationId xmlns:p14="http://schemas.microsoft.com/office/powerpoint/2010/main" val="193906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9388D-E9E5-4B39-858F-9BD963AFA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80" t="16268" r="4742" b="8159"/>
          <a:stretch/>
        </p:blipFill>
        <p:spPr>
          <a:xfrm>
            <a:off x="0" y="864066"/>
            <a:ext cx="12192000" cy="60026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7AFDC1-381C-42B9-99AE-EC026B30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01" y="106261"/>
            <a:ext cx="9683070" cy="1320800"/>
          </a:xfrm>
        </p:spPr>
        <p:txBody>
          <a:bodyPr/>
          <a:lstStyle/>
          <a:p>
            <a:r>
              <a:rPr lang="en-GB" dirty="0"/>
              <a:t>What does it all mean!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4D1C7-7531-8151-C61A-D16F4895F186}"/>
              </a:ext>
            </a:extLst>
          </p:cNvPr>
          <p:cNvSpPr/>
          <p:nvPr/>
        </p:nvSpPr>
        <p:spPr>
          <a:xfrm>
            <a:off x="99196" y="4561648"/>
            <a:ext cx="2060863" cy="214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BDFBB68-BEA5-BB13-6A13-8417631D4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4" y="4728758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8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EF054-EC5B-4C93-B543-2CA9203E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12" y="643467"/>
            <a:ext cx="1008337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74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2B12F4-DB05-4234-B189-22566B2C6C3A}"/>
              </a:ext>
            </a:extLst>
          </p:cNvPr>
          <p:cNvSpPr txBox="1"/>
          <p:nvPr/>
        </p:nvSpPr>
        <p:spPr>
          <a:xfrm>
            <a:off x="643468" y="783771"/>
            <a:ext cx="4777618" cy="5393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Don’t just read through revision notes; the only way to revise Maths is to do Maths!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Don’t just revise the topics you can do.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When completing past paper questions, ‘some’ marks is better than ‘no’ marks.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Use the line-by-line approach.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A63879-B60E-43F9-A448-F704D27E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32" y="2114232"/>
            <a:ext cx="6253212" cy="22824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61529F7-79F2-4484-8835-4341299C0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18" y="5184064"/>
            <a:ext cx="1674681" cy="1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1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5F38E9-FEF4-4319-ABCD-5B968BCADA1A}"/>
              </a:ext>
            </a:extLst>
          </p:cNvPr>
          <p:cNvSpPr txBox="1"/>
          <p:nvPr/>
        </p:nvSpPr>
        <p:spPr>
          <a:xfrm>
            <a:off x="939280" y="792633"/>
            <a:ext cx="116757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Use your calculator!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Always write down your working 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Check your answers to ensure they make sense.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B0447-9065-43EE-8A8C-43F4F3DD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81" y="2692401"/>
            <a:ext cx="7417330" cy="3750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18BA6-4F64-481C-8720-BD33465A0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218" y="5174733"/>
            <a:ext cx="1674681" cy="1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9D872E-E731-4171-9D08-FBE7E4285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 of Humanities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5748F2-1DF1-411D-9CF3-7A6212FAE2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McGlory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A5D7F-32BD-EF6D-B0D1-4A29F61D88DA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F00B9-051D-4F08-9869-6E698555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756" y="263688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01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B16E3-213F-41D4-8BCE-D5A9DDD66A86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F266B-2E0F-4BAE-9A23-3D82E1B53662}"/>
              </a:ext>
            </a:extLst>
          </p:cNvPr>
          <p:cNvSpPr txBox="1"/>
          <p:nvPr/>
        </p:nvSpPr>
        <p:spPr>
          <a:xfrm>
            <a:off x="384313" y="1842052"/>
            <a:ext cx="3723861" cy="39703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Paper 1 – British Thematic Study with Historic Environment </a:t>
            </a:r>
          </a:p>
          <a:p>
            <a:pPr algn="ctr"/>
            <a:endParaRPr lang="en-GB" u="sng" dirty="0"/>
          </a:p>
          <a:p>
            <a:pPr algn="ctr"/>
            <a:endParaRPr lang="en-GB" u="sng" dirty="0"/>
          </a:p>
          <a:p>
            <a:pPr algn="ctr"/>
            <a:r>
              <a:rPr lang="en-GB" u="sng" dirty="0"/>
              <a:t>Written examination</a:t>
            </a:r>
            <a:r>
              <a:rPr lang="en-GB" dirty="0"/>
              <a:t>: </a:t>
            </a:r>
          </a:p>
          <a:p>
            <a:pPr algn="ctr"/>
            <a:r>
              <a:rPr lang="en-GB" dirty="0"/>
              <a:t>1 hour and 15 minutes </a:t>
            </a:r>
          </a:p>
          <a:p>
            <a:pPr algn="ctr"/>
            <a:r>
              <a:rPr lang="en-GB" dirty="0"/>
              <a:t>30% of the qualification </a:t>
            </a:r>
          </a:p>
          <a:p>
            <a:pPr algn="ctr"/>
            <a:r>
              <a:rPr lang="en-GB" dirty="0"/>
              <a:t>52 marks</a:t>
            </a:r>
          </a:p>
          <a:p>
            <a:pPr algn="ctr"/>
            <a:endParaRPr lang="en-GB" b="1" u="sng" dirty="0"/>
          </a:p>
          <a:p>
            <a:pPr algn="ctr"/>
            <a:r>
              <a:rPr lang="en-GB" b="1" dirty="0"/>
              <a:t>Section A</a:t>
            </a:r>
            <a:r>
              <a:rPr lang="en-GB" dirty="0"/>
              <a:t>: Whitechapel Murders</a:t>
            </a:r>
          </a:p>
          <a:p>
            <a:pPr algn="ctr"/>
            <a:r>
              <a:rPr lang="en-GB" b="1" dirty="0"/>
              <a:t>Section B</a:t>
            </a:r>
            <a:r>
              <a:rPr lang="en-GB" dirty="0"/>
              <a:t>: Crime and Punishment Through Time (Medieval, Early Modern, 18</a:t>
            </a:r>
            <a:r>
              <a:rPr lang="en-GB" baseline="30000" dirty="0"/>
              <a:t>th</a:t>
            </a:r>
            <a:r>
              <a:rPr lang="en-GB" dirty="0"/>
              <a:t>/19</a:t>
            </a:r>
            <a:r>
              <a:rPr lang="en-GB" baseline="30000" dirty="0"/>
              <a:t>th</a:t>
            </a:r>
            <a:r>
              <a:rPr lang="en-GB" dirty="0"/>
              <a:t> Century and Modern)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13802-B5D0-4C9D-8F84-E374EE67C160}"/>
              </a:ext>
            </a:extLst>
          </p:cNvPr>
          <p:cNvSpPr txBox="1"/>
          <p:nvPr/>
        </p:nvSpPr>
        <p:spPr>
          <a:xfrm>
            <a:off x="4385446" y="1842051"/>
            <a:ext cx="3463916" cy="341632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Paper 2 – Period Study and British Depth Study</a:t>
            </a:r>
            <a:endParaRPr lang="en-GB" u="sng" dirty="0"/>
          </a:p>
          <a:p>
            <a:pPr algn="ctr"/>
            <a:endParaRPr lang="en-GB" u="sng" dirty="0"/>
          </a:p>
          <a:p>
            <a:pPr algn="ctr"/>
            <a:endParaRPr lang="en-GB" u="sng" dirty="0"/>
          </a:p>
          <a:p>
            <a:pPr algn="ctr"/>
            <a:r>
              <a:rPr lang="en-GB" u="sng" dirty="0"/>
              <a:t>Written examination</a:t>
            </a:r>
            <a:r>
              <a:rPr lang="en-GB" dirty="0"/>
              <a:t>: </a:t>
            </a:r>
          </a:p>
          <a:p>
            <a:pPr algn="ctr"/>
            <a:r>
              <a:rPr lang="en-GB" dirty="0"/>
              <a:t>1 hour and 45 minutes </a:t>
            </a:r>
          </a:p>
          <a:p>
            <a:pPr algn="ctr"/>
            <a:r>
              <a:rPr lang="en-GB" dirty="0"/>
              <a:t>40% of the qualification </a:t>
            </a:r>
          </a:p>
          <a:p>
            <a:pPr algn="ctr"/>
            <a:r>
              <a:rPr lang="en-GB" dirty="0"/>
              <a:t>64 marks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Section A: </a:t>
            </a:r>
            <a:r>
              <a:rPr lang="en-GB" dirty="0"/>
              <a:t>Cold War</a:t>
            </a:r>
          </a:p>
          <a:p>
            <a:pPr algn="ctr"/>
            <a:r>
              <a:rPr lang="en-GB" b="1" dirty="0"/>
              <a:t>Section B</a:t>
            </a:r>
            <a:r>
              <a:rPr lang="en-GB" dirty="0"/>
              <a:t>: Elizabethan England</a:t>
            </a: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D5E43-41C4-4069-9022-4C97C33EA692}"/>
              </a:ext>
            </a:extLst>
          </p:cNvPr>
          <p:cNvSpPr txBox="1"/>
          <p:nvPr/>
        </p:nvSpPr>
        <p:spPr>
          <a:xfrm>
            <a:off x="8127659" y="1842051"/>
            <a:ext cx="3680027" cy="341632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Paper 3 - Modern Depth Study</a:t>
            </a:r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u="sng" dirty="0"/>
              <a:t>Written examination: </a:t>
            </a:r>
          </a:p>
          <a:p>
            <a:pPr algn="ctr"/>
            <a:r>
              <a:rPr lang="en-GB" dirty="0"/>
              <a:t>1 hour and 20 minutes </a:t>
            </a:r>
          </a:p>
          <a:p>
            <a:pPr algn="ctr"/>
            <a:r>
              <a:rPr lang="en-GB" dirty="0"/>
              <a:t>30% of the qualification </a:t>
            </a:r>
          </a:p>
          <a:p>
            <a:pPr algn="ctr"/>
            <a:r>
              <a:rPr lang="en-GB" dirty="0"/>
              <a:t>52 marks</a:t>
            </a:r>
          </a:p>
          <a:p>
            <a:pPr algn="ctr"/>
            <a:endParaRPr lang="en-GB" b="1" u="sng" dirty="0"/>
          </a:p>
          <a:p>
            <a:pPr algn="ctr"/>
            <a:r>
              <a:rPr lang="en-GB" b="1" dirty="0"/>
              <a:t>Section A: </a:t>
            </a:r>
            <a:r>
              <a:rPr lang="en-GB" dirty="0"/>
              <a:t>Weimar and Nazi Germany Sources</a:t>
            </a:r>
          </a:p>
          <a:p>
            <a:pPr algn="ctr"/>
            <a:r>
              <a:rPr lang="en-GB" b="1" dirty="0"/>
              <a:t>Section B: </a:t>
            </a:r>
            <a:r>
              <a:rPr lang="en-GB" dirty="0"/>
              <a:t>Weimar and Nazi Germany Historian Interpretations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0" y="306392"/>
            <a:ext cx="1551806" cy="13220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30551" y="505743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The Course</a:t>
            </a:r>
            <a:endParaRPr lang="en-U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stellar" panose="020A0402060406010301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7A279-CF7D-70AB-1787-AC9C02D1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753" y="135023"/>
            <a:ext cx="1963082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2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406" t="31220" r="20273" b="22692"/>
          <a:stretch/>
        </p:blipFill>
        <p:spPr>
          <a:xfrm>
            <a:off x="6110107" y="2558879"/>
            <a:ext cx="3664226" cy="192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D74A7-2523-4EA7-8A72-362AB05E6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Top Tips to Revise: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7A13C-E32E-4D2A-8816-079DAE2D0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GB" dirty="0"/>
              <a:t>Use cards to remember individuals and events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Retrieval Practice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Create your own knowledge quiz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Practice exam questions or plan answers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31" y="1364243"/>
            <a:ext cx="2645465" cy="1322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0B16E3-213F-41D4-8BCE-D5A9DDD66A86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67" t="22464" r="32255" b="16377"/>
          <a:stretch/>
        </p:blipFill>
        <p:spPr>
          <a:xfrm>
            <a:off x="9074426" y="3683265"/>
            <a:ext cx="2766391" cy="2946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76C29-88CA-4DD7-8708-ACEBD6A67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45" t="16391" r="34977" b="60734"/>
          <a:stretch/>
        </p:blipFill>
        <p:spPr>
          <a:xfrm>
            <a:off x="2416029" y="5341475"/>
            <a:ext cx="4924337" cy="1568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3C4B1-E6E9-B00F-6D39-9C430B6C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3753" y="135023"/>
            <a:ext cx="1963082" cy="146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7" y="4661333"/>
            <a:ext cx="1843860" cy="1385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35" y="4703855"/>
            <a:ext cx="2810133" cy="187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4" y="3166385"/>
            <a:ext cx="2869282" cy="1909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84" y="1833264"/>
            <a:ext cx="2747665" cy="1546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1DE9D9-D8EF-41ED-8C0D-2A32FE3EAC3A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30ED9A-8C2E-41D8-A3E9-2442869E4399}"/>
              </a:ext>
            </a:extLst>
          </p:cNvPr>
          <p:cNvSpPr>
            <a:spLocks noGrp="1"/>
          </p:cNvSpPr>
          <p:nvPr/>
        </p:nvSpPr>
        <p:spPr>
          <a:xfrm>
            <a:off x="431958" y="2241919"/>
            <a:ext cx="4184705" cy="3924887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u="sng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Shrink</a:t>
            </a:r>
            <a:r>
              <a:rPr lang="en-GB" sz="2000" b="1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down - 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 the unnecessary, in depth revision comes from revision guides and class books.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u="sng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</a:t>
            </a:r>
            <a:r>
              <a:rPr lang="en-GB" sz="2000" b="1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space-</a:t>
            </a:r>
            <a:r>
              <a:rPr lang="en-GB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words with symbols, shorten words or use acronyms to cram in the info.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u="sng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</a:t>
            </a:r>
            <a:r>
              <a:rPr lang="en-GB" sz="2000" b="1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out-</a:t>
            </a:r>
            <a:r>
              <a:rPr lang="en-GB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diagrams and pictures in place of lengthy explanations makes the information stand out.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u="sng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Secure</a:t>
            </a:r>
            <a:r>
              <a:rPr lang="en-GB" sz="2000" b="1" kern="1200" dirty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keywords- </a:t>
            </a:r>
            <a:r>
              <a:rPr lang="en-GB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condensing the content, remember that keywords are </a:t>
            </a:r>
            <a:r>
              <a:rPr lang="en-GB" sz="1600" b="1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5370" y="342107"/>
            <a:ext cx="7058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Mastering the content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3508" y="1093013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Consider…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7209" y="3197869"/>
            <a:ext cx="2079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Individuals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1754" y="4675394"/>
            <a:ext cx="3044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Historical Events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77" y="1739344"/>
            <a:ext cx="1992144" cy="15538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16028" y="3321680"/>
            <a:ext cx="1053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Dates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68184" y="5766696"/>
            <a:ext cx="2305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</a:rPr>
              <a:t>Key Concepts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1634" y="1363492"/>
            <a:ext cx="2225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4S’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9B706-4066-671A-E7B9-072E6D4D5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3753" y="135023"/>
            <a:ext cx="1963082" cy="13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40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B0EA-2839-48F8-9E12-A5DC60FA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98474"/>
            <a:ext cx="10018714" cy="1242645"/>
          </a:xfrm>
        </p:spPr>
        <p:txBody>
          <a:bodyPr/>
          <a:lstStyle/>
          <a:p>
            <a:r>
              <a:rPr lang="en-US" b="1" u="sng" dirty="0"/>
              <a:t>What do we offer?</a:t>
            </a:r>
            <a:endParaRPr lang="en-GB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06795-9277-408D-934C-C8E43DD739E9}"/>
              </a:ext>
            </a:extLst>
          </p:cNvPr>
          <p:cNvSpPr txBox="1"/>
          <p:nvPr/>
        </p:nvSpPr>
        <p:spPr>
          <a:xfrm>
            <a:off x="873630" y="1341119"/>
            <a:ext cx="9178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Enrichment every Thursday for catching up and closing the gaps.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Access to past papers for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Students will be given revision guides for the topics.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558C2-ED2A-8E9A-1473-52F35EDB8701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A1B6B-BB0D-42FF-8A48-9F4F6FF3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119" y="35027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98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8993-DB1E-4F02-9026-2E538851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4" y="196947"/>
            <a:ext cx="10018714" cy="1059765"/>
          </a:xfrm>
        </p:spPr>
        <p:txBody>
          <a:bodyPr/>
          <a:lstStyle/>
          <a:p>
            <a:r>
              <a:rPr lang="en-US" b="1" u="sng" dirty="0"/>
              <a:t>How you can help? </a:t>
            </a:r>
            <a:endParaRPr lang="en-GB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0A2FB-DC01-4A0B-B115-5D2BF7D95752}"/>
              </a:ext>
            </a:extLst>
          </p:cNvPr>
          <p:cNvSpPr txBox="1"/>
          <p:nvPr/>
        </p:nvSpPr>
        <p:spPr>
          <a:xfrm>
            <a:off x="931308" y="1389130"/>
            <a:ext cx="90767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Encourage revision – the 4S’ and use top tips</a:t>
            </a:r>
          </a:p>
          <a:p>
            <a:r>
              <a:rPr lang="en-US" sz="4000" dirty="0"/>
              <a:t>2. Encourage completion of all homework. </a:t>
            </a:r>
          </a:p>
          <a:p>
            <a:r>
              <a:rPr lang="en-US" sz="4000" dirty="0"/>
              <a:t>3. Work with them in retrieving names and events. </a:t>
            </a:r>
          </a:p>
          <a:p>
            <a:r>
              <a:rPr lang="en-US" sz="4000" dirty="0"/>
              <a:t>4. Encourage them to </a:t>
            </a:r>
            <a:r>
              <a:rPr lang="en-US" sz="4000"/>
              <a:t>practice questions at home. 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C931E-3FA8-4631-840E-79A04583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801" y="393574"/>
            <a:ext cx="1966062" cy="1709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0EF6D9-8DC5-E184-B749-CB214AC21C6A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936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B16E3-213F-41D4-8BCE-D5A9DDD66A86}"/>
              </a:ext>
            </a:extLst>
          </p:cNvPr>
          <p:cNvSpPr/>
          <p:nvPr/>
        </p:nvSpPr>
        <p:spPr>
          <a:xfrm>
            <a:off x="92765" y="92765"/>
            <a:ext cx="11993218" cy="6765234"/>
          </a:xfrm>
          <a:prstGeom prst="rect">
            <a:avLst/>
          </a:prstGeom>
          <a:noFill/>
          <a:ln w="190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958999" y="2637355"/>
            <a:ext cx="4003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Key figures Cards</a:t>
            </a:r>
          </a:p>
          <a:p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Revision guides for the 2 completed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Topic Lists</a:t>
            </a:r>
          </a:p>
          <a:p>
            <a:endParaRPr lang="en-GB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413690" y="375591"/>
            <a:ext cx="615702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/>
              </a:rPr>
              <a:t>On your way out?</a:t>
            </a:r>
            <a:endParaRPr lang="en-US" sz="3200" b="1" u="sng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stel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4" y="2115555"/>
            <a:ext cx="4961676" cy="372125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C10CAEB-7C88-3B0F-05E5-0386E11A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369" y="341620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9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CFDC-ADE3-4931-B864-16663419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Dates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9FE4B-AC06-4F30-9738-C89832E98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0174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Mock exams will take place from Wednesday 14th June until Thursday 22nd June 2023.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Next year 2023-24</a:t>
            </a:r>
          </a:p>
          <a:p>
            <a:r>
              <a:rPr lang="en-US" dirty="0"/>
              <a:t>Summer 2024 GCSE examination – timetable is confirmed in January 2024. Please don’t book holidays during May, June and July.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80932-30B8-4069-A795-BF6D9C9D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43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073DC-63B7-44AE-9D6E-C50C30F2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6CFA5-5E64-983A-20B1-61D97D02CADA}"/>
              </a:ext>
            </a:extLst>
          </p:cNvPr>
          <p:cNvSpPr txBox="1"/>
          <p:nvPr/>
        </p:nvSpPr>
        <p:spPr>
          <a:xfrm>
            <a:off x="3044536" y="2325832"/>
            <a:ext cx="566131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9600" dirty="0">
                <a:latin typeface="Calibri"/>
              </a:rPr>
              <a:t>Thank You 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33624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8E2B-409F-4B07-A060-F320FED8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7759"/>
            <a:ext cx="8596668" cy="1320800"/>
          </a:xfrm>
        </p:spPr>
        <p:txBody>
          <a:bodyPr/>
          <a:lstStyle/>
          <a:p>
            <a:r>
              <a:rPr lang="en-US" dirty="0"/>
              <a:t>Preparation in School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B2284-6C06-4C13-AE02-A1C7B1E6E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84" y="1155339"/>
            <a:ext cx="9653077" cy="6014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All students will meet with </a:t>
            </a:r>
            <a:r>
              <a:rPr lang="en-US" dirty="0" err="1"/>
              <a:t>Mrs</a:t>
            </a:r>
            <a:r>
              <a:rPr lang="en-US" dirty="0"/>
              <a:t> Evans to discuss student progress</a:t>
            </a:r>
          </a:p>
          <a:p>
            <a:r>
              <a:rPr lang="en-US" dirty="0"/>
              <a:t>Two sets of mock exams next academic year (Autumn and Spring)</a:t>
            </a:r>
          </a:p>
          <a:p>
            <a:r>
              <a:rPr lang="en-US" dirty="0"/>
              <a:t>Meeting after mock exams with 6</a:t>
            </a:r>
            <a:r>
              <a:rPr lang="en-US" baseline="30000" dirty="0"/>
              <a:t>th</a:t>
            </a:r>
            <a:r>
              <a:rPr lang="en-US" dirty="0"/>
              <a:t> form team and SLT to discuss next steps</a:t>
            </a:r>
          </a:p>
          <a:p>
            <a:r>
              <a:rPr lang="en-US" dirty="0"/>
              <a:t>Parents evening just after first set of mock exams</a:t>
            </a:r>
          </a:p>
          <a:p>
            <a:r>
              <a:rPr lang="en-US" dirty="0"/>
              <a:t>Assembly to discuss progress 8 and their current position, early September</a:t>
            </a:r>
          </a:p>
          <a:p>
            <a:r>
              <a:rPr lang="en-US" dirty="0"/>
              <a:t>Academic mentors assigned for each child</a:t>
            </a:r>
          </a:p>
          <a:p>
            <a:r>
              <a:rPr lang="en-US" dirty="0"/>
              <a:t>Sessions on how to create a revision calendars in Autumn term</a:t>
            </a:r>
          </a:p>
          <a:p>
            <a:r>
              <a:rPr lang="en-US" dirty="0"/>
              <a:t>Directed morning interventions starting at 8.30am for targeted students</a:t>
            </a:r>
          </a:p>
          <a:p>
            <a:r>
              <a:rPr lang="en-US" dirty="0"/>
              <a:t>After school interventions every Tuesday, Wednesday and Thursday (3 -4 pm)</a:t>
            </a:r>
          </a:p>
          <a:p>
            <a:r>
              <a:rPr lang="en-US" dirty="0"/>
              <a:t>Half term interventions</a:t>
            </a:r>
          </a:p>
          <a:p>
            <a:r>
              <a:rPr lang="en-US" dirty="0"/>
              <a:t>Study skills sessions in Lessons for Life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485AC-948C-41A6-98EE-0BC2DCA7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E767-5B8F-4A17-B0EE-13333C83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881"/>
            <a:ext cx="8596668" cy="1320800"/>
          </a:xfrm>
        </p:spPr>
        <p:txBody>
          <a:bodyPr/>
          <a:lstStyle/>
          <a:p>
            <a:r>
              <a:rPr lang="en-US" dirty="0"/>
              <a:t>Preparation at Home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A66D-2CFB-4289-AB71-75D5E0AEC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4063"/>
            <a:ext cx="8596668" cy="39172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Complete all homework set – follow homework timetable</a:t>
            </a:r>
          </a:p>
          <a:p>
            <a:r>
              <a:rPr lang="en-US" dirty="0"/>
              <a:t>Revision calendar – no more excuses, stick to the schedule if something comes up don’t just not do it move the revision to another day. </a:t>
            </a:r>
          </a:p>
          <a:p>
            <a:r>
              <a:rPr lang="en-US" dirty="0"/>
              <a:t>Space to revise – try and find a calm space to revise at home or in school</a:t>
            </a:r>
          </a:p>
          <a:p>
            <a:r>
              <a:rPr lang="en-US" dirty="0"/>
              <a:t>No distractions – turn mobile phones and TVs off </a:t>
            </a:r>
          </a:p>
          <a:p>
            <a:r>
              <a:rPr lang="en-US" dirty="0"/>
              <a:t>Regular breaks – short sharp bursts of revision is better</a:t>
            </a:r>
          </a:p>
          <a:p>
            <a:r>
              <a:rPr lang="en-US" dirty="0"/>
              <a:t>Exercise – fresh air and exercise is great for your mental health</a:t>
            </a:r>
          </a:p>
          <a:p>
            <a:r>
              <a:rPr lang="en-US" dirty="0"/>
              <a:t>Eat well and keep hydrated to improve concentration </a:t>
            </a:r>
          </a:p>
          <a:p>
            <a:r>
              <a:rPr lang="en-US" dirty="0"/>
              <a:t>Good nights sleep – we need at least 8 hours sleep each night. 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F6738-E879-43FC-8E11-0805916F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16748-A107-95AD-44B1-ADA9E4D14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Head of Sixth Form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E1C3E-2A4B-4EFC-AEF3-034D75D7B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Fenner</a:t>
            </a:r>
          </a:p>
        </p:txBody>
      </p:sp>
    </p:spTree>
    <p:extLst>
      <p:ext uri="{BB962C8B-B14F-4D97-AF65-F5344CB8AC3E}">
        <p14:creationId xmlns:p14="http://schemas.microsoft.com/office/powerpoint/2010/main" val="200919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B3F4-E169-46E1-ACF7-A76041C51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 of English 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B968EB-2C60-48D5-B2E4-B5201C2DFB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Miss Styles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D5329-1369-4CFA-ABFF-DB7453921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5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A250E4-AF06-48A1-BBA4-C46EB68C26D0}"/>
              </a:ext>
            </a:extLst>
          </p:cNvPr>
          <p:cNvSpPr txBox="1"/>
          <p:nvPr/>
        </p:nvSpPr>
        <p:spPr>
          <a:xfrm>
            <a:off x="423863" y="1627346"/>
            <a:ext cx="10042358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atin typeface="Bookman Old Style" panose="02050604050505020204" pitchFamily="18" charset="0"/>
              </a:rPr>
              <a:t>Our Goal:</a:t>
            </a:r>
          </a:p>
          <a:p>
            <a:pPr algn="ctr"/>
            <a:endParaRPr lang="en-GB" sz="8800" b="1" dirty="0">
              <a:latin typeface="Bookman Old Style" panose="02050604050505020204" pitchFamily="18" charset="0"/>
            </a:endParaRPr>
          </a:p>
          <a:p>
            <a:pPr algn="ctr"/>
            <a:r>
              <a:rPr lang="en-GB" sz="5400" b="1" dirty="0">
                <a:latin typeface="Bookman Old Style" panose="02050604050505020204" pitchFamily="18" charset="0"/>
              </a:rPr>
              <a:t>For your child to be as good as anyone, anywhere!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EAC25F-EFB9-B9D7-8205-35B55282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42" y="64529"/>
            <a:ext cx="1966062" cy="1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17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1059</TotalTime>
  <Words>2818</Words>
  <Application>Microsoft Office PowerPoint</Application>
  <PresentationFormat>Widescreen</PresentationFormat>
  <Paragraphs>463</Paragraphs>
  <Slides>40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Facet</vt:lpstr>
      <vt:lpstr>Office Theme</vt:lpstr>
      <vt:lpstr>Office Theme</vt:lpstr>
      <vt:lpstr>Office Theme</vt:lpstr>
      <vt:lpstr>Yr11 Information Evening 2024 cohort</vt:lpstr>
      <vt:lpstr>Context</vt:lpstr>
      <vt:lpstr>What does it all mean! </vt:lpstr>
      <vt:lpstr>Key Dates </vt:lpstr>
      <vt:lpstr>Preparation in School  </vt:lpstr>
      <vt:lpstr>Preparation at Home </vt:lpstr>
      <vt:lpstr>Head of Sixth Form </vt:lpstr>
      <vt:lpstr>Head of English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SLT Link for Science</vt:lpstr>
      <vt:lpstr>What does effective revision look like?</vt:lpstr>
      <vt:lpstr>PowerPoint Presentation</vt:lpstr>
      <vt:lpstr>What do the exams looks like? </vt:lpstr>
      <vt:lpstr>What do we offer?</vt:lpstr>
      <vt:lpstr>How you can help? </vt:lpstr>
      <vt:lpstr>Head of Maths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 of Humanities</vt:lpstr>
      <vt:lpstr>PowerPoint Presentation</vt:lpstr>
      <vt:lpstr>Top Tips to Revise:</vt:lpstr>
      <vt:lpstr>PowerPoint Presentation</vt:lpstr>
      <vt:lpstr>What do we offer?</vt:lpstr>
      <vt:lpstr>How you can help?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Yr11 Information Evening</dc:title>
  <dc:creator>Clare Fitzgerald</dc:creator>
  <cp:lastModifiedBy>Clare Fitzgerald</cp:lastModifiedBy>
  <cp:revision>271</cp:revision>
  <cp:lastPrinted>2021-10-20T16:34:56Z</cp:lastPrinted>
  <dcterms:created xsi:type="dcterms:W3CDTF">2021-10-19T17:39:17Z</dcterms:created>
  <dcterms:modified xsi:type="dcterms:W3CDTF">2023-06-07T16:33:25Z</dcterms:modified>
</cp:coreProperties>
</file>